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2802548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3923990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2260775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A954884-E758-4696-B795-C5B701911035}" type="datetimeFigureOut">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3438507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A954884-E758-4696-B795-C5B701911035}" type="datetimeFigureOut">
              <a:rPr lang="en-GB" smtClean="0"/>
              <a:t>04/01/2018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1157191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4028207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182111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3783664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A954884-E758-4696-B795-C5B701911035}" type="datetimeFigureOut">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1388550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A954884-E758-4696-B795-C5B701911035}" type="datetimeFigureOut">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410645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3607372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84112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1210355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807191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2186065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25649510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A954884-E758-4696-B795-C5B701911035}"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D2603-51CF-4561-B64E-E454DBE25B6F}" type="slidenum">
              <a:rPr lang="en-GB" smtClean="0"/>
              <a:t>‹#›</a:t>
            </a:fld>
            <a:endParaRPr lang="en-GB"/>
          </a:p>
        </p:txBody>
      </p:sp>
    </p:spTree>
    <p:extLst>
      <p:ext uri="{BB962C8B-B14F-4D97-AF65-F5344CB8AC3E}">
        <p14:creationId xmlns:p14="http://schemas.microsoft.com/office/powerpoint/2010/main" val="1960523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A954884-E758-4696-B795-C5B701911035}" type="datetimeFigureOut">
              <a:rPr lang="en-GB" smtClean="0"/>
              <a:t>04/01/2018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0CD2603-51CF-4561-B64E-E454DBE25B6F}" type="slidenum">
              <a:rPr lang="en-GB" smtClean="0"/>
              <a:t>‹#›</a:t>
            </a:fld>
            <a:endParaRPr lang="en-GB"/>
          </a:p>
        </p:txBody>
      </p:sp>
    </p:spTree>
    <p:extLst>
      <p:ext uri="{BB962C8B-B14F-4D97-AF65-F5344CB8AC3E}">
        <p14:creationId xmlns:p14="http://schemas.microsoft.com/office/powerpoint/2010/main" val="42147762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Basics of the Macedonian Court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22574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marL="838200" indent="-838200"/>
            <a:r>
              <a:rPr lang="en-GB" altLang="en-US" sz="4000"/>
              <a:t>Political Organisation: Upper and Lower Macedonia</a:t>
            </a:r>
          </a:p>
        </p:txBody>
      </p:sp>
      <p:sp>
        <p:nvSpPr>
          <p:cNvPr id="21507" name="Rectangle 3"/>
          <p:cNvSpPr>
            <a:spLocks noGrp="1" noChangeArrowheads="1"/>
          </p:cNvSpPr>
          <p:nvPr>
            <p:ph idx="1"/>
          </p:nvPr>
        </p:nvSpPr>
        <p:spPr>
          <a:xfrm>
            <a:off x="1981200" y="1600200"/>
            <a:ext cx="8229600" cy="5257800"/>
          </a:xfrm>
        </p:spPr>
        <p:txBody>
          <a:bodyPr/>
          <a:lstStyle/>
          <a:p>
            <a:pPr>
              <a:lnSpc>
                <a:spcPct val="90000"/>
              </a:lnSpc>
            </a:pPr>
            <a:r>
              <a:rPr lang="en-GB" altLang="en-US" sz="2400"/>
              <a:t>Lower Macedonia was mainly organised in feudal-type villages with several noble families being in the political forefront.</a:t>
            </a:r>
          </a:p>
          <a:p>
            <a:pPr>
              <a:lnSpc>
                <a:spcPct val="90000"/>
              </a:lnSpc>
            </a:pPr>
            <a:r>
              <a:rPr lang="en-GB" altLang="en-US" sz="2400"/>
              <a:t>In the classical period, there was a gradual process of urbanisation. </a:t>
            </a:r>
          </a:p>
          <a:p>
            <a:pPr>
              <a:lnSpc>
                <a:spcPct val="90000"/>
              </a:lnSpc>
            </a:pPr>
            <a:r>
              <a:rPr lang="en-GB" altLang="en-US" sz="2400"/>
              <a:t>The new cities, however, did not aspire to independence in the Greek model as far as we can tell.</a:t>
            </a:r>
          </a:p>
          <a:p>
            <a:pPr>
              <a:lnSpc>
                <a:spcPct val="90000"/>
              </a:lnSpc>
            </a:pPr>
            <a:r>
              <a:rPr lang="en-GB" altLang="en-US" sz="2400"/>
              <a:t>Upper Macedonia was organised tribally with several ruling families (lesser royal houses).</a:t>
            </a:r>
          </a:p>
          <a:p>
            <a:pPr>
              <a:lnSpc>
                <a:spcPct val="90000"/>
              </a:lnSpc>
            </a:pPr>
            <a:r>
              <a:rPr lang="en-GB" altLang="en-US" sz="2400"/>
              <a:t>There was little if any urbanisation, mainly due to the influence of the nearby tribes and the pastoral lifestyle of the inhabitants. </a:t>
            </a:r>
          </a:p>
        </p:txBody>
      </p:sp>
    </p:spTree>
    <p:extLst>
      <p:ext uri="{BB962C8B-B14F-4D97-AF65-F5344CB8AC3E}">
        <p14:creationId xmlns:p14="http://schemas.microsoft.com/office/powerpoint/2010/main" val="3196637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marL="838200" indent="-838200"/>
            <a:r>
              <a:rPr lang="en-GB" altLang="en-US"/>
              <a:t>The Macedonian Kingship</a:t>
            </a:r>
          </a:p>
        </p:txBody>
      </p:sp>
      <p:sp>
        <p:nvSpPr>
          <p:cNvPr id="22531" name="Rectangle 3"/>
          <p:cNvSpPr>
            <a:spLocks noGrp="1" noChangeArrowheads="1"/>
          </p:cNvSpPr>
          <p:nvPr>
            <p:ph idx="1"/>
          </p:nvPr>
        </p:nvSpPr>
        <p:spPr>
          <a:xfrm>
            <a:off x="1981200" y="1600201"/>
            <a:ext cx="8229600" cy="4924425"/>
          </a:xfrm>
        </p:spPr>
        <p:txBody>
          <a:bodyPr/>
          <a:lstStyle/>
          <a:p>
            <a:pPr>
              <a:lnSpc>
                <a:spcPct val="90000"/>
              </a:lnSpc>
            </a:pPr>
            <a:r>
              <a:rPr lang="en-GB" altLang="en-US" sz="2400"/>
              <a:t>The kingdom was hereditarily ruled by the Macedonian Royal House: the Temenids.</a:t>
            </a:r>
          </a:p>
          <a:p>
            <a:pPr>
              <a:lnSpc>
                <a:spcPct val="90000"/>
              </a:lnSpc>
            </a:pPr>
            <a:r>
              <a:rPr lang="en-GB" altLang="en-US" sz="2400"/>
              <a:t>There was also an assembly of the Macedonians that had the right to elect the next king, as well as potentially depose him.</a:t>
            </a:r>
          </a:p>
          <a:p>
            <a:pPr>
              <a:lnSpc>
                <a:spcPct val="90000"/>
              </a:lnSpc>
            </a:pPr>
            <a:r>
              <a:rPr lang="en-GB" altLang="en-US" sz="2400"/>
              <a:t>The king was the personification of the state and was the official representative of the state in relation to foreign affairs. </a:t>
            </a:r>
          </a:p>
          <a:p>
            <a:pPr>
              <a:lnSpc>
                <a:spcPct val="90000"/>
              </a:lnSpc>
            </a:pPr>
            <a:r>
              <a:rPr lang="en-GB" altLang="en-US" sz="2400"/>
              <a:t>The king owned all land in the kingdom, held supreme command in war and was the ultimate judicial authority.</a:t>
            </a:r>
          </a:p>
          <a:p>
            <a:pPr>
              <a:lnSpc>
                <a:spcPct val="90000"/>
              </a:lnSpc>
            </a:pPr>
            <a:r>
              <a:rPr lang="en-GB" altLang="en-US" sz="2400"/>
              <a:t>Service in war, taxes and dues were all rendered to the king, not the kingdom.</a:t>
            </a:r>
          </a:p>
        </p:txBody>
      </p:sp>
    </p:spTree>
    <p:extLst>
      <p:ext uri="{BB962C8B-B14F-4D97-AF65-F5344CB8AC3E}">
        <p14:creationId xmlns:p14="http://schemas.microsoft.com/office/powerpoint/2010/main" val="1246325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marL="838200" indent="-838200"/>
            <a:r>
              <a:rPr lang="en-GB" altLang="en-US"/>
              <a:t>The Royal Court</a:t>
            </a:r>
          </a:p>
        </p:txBody>
      </p:sp>
      <p:sp>
        <p:nvSpPr>
          <p:cNvPr id="23555" name="Rectangle 3"/>
          <p:cNvSpPr>
            <a:spLocks noGrp="1" noChangeArrowheads="1"/>
          </p:cNvSpPr>
          <p:nvPr>
            <p:ph idx="1"/>
          </p:nvPr>
        </p:nvSpPr>
        <p:spPr>
          <a:xfrm>
            <a:off x="1981200" y="1600200"/>
            <a:ext cx="8229600" cy="5257800"/>
          </a:xfrm>
        </p:spPr>
        <p:txBody>
          <a:bodyPr/>
          <a:lstStyle/>
          <a:p>
            <a:pPr>
              <a:lnSpc>
                <a:spcPct val="80000"/>
              </a:lnSpc>
            </a:pPr>
            <a:r>
              <a:rPr lang="en-GB" altLang="en-US"/>
              <a:t>There were two classes of nobles in the Macedonian court.</a:t>
            </a:r>
          </a:p>
          <a:p>
            <a:pPr>
              <a:lnSpc>
                <a:spcPct val="80000"/>
              </a:lnSpc>
            </a:pPr>
            <a:r>
              <a:rPr lang="en-GB" altLang="en-US"/>
              <a:t>The hetairoi or Companions were members of the old noble families that could boast kinship ties with the Temenids. They were the king’s guard in war and his generals. The Royal Council was made up of Companions.</a:t>
            </a:r>
          </a:p>
          <a:p>
            <a:pPr>
              <a:lnSpc>
                <a:spcPct val="80000"/>
              </a:lnSpc>
            </a:pPr>
            <a:r>
              <a:rPr lang="en-GB" altLang="en-US"/>
              <a:t>In the fourth century, the urbanisation process essentially created a “middle class” or a lesser class of nobles. They took up the ranks of a new type of Companion, the Pezaiteroi or Foot-Companions.</a:t>
            </a:r>
          </a:p>
        </p:txBody>
      </p:sp>
    </p:spTree>
    <p:extLst>
      <p:ext uri="{BB962C8B-B14F-4D97-AF65-F5344CB8AC3E}">
        <p14:creationId xmlns:p14="http://schemas.microsoft.com/office/powerpoint/2010/main" val="41905068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TotalTime>
  <Words>299</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Century Gothic</vt:lpstr>
      <vt:lpstr>Wingdings 3</vt:lpstr>
      <vt:lpstr>Ion</vt:lpstr>
      <vt:lpstr>Basics of the Macedonian Court</vt:lpstr>
      <vt:lpstr>Political Organisation: Upper and Lower Macedonia</vt:lpstr>
      <vt:lpstr>The Macedonian Kingship</vt:lpstr>
      <vt:lpstr>The Royal Court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Basics of the Macedonian Court</dc:title>
  <dc:creator>Errietta Bissa</dc:creator>
  <cp:lastModifiedBy>Errietta Bissa</cp:lastModifiedBy>
  <cp:revision>1</cp:revision>
  <dcterms:created xsi:type="dcterms:W3CDTF">2018-01-04T15:46:21Z</dcterms:created>
  <dcterms:modified xsi:type="dcterms:W3CDTF">2018-01-04T16:05:24Z</dcterms:modified>
</cp:coreProperties>
</file>