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6"/>
  </p:notesMasterIdLst>
  <p:handoutMasterIdLst>
    <p:handoutMasterId r:id="rId17"/>
  </p:handoutMasterIdLst>
  <p:sldIdLst>
    <p:sldId id="278" r:id="rId5"/>
    <p:sldId id="279" r:id="rId6"/>
    <p:sldId id="280" r:id="rId7"/>
    <p:sldId id="281" r:id="rId8"/>
    <p:sldId id="282" r:id="rId9"/>
    <p:sldId id="283" r:id="rId10"/>
    <p:sldId id="287" r:id="rId11"/>
    <p:sldId id="284" r:id="rId12"/>
    <p:sldId id="285" r:id="rId13"/>
    <p:sldId id="286" r:id="rId14"/>
    <p:sldId id="288"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6CC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109" d="100"/>
          <a:sy n="109" d="100"/>
        </p:scale>
        <p:origin x="672" y="114"/>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49AAA4-5659-7049-A317-294B2DF217BB}" type="doc">
      <dgm:prSet loTypeId="urn:microsoft.com/office/officeart/2005/8/layout/pList1" loCatId="list" qsTypeId="urn:microsoft.com/office/officeart/2005/8/quickstyle/simple1" qsCatId="simple" csTypeId="urn:microsoft.com/office/officeart/2005/8/colors/accent2_1" csCatId="accent2" phldr="1"/>
      <dgm:spPr/>
      <dgm:t>
        <a:bodyPr/>
        <a:lstStyle/>
        <a:p>
          <a:endParaRPr lang="en-GB"/>
        </a:p>
      </dgm:t>
    </dgm:pt>
    <dgm:pt modelId="{7A872EE6-ED54-9A41-A13D-35851E41887B}">
      <dgm:prSet phldrT="[Text]" phldr="0"/>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Political: Birmingham City Council offers a range of initiatives and financial support programmes for small businesses, including low-interest startup loans and business grants. The business must also adhere to the Food Standards Agency (FSA) hygiene and Safety laws to ensure legal and applicable standards are met.</a:t>
          </a:r>
          <a:endParaRPr lang="en-GB" sz="1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solidFill>
              <a:srgbClr val="F16CC2"/>
            </a:solidFill>
          </a:endParaRPr>
        </a:p>
      </dgm:t>
    </dgm:pt>
    <dgm:pt modelId="{1F2345D4-7307-6745-9D60-791483AB54B4}" type="parTrans" cxnId="{8511C17A-514A-5F4C-96A0-15C6FA422F80}">
      <dgm:prSet/>
      <dgm:spPr/>
      <dgm:t>
        <a:bodyPr/>
        <a:lstStyle/>
        <a:p>
          <a:endParaRPr lang="en-GB"/>
        </a:p>
      </dgm:t>
    </dgm:pt>
    <dgm:pt modelId="{8646487F-C09A-7446-83A1-7EF55446887A}" type="sibTrans" cxnId="{8511C17A-514A-5F4C-96A0-15C6FA422F80}">
      <dgm:prSet/>
      <dgm:spPr/>
      <dgm:t>
        <a:bodyPr/>
        <a:lstStyle/>
        <a:p>
          <a:endParaRPr lang="en-GB"/>
        </a:p>
      </dgm:t>
    </dgm:pt>
    <dgm:pt modelId="{CA4F576D-819D-6B40-ABB7-D13FD920425B}">
      <dgm:prSet phldrT="[Text]" phldr="0"/>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Economic: Even though prices for ingredients are rising and inflation is an issue, Birmingham still has a lot of working families and professionals who are willing to pay for fresh, homemade treats</a:t>
          </a:r>
          <a:endParaRPr lang="en-GB" sz="1800" dirty="0">
            <a:solidFill>
              <a:srgbClr val="F16CC2"/>
            </a:solidFill>
            <a:effectLst/>
            <a:latin typeface=".AppleSystemUIFont"/>
            <a:ea typeface="Times New Roman" panose="02020603050405020304" pitchFamily="18" charset="0"/>
            <a:cs typeface="Times New Roman" panose="02020603050405020304" pitchFamily="18" charset="0"/>
          </a:endParaRPr>
        </a:p>
        <a:p>
          <a:endParaRPr lang="en-GB" dirty="0">
            <a:solidFill>
              <a:srgbClr val="F16CC2"/>
            </a:solidFill>
          </a:endParaRPr>
        </a:p>
      </dgm:t>
    </dgm:pt>
    <dgm:pt modelId="{2918F522-ECD8-9242-A70E-1C47A06D86D0}" type="parTrans" cxnId="{7CE8C0B9-B6C2-8243-BC53-F73153B36089}">
      <dgm:prSet/>
      <dgm:spPr/>
      <dgm:t>
        <a:bodyPr/>
        <a:lstStyle/>
        <a:p>
          <a:endParaRPr lang="en-GB"/>
        </a:p>
      </dgm:t>
    </dgm:pt>
    <dgm:pt modelId="{BEAF0363-F909-614E-BAE7-6EA14CFEEFBF}" type="sibTrans" cxnId="{7CE8C0B9-B6C2-8243-BC53-F73153B36089}">
      <dgm:prSet/>
      <dgm:spPr/>
      <dgm:t>
        <a:bodyPr/>
        <a:lstStyle/>
        <a:p>
          <a:endParaRPr lang="en-GB"/>
        </a:p>
      </dgm:t>
    </dgm:pt>
    <dgm:pt modelId="{C0A388BF-DC31-5841-B16A-5C4BD24A6624}">
      <dgm:prSet phldrT="[Text]" phldr="0"/>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Social: Birmingham’s multicultural community offers an opportunity to cater to a wide variety of options, with increasing interest in products that provide specific dietary needs, such as gluten-free, vegan and halal options.</a:t>
          </a:r>
          <a:endParaRPr lang="en-GB" sz="1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solidFill>
              <a:srgbClr val="F16CC2"/>
            </a:solidFill>
          </a:endParaRPr>
        </a:p>
      </dgm:t>
    </dgm:pt>
    <dgm:pt modelId="{998019D0-A8A5-6D44-8152-437BA4BC93D7}" type="parTrans" cxnId="{4975EF6A-2263-BE47-B46D-94038637F6D1}">
      <dgm:prSet/>
      <dgm:spPr/>
      <dgm:t>
        <a:bodyPr/>
        <a:lstStyle/>
        <a:p>
          <a:endParaRPr lang="en-GB"/>
        </a:p>
      </dgm:t>
    </dgm:pt>
    <dgm:pt modelId="{C811DCC1-83D6-4A4D-85AF-B1862E6C255C}" type="sibTrans" cxnId="{4975EF6A-2263-BE47-B46D-94038637F6D1}">
      <dgm:prSet/>
      <dgm:spPr/>
      <dgm:t>
        <a:bodyPr/>
        <a:lstStyle/>
        <a:p>
          <a:endParaRPr lang="en-GB"/>
        </a:p>
      </dgm:t>
    </dgm:pt>
    <dgm:pt modelId="{E1230069-906D-FF4D-ACE5-453FB4EBDBA0}">
      <dgm:prSet phldrT="[Text]" phldr="0"/>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Technological: The use of digital tools including online delivery platforms, social media, and e-commerce systems, that provides engaging with customers, promoting products and processing orders.</a:t>
          </a:r>
          <a:endParaRPr lang="en-GB" sz="1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solidFill>
              <a:srgbClr val="F16CC2"/>
            </a:solidFill>
          </a:endParaRPr>
        </a:p>
      </dgm:t>
    </dgm:pt>
    <dgm:pt modelId="{A68AABD5-ED72-6447-AE19-1D4DE5D5D9F0}" type="parTrans" cxnId="{7CD18604-37D4-AF4A-BFCE-57B8ECE5A6C7}">
      <dgm:prSet/>
      <dgm:spPr/>
      <dgm:t>
        <a:bodyPr/>
        <a:lstStyle/>
        <a:p>
          <a:endParaRPr lang="en-GB"/>
        </a:p>
      </dgm:t>
    </dgm:pt>
    <dgm:pt modelId="{A7951F66-F894-A74B-AE92-68E370484D9A}" type="sibTrans" cxnId="{7CD18604-37D4-AF4A-BFCE-57B8ECE5A6C7}">
      <dgm:prSet/>
      <dgm:spPr/>
      <dgm:t>
        <a:bodyPr/>
        <a:lstStyle/>
        <a:p>
          <a:endParaRPr lang="en-GB"/>
        </a:p>
      </dgm:t>
    </dgm:pt>
    <dgm:pt modelId="{003FB4EF-3041-5941-8E4C-E3F7F0FA4D32}">
      <dgm:prSet phldrT="[Text]" phldr="0"/>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Environmental:  The growing environmental awareness amongst customers encourages businesses to adopt to sustainable eco-friendly packaging. Sweet Moments Luxe Cupcakes aligns with this concept by using eco-friendly packaging and responsibly obtained ingredients.</a:t>
          </a:r>
          <a:endParaRPr lang="en-GB" sz="1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solidFill>
              <a:srgbClr val="F16CC2"/>
            </a:solidFill>
          </a:endParaRPr>
        </a:p>
      </dgm:t>
    </dgm:pt>
    <dgm:pt modelId="{603696A3-85B4-BC42-9ED1-17B5EA762007}" type="parTrans" cxnId="{3E9756FA-080F-0C43-85A8-97A6AD96737B}">
      <dgm:prSet/>
      <dgm:spPr/>
      <dgm:t>
        <a:bodyPr/>
        <a:lstStyle/>
        <a:p>
          <a:endParaRPr lang="en-GB"/>
        </a:p>
      </dgm:t>
    </dgm:pt>
    <dgm:pt modelId="{EAFEEACD-283F-6D45-851A-A9DDBFF0E393}" type="sibTrans" cxnId="{3E9756FA-080F-0C43-85A8-97A6AD96737B}">
      <dgm:prSet/>
      <dgm:spPr/>
      <dgm:t>
        <a:bodyPr/>
        <a:lstStyle/>
        <a:p>
          <a:endParaRPr lang="en-GB"/>
        </a:p>
      </dgm:t>
    </dgm:pt>
    <dgm:pt modelId="{21BFD269-2B4A-3C4D-9F46-8B68E749ED65}">
      <dgm:prSet phldrT="[Text]" phldr="0"/>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Legal: Compliance to allergen labelling laws, food hygiene certification requirements, and employment laws ensures adherence and keeps consumer trust.</a:t>
          </a:r>
          <a:endParaRPr lang="en-GB" sz="1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solidFill>
              <a:srgbClr val="F16CC2"/>
            </a:solidFill>
          </a:endParaRPr>
        </a:p>
      </dgm:t>
    </dgm:pt>
    <dgm:pt modelId="{4D661831-A09A-E049-B274-78ACB24D97C7}" type="parTrans" cxnId="{9A35F026-6534-604D-AE26-BA94BD504918}">
      <dgm:prSet/>
      <dgm:spPr/>
      <dgm:t>
        <a:bodyPr/>
        <a:lstStyle/>
        <a:p>
          <a:endParaRPr lang="en-GB"/>
        </a:p>
      </dgm:t>
    </dgm:pt>
    <dgm:pt modelId="{52BA6A6D-F8C5-174A-8C44-98D00B37EF0A}" type="sibTrans" cxnId="{9A35F026-6534-604D-AE26-BA94BD504918}">
      <dgm:prSet/>
      <dgm:spPr/>
      <dgm:t>
        <a:bodyPr/>
        <a:lstStyle/>
        <a:p>
          <a:endParaRPr lang="en-GB"/>
        </a:p>
      </dgm:t>
    </dgm:pt>
    <dgm:pt modelId="{2D131BDA-8A26-DD46-BA7A-97670842B655}" type="pres">
      <dgm:prSet presAssocID="{8A49AAA4-5659-7049-A317-294B2DF217BB}" presName="Name0" presStyleCnt="0">
        <dgm:presLayoutVars>
          <dgm:dir/>
          <dgm:resizeHandles val="exact"/>
        </dgm:presLayoutVars>
      </dgm:prSet>
      <dgm:spPr/>
    </dgm:pt>
    <dgm:pt modelId="{C6E4B74A-4D10-FE46-A629-87846A93D788}" type="pres">
      <dgm:prSet presAssocID="{7A872EE6-ED54-9A41-A13D-35851E41887B}" presName="compNode" presStyleCnt="0"/>
      <dgm:spPr/>
    </dgm:pt>
    <dgm:pt modelId="{41C01BC5-59BA-814F-861F-F0438518DF8E}" type="pres">
      <dgm:prSet presAssocID="{7A872EE6-ED54-9A41-A13D-35851E41887B}" presName="pictRect" presStyleLbl="node1" presStyleIdx="0" presStyleCnt="6"/>
      <dgm:spPr/>
    </dgm:pt>
    <dgm:pt modelId="{6B471790-5130-874D-A8F3-65F50A94B59D}" type="pres">
      <dgm:prSet presAssocID="{7A872EE6-ED54-9A41-A13D-35851E41887B}" presName="textRect" presStyleLbl="revTx" presStyleIdx="0" presStyleCnt="6">
        <dgm:presLayoutVars>
          <dgm:bulletEnabled val="1"/>
        </dgm:presLayoutVars>
      </dgm:prSet>
      <dgm:spPr/>
    </dgm:pt>
    <dgm:pt modelId="{1AAC47F2-3DA1-D04E-8F0F-9E7343CB71EA}" type="pres">
      <dgm:prSet presAssocID="{8646487F-C09A-7446-83A1-7EF55446887A}" presName="sibTrans" presStyleLbl="sibTrans2D1" presStyleIdx="0" presStyleCnt="0"/>
      <dgm:spPr/>
    </dgm:pt>
    <dgm:pt modelId="{9FE92662-B581-964C-B9D4-C726194C9166}" type="pres">
      <dgm:prSet presAssocID="{CA4F576D-819D-6B40-ABB7-D13FD920425B}" presName="compNode" presStyleCnt="0"/>
      <dgm:spPr/>
    </dgm:pt>
    <dgm:pt modelId="{B6BD92AA-C7E3-B04B-BE47-762AFE556600}" type="pres">
      <dgm:prSet presAssocID="{CA4F576D-819D-6B40-ABB7-D13FD920425B}" presName="pictRect" presStyleLbl="node1" presStyleIdx="1" presStyleCnt="6"/>
      <dgm:spPr/>
    </dgm:pt>
    <dgm:pt modelId="{803E936D-C66F-854A-9356-D896ED329EE9}" type="pres">
      <dgm:prSet presAssocID="{CA4F576D-819D-6B40-ABB7-D13FD920425B}" presName="textRect" presStyleLbl="revTx" presStyleIdx="1" presStyleCnt="6">
        <dgm:presLayoutVars>
          <dgm:bulletEnabled val="1"/>
        </dgm:presLayoutVars>
      </dgm:prSet>
      <dgm:spPr/>
    </dgm:pt>
    <dgm:pt modelId="{61731234-88AC-E448-A8F4-2ED2F1801E51}" type="pres">
      <dgm:prSet presAssocID="{BEAF0363-F909-614E-BAE7-6EA14CFEEFBF}" presName="sibTrans" presStyleLbl="sibTrans2D1" presStyleIdx="0" presStyleCnt="0"/>
      <dgm:spPr/>
    </dgm:pt>
    <dgm:pt modelId="{C23AE5AC-1EA0-CE4C-857A-8A101F1513A3}" type="pres">
      <dgm:prSet presAssocID="{C0A388BF-DC31-5841-B16A-5C4BD24A6624}" presName="compNode" presStyleCnt="0"/>
      <dgm:spPr/>
    </dgm:pt>
    <dgm:pt modelId="{DE5230C1-23A2-694F-A601-3C70A3FB0A25}" type="pres">
      <dgm:prSet presAssocID="{C0A388BF-DC31-5841-B16A-5C4BD24A6624}" presName="pictRect" presStyleLbl="node1" presStyleIdx="2" presStyleCnt="6"/>
      <dgm:spPr/>
    </dgm:pt>
    <dgm:pt modelId="{5FD10956-ECF8-AA4B-95CB-D00829CD38A5}" type="pres">
      <dgm:prSet presAssocID="{C0A388BF-DC31-5841-B16A-5C4BD24A6624}" presName="textRect" presStyleLbl="revTx" presStyleIdx="2" presStyleCnt="6">
        <dgm:presLayoutVars>
          <dgm:bulletEnabled val="1"/>
        </dgm:presLayoutVars>
      </dgm:prSet>
      <dgm:spPr/>
    </dgm:pt>
    <dgm:pt modelId="{1538EAA2-8737-D649-80FD-5DC9A45728DA}" type="pres">
      <dgm:prSet presAssocID="{C811DCC1-83D6-4A4D-85AF-B1862E6C255C}" presName="sibTrans" presStyleLbl="sibTrans2D1" presStyleIdx="0" presStyleCnt="0"/>
      <dgm:spPr/>
    </dgm:pt>
    <dgm:pt modelId="{737236EA-D92B-394F-BAC5-88E761DBDCA7}" type="pres">
      <dgm:prSet presAssocID="{E1230069-906D-FF4D-ACE5-453FB4EBDBA0}" presName="compNode" presStyleCnt="0"/>
      <dgm:spPr/>
    </dgm:pt>
    <dgm:pt modelId="{A4919202-F230-0A45-8B4C-934494BFF303}" type="pres">
      <dgm:prSet presAssocID="{E1230069-906D-FF4D-ACE5-453FB4EBDBA0}" presName="pictRect" presStyleLbl="node1" presStyleIdx="3" presStyleCnt="6"/>
      <dgm:spPr/>
    </dgm:pt>
    <dgm:pt modelId="{6705E8A8-3B83-D144-8E80-BFAA0E56BB16}" type="pres">
      <dgm:prSet presAssocID="{E1230069-906D-FF4D-ACE5-453FB4EBDBA0}" presName="textRect" presStyleLbl="revTx" presStyleIdx="3" presStyleCnt="6">
        <dgm:presLayoutVars>
          <dgm:bulletEnabled val="1"/>
        </dgm:presLayoutVars>
      </dgm:prSet>
      <dgm:spPr/>
    </dgm:pt>
    <dgm:pt modelId="{2D69F0C0-D5CA-F848-A584-B6D9E391EB18}" type="pres">
      <dgm:prSet presAssocID="{A7951F66-F894-A74B-AE92-68E370484D9A}" presName="sibTrans" presStyleLbl="sibTrans2D1" presStyleIdx="0" presStyleCnt="0"/>
      <dgm:spPr/>
    </dgm:pt>
    <dgm:pt modelId="{67FEE8BD-CE59-D647-A858-B9F8DEB0729B}" type="pres">
      <dgm:prSet presAssocID="{003FB4EF-3041-5941-8E4C-E3F7F0FA4D32}" presName="compNode" presStyleCnt="0"/>
      <dgm:spPr/>
    </dgm:pt>
    <dgm:pt modelId="{73DC392C-7930-3846-AA58-BC2F1261A383}" type="pres">
      <dgm:prSet presAssocID="{003FB4EF-3041-5941-8E4C-E3F7F0FA4D32}" presName="pictRect" presStyleLbl="node1" presStyleIdx="4" presStyleCnt="6"/>
      <dgm:spPr/>
    </dgm:pt>
    <dgm:pt modelId="{57F464B8-5528-3848-96DE-9C70F58DDA71}" type="pres">
      <dgm:prSet presAssocID="{003FB4EF-3041-5941-8E4C-E3F7F0FA4D32}" presName="textRect" presStyleLbl="revTx" presStyleIdx="4" presStyleCnt="6">
        <dgm:presLayoutVars>
          <dgm:bulletEnabled val="1"/>
        </dgm:presLayoutVars>
      </dgm:prSet>
      <dgm:spPr/>
    </dgm:pt>
    <dgm:pt modelId="{9CD4CCA8-916F-7342-8AE5-AE2E0D42F464}" type="pres">
      <dgm:prSet presAssocID="{EAFEEACD-283F-6D45-851A-A9DDBFF0E393}" presName="sibTrans" presStyleLbl="sibTrans2D1" presStyleIdx="0" presStyleCnt="0"/>
      <dgm:spPr/>
    </dgm:pt>
    <dgm:pt modelId="{05C61161-ED18-AE46-8B98-EB38B526C733}" type="pres">
      <dgm:prSet presAssocID="{21BFD269-2B4A-3C4D-9F46-8B68E749ED65}" presName="compNode" presStyleCnt="0"/>
      <dgm:spPr/>
    </dgm:pt>
    <dgm:pt modelId="{814CA976-2825-1844-A4BA-C4CAE49395FC}" type="pres">
      <dgm:prSet presAssocID="{21BFD269-2B4A-3C4D-9F46-8B68E749ED65}" presName="pictRect" presStyleLbl="node1" presStyleIdx="5" presStyleCnt="6"/>
      <dgm:spPr/>
    </dgm:pt>
    <dgm:pt modelId="{62FF30D5-466B-4A41-B95D-0A5B6570EA84}" type="pres">
      <dgm:prSet presAssocID="{21BFD269-2B4A-3C4D-9F46-8B68E749ED65}" presName="textRect" presStyleLbl="revTx" presStyleIdx="5" presStyleCnt="6">
        <dgm:presLayoutVars>
          <dgm:bulletEnabled val="1"/>
        </dgm:presLayoutVars>
      </dgm:prSet>
      <dgm:spPr/>
    </dgm:pt>
  </dgm:ptLst>
  <dgm:cxnLst>
    <dgm:cxn modelId="{7CD18604-37D4-AF4A-BFCE-57B8ECE5A6C7}" srcId="{8A49AAA4-5659-7049-A317-294B2DF217BB}" destId="{E1230069-906D-FF4D-ACE5-453FB4EBDBA0}" srcOrd="3" destOrd="0" parTransId="{A68AABD5-ED72-6447-AE19-1D4DE5D5D9F0}" sibTransId="{A7951F66-F894-A74B-AE92-68E370484D9A}"/>
    <dgm:cxn modelId="{3EBC0A09-B85E-B848-96FE-0713E72A0E2C}" type="presOf" srcId="{21BFD269-2B4A-3C4D-9F46-8B68E749ED65}" destId="{62FF30D5-466B-4A41-B95D-0A5B6570EA84}" srcOrd="0" destOrd="0" presId="urn:microsoft.com/office/officeart/2005/8/layout/pList1"/>
    <dgm:cxn modelId="{0324D619-70E7-0A4B-8BE7-5BDBEE5DFA30}" type="presOf" srcId="{CA4F576D-819D-6B40-ABB7-D13FD920425B}" destId="{803E936D-C66F-854A-9356-D896ED329EE9}" srcOrd="0" destOrd="0" presId="urn:microsoft.com/office/officeart/2005/8/layout/pList1"/>
    <dgm:cxn modelId="{15B8F51B-D432-C946-973A-DA17698F9F00}" type="presOf" srcId="{BEAF0363-F909-614E-BAE7-6EA14CFEEFBF}" destId="{61731234-88AC-E448-A8F4-2ED2F1801E51}" srcOrd="0" destOrd="0" presId="urn:microsoft.com/office/officeart/2005/8/layout/pList1"/>
    <dgm:cxn modelId="{9A35F026-6534-604D-AE26-BA94BD504918}" srcId="{8A49AAA4-5659-7049-A317-294B2DF217BB}" destId="{21BFD269-2B4A-3C4D-9F46-8B68E749ED65}" srcOrd="5" destOrd="0" parTransId="{4D661831-A09A-E049-B274-78ACB24D97C7}" sibTransId="{52BA6A6D-F8C5-174A-8C44-98D00B37EF0A}"/>
    <dgm:cxn modelId="{91CF9829-DD9E-D64A-8E2A-A2BE3DE2CBA9}" type="presOf" srcId="{8646487F-C09A-7446-83A1-7EF55446887A}" destId="{1AAC47F2-3DA1-D04E-8F0F-9E7343CB71EA}" srcOrd="0" destOrd="0" presId="urn:microsoft.com/office/officeart/2005/8/layout/pList1"/>
    <dgm:cxn modelId="{16CF215F-CC2B-8243-9CBD-DB4C10487A4C}" type="presOf" srcId="{C811DCC1-83D6-4A4D-85AF-B1862E6C255C}" destId="{1538EAA2-8737-D649-80FD-5DC9A45728DA}" srcOrd="0" destOrd="0" presId="urn:microsoft.com/office/officeart/2005/8/layout/pList1"/>
    <dgm:cxn modelId="{4975EF6A-2263-BE47-B46D-94038637F6D1}" srcId="{8A49AAA4-5659-7049-A317-294B2DF217BB}" destId="{C0A388BF-DC31-5841-B16A-5C4BD24A6624}" srcOrd="2" destOrd="0" parTransId="{998019D0-A8A5-6D44-8152-437BA4BC93D7}" sibTransId="{C811DCC1-83D6-4A4D-85AF-B1862E6C255C}"/>
    <dgm:cxn modelId="{238E976E-9A96-E64C-A64F-4023ABD651B8}" type="presOf" srcId="{A7951F66-F894-A74B-AE92-68E370484D9A}" destId="{2D69F0C0-D5CA-F848-A584-B6D9E391EB18}" srcOrd="0" destOrd="0" presId="urn:microsoft.com/office/officeart/2005/8/layout/pList1"/>
    <dgm:cxn modelId="{CD616878-44AD-F44A-B1CE-A547485920FA}" type="presOf" srcId="{E1230069-906D-FF4D-ACE5-453FB4EBDBA0}" destId="{6705E8A8-3B83-D144-8E80-BFAA0E56BB16}" srcOrd="0" destOrd="0" presId="urn:microsoft.com/office/officeart/2005/8/layout/pList1"/>
    <dgm:cxn modelId="{8511C17A-514A-5F4C-96A0-15C6FA422F80}" srcId="{8A49AAA4-5659-7049-A317-294B2DF217BB}" destId="{7A872EE6-ED54-9A41-A13D-35851E41887B}" srcOrd="0" destOrd="0" parTransId="{1F2345D4-7307-6745-9D60-791483AB54B4}" sibTransId="{8646487F-C09A-7446-83A1-7EF55446887A}"/>
    <dgm:cxn modelId="{E253D592-CA27-7647-8FD7-E16A92A2A7F0}" type="presOf" srcId="{7A872EE6-ED54-9A41-A13D-35851E41887B}" destId="{6B471790-5130-874D-A8F3-65F50A94B59D}" srcOrd="0" destOrd="0" presId="urn:microsoft.com/office/officeart/2005/8/layout/pList1"/>
    <dgm:cxn modelId="{C27A3793-76A8-5F4A-965C-E8DB4B685878}" type="presOf" srcId="{8A49AAA4-5659-7049-A317-294B2DF217BB}" destId="{2D131BDA-8A26-DD46-BA7A-97670842B655}" srcOrd="0" destOrd="0" presId="urn:microsoft.com/office/officeart/2005/8/layout/pList1"/>
    <dgm:cxn modelId="{25EDEAB7-5168-B74D-8DC3-8F1B5A335CE2}" type="presOf" srcId="{EAFEEACD-283F-6D45-851A-A9DDBFF0E393}" destId="{9CD4CCA8-916F-7342-8AE5-AE2E0D42F464}" srcOrd="0" destOrd="0" presId="urn:microsoft.com/office/officeart/2005/8/layout/pList1"/>
    <dgm:cxn modelId="{E88821B8-8403-BC42-9E6A-D87E681895B1}" type="presOf" srcId="{C0A388BF-DC31-5841-B16A-5C4BD24A6624}" destId="{5FD10956-ECF8-AA4B-95CB-D00829CD38A5}" srcOrd="0" destOrd="0" presId="urn:microsoft.com/office/officeart/2005/8/layout/pList1"/>
    <dgm:cxn modelId="{7CE8C0B9-B6C2-8243-BC53-F73153B36089}" srcId="{8A49AAA4-5659-7049-A317-294B2DF217BB}" destId="{CA4F576D-819D-6B40-ABB7-D13FD920425B}" srcOrd="1" destOrd="0" parTransId="{2918F522-ECD8-9242-A70E-1C47A06D86D0}" sibTransId="{BEAF0363-F909-614E-BAE7-6EA14CFEEFBF}"/>
    <dgm:cxn modelId="{F96A51BF-6E0C-4340-A4B9-CDB205C675AB}" type="presOf" srcId="{003FB4EF-3041-5941-8E4C-E3F7F0FA4D32}" destId="{57F464B8-5528-3848-96DE-9C70F58DDA71}" srcOrd="0" destOrd="0" presId="urn:microsoft.com/office/officeart/2005/8/layout/pList1"/>
    <dgm:cxn modelId="{3E9756FA-080F-0C43-85A8-97A6AD96737B}" srcId="{8A49AAA4-5659-7049-A317-294B2DF217BB}" destId="{003FB4EF-3041-5941-8E4C-E3F7F0FA4D32}" srcOrd="4" destOrd="0" parTransId="{603696A3-85B4-BC42-9ED1-17B5EA762007}" sibTransId="{EAFEEACD-283F-6D45-851A-A9DDBFF0E393}"/>
    <dgm:cxn modelId="{97D9F0BC-3CA7-EF45-B317-3EF781A9CA12}" type="presParOf" srcId="{2D131BDA-8A26-DD46-BA7A-97670842B655}" destId="{C6E4B74A-4D10-FE46-A629-87846A93D788}" srcOrd="0" destOrd="0" presId="urn:microsoft.com/office/officeart/2005/8/layout/pList1"/>
    <dgm:cxn modelId="{838DC0A8-6FAE-A14D-96DD-FBF4E94B7755}" type="presParOf" srcId="{C6E4B74A-4D10-FE46-A629-87846A93D788}" destId="{41C01BC5-59BA-814F-861F-F0438518DF8E}" srcOrd="0" destOrd="0" presId="urn:microsoft.com/office/officeart/2005/8/layout/pList1"/>
    <dgm:cxn modelId="{BA9A8A31-853E-E348-BF3A-7B5814AEBC5C}" type="presParOf" srcId="{C6E4B74A-4D10-FE46-A629-87846A93D788}" destId="{6B471790-5130-874D-A8F3-65F50A94B59D}" srcOrd="1" destOrd="0" presId="urn:microsoft.com/office/officeart/2005/8/layout/pList1"/>
    <dgm:cxn modelId="{56F186D0-1054-C441-940F-DB4D9A66E960}" type="presParOf" srcId="{2D131BDA-8A26-DD46-BA7A-97670842B655}" destId="{1AAC47F2-3DA1-D04E-8F0F-9E7343CB71EA}" srcOrd="1" destOrd="0" presId="urn:microsoft.com/office/officeart/2005/8/layout/pList1"/>
    <dgm:cxn modelId="{B460E391-18A4-D44E-9568-E601AB5DB015}" type="presParOf" srcId="{2D131BDA-8A26-DD46-BA7A-97670842B655}" destId="{9FE92662-B581-964C-B9D4-C726194C9166}" srcOrd="2" destOrd="0" presId="urn:microsoft.com/office/officeart/2005/8/layout/pList1"/>
    <dgm:cxn modelId="{AB696E82-D177-3A4D-9CE0-325EF7470FEF}" type="presParOf" srcId="{9FE92662-B581-964C-B9D4-C726194C9166}" destId="{B6BD92AA-C7E3-B04B-BE47-762AFE556600}" srcOrd="0" destOrd="0" presId="urn:microsoft.com/office/officeart/2005/8/layout/pList1"/>
    <dgm:cxn modelId="{D25309D3-158E-9044-B327-4DEDD707C91F}" type="presParOf" srcId="{9FE92662-B581-964C-B9D4-C726194C9166}" destId="{803E936D-C66F-854A-9356-D896ED329EE9}" srcOrd="1" destOrd="0" presId="urn:microsoft.com/office/officeart/2005/8/layout/pList1"/>
    <dgm:cxn modelId="{FE0FFB91-44C8-F748-8FE0-73583093D863}" type="presParOf" srcId="{2D131BDA-8A26-DD46-BA7A-97670842B655}" destId="{61731234-88AC-E448-A8F4-2ED2F1801E51}" srcOrd="3" destOrd="0" presId="urn:microsoft.com/office/officeart/2005/8/layout/pList1"/>
    <dgm:cxn modelId="{2621D958-E614-D54C-9009-82D4568FE1AC}" type="presParOf" srcId="{2D131BDA-8A26-DD46-BA7A-97670842B655}" destId="{C23AE5AC-1EA0-CE4C-857A-8A101F1513A3}" srcOrd="4" destOrd="0" presId="urn:microsoft.com/office/officeart/2005/8/layout/pList1"/>
    <dgm:cxn modelId="{0DC98160-1FD1-CC44-9DDD-4C8118CB4771}" type="presParOf" srcId="{C23AE5AC-1EA0-CE4C-857A-8A101F1513A3}" destId="{DE5230C1-23A2-694F-A601-3C70A3FB0A25}" srcOrd="0" destOrd="0" presId="urn:microsoft.com/office/officeart/2005/8/layout/pList1"/>
    <dgm:cxn modelId="{1A6C9C2D-AB33-DF42-AD4C-EC8AF19A8F3F}" type="presParOf" srcId="{C23AE5AC-1EA0-CE4C-857A-8A101F1513A3}" destId="{5FD10956-ECF8-AA4B-95CB-D00829CD38A5}" srcOrd="1" destOrd="0" presId="urn:microsoft.com/office/officeart/2005/8/layout/pList1"/>
    <dgm:cxn modelId="{98433647-57CF-6445-BAFE-624A019D106F}" type="presParOf" srcId="{2D131BDA-8A26-DD46-BA7A-97670842B655}" destId="{1538EAA2-8737-D649-80FD-5DC9A45728DA}" srcOrd="5" destOrd="0" presId="urn:microsoft.com/office/officeart/2005/8/layout/pList1"/>
    <dgm:cxn modelId="{6BF66FC7-AEDF-234C-8D5A-DFB7A9BCC555}" type="presParOf" srcId="{2D131BDA-8A26-DD46-BA7A-97670842B655}" destId="{737236EA-D92B-394F-BAC5-88E761DBDCA7}" srcOrd="6" destOrd="0" presId="urn:microsoft.com/office/officeart/2005/8/layout/pList1"/>
    <dgm:cxn modelId="{23497CA5-6FA0-6F4C-B3C1-3D92456D2589}" type="presParOf" srcId="{737236EA-D92B-394F-BAC5-88E761DBDCA7}" destId="{A4919202-F230-0A45-8B4C-934494BFF303}" srcOrd="0" destOrd="0" presId="urn:microsoft.com/office/officeart/2005/8/layout/pList1"/>
    <dgm:cxn modelId="{8FF0E46E-AB65-434A-B3F6-D12BA74FDBF4}" type="presParOf" srcId="{737236EA-D92B-394F-BAC5-88E761DBDCA7}" destId="{6705E8A8-3B83-D144-8E80-BFAA0E56BB16}" srcOrd="1" destOrd="0" presId="urn:microsoft.com/office/officeart/2005/8/layout/pList1"/>
    <dgm:cxn modelId="{3B993B7F-D656-564E-B2F8-1BE8F247BA55}" type="presParOf" srcId="{2D131BDA-8A26-DD46-BA7A-97670842B655}" destId="{2D69F0C0-D5CA-F848-A584-B6D9E391EB18}" srcOrd="7" destOrd="0" presId="urn:microsoft.com/office/officeart/2005/8/layout/pList1"/>
    <dgm:cxn modelId="{95D788D3-74AD-9C44-82B2-85C09C12891C}" type="presParOf" srcId="{2D131BDA-8A26-DD46-BA7A-97670842B655}" destId="{67FEE8BD-CE59-D647-A858-B9F8DEB0729B}" srcOrd="8" destOrd="0" presId="urn:microsoft.com/office/officeart/2005/8/layout/pList1"/>
    <dgm:cxn modelId="{3403A9BB-5330-7C44-BE7A-C782135558A7}" type="presParOf" srcId="{67FEE8BD-CE59-D647-A858-B9F8DEB0729B}" destId="{73DC392C-7930-3846-AA58-BC2F1261A383}" srcOrd="0" destOrd="0" presId="urn:microsoft.com/office/officeart/2005/8/layout/pList1"/>
    <dgm:cxn modelId="{D7E08880-F5D4-F24D-8694-28BAEE4B1CBB}" type="presParOf" srcId="{67FEE8BD-CE59-D647-A858-B9F8DEB0729B}" destId="{57F464B8-5528-3848-96DE-9C70F58DDA71}" srcOrd="1" destOrd="0" presId="urn:microsoft.com/office/officeart/2005/8/layout/pList1"/>
    <dgm:cxn modelId="{47080336-1482-8548-88A3-255BD5AE9D5A}" type="presParOf" srcId="{2D131BDA-8A26-DD46-BA7A-97670842B655}" destId="{9CD4CCA8-916F-7342-8AE5-AE2E0D42F464}" srcOrd="9" destOrd="0" presId="urn:microsoft.com/office/officeart/2005/8/layout/pList1"/>
    <dgm:cxn modelId="{8ACF90DE-31EF-9044-BBC7-10E17B56BA5C}" type="presParOf" srcId="{2D131BDA-8A26-DD46-BA7A-97670842B655}" destId="{05C61161-ED18-AE46-8B98-EB38B526C733}" srcOrd="10" destOrd="0" presId="urn:microsoft.com/office/officeart/2005/8/layout/pList1"/>
    <dgm:cxn modelId="{DBBC37F5-3FD0-0141-B1CB-41DF772FF177}" type="presParOf" srcId="{05C61161-ED18-AE46-8B98-EB38B526C733}" destId="{814CA976-2825-1844-A4BA-C4CAE49395FC}" srcOrd="0" destOrd="0" presId="urn:microsoft.com/office/officeart/2005/8/layout/pList1"/>
    <dgm:cxn modelId="{AE35A0D7-34CC-5E4C-B899-A4140B580B7F}" type="presParOf" srcId="{05C61161-ED18-AE46-8B98-EB38B526C733}" destId="{62FF30D5-466B-4A41-B95D-0A5B6570EA84}"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01BC5-59BA-814F-861F-F0438518DF8E}">
      <dsp:nvSpPr>
        <dsp:cNvPr id="0" name=""/>
        <dsp:cNvSpPr/>
      </dsp:nvSpPr>
      <dsp:spPr>
        <a:xfrm>
          <a:off x="351908" y="2838"/>
          <a:ext cx="2624959" cy="1808597"/>
        </a:xfrm>
        <a:prstGeom prst="roundRect">
          <a:avLst/>
        </a:prstGeom>
        <a:solidFill>
          <a:schemeClr val="lt1">
            <a:hueOff val="0"/>
            <a:satOff val="0"/>
            <a:lumOff val="0"/>
            <a:alphaOff val="0"/>
          </a:schemeClr>
        </a:solidFill>
        <a:ln w="1587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471790-5130-874D-A8F3-65F50A94B59D}">
      <dsp:nvSpPr>
        <dsp:cNvPr id="0" name=""/>
        <dsp:cNvSpPr/>
      </dsp:nvSpPr>
      <dsp:spPr>
        <a:xfrm>
          <a:off x="351908" y="1811435"/>
          <a:ext cx="2624959" cy="973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0" numCol="1" spcCol="1270"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Political: Birmingham City Council offers a range of initiatives and financial support programmes for small businesses, including low-interest startup loans and business grants. The business must also adhere to the Food Standards Agency (FSA) hygiene and Safety laws to ensure legal and applicable standards are met.</a:t>
          </a:r>
          <a:endParaRPr lang="en-GB" sz="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algn="ctr">
            <a:buNone/>
          </a:pPr>
          <a:endParaRPr lang="en-GB" sz="800" dirty="0">
            <a:solidFill>
              <a:srgbClr val="F16CC2"/>
            </a:solidFill>
          </a:endParaRPr>
        </a:p>
      </dsp:txBody>
      <dsp:txXfrm>
        <a:off x="351908" y="1811435"/>
        <a:ext cx="2624959" cy="973860"/>
      </dsp:txXfrm>
    </dsp:sp>
    <dsp:sp modelId="{B6BD92AA-C7E3-B04B-BE47-762AFE556600}">
      <dsp:nvSpPr>
        <dsp:cNvPr id="0" name=""/>
        <dsp:cNvSpPr/>
      </dsp:nvSpPr>
      <dsp:spPr>
        <a:xfrm>
          <a:off x="3239474" y="2838"/>
          <a:ext cx="2624959" cy="1808597"/>
        </a:xfrm>
        <a:prstGeom prst="roundRect">
          <a:avLst/>
        </a:prstGeom>
        <a:solidFill>
          <a:schemeClr val="lt1">
            <a:hueOff val="0"/>
            <a:satOff val="0"/>
            <a:lumOff val="0"/>
            <a:alphaOff val="0"/>
          </a:schemeClr>
        </a:solidFill>
        <a:ln w="1587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3E936D-C66F-854A-9356-D896ED329EE9}">
      <dsp:nvSpPr>
        <dsp:cNvPr id="0" name=""/>
        <dsp:cNvSpPr/>
      </dsp:nvSpPr>
      <dsp:spPr>
        <a:xfrm>
          <a:off x="3239474" y="1811435"/>
          <a:ext cx="2624959" cy="973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0" numCol="1" spcCol="1270"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800" kern="12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Economic: Even though prices for ingredients are rising and inflation is an issue, Birmingham still has a lot of working families and professionals who are willing to pay for fresh, homemade treats</a:t>
          </a:r>
          <a:endParaRPr lang="en-GB" sz="800" kern="1200" dirty="0">
            <a:solidFill>
              <a:srgbClr val="F16CC2"/>
            </a:solidFill>
            <a:effectLst/>
            <a:latin typeface=".AppleSystemUIFont"/>
            <a:ea typeface="Times New Roman" panose="02020603050405020304" pitchFamily="18" charset="0"/>
            <a:cs typeface="Times New Roman" panose="02020603050405020304" pitchFamily="18" charset="0"/>
          </a:endParaRPr>
        </a:p>
        <a:p>
          <a:pPr algn="ctr">
            <a:buNone/>
          </a:pPr>
          <a:endParaRPr lang="en-GB" sz="800" kern="1200" dirty="0">
            <a:solidFill>
              <a:srgbClr val="F16CC2"/>
            </a:solidFill>
          </a:endParaRPr>
        </a:p>
      </dsp:txBody>
      <dsp:txXfrm>
        <a:off x="3239474" y="1811435"/>
        <a:ext cx="2624959" cy="973860"/>
      </dsp:txXfrm>
    </dsp:sp>
    <dsp:sp modelId="{DE5230C1-23A2-694F-A601-3C70A3FB0A25}">
      <dsp:nvSpPr>
        <dsp:cNvPr id="0" name=""/>
        <dsp:cNvSpPr/>
      </dsp:nvSpPr>
      <dsp:spPr>
        <a:xfrm>
          <a:off x="6127040" y="2838"/>
          <a:ext cx="2624959" cy="1808597"/>
        </a:xfrm>
        <a:prstGeom prst="roundRect">
          <a:avLst/>
        </a:prstGeom>
        <a:solidFill>
          <a:schemeClr val="lt1">
            <a:hueOff val="0"/>
            <a:satOff val="0"/>
            <a:lumOff val="0"/>
            <a:alphaOff val="0"/>
          </a:schemeClr>
        </a:solidFill>
        <a:ln w="1587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D10956-ECF8-AA4B-95CB-D00829CD38A5}">
      <dsp:nvSpPr>
        <dsp:cNvPr id="0" name=""/>
        <dsp:cNvSpPr/>
      </dsp:nvSpPr>
      <dsp:spPr>
        <a:xfrm>
          <a:off x="6127040" y="1811435"/>
          <a:ext cx="2624959" cy="973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0" numCol="1" spcCol="1270"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Social: Birmingham’s multicultural community offers an opportunity to cater to a wide variety of options, with increasing interest in products that provide specific dietary needs, such as gluten-free, vegan and halal options.</a:t>
          </a:r>
          <a:endParaRPr lang="en-GB" sz="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algn="ctr">
            <a:buNone/>
          </a:pPr>
          <a:endParaRPr lang="en-GB" sz="800" dirty="0">
            <a:solidFill>
              <a:srgbClr val="F16CC2"/>
            </a:solidFill>
          </a:endParaRPr>
        </a:p>
      </dsp:txBody>
      <dsp:txXfrm>
        <a:off x="6127040" y="1811435"/>
        <a:ext cx="2624959" cy="973860"/>
      </dsp:txXfrm>
    </dsp:sp>
    <dsp:sp modelId="{A4919202-F230-0A45-8B4C-934494BFF303}">
      <dsp:nvSpPr>
        <dsp:cNvPr id="0" name=""/>
        <dsp:cNvSpPr/>
      </dsp:nvSpPr>
      <dsp:spPr>
        <a:xfrm>
          <a:off x="9014605" y="2838"/>
          <a:ext cx="2624959" cy="1808597"/>
        </a:xfrm>
        <a:prstGeom prst="roundRect">
          <a:avLst/>
        </a:prstGeom>
        <a:solidFill>
          <a:schemeClr val="lt1">
            <a:hueOff val="0"/>
            <a:satOff val="0"/>
            <a:lumOff val="0"/>
            <a:alphaOff val="0"/>
          </a:schemeClr>
        </a:solidFill>
        <a:ln w="1587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05E8A8-3B83-D144-8E80-BFAA0E56BB16}">
      <dsp:nvSpPr>
        <dsp:cNvPr id="0" name=""/>
        <dsp:cNvSpPr/>
      </dsp:nvSpPr>
      <dsp:spPr>
        <a:xfrm>
          <a:off x="9014605" y="1811435"/>
          <a:ext cx="2624959" cy="973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0" numCol="1" spcCol="1270"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Technological: The use of digital tools including online delivery platforms, social media, and e-commerce systems, that provides engaging with customers, promoting products and processing orders.</a:t>
          </a:r>
          <a:endParaRPr lang="en-GB" sz="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algn="ctr">
            <a:buNone/>
          </a:pPr>
          <a:endParaRPr lang="en-GB" sz="800" dirty="0">
            <a:solidFill>
              <a:srgbClr val="F16CC2"/>
            </a:solidFill>
          </a:endParaRPr>
        </a:p>
      </dsp:txBody>
      <dsp:txXfrm>
        <a:off x="9014605" y="1811435"/>
        <a:ext cx="2624959" cy="973860"/>
      </dsp:txXfrm>
    </dsp:sp>
    <dsp:sp modelId="{73DC392C-7930-3846-AA58-BC2F1261A383}">
      <dsp:nvSpPr>
        <dsp:cNvPr id="0" name=""/>
        <dsp:cNvSpPr/>
      </dsp:nvSpPr>
      <dsp:spPr>
        <a:xfrm>
          <a:off x="3239474" y="3047791"/>
          <a:ext cx="2624959" cy="1808597"/>
        </a:xfrm>
        <a:prstGeom prst="roundRect">
          <a:avLst/>
        </a:prstGeom>
        <a:solidFill>
          <a:schemeClr val="lt1">
            <a:hueOff val="0"/>
            <a:satOff val="0"/>
            <a:lumOff val="0"/>
            <a:alphaOff val="0"/>
          </a:schemeClr>
        </a:solidFill>
        <a:ln w="1587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F464B8-5528-3848-96DE-9C70F58DDA71}">
      <dsp:nvSpPr>
        <dsp:cNvPr id="0" name=""/>
        <dsp:cNvSpPr/>
      </dsp:nvSpPr>
      <dsp:spPr>
        <a:xfrm>
          <a:off x="3239474" y="4856388"/>
          <a:ext cx="2624959" cy="973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0" numCol="1" spcCol="1270"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Environmental:  The growing environmental awareness amongst customers encourages businesses to adopt to sustainable eco-friendly packaging. Sweet Moments Luxe Cupcakes aligns with this concept by using eco-friendly packaging and responsibly obtained ingredients.</a:t>
          </a:r>
          <a:endParaRPr lang="en-GB" sz="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algn="ctr">
            <a:buNone/>
          </a:pPr>
          <a:endParaRPr lang="en-GB" sz="800" dirty="0">
            <a:solidFill>
              <a:srgbClr val="F16CC2"/>
            </a:solidFill>
          </a:endParaRPr>
        </a:p>
      </dsp:txBody>
      <dsp:txXfrm>
        <a:off x="3239474" y="4856388"/>
        <a:ext cx="2624959" cy="973860"/>
      </dsp:txXfrm>
    </dsp:sp>
    <dsp:sp modelId="{814CA976-2825-1844-A4BA-C4CAE49395FC}">
      <dsp:nvSpPr>
        <dsp:cNvPr id="0" name=""/>
        <dsp:cNvSpPr/>
      </dsp:nvSpPr>
      <dsp:spPr>
        <a:xfrm>
          <a:off x="6127040" y="3047791"/>
          <a:ext cx="2624959" cy="1808597"/>
        </a:xfrm>
        <a:prstGeom prst="roundRect">
          <a:avLst/>
        </a:prstGeom>
        <a:solidFill>
          <a:schemeClr val="lt1">
            <a:hueOff val="0"/>
            <a:satOff val="0"/>
            <a:lumOff val="0"/>
            <a:alphaOff val="0"/>
          </a:schemeClr>
        </a:solidFill>
        <a:ln w="1587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FF30D5-466B-4A41-B95D-0A5B6570EA84}">
      <dsp:nvSpPr>
        <dsp:cNvPr id="0" name=""/>
        <dsp:cNvSpPr/>
      </dsp:nvSpPr>
      <dsp:spPr>
        <a:xfrm>
          <a:off x="6127040" y="4856388"/>
          <a:ext cx="2624959" cy="973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896" tIns="56896" rIns="56896" bIns="0" numCol="1" spcCol="1270"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Legal: Compliance to allergen labelling laws, food hygiene certification requirements, and employment laws ensures adherence and keeps consumer trust.</a:t>
          </a:r>
          <a:endParaRPr lang="en-GB" sz="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algn="ctr">
            <a:buNone/>
          </a:pPr>
          <a:endParaRPr lang="en-GB" sz="800" dirty="0">
            <a:solidFill>
              <a:srgbClr val="F16CC2"/>
            </a:solidFill>
          </a:endParaRPr>
        </a:p>
      </dsp:txBody>
      <dsp:txXfrm>
        <a:off x="6127040" y="4856388"/>
        <a:ext cx="2624959" cy="973860"/>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2C30D8D-1E8E-46AF-9C10-3BD426B2523A}" type="datetime1">
              <a:rPr lang="en-GB" smtClean="0"/>
              <a:t>09/11/2025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D93D865-7669-4F64-9733-F997BDAED295}" type="slidenum">
              <a:rPr lang="en-GB" smtClean="0"/>
              <a:t>‹#›</a:t>
            </a:fld>
            <a:endParaRPr lang="en-GB" dirty="0"/>
          </a:p>
        </p:txBody>
      </p:sp>
    </p:spTree>
    <p:extLst>
      <p:ext uri="{BB962C8B-B14F-4D97-AF65-F5344CB8AC3E}">
        <p14:creationId xmlns:p14="http://schemas.microsoft.com/office/powerpoint/2010/main" val="27941340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22CD5E69-3755-402E-89C1-CDB30CA7425E}" type="datetime1">
              <a:rPr lang="en-GB" noProof="0" smtClean="0"/>
              <a:t>09/11/2025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E6DE88F-1F85-4A27-9D34-D74A50E7B0DA}" type="slidenum">
              <a:rPr lang="en-GB" noProof="0" smtClean="0"/>
              <a:t>‹#›</a:t>
            </a:fld>
            <a:endParaRPr lang="en-GB" noProof="0"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2E6DE88F-1F85-4A27-9D34-D74A50E7B0DA}" type="slidenum">
              <a:rPr lang="en-GB" smtClean="0"/>
              <a:t>1</a:t>
            </a:fld>
            <a:endParaRPr lang="en-GB" dirty="0"/>
          </a:p>
        </p:txBody>
      </p:sp>
    </p:spTree>
    <p:extLst>
      <p:ext uri="{BB962C8B-B14F-4D97-AF65-F5344CB8AC3E}">
        <p14:creationId xmlns:p14="http://schemas.microsoft.com/office/powerpoint/2010/main" val="2285677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rtlCol="0" anchor="b">
            <a:normAutofit/>
          </a:bodyPr>
          <a:lstStyle>
            <a:lvl1pPr algn="ctr">
              <a:defRPr sz="5400"/>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370693" y="3773489"/>
            <a:ext cx="9440034" cy="1049867"/>
          </a:xfrm>
        </p:spPr>
        <p:txBody>
          <a:bodyPr rtlCol="0"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endParaRPr lang="en-GB" noProof="0" dirty="0"/>
          </a:p>
        </p:txBody>
      </p:sp>
      <p:sp>
        <p:nvSpPr>
          <p:cNvPr id="4" name="Date Placeholder 3"/>
          <p:cNvSpPr>
            <a:spLocks noGrp="1"/>
          </p:cNvSpPr>
          <p:nvPr>
            <p:ph type="dt" sz="half" idx="10"/>
          </p:nvPr>
        </p:nvSpPr>
        <p:spPr/>
        <p:txBody>
          <a:bodyPr rtlCol="0"/>
          <a:lstStyle/>
          <a:p>
            <a:pPr rtl="0"/>
            <a:fld id="{11284996-D5EC-400C-8FE4-7E6C69BB0CF8}" type="datetime1">
              <a:rPr lang="en-GB" noProof="0" smtClean="0"/>
              <a:t>09/11/2025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21507467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10"/>
          </p:nvPr>
        </p:nvSpPr>
        <p:spPr/>
        <p:txBody>
          <a:bodyPr rtlCol="0"/>
          <a:lstStyle/>
          <a:p>
            <a:pPr rtl="0"/>
            <a:fld id="{1EB28C59-49BD-4590-9846-C533AA98752B}" type="datetime1">
              <a:rPr lang="en-GB" noProof="0" smtClean="0"/>
              <a:t>09/11/2025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1548654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rtlCol="0" anchor="b"/>
          <a:lstStyle>
            <a:lvl1pPr algn="ctr">
              <a:defRPr sz="4000" b="0" cap="none"/>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295401" y="3763439"/>
            <a:ext cx="9590550" cy="1333494"/>
          </a:xfrm>
        </p:spPr>
        <p:txBody>
          <a:bodyPr rtlCol="0"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B3F7E4AC-764F-4C27-AEC4-A4960E9093F0}" type="datetime1">
              <a:rPr lang="en-GB" noProof="0" smtClean="0"/>
              <a:t>09/11/2025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846401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913795" y="2076450"/>
            <a:ext cx="4856841" cy="3622671"/>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410716" y="2076451"/>
            <a:ext cx="4856841" cy="3622672"/>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Date Placeholder 4"/>
          <p:cNvSpPr>
            <a:spLocks noGrp="1"/>
          </p:cNvSpPr>
          <p:nvPr>
            <p:ph type="dt" sz="half" idx="10"/>
          </p:nvPr>
        </p:nvSpPr>
        <p:spPr/>
        <p:txBody>
          <a:bodyPr rtlCol="0"/>
          <a:lstStyle/>
          <a:p>
            <a:pPr rtl="0"/>
            <a:fld id="{B82D7911-34EF-456A-9CCB-4081299328B8}" type="datetime1">
              <a:rPr lang="en-GB" noProof="0" smtClean="0"/>
              <a:t>09/11/2025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9882058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rtlCol="0"/>
          <a:lstStyle>
            <a:lvl1pPr>
              <a:defRPr/>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46013" y="1855153"/>
            <a:ext cx="4764764" cy="692494"/>
          </a:xfrm>
        </p:spPr>
        <p:txBody>
          <a:bodyPr rtlCol="0"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046013" y="2702103"/>
            <a:ext cx="4764764" cy="3043533"/>
          </a:xfrm>
        </p:spPr>
        <p:txBody>
          <a:bodyPr rtlCol="0" anchor="t">
            <a:normAutofit/>
          </a:bodyPr>
          <a:lstStyle>
            <a:lvl1pPr>
              <a:defRPr sz="1800"/>
            </a:lvl1pPr>
            <a:lvl2pPr>
              <a:defRPr sz="1600"/>
            </a:lvl2pPr>
            <a:lvl3pPr>
              <a:defRPr sz="1400"/>
            </a:lvl3pPr>
            <a:lvl4pPr>
              <a:defRPr sz="1200"/>
            </a:lvl4pPr>
            <a:lvl5pPr>
              <a:defRPr sz="12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363166" y="1855152"/>
            <a:ext cx="4779582" cy="692495"/>
          </a:xfrm>
        </p:spPr>
        <p:txBody>
          <a:bodyPr rtlCol="0"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363167" y="2702103"/>
            <a:ext cx="4779581" cy="3043533"/>
          </a:xfrm>
        </p:spPr>
        <p:txBody>
          <a:bodyPr rtlCol="0" anchor="t">
            <a:normAutofit/>
          </a:bodyPr>
          <a:lstStyle>
            <a:lvl1pPr>
              <a:defRPr sz="1800"/>
            </a:lvl1pPr>
            <a:lvl2pPr>
              <a:defRPr sz="1600"/>
            </a:lvl2pPr>
            <a:lvl3pPr>
              <a:defRPr sz="1400"/>
            </a:lvl3pPr>
            <a:lvl4pPr>
              <a:defRPr sz="1200"/>
            </a:lvl4pPr>
            <a:lvl5pPr>
              <a:defRPr sz="12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p:cNvSpPr>
            <a:spLocks noGrp="1"/>
          </p:cNvSpPr>
          <p:nvPr>
            <p:ph type="dt" sz="half" idx="10"/>
          </p:nvPr>
        </p:nvSpPr>
        <p:spPr/>
        <p:txBody>
          <a:bodyPr rtlCol="0"/>
          <a:lstStyle/>
          <a:p>
            <a:pPr rtl="0"/>
            <a:fld id="{653B73AE-9525-4148-A209-40AC38BF5737}" type="datetime1">
              <a:rPr lang="en-GB" noProof="0" smtClean="0"/>
              <a:t>09/11/2025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2351203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794D3EFD-A3EB-48D6-91D1-30671EA1207D}" type="datetime1">
              <a:rPr lang="en-GB" noProof="0" smtClean="0"/>
              <a:t>09/11/2025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4290940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91C3D2D4-BB4A-4B7B-ADA7-22E227BD5AE7}" type="datetime1">
              <a:rPr lang="en-GB" noProof="0" smtClean="0"/>
              <a:t>09/11/2025</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6551302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rtlCol="0" anchor="b">
            <a:normAutofit/>
          </a:bodyPr>
          <a:lstStyle>
            <a:lvl1pPr algn="ctr">
              <a:defRPr sz="2800" b="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4855633" y="609600"/>
            <a:ext cx="6411924" cy="5080001"/>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913795" y="2673351"/>
            <a:ext cx="3706889" cy="3016250"/>
          </a:xfrm>
        </p:spPr>
        <p:txBody>
          <a:bodyPr rtlCol="0"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B982CE2A-D155-40CB-A971-66B163E6347D}" type="datetime1">
              <a:rPr lang="en-GB" noProof="0" smtClean="0"/>
              <a:t>09/11/2025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7935569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rtlCol="0" anchor="b">
            <a:noAutofit/>
          </a:bodyPr>
          <a:lstStyle>
            <a:lvl1pPr algn="ctr">
              <a:defRPr sz="3200" b="0"/>
            </a:lvl1pPr>
          </a:lstStyle>
          <a:p>
            <a:pPr rtl="0"/>
            <a:r>
              <a:rPr lang="en-GB" noProof="0"/>
              <a:t>Click to edit Master title style</a:t>
            </a:r>
            <a:endParaRPr lang="en-GB" noProof="0"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1473698" y="2679699"/>
            <a:ext cx="4588094" cy="3135695"/>
          </a:xfrm>
        </p:spPr>
        <p:txBody>
          <a:bodyPr rtlCol="0"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C950CEE9-1E3A-4ADA-93D4-2FD4F8431AA5}" type="datetime1">
              <a:rPr lang="en-GB" noProof="0" smtClean="0"/>
              <a:t>09/11/2025</a:t>
            </a:fld>
            <a:endParaRPr lang="en-GB" noProof="0" dirty="0"/>
          </a:p>
        </p:txBody>
      </p:sp>
      <p:sp>
        <p:nvSpPr>
          <p:cNvPr id="6" name="Footer Placeholder 5"/>
          <p:cNvSpPr>
            <a:spLocks noGrp="1"/>
          </p:cNvSpPr>
          <p:nvPr>
            <p:ph type="ftr" sz="quarter" idx="11"/>
          </p:nvPr>
        </p:nvSpPr>
        <p:spPr/>
        <p:txBody>
          <a:bodyPr rtlCol="0"/>
          <a:lstStyle/>
          <a:p>
            <a:pPr algn="l"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530567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rtlCol="0" anchor="b">
            <a:normAutofit/>
          </a:bodyPr>
          <a:lstStyle>
            <a:lvl1pPr algn="ctr">
              <a:defRPr sz="2800"/>
            </a:lvl1pPr>
          </a:lstStyle>
          <a:p>
            <a:pPr rtl="0"/>
            <a:r>
              <a:rPr lang="en-GB" noProof="0"/>
              <a:t>Click to edit Master title style</a:t>
            </a:r>
            <a:endParaRPr lang="en-GB" noProof="0"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rtlCol="0"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913795" y="5247728"/>
            <a:ext cx="10353762" cy="543472"/>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3D065D1-D2F2-4D54-B881-786AFA6A9AF3}" type="datetime1">
              <a:rPr lang="en-GB" noProof="0" smtClean="0"/>
              <a:t>09/11/2025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0095022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rtlCol="0" anchor="ctr">
            <a:normAutofit/>
          </a:bodyPr>
          <a:lstStyle>
            <a:lvl1pPr>
              <a:defRPr sz="4000"/>
            </a:lvl1pPr>
          </a:lstStyle>
          <a:p>
            <a:pPr rtl="0"/>
            <a:r>
              <a:rPr lang="en-GB" noProof="0"/>
              <a:t>Click to edit Master title style</a:t>
            </a:r>
            <a:endParaRPr lang="en-GB" noProof="0" dirty="0"/>
          </a:p>
        </p:txBody>
      </p:sp>
      <p:sp>
        <p:nvSpPr>
          <p:cNvPr id="4" name="Text Placeholder 3"/>
          <p:cNvSpPr>
            <a:spLocks noGrp="1"/>
          </p:cNvSpPr>
          <p:nvPr>
            <p:ph type="body" sz="half" idx="2"/>
          </p:nvPr>
        </p:nvSpPr>
        <p:spPr>
          <a:xfrm>
            <a:off x="913794" y="4295180"/>
            <a:ext cx="10353763" cy="1501826"/>
          </a:xfrm>
        </p:spPr>
        <p:txBody>
          <a:bodyPr rtlCol="0"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5FBB8088-55E1-47B9-BF04-9403C8256F50}" type="datetime1">
              <a:rPr lang="en-GB" noProof="0" smtClean="0"/>
              <a:t>09/11/2025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053850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rtlCol="0" anchor="ctr">
            <a:normAutofit/>
          </a:bodyPr>
          <a:lstStyle>
            <a:lvl1pPr>
              <a:defRPr sz="3600"/>
            </a:lvl1pPr>
          </a:lstStyle>
          <a:p>
            <a:pPr rtl="0"/>
            <a:r>
              <a:rPr lang="en-GB" noProof="0"/>
              <a:t>Click to edit Master title style</a:t>
            </a:r>
            <a:endParaRPr lang="en-GB" noProof="0" dirty="0"/>
          </a:p>
        </p:txBody>
      </p:sp>
      <p:sp>
        <p:nvSpPr>
          <p:cNvPr id="12" name="Text Placeholder 3"/>
          <p:cNvSpPr>
            <a:spLocks noGrp="1"/>
          </p:cNvSpPr>
          <p:nvPr>
            <p:ph type="body" sz="half" idx="13"/>
          </p:nvPr>
        </p:nvSpPr>
        <p:spPr>
          <a:xfrm>
            <a:off x="1720644" y="3610032"/>
            <a:ext cx="8752299" cy="532749"/>
          </a:xfrm>
        </p:spPr>
        <p:txBody>
          <a:bodyPr rtlCol="0"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913794" y="4304353"/>
            <a:ext cx="10353763" cy="1489496"/>
          </a:xfrm>
        </p:spPr>
        <p:txBody>
          <a:bodyPr rtlCol="0"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85FCA334-3F96-4772-959C-677B9C9B892F}" type="datetime1">
              <a:rPr lang="en-GB" noProof="0" smtClean="0"/>
              <a:t>09/11/2025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rtlCol="0" anchor="b"/>
          <a:lstStyle>
            <a:lvl1pPr>
              <a:defRPr sz="3200"/>
            </a:lvl1pPr>
          </a:lstStyle>
          <a:p>
            <a:pPr rtl="0"/>
            <a:r>
              <a:rPr lang="en-GB" noProof="0"/>
              <a:t>Click to edit Master title style</a:t>
            </a:r>
            <a:endParaRPr lang="en-GB" noProof="0" dirty="0"/>
          </a:p>
        </p:txBody>
      </p:sp>
      <p:sp>
        <p:nvSpPr>
          <p:cNvPr id="4" name="Text Placeholder 3"/>
          <p:cNvSpPr>
            <a:spLocks noGrp="1"/>
          </p:cNvSpPr>
          <p:nvPr>
            <p:ph type="body" sz="half" idx="2"/>
          </p:nvPr>
        </p:nvSpPr>
        <p:spPr>
          <a:xfrm>
            <a:off x="913784" y="4650556"/>
            <a:ext cx="10352199" cy="1140644"/>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7F791FB6-1BB1-4D54-B64E-19C9843EEB6A}" type="datetime1">
              <a:rPr lang="en-GB" noProof="0" smtClean="0"/>
              <a:t>09/11/2025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3450925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rtlCol="0"/>
          <a:lstStyle/>
          <a:p>
            <a:pPr rtl="0"/>
            <a:r>
              <a:rPr lang="en-GB" noProof="0"/>
              <a:t>Click to edit Master title style</a:t>
            </a:r>
            <a:endParaRPr lang="en-GB" noProof="0" dirty="0"/>
          </a:p>
        </p:txBody>
      </p:sp>
      <p:sp>
        <p:nvSpPr>
          <p:cNvPr id="7" name="Text Placeholder 2"/>
          <p:cNvSpPr>
            <a:spLocks noGrp="1"/>
          </p:cNvSpPr>
          <p:nvPr>
            <p:ph type="body" idx="1"/>
          </p:nvPr>
        </p:nvSpPr>
        <p:spPr>
          <a:xfrm>
            <a:off x="913795" y="1885950"/>
            <a:ext cx="3300984" cy="764782"/>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913795" y="2768112"/>
            <a:ext cx="3300984" cy="302308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446711" y="1885949"/>
            <a:ext cx="3300984" cy="764783"/>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441435" y="2768112"/>
            <a:ext cx="3300984" cy="302308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7966572" y="1885950"/>
            <a:ext cx="3300984" cy="764782"/>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7966572" y="2768110"/>
            <a:ext cx="3300984" cy="302308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68928F16-6F15-471B-BABC-F11D9655039E}" type="datetime1">
              <a:rPr lang="en-GB" noProof="0" smtClean="0"/>
              <a:t>09/11/2025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0326478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rtlCol="0"/>
          <a:lstStyle/>
          <a:p>
            <a:pPr rtl="0"/>
            <a:r>
              <a:rPr lang="en-GB" noProof="0"/>
              <a:t>Click to edit Master title style</a:t>
            </a:r>
            <a:endParaRPr lang="en-GB" noProof="0" dirty="0"/>
          </a:p>
        </p:txBody>
      </p:sp>
      <p:sp>
        <p:nvSpPr>
          <p:cNvPr id="19" name="Text Placeholder 2"/>
          <p:cNvSpPr>
            <a:spLocks noGrp="1"/>
          </p:cNvSpPr>
          <p:nvPr>
            <p:ph type="body" idx="1"/>
          </p:nvPr>
        </p:nvSpPr>
        <p:spPr>
          <a:xfrm>
            <a:off x="913795"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endParaRPr lang="en-GB" noProof="0" dirty="0"/>
          </a:p>
        </p:txBody>
      </p:sp>
      <p:sp>
        <p:nvSpPr>
          <p:cNvPr id="21" name="Text Placeholder 3"/>
          <p:cNvSpPr>
            <a:spLocks noGrp="1"/>
          </p:cNvSpPr>
          <p:nvPr>
            <p:ph type="body" sz="half" idx="18"/>
          </p:nvPr>
        </p:nvSpPr>
        <p:spPr>
          <a:xfrm>
            <a:off x="913795" y="4572443"/>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442788"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endParaRPr lang="en-GB" noProof="0" dirty="0"/>
          </a:p>
        </p:txBody>
      </p:sp>
      <p:sp>
        <p:nvSpPr>
          <p:cNvPr id="24" name="Text Placeholder 3"/>
          <p:cNvSpPr>
            <a:spLocks noGrp="1"/>
          </p:cNvSpPr>
          <p:nvPr>
            <p:ph type="body" sz="half" idx="19"/>
          </p:nvPr>
        </p:nvSpPr>
        <p:spPr>
          <a:xfrm>
            <a:off x="4441435" y="4572442"/>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7966697"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endParaRPr lang="en-GB" noProof="0" dirty="0"/>
          </a:p>
        </p:txBody>
      </p:sp>
      <p:sp>
        <p:nvSpPr>
          <p:cNvPr id="27" name="Text Placeholder 3"/>
          <p:cNvSpPr>
            <a:spLocks noGrp="1"/>
          </p:cNvSpPr>
          <p:nvPr>
            <p:ph type="body" sz="half" idx="20"/>
          </p:nvPr>
        </p:nvSpPr>
        <p:spPr>
          <a:xfrm>
            <a:off x="7966572" y="4572442"/>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A098D439-F42D-4C5F-AAC2-3886E29E2212}" type="datetime1">
              <a:rPr lang="en-GB" noProof="0" smtClean="0"/>
              <a:t>09/11/2025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7932546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pPr rtl="0"/>
            <a:fld id="{4EEED21A-E036-4044-8AF6-43527D4E8308}" type="datetime1">
              <a:rPr lang="en-GB" noProof="0" smtClean="0"/>
              <a:t>09/11/2025</a:t>
            </a:fld>
            <a:endParaRPr lang="en-GB" noProof="0"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pPr rtl="0"/>
            <a:endParaRPr lang="en-GB" noProof="0"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6.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Layout" Target="../diagrams/layout1.xml"/><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11" Type="http://schemas.openxmlformats.org/officeDocument/2006/relationships/image" Target="../media/image12.png"/><Relationship Id="rId5" Type="http://schemas.openxmlformats.org/officeDocument/2006/relationships/diagramColors" Target="../diagrams/colors1.xml"/><Relationship Id="rId10" Type="http://schemas.openxmlformats.org/officeDocument/2006/relationships/image" Target="../media/image11.png"/><Relationship Id="rId4" Type="http://schemas.openxmlformats.org/officeDocument/2006/relationships/diagramQuickStyle" Target="../diagrams/quickStyle1.xml"/><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3.xml"/><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www.statista.com/"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9962" y="1673524"/>
            <a:ext cx="3485073" cy="2420504"/>
          </a:xfrm>
        </p:spPr>
        <p:txBody>
          <a:bodyPr rtlCol="0">
            <a:noAutofit/>
          </a:bodyPr>
          <a:lstStyle/>
          <a:p>
            <a:pPr algn="l" rtl="0"/>
            <a:r>
              <a:rPr lang="en-GB" sz="2000" dirty="0"/>
              <a:t>Enterprise and Entrepreneurship- (LCLM 4006)</a:t>
            </a:r>
            <a:br>
              <a:rPr lang="en-GB" sz="2000" dirty="0"/>
            </a:br>
            <a:br>
              <a:rPr lang="en-GB" sz="2000" dirty="0"/>
            </a:br>
            <a:r>
              <a:rPr lang="en-GB" sz="2000" dirty="0"/>
              <a:t>Certificate in Higher Education</a:t>
            </a:r>
            <a:br>
              <a:rPr lang="en-GB" sz="2000" dirty="0"/>
            </a:br>
            <a:br>
              <a:rPr lang="en-GB" sz="2000" dirty="0"/>
            </a:br>
            <a:r>
              <a:rPr lang="en-GB" sz="2000" dirty="0"/>
              <a:t>Business Skills for the workplace- Level 4</a:t>
            </a:r>
            <a:br>
              <a:rPr lang="en-GB" sz="2000" dirty="0"/>
            </a:br>
            <a:br>
              <a:rPr lang="en-GB" sz="2000" dirty="0"/>
            </a:br>
            <a:r>
              <a:rPr lang="en-GB" sz="2000" dirty="0"/>
              <a:t>Individual Business Plan</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157933"/>
            <a:ext cx="3485072" cy="1026544"/>
          </a:xfrm>
        </p:spPr>
        <p:txBody>
          <a:bodyPr rtlCol="0">
            <a:normAutofit fontScale="70000" lnSpcReduction="20000"/>
          </a:bodyPr>
          <a:lstStyle/>
          <a:p>
            <a:pPr algn="l" rtl="0"/>
            <a:r>
              <a:rPr lang="en-GB" dirty="0"/>
              <a:t>Lecturer: Taonga Kaonga Sobere-Snithers</a:t>
            </a:r>
          </a:p>
          <a:p>
            <a:pPr algn="l" rtl="0"/>
            <a:r>
              <a:rPr lang="en-GB" sz="2300" dirty="0"/>
              <a:t>Student’s Name: Llovonne Martin</a:t>
            </a:r>
          </a:p>
          <a:p>
            <a:pPr algn="l" rtl="0"/>
            <a:r>
              <a:rPr lang="en-GB" sz="2300" dirty="0"/>
              <a:t>Student ID: 2428719</a:t>
            </a:r>
          </a:p>
        </p:txBody>
      </p:sp>
      <p:pic>
        <p:nvPicPr>
          <p:cNvPr id="7" name="Picture 6">
            <a:extLst>
              <a:ext uri="{FF2B5EF4-FFF2-40B4-BE49-F238E27FC236}">
                <a16:creationId xmlns:a16="http://schemas.microsoft.com/office/drawing/2014/main" id="{063E38CC-DA9A-60E3-C867-8F7188A2CDF5}"/>
              </a:ext>
            </a:extLst>
          </p:cNvPr>
          <p:cNvPicPr>
            <a:picLocks noChangeAspect="1"/>
          </p:cNvPicPr>
          <p:nvPr/>
        </p:nvPicPr>
        <p:blipFill>
          <a:blip r:embed="rId5"/>
          <a:stretch>
            <a:fillRect/>
          </a:stretch>
        </p:blipFill>
        <p:spPr>
          <a:xfrm>
            <a:off x="832555" y="1420483"/>
            <a:ext cx="4388556" cy="3763993"/>
          </a:xfrm>
          <a:prstGeom prst="rect">
            <a:avLst/>
          </a:prstGeom>
        </p:spPr>
      </p:pic>
    </p:spTree>
    <p:extLst>
      <p:ext uri="{BB962C8B-B14F-4D97-AF65-F5344CB8AC3E}">
        <p14:creationId xmlns:p14="http://schemas.microsoft.com/office/powerpoint/2010/main" val="41678842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913795" y="609600"/>
            <a:ext cx="10353762" cy="1261872"/>
          </a:xfrm>
        </p:spPr>
        <p:txBody>
          <a:bodyPr rtlCol="0" anchor="ctr">
            <a:normAutofit/>
          </a:bodyPr>
          <a:lstStyle/>
          <a:p>
            <a:pPr rtl="0"/>
            <a:r>
              <a:rPr lang="en-GB"/>
              <a:t>Table of Contents</a:t>
            </a:r>
          </a:p>
        </p:txBody>
      </p:sp>
      <p:sp>
        <p:nvSpPr>
          <p:cNvPr id="5" name="Content Placeholder 4">
            <a:extLst>
              <a:ext uri="{FF2B5EF4-FFF2-40B4-BE49-F238E27FC236}">
                <a16:creationId xmlns:a16="http://schemas.microsoft.com/office/drawing/2014/main" id="{E46183E2-C5C8-566A-C8C3-D7731576EB07}"/>
              </a:ext>
            </a:extLst>
          </p:cNvPr>
          <p:cNvSpPr>
            <a:spLocks noGrp="1"/>
          </p:cNvSpPr>
          <p:nvPr>
            <p:ph sz="half" idx="1"/>
          </p:nvPr>
        </p:nvSpPr>
        <p:spPr>
          <a:xfrm>
            <a:off x="2229555" y="2046111"/>
            <a:ext cx="7281333" cy="3697111"/>
          </a:xfrm>
        </p:spPr>
        <p:txBody>
          <a:bodyPr anchor="t">
            <a:normAutofit/>
          </a:bodyPr>
          <a:lstStyle/>
          <a:p>
            <a:pPr>
              <a:buFont typeface="Wingdings" pitchFamily="2" charset="2"/>
              <a:buChar char="v"/>
            </a:pPr>
            <a:r>
              <a:rPr lang="en-GB" sz="2100" dirty="0">
                <a:solidFill>
                  <a:srgbClr val="F16CC2"/>
                </a:solidFill>
              </a:rPr>
              <a:t>Business Overview</a:t>
            </a:r>
          </a:p>
          <a:p>
            <a:pPr>
              <a:buFont typeface="Wingdings" pitchFamily="2" charset="2"/>
              <a:buChar char="v"/>
            </a:pPr>
            <a:r>
              <a:rPr lang="en-GB" sz="2100" dirty="0">
                <a:solidFill>
                  <a:srgbClr val="F16CC2"/>
                </a:solidFill>
              </a:rPr>
              <a:t>Legal Format and Management Structure</a:t>
            </a:r>
          </a:p>
          <a:p>
            <a:pPr>
              <a:buFont typeface="Wingdings" pitchFamily="2" charset="2"/>
              <a:buChar char="v"/>
            </a:pPr>
            <a:r>
              <a:rPr lang="en-GB" sz="2100" dirty="0">
                <a:solidFill>
                  <a:srgbClr val="F16CC2"/>
                </a:solidFill>
              </a:rPr>
              <a:t>PESTEL Analysis</a:t>
            </a:r>
          </a:p>
          <a:p>
            <a:pPr>
              <a:buFont typeface="Wingdings" pitchFamily="2" charset="2"/>
              <a:buChar char="v"/>
            </a:pPr>
            <a:r>
              <a:rPr lang="en-GB" sz="2100" dirty="0">
                <a:solidFill>
                  <a:srgbClr val="F16CC2"/>
                </a:solidFill>
              </a:rPr>
              <a:t>Industry/Competitor analysis</a:t>
            </a:r>
          </a:p>
          <a:p>
            <a:pPr>
              <a:buFont typeface="Wingdings" pitchFamily="2" charset="2"/>
              <a:buChar char="v"/>
            </a:pPr>
            <a:r>
              <a:rPr lang="en-GB" sz="2100" dirty="0">
                <a:solidFill>
                  <a:srgbClr val="F16CC2"/>
                </a:solidFill>
              </a:rPr>
              <a:t>Marketing Strategies</a:t>
            </a:r>
          </a:p>
          <a:p>
            <a:pPr>
              <a:buFont typeface="Wingdings" pitchFamily="2" charset="2"/>
              <a:buChar char="v"/>
            </a:pPr>
            <a:r>
              <a:rPr lang="en-GB" sz="2100" dirty="0">
                <a:solidFill>
                  <a:srgbClr val="F16CC2"/>
                </a:solidFill>
              </a:rPr>
              <a:t>Funding and Startup expenses</a:t>
            </a:r>
          </a:p>
          <a:p>
            <a:pPr>
              <a:buFont typeface="Wingdings" pitchFamily="2" charset="2"/>
              <a:buChar char="v"/>
            </a:pPr>
            <a:r>
              <a:rPr lang="en-GB" sz="2100" dirty="0">
                <a:solidFill>
                  <a:srgbClr val="F16CC2"/>
                </a:solidFill>
              </a:rPr>
              <a:t>References</a:t>
            </a:r>
          </a:p>
        </p:txBody>
      </p:sp>
    </p:spTree>
    <p:extLst>
      <p:ext uri="{BB962C8B-B14F-4D97-AF65-F5344CB8AC3E}">
        <p14:creationId xmlns:p14="http://schemas.microsoft.com/office/powerpoint/2010/main" val="322023568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AB667-746A-0D9A-B962-CA4F23C5C39D}"/>
              </a:ext>
            </a:extLst>
          </p:cNvPr>
          <p:cNvSpPr>
            <a:spLocks noGrp="1"/>
          </p:cNvSpPr>
          <p:nvPr>
            <p:ph type="title"/>
          </p:nvPr>
        </p:nvSpPr>
        <p:spPr>
          <a:xfrm>
            <a:off x="1295401" y="-1018822"/>
            <a:ext cx="9590550" cy="1828813"/>
          </a:xfrm>
        </p:spPr>
        <p:txBody>
          <a:bodyPr anchor="b">
            <a:normAutofit/>
          </a:bodyPr>
          <a:lstStyle/>
          <a:p>
            <a:r>
              <a:rPr lang="en-GB" dirty="0"/>
              <a:t>Business Overview</a:t>
            </a:r>
            <a:endParaRPr lang="en-US" dirty="0"/>
          </a:p>
        </p:txBody>
      </p:sp>
      <p:sp>
        <p:nvSpPr>
          <p:cNvPr id="8" name="Text Placeholder 2">
            <a:extLst>
              <a:ext uri="{FF2B5EF4-FFF2-40B4-BE49-F238E27FC236}">
                <a16:creationId xmlns:a16="http://schemas.microsoft.com/office/drawing/2014/main" id="{D095D94C-E6BA-0A3B-A24D-5DCFB01BB178}"/>
              </a:ext>
            </a:extLst>
          </p:cNvPr>
          <p:cNvSpPr>
            <a:spLocks noGrp="1"/>
          </p:cNvSpPr>
          <p:nvPr>
            <p:ph type="body" idx="1"/>
          </p:nvPr>
        </p:nvSpPr>
        <p:spPr>
          <a:xfrm>
            <a:off x="1295401" y="1435106"/>
            <a:ext cx="9590550" cy="1333494"/>
          </a:xfrm>
        </p:spPr>
        <p:txBody>
          <a:bodyPr>
            <a:normAutofit fontScale="25000" lnSpcReduction="20000"/>
          </a:bodyPr>
          <a:lstStyle/>
          <a:p>
            <a:r>
              <a:rPr lang="en-GB" sz="9200" kern="0" dirty="0">
                <a:solidFill>
                  <a:srgbClr val="F16CC2"/>
                </a:solidFill>
                <a:effectLst/>
                <a:ea typeface="Times New Roman" panose="02020603050405020304" pitchFamily="18" charset="0"/>
                <a:cs typeface="Times New Roman" panose="02020603050405020304" pitchFamily="18" charset="0"/>
              </a:rPr>
              <a:t>Sweet Moments Luxe Cupcakes is a Birmingham-based artisan bakery that crafts high-quality, locally sourced cupcakes. They offer both classic flavours like vanilla and chocolate, and modern options such as gluten-free, vegan, and seasonal options. Starting from a commercial kitchen, they will use a local delivery service throughout Birmingham and an online ordering platform.</a:t>
            </a:r>
            <a:endParaRPr lang="en-GB" sz="9200" kern="100" dirty="0">
              <a:solidFill>
                <a:srgbClr val="F16CC2"/>
              </a:solidFill>
              <a:effectLst/>
              <a:ea typeface="Times New Roman" panose="02020603050405020304" pitchFamily="18" charset="0"/>
              <a:cs typeface="Times New Roman" panose="02020603050405020304" pitchFamily="18" charset="0"/>
            </a:endParaRPr>
          </a:p>
          <a:p>
            <a:endParaRPr lang="en-US" dirty="0"/>
          </a:p>
        </p:txBody>
      </p:sp>
      <p:pic>
        <p:nvPicPr>
          <p:cNvPr id="5" name="Picture 4">
            <a:extLst>
              <a:ext uri="{FF2B5EF4-FFF2-40B4-BE49-F238E27FC236}">
                <a16:creationId xmlns:a16="http://schemas.microsoft.com/office/drawing/2014/main" id="{0B1A31BE-D3BE-8443-249E-B983CCBD777D}"/>
              </a:ext>
            </a:extLst>
          </p:cNvPr>
          <p:cNvPicPr>
            <a:picLocks noChangeAspect="1"/>
          </p:cNvPicPr>
          <p:nvPr/>
        </p:nvPicPr>
        <p:blipFill>
          <a:blip r:embed="rId2"/>
          <a:stretch>
            <a:fillRect/>
          </a:stretch>
        </p:blipFill>
        <p:spPr>
          <a:xfrm>
            <a:off x="2965065" y="3429000"/>
            <a:ext cx="6731001" cy="3429000"/>
          </a:xfrm>
          <a:prstGeom prst="rect">
            <a:avLst/>
          </a:prstGeom>
        </p:spPr>
      </p:pic>
    </p:spTree>
    <p:extLst>
      <p:ext uri="{BB962C8B-B14F-4D97-AF65-F5344CB8AC3E}">
        <p14:creationId xmlns:p14="http://schemas.microsoft.com/office/powerpoint/2010/main" val="31065465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15BE2-943D-0BF8-8794-C9688671CBFE}"/>
              </a:ext>
            </a:extLst>
          </p:cNvPr>
          <p:cNvSpPr>
            <a:spLocks noGrp="1"/>
          </p:cNvSpPr>
          <p:nvPr>
            <p:ph type="title"/>
          </p:nvPr>
        </p:nvSpPr>
        <p:spPr>
          <a:xfrm>
            <a:off x="1295401" y="-1131711"/>
            <a:ext cx="9590550" cy="1828813"/>
          </a:xfrm>
        </p:spPr>
        <p:txBody>
          <a:bodyPr/>
          <a:lstStyle/>
          <a:p>
            <a:r>
              <a:rPr lang="en-GB" dirty="0"/>
              <a:t>Legal Format and Management Structure</a:t>
            </a:r>
            <a:endParaRPr lang="en-US" dirty="0"/>
          </a:p>
        </p:txBody>
      </p:sp>
      <p:sp>
        <p:nvSpPr>
          <p:cNvPr id="3" name="Text Placeholder 2">
            <a:extLst>
              <a:ext uri="{FF2B5EF4-FFF2-40B4-BE49-F238E27FC236}">
                <a16:creationId xmlns:a16="http://schemas.microsoft.com/office/drawing/2014/main" id="{80C26910-82E5-3FDE-98C0-E36930705F63}"/>
              </a:ext>
            </a:extLst>
          </p:cNvPr>
          <p:cNvSpPr>
            <a:spLocks noGrp="1"/>
          </p:cNvSpPr>
          <p:nvPr>
            <p:ph type="body" idx="1"/>
          </p:nvPr>
        </p:nvSpPr>
        <p:spPr>
          <a:xfrm>
            <a:off x="1295401" y="860778"/>
            <a:ext cx="9590550" cy="1583266"/>
          </a:xfrm>
        </p:spPr>
        <p:txBody>
          <a:bodyPr>
            <a:normAutofit fontScale="25000" lnSpcReduction="20000"/>
          </a:bodyPr>
          <a:lstStyle/>
          <a:p>
            <a:r>
              <a:rPr lang="en-GB" sz="8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Sweet Moments Luxe Cupcakes will run as a sole trader business, meaning one person manages and owns everything and is entirely responsible for its liabilities and debits (Burns,2022). This structure is great for a small startup because its low administrative costs, simple and flexibility to enable quick decisions. It also allows the owner to keep full control over the business's profits and operations.</a:t>
            </a:r>
            <a:endParaRPr lang="en-GB" sz="8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sz="8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8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sz="8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Even though the owner is personally accountable for all the debts, the financial threat is low because the company is small and does not need to have a lot of money to startup. Once the business grows, it can become a limited organisation for advanced protection and more funding.</a:t>
            </a:r>
            <a:endParaRPr lang="en-GB" sz="8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8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sz="88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The owner will manage all elements of the business, including customer service, finances, marketing, and baking. Part-time staff may be hired during hectic periods, such as event seasons and holidays, to help with packaging, delivery, and baking. This flexible management process ensures productivity and quality control while keeping excessive costs minimal.</a:t>
            </a:r>
            <a:endParaRPr lang="en-GB" sz="88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980964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6D13C-A0DA-8F1D-8D51-7BF8A44642FC}"/>
              </a:ext>
            </a:extLst>
          </p:cNvPr>
          <p:cNvSpPr>
            <a:spLocks noGrp="1"/>
          </p:cNvSpPr>
          <p:nvPr>
            <p:ph type="title"/>
          </p:nvPr>
        </p:nvSpPr>
        <p:spPr>
          <a:xfrm>
            <a:off x="1295401" y="-1032933"/>
            <a:ext cx="9590550" cy="1828813"/>
          </a:xfrm>
        </p:spPr>
        <p:txBody>
          <a:bodyPr/>
          <a:lstStyle/>
          <a:p>
            <a:r>
              <a:rPr lang="en-GB" dirty="0"/>
              <a:t>PESTEL Analysis</a:t>
            </a:r>
            <a:endParaRPr lang="en-US" dirty="0"/>
          </a:p>
        </p:txBody>
      </p:sp>
      <p:graphicFrame>
        <p:nvGraphicFramePr>
          <p:cNvPr id="4" name="Diagram 3">
            <a:extLst>
              <a:ext uri="{FF2B5EF4-FFF2-40B4-BE49-F238E27FC236}">
                <a16:creationId xmlns:a16="http://schemas.microsoft.com/office/drawing/2014/main" id="{1EADE585-F562-9D43-8824-A93B4EEA32F2}"/>
              </a:ext>
            </a:extLst>
          </p:cNvPr>
          <p:cNvGraphicFramePr/>
          <p:nvPr>
            <p:extLst>
              <p:ext uri="{D42A27DB-BD31-4B8C-83A1-F6EECF244321}">
                <p14:modId xmlns:p14="http://schemas.microsoft.com/office/powerpoint/2010/main" val="577284656"/>
              </p:ext>
            </p:extLst>
          </p:nvPr>
        </p:nvGraphicFramePr>
        <p:xfrm>
          <a:off x="200526" y="1024912"/>
          <a:ext cx="11991474" cy="58330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C57CA257-0B61-396B-2C0B-E53122A8DFD8}"/>
              </a:ext>
            </a:extLst>
          </p:cNvPr>
          <p:cNvPicPr>
            <a:picLocks noChangeAspect="1"/>
          </p:cNvPicPr>
          <p:nvPr/>
        </p:nvPicPr>
        <p:blipFill>
          <a:blip r:embed="rId7"/>
          <a:stretch>
            <a:fillRect/>
          </a:stretch>
        </p:blipFill>
        <p:spPr>
          <a:xfrm>
            <a:off x="493889" y="1024910"/>
            <a:ext cx="2695222" cy="1811421"/>
          </a:xfrm>
          <a:prstGeom prst="rect">
            <a:avLst/>
          </a:prstGeom>
        </p:spPr>
      </p:pic>
      <p:pic>
        <p:nvPicPr>
          <p:cNvPr id="5" name="Picture 4">
            <a:extLst>
              <a:ext uri="{FF2B5EF4-FFF2-40B4-BE49-F238E27FC236}">
                <a16:creationId xmlns:a16="http://schemas.microsoft.com/office/drawing/2014/main" id="{D736A8E2-6F2A-B08B-2BBE-8DDA8F3FC1C5}"/>
              </a:ext>
            </a:extLst>
          </p:cNvPr>
          <p:cNvPicPr>
            <a:picLocks noChangeAspect="1"/>
          </p:cNvPicPr>
          <p:nvPr/>
        </p:nvPicPr>
        <p:blipFill>
          <a:blip r:embed="rId8"/>
          <a:stretch>
            <a:fillRect/>
          </a:stretch>
        </p:blipFill>
        <p:spPr>
          <a:xfrm>
            <a:off x="3303484" y="1024911"/>
            <a:ext cx="2892779" cy="1811421"/>
          </a:xfrm>
          <a:prstGeom prst="rect">
            <a:avLst/>
          </a:prstGeom>
        </p:spPr>
      </p:pic>
      <p:pic>
        <p:nvPicPr>
          <p:cNvPr id="6" name="Picture 5">
            <a:extLst>
              <a:ext uri="{FF2B5EF4-FFF2-40B4-BE49-F238E27FC236}">
                <a16:creationId xmlns:a16="http://schemas.microsoft.com/office/drawing/2014/main" id="{75438856-75BF-E0CE-488E-1BAF346170B7}"/>
              </a:ext>
            </a:extLst>
          </p:cNvPr>
          <p:cNvPicPr>
            <a:picLocks noChangeAspect="1"/>
          </p:cNvPicPr>
          <p:nvPr/>
        </p:nvPicPr>
        <p:blipFill>
          <a:blip r:embed="rId9"/>
          <a:stretch>
            <a:fillRect/>
          </a:stretch>
        </p:blipFill>
        <p:spPr>
          <a:xfrm>
            <a:off x="6292069" y="1024909"/>
            <a:ext cx="2695222" cy="1811422"/>
          </a:xfrm>
          <a:prstGeom prst="rect">
            <a:avLst/>
          </a:prstGeom>
        </p:spPr>
      </p:pic>
      <p:pic>
        <p:nvPicPr>
          <p:cNvPr id="7" name="Picture 6">
            <a:extLst>
              <a:ext uri="{FF2B5EF4-FFF2-40B4-BE49-F238E27FC236}">
                <a16:creationId xmlns:a16="http://schemas.microsoft.com/office/drawing/2014/main" id="{A74177CB-31DF-AB4B-DA3A-543E50FD4259}"/>
              </a:ext>
            </a:extLst>
          </p:cNvPr>
          <p:cNvPicPr>
            <a:picLocks noChangeAspect="1"/>
          </p:cNvPicPr>
          <p:nvPr/>
        </p:nvPicPr>
        <p:blipFill>
          <a:blip r:embed="rId10"/>
          <a:stretch>
            <a:fillRect/>
          </a:stretch>
        </p:blipFill>
        <p:spPr>
          <a:xfrm>
            <a:off x="9098694" y="1007518"/>
            <a:ext cx="2892779" cy="1828813"/>
          </a:xfrm>
          <a:prstGeom prst="rect">
            <a:avLst/>
          </a:prstGeom>
        </p:spPr>
      </p:pic>
      <p:pic>
        <p:nvPicPr>
          <p:cNvPr id="8" name="Picture 7">
            <a:extLst>
              <a:ext uri="{FF2B5EF4-FFF2-40B4-BE49-F238E27FC236}">
                <a16:creationId xmlns:a16="http://schemas.microsoft.com/office/drawing/2014/main" id="{0BF12D88-F355-5A3A-F605-7381B83BE5FF}"/>
              </a:ext>
            </a:extLst>
          </p:cNvPr>
          <p:cNvPicPr>
            <a:picLocks noChangeAspect="1"/>
          </p:cNvPicPr>
          <p:nvPr/>
        </p:nvPicPr>
        <p:blipFill>
          <a:blip r:embed="rId11"/>
          <a:stretch>
            <a:fillRect/>
          </a:stretch>
        </p:blipFill>
        <p:spPr>
          <a:xfrm>
            <a:off x="3300514" y="4021668"/>
            <a:ext cx="2791028" cy="1919110"/>
          </a:xfrm>
          <a:prstGeom prst="rect">
            <a:avLst/>
          </a:prstGeom>
        </p:spPr>
      </p:pic>
      <p:pic>
        <p:nvPicPr>
          <p:cNvPr id="9" name="Picture 8">
            <a:extLst>
              <a:ext uri="{FF2B5EF4-FFF2-40B4-BE49-F238E27FC236}">
                <a16:creationId xmlns:a16="http://schemas.microsoft.com/office/drawing/2014/main" id="{4CE11322-132C-22D5-F15C-5D216E5A1AA8}"/>
              </a:ext>
            </a:extLst>
          </p:cNvPr>
          <p:cNvPicPr>
            <a:picLocks noChangeAspect="1"/>
          </p:cNvPicPr>
          <p:nvPr/>
        </p:nvPicPr>
        <p:blipFill>
          <a:blip r:embed="rId12"/>
          <a:stretch>
            <a:fillRect/>
          </a:stretch>
        </p:blipFill>
        <p:spPr>
          <a:xfrm>
            <a:off x="6292069" y="4021668"/>
            <a:ext cx="2743200" cy="1919110"/>
          </a:xfrm>
          <a:prstGeom prst="rect">
            <a:avLst/>
          </a:prstGeom>
        </p:spPr>
      </p:pic>
    </p:spTree>
    <p:extLst>
      <p:ext uri="{BB962C8B-B14F-4D97-AF65-F5344CB8AC3E}">
        <p14:creationId xmlns:p14="http://schemas.microsoft.com/office/powerpoint/2010/main" val="528052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3043F-533D-0A82-0C99-DDC27F4A87D2}"/>
              </a:ext>
            </a:extLst>
          </p:cNvPr>
          <p:cNvSpPr>
            <a:spLocks noGrp="1"/>
          </p:cNvSpPr>
          <p:nvPr>
            <p:ph type="title"/>
          </p:nvPr>
        </p:nvSpPr>
        <p:spPr>
          <a:xfrm>
            <a:off x="928006" y="-1196572"/>
            <a:ext cx="9590550" cy="1828813"/>
          </a:xfrm>
        </p:spPr>
        <p:txBody>
          <a:bodyPr/>
          <a:lstStyle/>
          <a:p>
            <a:r>
              <a:rPr lang="en-GB" dirty="0"/>
              <a:t>Industry and Competitor Analysis</a:t>
            </a:r>
            <a:endParaRPr lang="en-US" dirty="0"/>
          </a:p>
        </p:txBody>
      </p:sp>
      <p:graphicFrame>
        <p:nvGraphicFramePr>
          <p:cNvPr id="4" name="Table 3">
            <a:extLst>
              <a:ext uri="{FF2B5EF4-FFF2-40B4-BE49-F238E27FC236}">
                <a16:creationId xmlns:a16="http://schemas.microsoft.com/office/drawing/2014/main" id="{D5202ECF-D4BF-EEFC-0E2E-0A7F3401BE72}"/>
              </a:ext>
            </a:extLst>
          </p:cNvPr>
          <p:cNvGraphicFramePr>
            <a:graphicFrameLocks noGrp="1"/>
          </p:cNvGraphicFramePr>
          <p:nvPr>
            <p:extLst>
              <p:ext uri="{D42A27DB-BD31-4B8C-83A1-F6EECF244321}">
                <p14:modId xmlns:p14="http://schemas.microsoft.com/office/powerpoint/2010/main" val="544516350"/>
              </p:ext>
            </p:extLst>
          </p:nvPr>
        </p:nvGraphicFramePr>
        <p:xfrm>
          <a:off x="0" y="2377439"/>
          <a:ext cx="12192000" cy="4480561"/>
        </p:xfrm>
        <a:graphic>
          <a:graphicData uri="http://schemas.openxmlformats.org/drawingml/2006/table">
            <a:tbl>
              <a:tblPr firstRow="1" bandRow="1">
                <a:tableStyleId>{E8034E78-7F5D-4C2E-B375-FC64B27BC917}</a:tableStyleId>
              </a:tblPr>
              <a:tblGrid>
                <a:gridCol w="3048000">
                  <a:extLst>
                    <a:ext uri="{9D8B030D-6E8A-4147-A177-3AD203B41FA5}">
                      <a16:colId xmlns:a16="http://schemas.microsoft.com/office/drawing/2014/main" val="2644190639"/>
                    </a:ext>
                  </a:extLst>
                </a:gridCol>
                <a:gridCol w="3048000">
                  <a:extLst>
                    <a:ext uri="{9D8B030D-6E8A-4147-A177-3AD203B41FA5}">
                      <a16:colId xmlns:a16="http://schemas.microsoft.com/office/drawing/2014/main" val="2712895082"/>
                    </a:ext>
                  </a:extLst>
                </a:gridCol>
                <a:gridCol w="3048000">
                  <a:extLst>
                    <a:ext uri="{9D8B030D-6E8A-4147-A177-3AD203B41FA5}">
                      <a16:colId xmlns:a16="http://schemas.microsoft.com/office/drawing/2014/main" val="1340965574"/>
                    </a:ext>
                  </a:extLst>
                </a:gridCol>
                <a:gridCol w="3048000">
                  <a:extLst>
                    <a:ext uri="{9D8B030D-6E8A-4147-A177-3AD203B41FA5}">
                      <a16:colId xmlns:a16="http://schemas.microsoft.com/office/drawing/2014/main" val="3240864163"/>
                    </a:ext>
                  </a:extLst>
                </a:gridCol>
              </a:tblGrid>
              <a:tr h="380645">
                <a:tc>
                  <a:txBody>
                    <a:bodyPr/>
                    <a:lstStyle/>
                    <a:p>
                      <a:r>
                        <a:rPr lang="en-GB" dirty="0">
                          <a:solidFill>
                            <a:srgbClr val="F16CC2"/>
                          </a:solidFill>
                          <a:latin typeface="+mn-lt"/>
                        </a:rPr>
                        <a:t>Company</a:t>
                      </a:r>
                      <a:endParaRPr lang="en-US" dirty="0">
                        <a:solidFill>
                          <a:srgbClr val="F16CC2"/>
                        </a:solidFill>
                        <a:latin typeface="+mn-lt"/>
                      </a:endParaRPr>
                    </a:p>
                  </a:txBody>
                  <a:tcPr/>
                </a:tc>
                <a:tc>
                  <a:txBody>
                    <a:bodyPr/>
                    <a:lstStyle/>
                    <a:p>
                      <a:r>
                        <a:rPr lang="en-GB" dirty="0">
                          <a:solidFill>
                            <a:srgbClr val="F16CC2"/>
                          </a:solidFill>
                          <a:latin typeface="+mn-lt"/>
                        </a:rPr>
                        <a:t>Services</a:t>
                      </a:r>
                      <a:endParaRPr lang="en-US" dirty="0">
                        <a:solidFill>
                          <a:srgbClr val="F16CC2"/>
                        </a:solidFill>
                        <a:latin typeface="+mn-lt"/>
                      </a:endParaRPr>
                    </a:p>
                  </a:txBody>
                  <a:tcPr/>
                </a:tc>
                <a:tc>
                  <a:txBody>
                    <a:bodyPr/>
                    <a:lstStyle/>
                    <a:p>
                      <a:r>
                        <a:rPr lang="en-GB" dirty="0">
                          <a:solidFill>
                            <a:srgbClr val="F16CC2"/>
                          </a:solidFill>
                          <a:latin typeface="+mn-lt"/>
                        </a:rPr>
                        <a:t>Strengths</a:t>
                      </a:r>
                      <a:endParaRPr lang="en-US" dirty="0">
                        <a:solidFill>
                          <a:srgbClr val="F16CC2"/>
                        </a:solidFill>
                        <a:latin typeface="+mn-lt"/>
                      </a:endParaRPr>
                    </a:p>
                  </a:txBody>
                  <a:tcPr/>
                </a:tc>
                <a:tc>
                  <a:txBody>
                    <a:bodyPr/>
                    <a:lstStyle/>
                    <a:p>
                      <a:r>
                        <a:rPr lang="en-GB" dirty="0">
                          <a:solidFill>
                            <a:srgbClr val="F16CC2"/>
                          </a:solidFill>
                          <a:latin typeface="+mn-lt"/>
                        </a:rPr>
                        <a:t>Weaknesses</a:t>
                      </a:r>
                      <a:endParaRPr lang="en-US" dirty="0">
                        <a:solidFill>
                          <a:srgbClr val="F16CC2"/>
                        </a:solidFill>
                        <a:latin typeface="+mn-lt"/>
                      </a:endParaRPr>
                    </a:p>
                  </a:txBody>
                  <a:tcPr/>
                </a:tc>
                <a:extLst>
                  <a:ext uri="{0D108BD9-81ED-4DB2-BD59-A6C34878D82A}">
                    <a16:rowId xmlns:a16="http://schemas.microsoft.com/office/drawing/2014/main" val="2362614732"/>
                  </a:ext>
                </a:extLst>
              </a:tr>
              <a:tr h="1235168">
                <a:tc>
                  <a:txBody>
                    <a:bodyPr/>
                    <a:lstStyle/>
                    <a:p>
                      <a:r>
                        <a:rPr lang="en-GB" dirty="0">
                          <a:solidFill>
                            <a:srgbClr val="F16CC2"/>
                          </a:solidFill>
                          <a:latin typeface="+mn-lt"/>
                        </a:rPr>
                        <a:t>Miss Macaroon</a:t>
                      </a:r>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Macaroons bespoke gifting services</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luxury branding, product quality</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higher price point, limited product variety</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extLst>
                  <a:ext uri="{0D108BD9-81ED-4DB2-BD59-A6C34878D82A}">
                    <a16:rowId xmlns:a16="http://schemas.microsoft.com/office/drawing/2014/main" val="1316648592"/>
                  </a:ext>
                </a:extLst>
              </a:tr>
              <a:tr h="1432374">
                <a:tc>
                  <a:txBody>
                    <a:bodyPr/>
                    <a:lstStyle/>
                    <a:p>
                      <a:r>
                        <a:rPr lang="en-GB" dirty="0">
                          <a:solidFill>
                            <a:srgbClr val="F16CC2"/>
                          </a:solidFill>
                          <a:latin typeface="+mn-lt"/>
                        </a:rPr>
                        <a:t>The Early Bird Bakery</a:t>
                      </a:r>
                      <a:endParaRPr lang="en-US" dirty="0">
                        <a:solidFill>
                          <a:srgbClr val="F16CC2"/>
                        </a:solidFill>
                        <a:latin typeface="+mn-lt"/>
                      </a:endParaRPr>
                    </a:p>
                  </a:txBody>
                  <a:tcPr/>
                </a:tc>
                <a:tc>
                  <a:txBody>
                    <a:bodyPr/>
                    <a:lstStyle/>
                    <a:p>
                      <a:r>
                        <a:rPr lang="en-GB" sz="1800" kern="0" dirty="0">
                          <a:solidFill>
                            <a:srgbClr val="F16CC2"/>
                          </a:solidFill>
                          <a:effectLst/>
                          <a:latin typeface="+mn-lt"/>
                          <a:ea typeface="Times New Roman" panose="02020603050405020304" pitchFamily="18" charset="0"/>
                          <a:cs typeface="Times New Roman" panose="02020603050405020304" pitchFamily="18" charset="0"/>
                        </a:rPr>
                        <a:t>Pastries, Cakes, brunch items</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Strong local following, strong online presence</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Limited customisation, less focus on cupcakes</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extLst>
                  <a:ext uri="{0D108BD9-81ED-4DB2-BD59-A6C34878D82A}">
                    <a16:rowId xmlns:a16="http://schemas.microsoft.com/office/drawing/2014/main" val="1474379178"/>
                  </a:ext>
                </a:extLst>
              </a:tr>
              <a:tr h="1432374">
                <a:tc>
                  <a:txBody>
                    <a:bodyPr/>
                    <a:lstStyle/>
                    <a:p>
                      <a:r>
                        <a:rPr lang="en-GB" dirty="0">
                          <a:solidFill>
                            <a:srgbClr val="F16CC2"/>
                          </a:solidFill>
                          <a:latin typeface="+mn-lt"/>
                        </a:rPr>
                        <a:t>Urban Cakehouse</a:t>
                      </a:r>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Luxury event and wedding cakes</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Established event industry partnerships</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limited daily offerings, greater price point</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extLst>
                  <a:ext uri="{0D108BD9-81ED-4DB2-BD59-A6C34878D82A}">
                    <a16:rowId xmlns:a16="http://schemas.microsoft.com/office/drawing/2014/main" val="3185959679"/>
                  </a:ext>
                </a:extLst>
              </a:tr>
            </a:tbl>
          </a:graphicData>
        </a:graphic>
      </p:graphicFrame>
      <p:sp>
        <p:nvSpPr>
          <p:cNvPr id="5" name="TextBox 4">
            <a:extLst>
              <a:ext uri="{FF2B5EF4-FFF2-40B4-BE49-F238E27FC236}">
                <a16:creationId xmlns:a16="http://schemas.microsoft.com/office/drawing/2014/main" id="{6A6FDB8B-E547-7604-D7BD-BE28F2DA38CA}"/>
              </a:ext>
            </a:extLst>
          </p:cNvPr>
          <p:cNvSpPr txBox="1"/>
          <p:nvPr/>
        </p:nvSpPr>
        <p:spPr>
          <a:xfrm>
            <a:off x="1" y="734047"/>
            <a:ext cx="12191999" cy="1415772"/>
          </a:xfrm>
          <a:prstGeom prst="rect">
            <a:avLst/>
          </a:prstGeom>
          <a:noFill/>
        </p:spPr>
        <p:txBody>
          <a:bodyPr wrap="square" rtlCol="0">
            <a:spAutoFit/>
          </a:bodyPr>
          <a:lstStyle/>
          <a:p>
            <a:r>
              <a:rPr lang="en-GB" sz="1700" kern="0" dirty="0">
                <a:solidFill>
                  <a:srgbClr val="F16CC2"/>
                </a:solidFill>
                <a:effectLst/>
                <a:ea typeface="Times New Roman" panose="02020603050405020304" pitchFamily="18" charset="0"/>
                <a:cs typeface="Times New Roman" panose="02020603050405020304" pitchFamily="18" charset="0"/>
              </a:rPr>
              <a:t>Sweet Moment Luxe cupcakes</a:t>
            </a:r>
            <a:endParaRPr lang="en-GB" sz="1700" kern="100" dirty="0">
              <a:solidFill>
                <a:srgbClr val="F16CC2"/>
              </a:solidFill>
              <a:effectLst/>
              <a:ea typeface="Times New Roman" panose="02020603050405020304" pitchFamily="18" charset="0"/>
              <a:cs typeface="Times New Roman" panose="02020603050405020304" pitchFamily="18" charset="0"/>
            </a:endParaRPr>
          </a:p>
          <a:p>
            <a:r>
              <a:rPr lang="en-GB" sz="1700" kern="0" dirty="0">
                <a:solidFill>
                  <a:srgbClr val="F16CC2"/>
                </a:solidFill>
                <a:effectLst/>
                <a:ea typeface="Times New Roman" panose="02020603050405020304" pitchFamily="18" charset="0"/>
                <a:cs typeface="Times New Roman" panose="02020603050405020304" pitchFamily="18" charset="0"/>
              </a:rPr>
              <a:t>Services: Premium custom cupcakes</a:t>
            </a:r>
            <a:endParaRPr lang="en-GB" sz="1700" kern="100" dirty="0">
              <a:solidFill>
                <a:srgbClr val="F16CC2"/>
              </a:solidFill>
              <a:effectLst/>
              <a:ea typeface="Times New Roman" panose="02020603050405020304" pitchFamily="18" charset="0"/>
              <a:cs typeface="Times New Roman" panose="02020603050405020304" pitchFamily="18" charset="0"/>
            </a:endParaRPr>
          </a:p>
          <a:p>
            <a:r>
              <a:rPr lang="en-GB" sz="1700" kern="0" dirty="0">
                <a:solidFill>
                  <a:srgbClr val="F16CC2"/>
                </a:solidFill>
                <a:effectLst/>
                <a:ea typeface="Times New Roman" panose="02020603050405020304" pitchFamily="18" charset="0"/>
                <a:cs typeface="Times New Roman" panose="02020603050405020304" pitchFamily="18" charset="0"/>
              </a:rPr>
              <a:t>Strengthens: Customisation, Inclusivity (Vegan and gluten-free options), eco friendly practices</a:t>
            </a:r>
            <a:endParaRPr lang="en-GB" sz="1700" kern="100" dirty="0">
              <a:solidFill>
                <a:srgbClr val="F16CC2"/>
              </a:solidFill>
              <a:effectLst/>
              <a:ea typeface="Times New Roman" panose="02020603050405020304" pitchFamily="18" charset="0"/>
              <a:cs typeface="Times New Roman" panose="02020603050405020304" pitchFamily="18" charset="0"/>
            </a:endParaRPr>
          </a:p>
          <a:p>
            <a:r>
              <a:rPr lang="en-GB" sz="1700" kern="0" dirty="0">
                <a:solidFill>
                  <a:srgbClr val="F16CC2"/>
                </a:solidFill>
                <a:effectLst/>
                <a:ea typeface="Times New Roman" panose="02020603050405020304" pitchFamily="18" charset="0"/>
                <a:cs typeface="Times New Roman" panose="02020603050405020304" pitchFamily="18" charset="0"/>
              </a:rPr>
              <a:t>Weaknesses: high labour production, dependant on local delivery</a:t>
            </a:r>
            <a:endParaRPr lang="en-GB" sz="1700" kern="100" dirty="0">
              <a:solidFill>
                <a:srgbClr val="F16CC2"/>
              </a:solidFill>
              <a:effectLst/>
              <a:ea typeface="Times New Roman" panose="02020603050405020304" pitchFamily="18" charset="0"/>
              <a:cs typeface="Times New Roman" panose="02020603050405020304" pitchFamily="18" charset="0"/>
            </a:endParaRPr>
          </a:p>
          <a:p>
            <a:pPr algn="l"/>
            <a:endParaRPr lang="en-US" dirty="0"/>
          </a:p>
        </p:txBody>
      </p:sp>
      <p:sp>
        <p:nvSpPr>
          <p:cNvPr id="8" name="TextBox 7">
            <a:extLst>
              <a:ext uri="{FF2B5EF4-FFF2-40B4-BE49-F238E27FC236}">
                <a16:creationId xmlns:a16="http://schemas.microsoft.com/office/drawing/2014/main" id="{31994940-5DC7-FE47-1307-D1A0E2C4FB75}"/>
              </a:ext>
            </a:extLst>
          </p:cNvPr>
          <p:cNvSpPr txBox="1"/>
          <p:nvPr/>
        </p:nvSpPr>
        <p:spPr>
          <a:xfrm rot="10800000" flipV="1">
            <a:off x="4684889" y="1934375"/>
            <a:ext cx="4360333" cy="430887"/>
          </a:xfrm>
          <a:prstGeom prst="rect">
            <a:avLst/>
          </a:prstGeom>
          <a:noFill/>
        </p:spPr>
        <p:txBody>
          <a:bodyPr wrap="square" rtlCol="0">
            <a:spAutoFit/>
          </a:bodyPr>
          <a:lstStyle/>
          <a:p>
            <a:pPr algn="l"/>
            <a:r>
              <a:rPr lang="en-GB" sz="2200" dirty="0"/>
              <a:t>Direct competitors</a:t>
            </a:r>
            <a:endParaRPr lang="en-US" sz="2200" dirty="0"/>
          </a:p>
        </p:txBody>
      </p:sp>
    </p:spTree>
    <p:extLst>
      <p:ext uri="{BB962C8B-B14F-4D97-AF65-F5344CB8AC3E}">
        <p14:creationId xmlns:p14="http://schemas.microsoft.com/office/powerpoint/2010/main" val="19204097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A8A398-B2EF-E105-3445-12454265E7CA}"/>
              </a:ext>
            </a:extLst>
          </p:cNvPr>
          <p:cNvSpPr txBox="1"/>
          <p:nvPr/>
        </p:nvSpPr>
        <p:spPr>
          <a:xfrm>
            <a:off x="4701638" y="0"/>
            <a:ext cx="2788723" cy="430887"/>
          </a:xfrm>
          <a:prstGeom prst="rect">
            <a:avLst/>
          </a:prstGeom>
          <a:noFill/>
        </p:spPr>
        <p:txBody>
          <a:bodyPr wrap="square" rtlCol="0">
            <a:spAutoFit/>
          </a:bodyPr>
          <a:lstStyle/>
          <a:p>
            <a:pPr algn="l"/>
            <a:r>
              <a:rPr lang="en-GB" sz="2200" dirty="0"/>
              <a:t>Indirect competitors</a:t>
            </a:r>
            <a:endParaRPr lang="en-US" sz="2200" dirty="0"/>
          </a:p>
        </p:txBody>
      </p:sp>
      <p:graphicFrame>
        <p:nvGraphicFramePr>
          <p:cNvPr id="7" name="Table 6">
            <a:extLst>
              <a:ext uri="{FF2B5EF4-FFF2-40B4-BE49-F238E27FC236}">
                <a16:creationId xmlns:a16="http://schemas.microsoft.com/office/drawing/2014/main" id="{D7B8EE2D-D2B5-0F17-8C17-9C4BF2235BE2}"/>
              </a:ext>
            </a:extLst>
          </p:cNvPr>
          <p:cNvGraphicFramePr>
            <a:graphicFrameLocks noGrp="1"/>
          </p:cNvGraphicFramePr>
          <p:nvPr>
            <p:extLst>
              <p:ext uri="{D42A27DB-BD31-4B8C-83A1-F6EECF244321}">
                <p14:modId xmlns:p14="http://schemas.microsoft.com/office/powerpoint/2010/main" val="800754236"/>
              </p:ext>
            </p:extLst>
          </p:nvPr>
        </p:nvGraphicFramePr>
        <p:xfrm>
          <a:off x="0" y="2159000"/>
          <a:ext cx="12192000" cy="4699001"/>
        </p:xfrm>
        <a:graphic>
          <a:graphicData uri="http://schemas.openxmlformats.org/drawingml/2006/table">
            <a:tbl>
              <a:tblPr firstRow="1" bandRow="1">
                <a:tableStyleId>{E8034E78-7F5D-4C2E-B375-FC64B27BC917}</a:tableStyleId>
              </a:tblPr>
              <a:tblGrid>
                <a:gridCol w="3048000">
                  <a:extLst>
                    <a:ext uri="{9D8B030D-6E8A-4147-A177-3AD203B41FA5}">
                      <a16:colId xmlns:a16="http://schemas.microsoft.com/office/drawing/2014/main" val="2644190639"/>
                    </a:ext>
                  </a:extLst>
                </a:gridCol>
                <a:gridCol w="3048000">
                  <a:extLst>
                    <a:ext uri="{9D8B030D-6E8A-4147-A177-3AD203B41FA5}">
                      <a16:colId xmlns:a16="http://schemas.microsoft.com/office/drawing/2014/main" val="2712895082"/>
                    </a:ext>
                  </a:extLst>
                </a:gridCol>
                <a:gridCol w="3048000">
                  <a:extLst>
                    <a:ext uri="{9D8B030D-6E8A-4147-A177-3AD203B41FA5}">
                      <a16:colId xmlns:a16="http://schemas.microsoft.com/office/drawing/2014/main" val="1340965574"/>
                    </a:ext>
                  </a:extLst>
                </a:gridCol>
                <a:gridCol w="3048000">
                  <a:extLst>
                    <a:ext uri="{9D8B030D-6E8A-4147-A177-3AD203B41FA5}">
                      <a16:colId xmlns:a16="http://schemas.microsoft.com/office/drawing/2014/main" val="3240864163"/>
                    </a:ext>
                  </a:extLst>
                </a:gridCol>
              </a:tblGrid>
              <a:tr h="460055">
                <a:tc>
                  <a:txBody>
                    <a:bodyPr/>
                    <a:lstStyle/>
                    <a:p>
                      <a:r>
                        <a:rPr lang="en-GB" dirty="0">
                          <a:solidFill>
                            <a:srgbClr val="F16CC2"/>
                          </a:solidFill>
                          <a:latin typeface="+mn-lt"/>
                        </a:rPr>
                        <a:t>Company</a:t>
                      </a:r>
                      <a:endParaRPr lang="en-US" dirty="0">
                        <a:solidFill>
                          <a:srgbClr val="F16CC2"/>
                        </a:solidFill>
                        <a:latin typeface="+mn-lt"/>
                      </a:endParaRPr>
                    </a:p>
                  </a:txBody>
                  <a:tcPr/>
                </a:tc>
                <a:tc>
                  <a:txBody>
                    <a:bodyPr/>
                    <a:lstStyle/>
                    <a:p>
                      <a:r>
                        <a:rPr lang="en-GB" dirty="0">
                          <a:solidFill>
                            <a:srgbClr val="F16CC2"/>
                          </a:solidFill>
                          <a:latin typeface="+mn-lt"/>
                        </a:rPr>
                        <a:t>Services</a:t>
                      </a:r>
                      <a:endParaRPr lang="en-US" dirty="0">
                        <a:solidFill>
                          <a:srgbClr val="F16CC2"/>
                        </a:solidFill>
                        <a:latin typeface="+mn-lt"/>
                      </a:endParaRPr>
                    </a:p>
                  </a:txBody>
                  <a:tcPr/>
                </a:tc>
                <a:tc>
                  <a:txBody>
                    <a:bodyPr/>
                    <a:lstStyle/>
                    <a:p>
                      <a:r>
                        <a:rPr lang="en-GB" dirty="0">
                          <a:solidFill>
                            <a:srgbClr val="F16CC2"/>
                          </a:solidFill>
                          <a:latin typeface="+mn-lt"/>
                        </a:rPr>
                        <a:t>Strengths</a:t>
                      </a:r>
                      <a:endParaRPr lang="en-US" dirty="0">
                        <a:solidFill>
                          <a:srgbClr val="F16CC2"/>
                        </a:solidFill>
                        <a:latin typeface="+mn-lt"/>
                      </a:endParaRPr>
                    </a:p>
                  </a:txBody>
                  <a:tcPr/>
                </a:tc>
                <a:tc>
                  <a:txBody>
                    <a:bodyPr/>
                    <a:lstStyle/>
                    <a:p>
                      <a:r>
                        <a:rPr lang="en-GB" dirty="0">
                          <a:solidFill>
                            <a:srgbClr val="F16CC2"/>
                          </a:solidFill>
                          <a:latin typeface="+mn-lt"/>
                        </a:rPr>
                        <a:t>Weaknesses</a:t>
                      </a:r>
                      <a:endParaRPr lang="en-US" dirty="0">
                        <a:solidFill>
                          <a:srgbClr val="F16CC2"/>
                        </a:solidFill>
                        <a:latin typeface="+mn-lt"/>
                      </a:endParaRPr>
                    </a:p>
                  </a:txBody>
                  <a:tcPr/>
                </a:tc>
                <a:extLst>
                  <a:ext uri="{0D108BD9-81ED-4DB2-BD59-A6C34878D82A}">
                    <a16:rowId xmlns:a16="http://schemas.microsoft.com/office/drawing/2014/main" val="2362614732"/>
                  </a:ext>
                </a:extLst>
              </a:tr>
              <a:tr h="1277054">
                <a:tc>
                  <a:txBody>
                    <a:bodyPr/>
                    <a:lstStyle/>
                    <a:p>
                      <a:r>
                        <a:rPr lang="en-GB" dirty="0">
                          <a:solidFill>
                            <a:srgbClr val="F16CC2"/>
                          </a:solidFill>
                          <a:latin typeface="+mn-lt"/>
                        </a:rPr>
                        <a:t>Greggs</a:t>
                      </a:r>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Major Uk Bakery chain, Multiple Locations</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Brand recognition, Wide accessibility </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High volume production, low-cost products</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316648592"/>
                  </a:ext>
                </a:extLst>
              </a:tr>
              <a:tr h="1480946">
                <a:tc>
                  <a:txBody>
                    <a:bodyPr/>
                    <a:lstStyle/>
                    <a:p>
                      <a:r>
                        <a:rPr lang="en-GB" dirty="0">
                          <a:solidFill>
                            <a:srgbClr val="F16CC2"/>
                          </a:solidFill>
                          <a:latin typeface="+mn-lt"/>
                        </a:rPr>
                        <a:t>Supermarkets</a:t>
                      </a:r>
                      <a:endParaRPr lang="en-US" dirty="0">
                        <a:solidFill>
                          <a:srgbClr val="F16CC2"/>
                        </a:solidFill>
                        <a:latin typeface="+mn-lt"/>
                      </a:endParaRPr>
                    </a:p>
                  </a:txBody>
                  <a:tcPr/>
                </a:tc>
                <a:tc>
                  <a:txBody>
                    <a:bodyPr/>
                    <a:lstStyle/>
                    <a:p>
                      <a:r>
                        <a:rPr lang="en-GB" sz="1800" kern="0" dirty="0">
                          <a:solidFill>
                            <a:srgbClr val="F16CC2"/>
                          </a:solidFill>
                          <a:effectLst/>
                          <a:latin typeface="+mn-lt"/>
                          <a:ea typeface="Times New Roman" panose="02020603050405020304" pitchFamily="18" charset="0"/>
                          <a:cs typeface="Times New Roman" panose="02020603050405020304" pitchFamily="18" charset="0"/>
                        </a:rPr>
                        <a:t>Mass produced cupcakes and baked goods</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Convenience, lower cost</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Lack of artisanal appeal, lower quality</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extLst>
                  <a:ext uri="{0D108BD9-81ED-4DB2-BD59-A6C34878D82A}">
                    <a16:rowId xmlns:a16="http://schemas.microsoft.com/office/drawing/2014/main" val="1474379178"/>
                  </a:ext>
                </a:extLst>
              </a:tr>
              <a:tr h="1480946">
                <a:tc>
                  <a:txBody>
                    <a:bodyPr/>
                    <a:lstStyle/>
                    <a:p>
                      <a:r>
                        <a:rPr lang="en-GB" dirty="0">
                          <a:solidFill>
                            <a:srgbClr val="F16CC2"/>
                          </a:solidFill>
                          <a:latin typeface="+mn-lt"/>
                        </a:rPr>
                        <a:t>Online Dessert Brands</a:t>
                      </a:r>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National delivery, strong e-commerce platforms</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National delivery service, strong e-commerce</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kern="0" dirty="0">
                          <a:solidFill>
                            <a:srgbClr val="F16CC2"/>
                          </a:solidFill>
                          <a:effectLst/>
                          <a:latin typeface="+mn-lt"/>
                          <a:ea typeface="Times New Roman" panose="02020603050405020304" pitchFamily="18" charset="0"/>
                          <a:cs typeface="Times New Roman" panose="02020603050405020304" pitchFamily="18" charset="0"/>
                        </a:rPr>
                        <a:t>Limited local presence, national focus</a:t>
                      </a:r>
                      <a:endParaRPr lang="en-GB" sz="1800" kern="100" dirty="0">
                        <a:solidFill>
                          <a:srgbClr val="F16CC2"/>
                        </a:solidFill>
                        <a:effectLst/>
                        <a:latin typeface="+mn-lt"/>
                        <a:ea typeface="Times New Roman" panose="02020603050405020304" pitchFamily="18" charset="0"/>
                        <a:cs typeface="Times New Roman" panose="02020603050405020304" pitchFamily="18" charset="0"/>
                      </a:endParaRPr>
                    </a:p>
                    <a:p>
                      <a:endParaRPr lang="en-US" dirty="0">
                        <a:solidFill>
                          <a:srgbClr val="F16CC2"/>
                        </a:solidFill>
                        <a:latin typeface="+mn-lt"/>
                      </a:endParaRPr>
                    </a:p>
                  </a:txBody>
                  <a:tcPr/>
                </a:tc>
                <a:extLst>
                  <a:ext uri="{0D108BD9-81ED-4DB2-BD59-A6C34878D82A}">
                    <a16:rowId xmlns:a16="http://schemas.microsoft.com/office/drawing/2014/main" val="3185959679"/>
                  </a:ext>
                </a:extLst>
              </a:tr>
            </a:tbl>
          </a:graphicData>
        </a:graphic>
      </p:graphicFrame>
    </p:spTree>
    <p:extLst>
      <p:ext uri="{BB962C8B-B14F-4D97-AF65-F5344CB8AC3E}">
        <p14:creationId xmlns:p14="http://schemas.microsoft.com/office/powerpoint/2010/main" val="21799287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8246E-F857-66EF-77D5-C9EFD8618E6F}"/>
              </a:ext>
            </a:extLst>
          </p:cNvPr>
          <p:cNvSpPr>
            <a:spLocks noGrp="1"/>
          </p:cNvSpPr>
          <p:nvPr>
            <p:ph type="title"/>
          </p:nvPr>
        </p:nvSpPr>
        <p:spPr>
          <a:xfrm>
            <a:off x="900399" y="-1208542"/>
            <a:ext cx="9590550" cy="1828813"/>
          </a:xfrm>
        </p:spPr>
        <p:txBody>
          <a:bodyPr/>
          <a:lstStyle/>
          <a:p>
            <a:r>
              <a:rPr lang="en-GB" dirty="0"/>
              <a:t>Marketing Strategies</a:t>
            </a:r>
            <a:endParaRPr lang="en-US" dirty="0"/>
          </a:p>
        </p:txBody>
      </p:sp>
      <p:sp>
        <p:nvSpPr>
          <p:cNvPr id="3" name="Text Placeholder 2">
            <a:extLst>
              <a:ext uri="{FF2B5EF4-FFF2-40B4-BE49-F238E27FC236}">
                <a16:creationId xmlns:a16="http://schemas.microsoft.com/office/drawing/2014/main" id="{C9ABC3D6-6655-DA16-42EC-DF119919B649}"/>
              </a:ext>
            </a:extLst>
          </p:cNvPr>
          <p:cNvSpPr>
            <a:spLocks noGrp="1"/>
          </p:cNvSpPr>
          <p:nvPr>
            <p:ph type="body" idx="1"/>
          </p:nvPr>
        </p:nvSpPr>
        <p:spPr>
          <a:xfrm>
            <a:off x="285442" y="723420"/>
            <a:ext cx="9590550" cy="1383770"/>
          </a:xfrm>
        </p:spPr>
        <p:txBody>
          <a:bodyPr>
            <a:normAutofit fontScale="25000" lnSpcReduction="20000"/>
          </a:bodyPr>
          <a:lstStyle/>
          <a:p>
            <a:r>
              <a:rPr lang="en-GB" sz="56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Sweet Moments Luxe Cupcakes plans to use a marketing strategy that includes the mixture of local community involvement, online activity, and the focus of building its brand to excel in Birmingham’s busy food market.</a:t>
            </a:r>
            <a:endParaRPr lang="en-GB" sz="56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sz="56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56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sz="5600" b="1" kern="100" dirty="0">
                <a:effectLst/>
                <a:latin typeface="Arial" panose="020B0604020202020204" pitchFamily="34" charset="0"/>
                <a:ea typeface="Times New Roman" panose="02020603050405020304" pitchFamily="18" charset="0"/>
                <a:cs typeface="Times New Roman" panose="02020603050405020304" pitchFamily="18" charset="0"/>
              </a:rPr>
              <a:t>Digital Marketing</a:t>
            </a:r>
            <a:r>
              <a:rPr lang="en-GB" sz="5600" kern="1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56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56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Sweet Moments Luxe will use TikTok, Instagram, Facebook, and WhatsApp to display their cupcakes, share feedback and give a glance behind the scenes. The website will give customers access to online ordering and the choice to design their own cupcakes. They will also improve their local SEO, targeting terms like ‘custom cupcakes near me’ and ‘Birmingham cupcakes’</a:t>
            </a:r>
            <a:endParaRPr lang="en-GB" sz="56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br>
              <a:rPr lang="en-GB" sz="56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r>
              <a:rPr lang="en-GB" sz="5600" b="1" kern="100" dirty="0">
                <a:effectLst/>
                <a:latin typeface="Arial" panose="020B0604020202020204" pitchFamily="34" charset="0"/>
                <a:ea typeface="Times New Roman" panose="02020603050405020304" pitchFamily="18" charset="0"/>
                <a:cs typeface="Times New Roman" panose="02020603050405020304" pitchFamily="18" charset="0"/>
              </a:rPr>
              <a:t>Community Marketing:</a:t>
            </a:r>
            <a:endParaRPr lang="en-GB" sz="5600" b="1"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56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Taking part in markets, local events, and collaborations with cafés in Birmingham and event planners will help strengthen the brand’s reputation. Partnering with schools for fundraising events or local charities will also enhance the businesses visibility and involvement in the community.</a:t>
            </a:r>
            <a:endParaRPr lang="en-GB" sz="56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sz="56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56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sz="5600" b="1" kern="100" dirty="0">
                <a:effectLst/>
                <a:latin typeface="Arial" panose="020B0604020202020204" pitchFamily="34" charset="0"/>
                <a:ea typeface="Times New Roman" panose="02020603050405020304" pitchFamily="18" charset="0"/>
                <a:cs typeface="Times New Roman" panose="02020603050405020304" pitchFamily="18" charset="0"/>
              </a:rPr>
              <a:t>Target Market:</a:t>
            </a:r>
            <a:endParaRPr lang="en-GB" sz="5600" b="1"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56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The business is aiming for Birmingham locals wishing the ages of 18-45, event planners and families who enjoy unique, high-quality desserts. These customers value convenience, creativity, and authenticity.</a:t>
            </a:r>
            <a:endParaRPr lang="en-GB" sz="56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sz="56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56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sz="5600" b="1" kern="100" dirty="0">
                <a:effectLst/>
                <a:latin typeface="Arial" panose="020B0604020202020204" pitchFamily="34" charset="0"/>
                <a:ea typeface="Times New Roman" panose="02020603050405020304" pitchFamily="18" charset="0"/>
                <a:cs typeface="Times New Roman" panose="02020603050405020304" pitchFamily="18" charset="0"/>
              </a:rPr>
              <a:t>Branding</a:t>
            </a:r>
            <a:r>
              <a:rPr lang="en-GB" sz="5600" kern="1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56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56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Sweet Moments Luxe Cupcakes will present a modern and classy image, using pastel colours and simple designs in its branding. Eco-friendly packaging will also be used to reflect the brand’s care for the environment, which aligns with customer’s expectation in Birmingham.</a:t>
            </a:r>
            <a:endParaRPr lang="en-GB" sz="56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pic>
        <p:nvPicPr>
          <p:cNvPr id="4" name="Picture 3">
            <a:extLst>
              <a:ext uri="{FF2B5EF4-FFF2-40B4-BE49-F238E27FC236}">
                <a16:creationId xmlns:a16="http://schemas.microsoft.com/office/drawing/2014/main" id="{13A4E456-B44E-87F0-52FC-61FE6CB4EFCF}"/>
              </a:ext>
            </a:extLst>
          </p:cNvPr>
          <p:cNvPicPr>
            <a:picLocks noChangeAspect="1"/>
          </p:cNvPicPr>
          <p:nvPr/>
        </p:nvPicPr>
        <p:blipFill>
          <a:blip r:embed="rId2"/>
          <a:stretch>
            <a:fillRect/>
          </a:stretch>
        </p:blipFill>
        <p:spPr>
          <a:xfrm>
            <a:off x="9875995" y="5563152"/>
            <a:ext cx="2316006" cy="1294848"/>
          </a:xfrm>
          <a:prstGeom prst="rect">
            <a:avLst/>
          </a:prstGeom>
        </p:spPr>
      </p:pic>
      <p:pic>
        <p:nvPicPr>
          <p:cNvPr id="5" name="Picture 4">
            <a:extLst>
              <a:ext uri="{FF2B5EF4-FFF2-40B4-BE49-F238E27FC236}">
                <a16:creationId xmlns:a16="http://schemas.microsoft.com/office/drawing/2014/main" id="{6C2A825C-D375-2A7A-4F10-0C6127B4543C}"/>
              </a:ext>
            </a:extLst>
          </p:cNvPr>
          <p:cNvPicPr>
            <a:picLocks noChangeAspect="1"/>
          </p:cNvPicPr>
          <p:nvPr/>
        </p:nvPicPr>
        <p:blipFill>
          <a:blip r:embed="rId3"/>
          <a:stretch>
            <a:fillRect/>
          </a:stretch>
        </p:blipFill>
        <p:spPr>
          <a:xfrm>
            <a:off x="9875992" y="4039152"/>
            <a:ext cx="2316007" cy="1524000"/>
          </a:xfrm>
          <a:prstGeom prst="rect">
            <a:avLst/>
          </a:prstGeom>
        </p:spPr>
      </p:pic>
      <p:pic>
        <p:nvPicPr>
          <p:cNvPr id="6" name="Picture 5">
            <a:extLst>
              <a:ext uri="{FF2B5EF4-FFF2-40B4-BE49-F238E27FC236}">
                <a16:creationId xmlns:a16="http://schemas.microsoft.com/office/drawing/2014/main" id="{DB26BE09-97ED-177D-5CA0-36AD092D0D83}"/>
              </a:ext>
            </a:extLst>
          </p:cNvPr>
          <p:cNvPicPr>
            <a:picLocks noChangeAspect="1"/>
          </p:cNvPicPr>
          <p:nvPr/>
        </p:nvPicPr>
        <p:blipFill>
          <a:blip r:embed="rId4"/>
          <a:stretch>
            <a:fillRect/>
          </a:stretch>
        </p:blipFill>
        <p:spPr>
          <a:xfrm>
            <a:off x="9875992" y="2537223"/>
            <a:ext cx="2316008" cy="1524000"/>
          </a:xfrm>
          <a:prstGeom prst="rect">
            <a:avLst/>
          </a:prstGeom>
        </p:spPr>
      </p:pic>
      <p:pic>
        <p:nvPicPr>
          <p:cNvPr id="7" name="Picture 6">
            <a:extLst>
              <a:ext uri="{FF2B5EF4-FFF2-40B4-BE49-F238E27FC236}">
                <a16:creationId xmlns:a16="http://schemas.microsoft.com/office/drawing/2014/main" id="{A9D17FCD-A021-ADF8-CC7E-D4AD88A05E06}"/>
              </a:ext>
            </a:extLst>
          </p:cNvPr>
          <p:cNvPicPr>
            <a:picLocks noChangeAspect="1"/>
          </p:cNvPicPr>
          <p:nvPr/>
        </p:nvPicPr>
        <p:blipFill>
          <a:blip r:embed="rId5"/>
          <a:stretch>
            <a:fillRect/>
          </a:stretch>
        </p:blipFill>
        <p:spPr>
          <a:xfrm>
            <a:off x="9875992" y="1128590"/>
            <a:ext cx="2316008" cy="1426615"/>
          </a:xfrm>
          <a:prstGeom prst="rect">
            <a:avLst/>
          </a:prstGeom>
        </p:spPr>
      </p:pic>
    </p:spTree>
    <p:extLst>
      <p:ext uri="{BB962C8B-B14F-4D97-AF65-F5344CB8AC3E}">
        <p14:creationId xmlns:p14="http://schemas.microsoft.com/office/powerpoint/2010/main" val="370291391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511CC-6D31-AC5D-DE4C-4628CB531626}"/>
              </a:ext>
            </a:extLst>
          </p:cNvPr>
          <p:cNvSpPr>
            <a:spLocks noGrp="1"/>
          </p:cNvSpPr>
          <p:nvPr>
            <p:ph type="title"/>
          </p:nvPr>
        </p:nvSpPr>
        <p:spPr>
          <a:xfrm>
            <a:off x="1196623" y="-1258711"/>
            <a:ext cx="9590550" cy="1828813"/>
          </a:xfrm>
        </p:spPr>
        <p:txBody>
          <a:bodyPr/>
          <a:lstStyle/>
          <a:p>
            <a:r>
              <a:rPr lang="en-GB" dirty="0"/>
              <a:t>Funding and Startup expenses</a:t>
            </a:r>
            <a:endParaRPr lang="en-US" dirty="0"/>
          </a:p>
        </p:txBody>
      </p:sp>
      <p:sp>
        <p:nvSpPr>
          <p:cNvPr id="3" name="Text Placeholder 2">
            <a:extLst>
              <a:ext uri="{FF2B5EF4-FFF2-40B4-BE49-F238E27FC236}">
                <a16:creationId xmlns:a16="http://schemas.microsoft.com/office/drawing/2014/main" id="{04002124-B141-ADB4-5B9B-F533B8445565}"/>
              </a:ext>
            </a:extLst>
          </p:cNvPr>
          <p:cNvSpPr>
            <a:spLocks noGrp="1"/>
          </p:cNvSpPr>
          <p:nvPr>
            <p:ph type="body" idx="1"/>
          </p:nvPr>
        </p:nvSpPr>
        <p:spPr>
          <a:xfrm>
            <a:off x="1295401" y="965213"/>
            <a:ext cx="9590550" cy="1333494"/>
          </a:xfrm>
        </p:spPr>
        <p:txBody>
          <a:bodyPr>
            <a:normAutofit fontScale="25000" lnSpcReduction="20000"/>
          </a:bodyPr>
          <a:lstStyle/>
          <a:p>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Sweet Moments Luxe Cupcakes will need the estimated cost of £12,000 in its opening funding to cover the essential startup costs in Birmingham. This funding will support ingredient purchases, packaging, baking equipment, marketing, and kitchen rental.</a:t>
            </a:r>
            <a:endParaRPr lang="en-GB" sz="60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60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Funding Sources:</a:t>
            </a:r>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Personal Savings </a:t>
            </a: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(£5,000)</a:t>
            </a:r>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Government Start Up Loan </a:t>
            </a: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(£5,000–£7,000)</a:t>
            </a:r>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Local business grants available through the West Midlands Growth Hub and Birmingham City Council</a:t>
            </a:r>
            <a:endParaRPr lang="en-GB" sz="60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Estimated Startup Expenses:</a:t>
            </a:r>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Commercial kitchen rental and deposit: </a:t>
            </a: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£2,200</a:t>
            </a:r>
            <a:b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b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Equipment (Tools, oven, mixer): </a:t>
            </a: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£3,000</a:t>
            </a:r>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Ingredients and eco-friendly packaging: </a:t>
            </a: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£1,200</a:t>
            </a:r>
            <a:b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b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Marketing and website: </a:t>
            </a: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£1,000</a:t>
            </a:r>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Registration, Insurance, certification: </a:t>
            </a: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£800</a:t>
            </a:r>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Local delivery and transport: </a:t>
            </a: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£500</a:t>
            </a:r>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Emergency fund: </a:t>
            </a: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£1,500</a:t>
            </a:r>
            <a:b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b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Total: </a:t>
            </a: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£10,000–£12,000</a:t>
            </a:r>
            <a:endParaRPr lang="en-GB" sz="6000" b="1" kern="100" dirty="0">
              <a:effectLst/>
              <a:latin typeface="Aptos" panose="020B0004020202020204" pitchFamily="34" charset="0"/>
              <a:ea typeface="Times New Roman" panose="02020603050405020304" pitchFamily="18" charset="0"/>
              <a:cs typeface="Times New Roman" panose="02020603050405020304" pitchFamily="18" charset="0"/>
            </a:endParaRPr>
          </a:p>
          <a:p>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b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br>
            <a:r>
              <a:rPr lang="en-GB" sz="6000" b="1" kern="100" dirty="0">
                <a:effectLst/>
                <a:latin typeface="Arial" panose="020B0604020202020204" pitchFamily="34" charset="0"/>
                <a:ea typeface="Times New Roman" panose="02020603050405020304" pitchFamily="18" charset="0"/>
                <a:cs typeface="Times New Roman" panose="02020603050405020304" pitchFamily="18" charset="0"/>
              </a:rPr>
              <a:t>Financial Justification: </a:t>
            </a: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This funding will allow Sweet Moments Luxe Cupcakes to perform effectively during the first months, supporting product quality and brand recognition. It will also enable sufficient marketing investments for the first few months and an easy launch operation. A projected sales of around </a:t>
            </a:r>
            <a:r>
              <a:rPr lang="en-GB" sz="6000" kern="100" dirty="0">
                <a:effectLst/>
                <a:latin typeface="Arial" panose="020B0604020202020204" pitchFamily="34" charset="0"/>
                <a:ea typeface="Times New Roman" panose="02020603050405020304" pitchFamily="18" charset="0"/>
                <a:cs typeface="Times New Roman" panose="02020603050405020304" pitchFamily="18" charset="0"/>
              </a:rPr>
              <a:t>300</a:t>
            </a: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cupcakes per week, with a </a:t>
            </a:r>
            <a:r>
              <a:rPr lang="en-GB" sz="6000" kern="100" dirty="0">
                <a:effectLst/>
                <a:latin typeface="Arial" panose="020B0604020202020204" pitchFamily="34" charset="0"/>
                <a:ea typeface="Times New Roman" panose="02020603050405020304" pitchFamily="18" charset="0"/>
                <a:cs typeface="Times New Roman" panose="02020603050405020304" pitchFamily="18" charset="0"/>
              </a:rPr>
              <a:t>50% </a:t>
            </a:r>
            <a:r>
              <a:rPr lang="en-GB" sz="6000" kern="10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average profit limit. It will aid in sustainable growth and the expectation of generating a sustainable income by the third month of operating.</a:t>
            </a:r>
            <a:endParaRPr lang="en-GB" sz="60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pic>
        <p:nvPicPr>
          <p:cNvPr id="4" name="Picture 3">
            <a:extLst>
              <a:ext uri="{FF2B5EF4-FFF2-40B4-BE49-F238E27FC236}">
                <a16:creationId xmlns:a16="http://schemas.microsoft.com/office/drawing/2014/main" id="{40486F1A-A413-B5C0-3EB4-5BE784EF78B2}"/>
              </a:ext>
            </a:extLst>
          </p:cNvPr>
          <p:cNvPicPr>
            <a:picLocks noChangeAspect="1"/>
          </p:cNvPicPr>
          <p:nvPr/>
        </p:nvPicPr>
        <p:blipFill>
          <a:blip r:embed="rId2"/>
          <a:stretch>
            <a:fillRect/>
          </a:stretch>
        </p:blipFill>
        <p:spPr>
          <a:xfrm>
            <a:off x="0" y="3429000"/>
            <a:ext cx="3479205" cy="1828813"/>
          </a:xfrm>
          <a:prstGeom prst="rect">
            <a:avLst/>
          </a:prstGeom>
        </p:spPr>
      </p:pic>
      <p:pic>
        <p:nvPicPr>
          <p:cNvPr id="6" name="Picture 5">
            <a:extLst>
              <a:ext uri="{FF2B5EF4-FFF2-40B4-BE49-F238E27FC236}">
                <a16:creationId xmlns:a16="http://schemas.microsoft.com/office/drawing/2014/main" id="{B5E1A5F6-18BD-C658-A2B9-F0FC976964EE}"/>
              </a:ext>
            </a:extLst>
          </p:cNvPr>
          <p:cNvPicPr>
            <a:picLocks noChangeAspect="1"/>
          </p:cNvPicPr>
          <p:nvPr/>
        </p:nvPicPr>
        <p:blipFill>
          <a:blip r:embed="rId2"/>
          <a:stretch>
            <a:fillRect/>
          </a:stretch>
        </p:blipFill>
        <p:spPr>
          <a:xfrm>
            <a:off x="8712797" y="3428999"/>
            <a:ext cx="3479205" cy="1828813"/>
          </a:xfrm>
          <a:prstGeom prst="rect">
            <a:avLst/>
          </a:prstGeom>
        </p:spPr>
      </p:pic>
    </p:spTree>
    <p:extLst>
      <p:ext uri="{BB962C8B-B14F-4D97-AF65-F5344CB8AC3E}">
        <p14:creationId xmlns:p14="http://schemas.microsoft.com/office/powerpoint/2010/main" val="19504440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FA45E-E6F5-3BA1-5610-0D5210948945}"/>
              </a:ext>
            </a:extLst>
          </p:cNvPr>
          <p:cNvSpPr>
            <a:spLocks noGrp="1"/>
          </p:cNvSpPr>
          <p:nvPr>
            <p:ph type="title"/>
          </p:nvPr>
        </p:nvSpPr>
        <p:spPr>
          <a:xfrm>
            <a:off x="1295401" y="-1089378"/>
            <a:ext cx="9590550" cy="1828813"/>
          </a:xfrm>
        </p:spPr>
        <p:txBody>
          <a:bodyPr/>
          <a:lstStyle/>
          <a:p>
            <a:r>
              <a:rPr lang="en-GB" dirty="0"/>
              <a:t>References</a:t>
            </a:r>
            <a:endParaRPr lang="en-US" dirty="0"/>
          </a:p>
        </p:txBody>
      </p:sp>
      <p:sp>
        <p:nvSpPr>
          <p:cNvPr id="3" name="Text Placeholder 2">
            <a:extLst>
              <a:ext uri="{FF2B5EF4-FFF2-40B4-BE49-F238E27FC236}">
                <a16:creationId xmlns:a16="http://schemas.microsoft.com/office/drawing/2014/main" id="{29E66294-D567-D55B-30C2-93D100F67CBE}"/>
              </a:ext>
            </a:extLst>
          </p:cNvPr>
          <p:cNvSpPr>
            <a:spLocks noGrp="1"/>
          </p:cNvSpPr>
          <p:nvPr>
            <p:ph type="body" idx="1"/>
          </p:nvPr>
        </p:nvSpPr>
        <p:spPr>
          <a:xfrm>
            <a:off x="1295401" y="969439"/>
            <a:ext cx="9590550" cy="1333494"/>
          </a:xfrm>
          <a:ln>
            <a:solidFill>
              <a:srgbClr val="F16CC2"/>
            </a:solidFill>
          </a:ln>
        </p:spPr>
        <p:txBody>
          <a:bodyPr>
            <a:noAutofit/>
          </a:bodyPr>
          <a:lstStyle/>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Miss Macaroon (2025) ‘Luxury Macarons Handmade in Birmingham’. Available at: https://</a:t>
            </a:r>
            <a:r>
              <a:rPr lang="en-GB" sz="1200" kern="0" dirty="0" err="1">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missmacaroon.co.uk</a:t>
            </a: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(Accessed: 26 October 2025).</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The Early Bird Bakery (2025) ‘About Us’. Available at: https://</a:t>
            </a:r>
            <a:r>
              <a:rPr lang="en-GB" sz="1200" kern="0" dirty="0" err="1">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theearlybirdbakery.co.uk</a:t>
            </a: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(Accessed: 26 October 2025).</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Urban Cakehouse (2025) ‘Wedding and Celebration Cakes Birmingham’. Available at: https://</a:t>
            </a:r>
            <a:r>
              <a:rPr lang="en-GB" sz="1200" kern="0" dirty="0" err="1">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www.urbancakehouse.com</a:t>
            </a: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(Accessed: 26 October 2025).</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Gregg's plc (2025) ‘Our Story and Products’. Available at: https://</a:t>
            </a:r>
            <a:r>
              <a:rPr lang="en-GB" sz="1200" kern="0" dirty="0" err="1">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www.greggs.co.uk</a:t>
            </a: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(Accessed: 26 October 2025).</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Lola’s Cupcakes (2025) ‘Order Cupcakes Online’. Available at: https://</a:t>
            </a:r>
            <a:r>
              <a:rPr lang="en-GB" sz="1200" kern="0" dirty="0" err="1">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www.lolascupcakes.co.uk</a:t>
            </a: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(Accessed: 26 October 2025).</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Mintel (2023) Sweet Bakery Market Report – UK.</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Statista (2024) Bakery and Confectionery Market in the United Kingdom. Available at: </a:t>
            </a: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https://www.statista.com/</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Birmingham City Council (2024) Starting a business. Available at: https://www.birmingham.gov.uk/info/50162/business_advice/1506/starting_a_business/2 (Accessed: 26 October 2025).</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Birmingham City Council (2023) Food hygiene rating scheme. Available at: https://www.birmingham.gov.uk/</a:t>
            </a:r>
            <a:r>
              <a:rPr lang="en-GB" sz="1200" kern="0" dirty="0" err="1">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foodhygiene</a:t>
            </a: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(Accessed: 26 October 2025).</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British Baker (2024) ‘UK bakery consumers increasingly turn to social media for inspiration’. Available at: https://</a:t>
            </a:r>
            <a:r>
              <a:rPr lang="en-GB" sz="1200" kern="0" dirty="0" err="1">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bakeryinfo.co.uk</a:t>
            </a: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 (Accessed: 26 October 2025).</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Mintel (2023) ‘Social media and influencer marketing trends in food and drink’. Mintel Reports. Available at: https://www.mintel.com (Accessed: 26 October 2025).</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685800" lvl="0" indent="-6858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Statista (2024) ‘Social media usage in the United Kingdom (UK) – TikTok, Instagram, and Facebook statistics. Available at: https://www.statista.com (Accessed: 26 October 2025).</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indent="-342900" algn="l">
              <a:buFont typeface="Wingdings" pitchFamily="2" charset="2"/>
              <a:buChar char="v"/>
            </a:pPr>
            <a:r>
              <a:rPr lang="en-GB" sz="1200" kern="0" dirty="0">
                <a:solidFill>
                  <a:srgbClr val="F16CC2"/>
                </a:solidFill>
                <a:effectLst/>
                <a:latin typeface="Arial" panose="020B0604020202020204" pitchFamily="34" charset="0"/>
                <a:ea typeface="Times New Roman" panose="02020603050405020304" pitchFamily="18" charset="0"/>
                <a:cs typeface="Times New Roman" panose="02020603050405020304" pitchFamily="18" charset="0"/>
              </a:rPr>
              <a:t>Burns, P. (2022) Entrepreneurship and Small Business: Start-up, Growth and Maturity. 6th ed. London: Palgrave Macmillan.</a:t>
            </a:r>
            <a:endParaRPr lang="en-GB" sz="1200" kern="100" dirty="0">
              <a:solidFill>
                <a:srgbClr val="F16CC2"/>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indent="-342900" algn="l">
              <a:buFont typeface="Wingdings" pitchFamily="2" charset="2"/>
              <a:buChar char="v"/>
            </a:pPr>
            <a:endParaRPr lang="en-US" sz="1200" dirty="0">
              <a:solidFill>
                <a:srgbClr val="F16CC2"/>
              </a:solidFill>
            </a:endParaRPr>
          </a:p>
        </p:txBody>
      </p:sp>
    </p:spTree>
    <p:extLst>
      <p:ext uri="{BB962C8B-B14F-4D97-AF65-F5344CB8AC3E}">
        <p14:creationId xmlns:p14="http://schemas.microsoft.com/office/powerpoint/2010/main" val="33889183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7CC7FB-0A73-18A9-6270-B431CD640CAC}"/>
              </a:ext>
            </a:extLst>
          </p:cNvPr>
          <p:cNvPicPr>
            <a:picLocks noChangeAspect="1"/>
          </p:cNvPicPr>
          <p:nvPr/>
        </p:nvPicPr>
        <p:blipFill>
          <a:blip r:embed="rId2"/>
          <a:srcRect r="-7691" b="13504"/>
          <a:stretch>
            <a:fillRect/>
          </a:stretch>
        </p:blipFill>
        <p:spPr>
          <a:xfrm>
            <a:off x="0" y="0"/>
            <a:ext cx="13150515" cy="6858000"/>
          </a:xfrm>
          <a:prstGeom prst="rect">
            <a:avLst/>
          </a:prstGeom>
          <a:noFill/>
        </p:spPr>
      </p:pic>
    </p:spTree>
    <p:extLst>
      <p:ext uri="{BB962C8B-B14F-4D97-AF65-F5344CB8AC3E}">
        <p14:creationId xmlns:p14="http://schemas.microsoft.com/office/powerpoint/2010/main" val="18692140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Office_44286073_TF55705232.potx" id="{B7A741E6-96B9-45BD-A1A1-505231A19B21}" vid="{F17FBA35-4AE0-45DF-B5E4-C9002013650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2C4C00F4-06E9-43E3-AD97-88A857CEFA82}">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64B270AB-C138-415C-897E-3C24487DEC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22</Words>
  <Application>Microsoft Office PowerPoint</Application>
  <PresentationFormat>Widescreen</PresentationFormat>
  <Paragraphs>10</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SlateVTI</vt:lpstr>
      <vt:lpstr>Enterprise and Entrepreneurship- (LCLM 4006)  Certificate in Higher Education  Business Skills for the workplace- Level 4  Individual Business Plan</vt:lpstr>
      <vt:lpstr>Table of Contents</vt:lpstr>
      <vt:lpstr>Business Overview</vt:lpstr>
      <vt:lpstr>Legal Format and Management Structure</vt:lpstr>
      <vt:lpstr>PESTEL Analysis</vt:lpstr>
      <vt:lpstr>Industry and Competitor Analysis</vt:lpstr>
      <vt:lpstr>PowerPoint Presentation</vt:lpstr>
      <vt:lpstr>Marketing Strategies</vt:lpstr>
      <vt:lpstr>Funding and Startup expenses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and Entrepreneurship- (LCLM 4006)  Certificate in Higher Education  Business Skills for the workplace- Level 4  Individual Business Plan</dc:title>
  <dc:creator>Llovonne Martin (2428719)</dc:creator>
  <cp:lastModifiedBy>Llovonne Martin (2428719)</cp:lastModifiedBy>
  <cp:revision>3</cp:revision>
  <dcterms:created xsi:type="dcterms:W3CDTF">2025-11-07T09:33:40Z</dcterms:created>
  <dcterms:modified xsi:type="dcterms:W3CDTF">2025-11-09T15:40:48Z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