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6" r:id="rId10"/>
    <p:sldId id="264"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64" autoAdjust="0"/>
    <p:restoredTop sz="94660"/>
  </p:normalViewPr>
  <p:slideViewPr>
    <p:cSldViewPr snapToGrid="0">
      <p:cViewPr varScale="1">
        <p:scale>
          <a:sx n="77" d="100"/>
          <a:sy n="77" d="100"/>
        </p:scale>
        <p:origin x="10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C4580F29-F8AE-4409-9CD1-777011F42D1F}" type="datetimeFigureOut">
              <a:rPr lang="en-GB" smtClean="0"/>
              <a:t>04/10/2017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E6FB2C-872D-44F9-85DC-72C55417195F}" type="slidenum">
              <a:rPr lang="en-GB" smtClean="0"/>
              <a:t>‹#›</a:t>
            </a:fld>
            <a:endParaRPr lang="en-GB"/>
          </a:p>
        </p:txBody>
      </p:sp>
    </p:spTree>
    <p:extLst>
      <p:ext uri="{BB962C8B-B14F-4D97-AF65-F5344CB8AC3E}">
        <p14:creationId xmlns:p14="http://schemas.microsoft.com/office/powerpoint/2010/main" val="31036250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C4580F29-F8AE-4409-9CD1-777011F42D1F}" type="datetimeFigureOut">
              <a:rPr lang="en-GB" smtClean="0"/>
              <a:t>04/10/2017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E6FB2C-872D-44F9-85DC-72C55417195F}" type="slidenum">
              <a:rPr lang="en-GB" smtClean="0"/>
              <a:t>‹#›</a:t>
            </a:fld>
            <a:endParaRPr lang="en-GB"/>
          </a:p>
        </p:txBody>
      </p:sp>
    </p:spTree>
    <p:extLst>
      <p:ext uri="{BB962C8B-B14F-4D97-AF65-F5344CB8AC3E}">
        <p14:creationId xmlns:p14="http://schemas.microsoft.com/office/powerpoint/2010/main" val="20023863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4580F29-F8AE-4409-9CD1-777011F42D1F}" type="datetimeFigureOut">
              <a:rPr lang="en-GB" smtClean="0"/>
              <a:t>04/10/2017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E6FB2C-872D-44F9-85DC-72C55417195F}" type="slidenum">
              <a:rPr lang="en-GB" smtClean="0"/>
              <a:t>‹#›</a:t>
            </a:fld>
            <a:endParaRPr lang="en-GB"/>
          </a:p>
        </p:txBody>
      </p:sp>
    </p:spTree>
    <p:extLst>
      <p:ext uri="{BB962C8B-B14F-4D97-AF65-F5344CB8AC3E}">
        <p14:creationId xmlns:p14="http://schemas.microsoft.com/office/powerpoint/2010/main" val="13819361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4580F29-F8AE-4409-9CD1-777011F42D1F}" type="datetimeFigureOut">
              <a:rPr lang="en-GB" smtClean="0"/>
              <a:t>04/10/2017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E6FB2C-872D-44F9-85DC-72C55417195F}" type="slidenum">
              <a:rPr lang="en-GB" smtClean="0"/>
              <a:t>‹#›</a:t>
            </a:fld>
            <a:endParaRPr lang="en-GB"/>
          </a:p>
        </p:txBody>
      </p:sp>
    </p:spTree>
    <p:extLst>
      <p:ext uri="{BB962C8B-B14F-4D97-AF65-F5344CB8AC3E}">
        <p14:creationId xmlns:p14="http://schemas.microsoft.com/office/powerpoint/2010/main" val="28913280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4580F29-F8AE-4409-9CD1-777011F42D1F}" type="datetimeFigureOut">
              <a:rPr lang="en-GB" smtClean="0"/>
              <a:t>04/10/2017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CE6FB2C-872D-44F9-85DC-72C55417195F}" type="slidenum">
              <a:rPr lang="en-GB" smtClean="0"/>
              <a:t>‹#›</a:t>
            </a:fld>
            <a:endParaRPr lang="en-GB"/>
          </a:p>
        </p:txBody>
      </p:sp>
    </p:spTree>
    <p:extLst>
      <p:ext uri="{BB962C8B-B14F-4D97-AF65-F5344CB8AC3E}">
        <p14:creationId xmlns:p14="http://schemas.microsoft.com/office/powerpoint/2010/main" val="39916808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C4580F29-F8AE-4409-9CD1-777011F42D1F}" type="datetimeFigureOut">
              <a:rPr lang="en-GB" smtClean="0"/>
              <a:t>04/10/2017</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2CE6FB2C-872D-44F9-85DC-72C55417195F}" type="slidenum">
              <a:rPr lang="en-GB" smtClean="0"/>
              <a:t>‹#›</a:t>
            </a:fld>
            <a:endParaRPr lang="en-GB"/>
          </a:p>
        </p:txBody>
      </p:sp>
    </p:spTree>
    <p:extLst>
      <p:ext uri="{BB962C8B-B14F-4D97-AF65-F5344CB8AC3E}">
        <p14:creationId xmlns:p14="http://schemas.microsoft.com/office/powerpoint/2010/main" val="17719253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4580F29-F8AE-4409-9CD1-777011F42D1F}" type="datetimeFigureOut">
              <a:rPr lang="en-GB" smtClean="0"/>
              <a:t>04/10/2017</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2CE6FB2C-872D-44F9-85DC-72C55417195F}" type="slidenum">
              <a:rPr lang="en-GB" smtClean="0"/>
              <a:t>‹#›</a:t>
            </a:fld>
            <a:endParaRPr lang="en-GB"/>
          </a:p>
        </p:txBody>
      </p:sp>
    </p:spTree>
    <p:extLst>
      <p:ext uri="{BB962C8B-B14F-4D97-AF65-F5344CB8AC3E}">
        <p14:creationId xmlns:p14="http://schemas.microsoft.com/office/powerpoint/2010/main" val="35412505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C4580F29-F8AE-4409-9CD1-777011F42D1F}" type="datetimeFigureOut">
              <a:rPr lang="en-GB" smtClean="0"/>
              <a:t>04/10/2017</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2CE6FB2C-872D-44F9-85DC-72C55417195F}" type="slidenum">
              <a:rPr lang="en-GB" smtClean="0"/>
              <a:t>‹#›</a:t>
            </a:fld>
            <a:endParaRPr lang="en-GB"/>
          </a:p>
        </p:txBody>
      </p:sp>
    </p:spTree>
    <p:extLst>
      <p:ext uri="{BB962C8B-B14F-4D97-AF65-F5344CB8AC3E}">
        <p14:creationId xmlns:p14="http://schemas.microsoft.com/office/powerpoint/2010/main" val="14893606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4580F29-F8AE-4409-9CD1-777011F42D1F}" type="datetimeFigureOut">
              <a:rPr lang="en-GB" smtClean="0"/>
              <a:t>04/10/2017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E6FB2C-872D-44F9-85DC-72C55417195F}" type="slidenum">
              <a:rPr lang="en-GB" smtClean="0"/>
              <a:t>‹#›</a:t>
            </a:fld>
            <a:endParaRPr lang="en-GB"/>
          </a:p>
        </p:txBody>
      </p:sp>
    </p:spTree>
    <p:extLst>
      <p:ext uri="{BB962C8B-B14F-4D97-AF65-F5344CB8AC3E}">
        <p14:creationId xmlns:p14="http://schemas.microsoft.com/office/powerpoint/2010/main" val="11531969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4580F29-F8AE-4409-9CD1-777011F42D1F}" type="datetimeFigureOut">
              <a:rPr lang="en-GB" smtClean="0"/>
              <a:t>04/10/2017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E6FB2C-872D-44F9-85DC-72C55417195F}" type="slidenum">
              <a:rPr lang="en-GB" smtClean="0"/>
              <a:t>‹#›</a:t>
            </a:fld>
            <a:endParaRPr lang="en-GB"/>
          </a:p>
        </p:txBody>
      </p:sp>
    </p:spTree>
    <p:extLst>
      <p:ext uri="{BB962C8B-B14F-4D97-AF65-F5344CB8AC3E}">
        <p14:creationId xmlns:p14="http://schemas.microsoft.com/office/powerpoint/2010/main" val="2060244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4580F29-F8AE-4409-9CD1-777011F42D1F}" type="datetimeFigureOut">
              <a:rPr lang="en-GB" smtClean="0"/>
              <a:t>04/10/2017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E6FB2C-872D-44F9-85DC-72C55417195F}" type="slidenum">
              <a:rPr lang="en-GB" smtClean="0"/>
              <a:t>‹#›</a:t>
            </a:fld>
            <a:endParaRPr lang="en-GB"/>
          </a:p>
        </p:txBody>
      </p:sp>
    </p:spTree>
    <p:extLst>
      <p:ext uri="{BB962C8B-B14F-4D97-AF65-F5344CB8AC3E}">
        <p14:creationId xmlns:p14="http://schemas.microsoft.com/office/powerpoint/2010/main" val="35388663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4580F29-F8AE-4409-9CD1-777011F42D1F}" type="datetimeFigureOut">
              <a:rPr lang="en-GB" smtClean="0"/>
              <a:t>04/10/2017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E6FB2C-872D-44F9-85DC-72C55417195F}"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1093476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4580F29-F8AE-4409-9CD1-777011F42D1F}" type="datetimeFigureOut">
              <a:rPr lang="en-GB" smtClean="0"/>
              <a:t>04/10/2017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E6FB2C-872D-44F9-85DC-72C55417195F}" type="slidenum">
              <a:rPr lang="en-GB" smtClean="0"/>
              <a:t>‹#›</a:t>
            </a:fld>
            <a:endParaRPr lang="en-GB"/>
          </a:p>
        </p:txBody>
      </p:sp>
    </p:spTree>
    <p:extLst>
      <p:ext uri="{BB962C8B-B14F-4D97-AF65-F5344CB8AC3E}">
        <p14:creationId xmlns:p14="http://schemas.microsoft.com/office/powerpoint/2010/main" val="5372513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4580F29-F8AE-4409-9CD1-777011F42D1F}" type="datetimeFigureOut">
              <a:rPr lang="en-GB" smtClean="0"/>
              <a:t>04/10/2017</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E6FB2C-872D-44F9-85DC-72C55417195F}" type="slidenum">
              <a:rPr lang="en-GB" smtClean="0"/>
              <a:t>‹#›</a:t>
            </a:fld>
            <a:endParaRPr lang="en-GB"/>
          </a:p>
        </p:txBody>
      </p:sp>
    </p:spTree>
    <p:extLst>
      <p:ext uri="{BB962C8B-B14F-4D97-AF65-F5344CB8AC3E}">
        <p14:creationId xmlns:p14="http://schemas.microsoft.com/office/powerpoint/2010/main" val="34384582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4580F29-F8AE-4409-9CD1-777011F42D1F}" type="datetimeFigureOut">
              <a:rPr lang="en-GB" smtClean="0"/>
              <a:t>04/10/2017</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E6FB2C-872D-44F9-85DC-72C55417195F}" type="slidenum">
              <a:rPr lang="en-GB" smtClean="0"/>
              <a:t>‹#›</a:t>
            </a:fld>
            <a:endParaRPr lang="en-GB"/>
          </a:p>
        </p:txBody>
      </p:sp>
    </p:spTree>
    <p:extLst>
      <p:ext uri="{BB962C8B-B14F-4D97-AF65-F5344CB8AC3E}">
        <p14:creationId xmlns:p14="http://schemas.microsoft.com/office/powerpoint/2010/main" val="21039936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4580F29-F8AE-4409-9CD1-777011F42D1F}" type="datetimeFigureOut">
              <a:rPr lang="en-GB" smtClean="0"/>
              <a:t>04/10/2017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E6FB2C-872D-44F9-85DC-72C55417195F}" type="slidenum">
              <a:rPr lang="en-GB" smtClean="0"/>
              <a:t>‹#›</a:t>
            </a:fld>
            <a:endParaRPr lang="en-GB"/>
          </a:p>
        </p:txBody>
      </p:sp>
    </p:spTree>
    <p:extLst>
      <p:ext uri="{BB962C8B-B14F-4D97-AF65-F5344CB8AC3E}">
        <p14:creationId xmlns:p14="http://schemas.microsoft.com/office/powerpoint/2010/main" val="38390725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4580F29-F8AE-4409-9CD1-777011F42D1F}" type="datetimeFigureOut">
              <a:rPr lang="en-GB" smtClean="0"/>
              <a:t>04/10/2017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E6FB2C-872D-44F9-85DC-72C55417195F}" type="slidenum">
              <a:rPr lang="en-GB" smtClean="0"/>
              <a:t>‹#›</a:t>
            </a:fld>
            <a:endParaRPr lang="en-GB"/>
          </a:p>
        </p:txBody>
      </p:sp>
    </p:spTree>
    <p:extLst>
      <p:ext uri="{BB962C8B-B14F-4D97-AF65-F5344CB8AC3E}">
        <p14:creationId xmlns:p14="http://schemas.microsoft.com/office/powerpoint/2010/main" val="25864734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4580F29-F8AE-4409-9CD1-777011F42D1F}" type="datetimeFigureOut">
              <a:rPr lang="en-GB" smtClean="0"/>
              <a:t>04/10/2017</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2CE6FB2C-872D-44F9-85DC-72C55417195F}" type="slidenum">
              <a:rPr lang="en-GB" smtClean="0"/>
              <a:t>‹#›</a:t>
            </a:fld>
            <a:endParaRPr lang="en-GB"/>
          </a:p>
        </p:txBody>
      </p:sp>
    </p:spTree>
    <p:extLst>
      <p:ext uri="{BB962C8B-B14F-4D97-AF65-F5344CB8AC3E}">
        <p14:creationId xmlns:p14="http://schemas.microsoft.com/office/powerpoint/2010/main" val="65111072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Repression and Defence Mechanisms</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8298917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Repression of the Id’s needs</a:t>
            </a:r>
            <a:endParaRPr lang="en-GB" dirty="0"/>
          </a:p>
        </p:txBody>
      </p:sp>
      <p:sp>
        <p:nvSpPr>
          <p:cNvPr id="3" name="Content Placeholder 2"/>
          <p:cNvSpPr>
            <a:spLocks noGrp="1"/>
          </p:cNvSpPr>
          <p:nvPr>
            <p:ph idx="1"/>
          </p:nvPr>
        </p:nvSpPr>
        <p:spPr/>
        <p:txBody>
          <a:bodyPr>
            <a:normAutofit/>
          </a:bodyPr>
          <a:lstStyle/>
          <a:p>
            <a:r>
              <a:rPr lang="en-GB" dirty="0" smtClean="0"/>
              <a:t>Freud believed that repression could cause disaster for the individual. He felt that the Ego and the Id are interconnected, the Id provides the passion and the flame for direction and the Ego harnesses this into useful and beneficial actions. </a:t>
            </a:r>
            <a:endParaRPr lang="en-GB" dirty="0"/>
          </a:p>
          <a:p>
            <a:r>
              <a:rPr lang="en-GB" dirty="0" smtClean="0"/>
              <a:t>If the Id is not given the opportunity to express itself, the Ego can become defenceless and aimless.</a:t>
            </a:r>
          </a:p>
          <a:p>
            <a:r>
              <a:rPr lang="en-GB" dirty="0" smtClean="0"/>
              <a:t>However, the Ego might be enjoying this time without the Id, the Ego might be enjoying those moments without the demands of the Id.</a:t>
            </a:r>
          </a:p>
        </p:txBody>
      </p:sp>
    </p:spTree>
    <p:extLst>
      <p:ext uri="{BB962C8B-B14F-4D97-AF65-F5344CB8AC3E}">
        <p14:creationId xmlns:p14="http://schemas.microsoft.com/office/powerpoint/2010/main" val="26815671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Repression of the Id’s Desires</a:t>
            </a:r>
            <a:endParaRPr lang="en-GB" dirty="0"/>
          </a:p>
        </p:txBody>
      </p:sp>
      <p:sp>
        <p:nvSpPr>
          <p:cNvPr id="3" name="Content Placeholder 2"/>
          <p:cNvSpPr>
            <a:spLocks noGrp="1"/>
          </p:cNvSpPr>
          <p:nvPr>
            <p:ph sz="half" idx="1"/>
          </p:nvPr>
        </p:nvSpPr>
        <p:spPr/>
        <p:txBody>
          <a:bodyPr>
            <a:normAutofit/>
          </a:bodyPr>
          <a:lstStyle/>
          <a:p>
            <a:r>
              <a:rPr lang="en-GB" dirty="0" smtClean="0"/>
              <a:t>There is however, an impact to denying the Id’s impulses and desires. Like trying to plug a leak; when you suppress it in one place, it can spring out somewhere else. This is how the Id works.</a:t>
            </a:r>
          </a:p>
          <a:p>
            <a:r>
              <a:rPr lang="en-GB" dirty="0" smtClean="0"/>
              <a:t>Freud suggests that “the repressed wishful impulse continues to exist in the unconscious” (Freud, 1910-1911/1961,p.21)</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654675" y="2698703"/>
            <a:ext cx="4395788" cy="2914745"/>
          </a:xfrm>
        </p:spPr>
      </p:pic>
    </p:spTree>
    <p:extLst>
      <p:ext uri="{BB962C8B-B14F-4D97-AF65-F5344CB8AC3E}">
        <p14:creationId xmlns:p14="http://schemas.microsoft.com/office/powerpoint/2010/main" val="11819030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Neurosis</a:t>
            </a:r>
            <a:endParaRPr lang="en-GB" dirty="0"/>
          </a:p>
        </p:txBody>
      </p:sp>
      <p:sp>
        <p:nvSpPr>
          <p:cNvPr id="8" name="Content Placeholder 7"/>
          <p:cNvSpPr>
            <a:spLocks noGrp="1"/>
          </p:cNvSpPr>
          <p:nvPr>
            <p:ph idx="1"/>
          </p:nvPr>
        </p:nvSpPr>
        <p:spPr/>
        <p:txBody>
          <a:bodyPr/>
          <a:lstStyle/>
          <a:p>
            <a:r>
              <a:rPr lang="en-GB" dirty="0" smtClean="0"/>
              <a:t>Freud suggested that suppression of the Id’s demands can be the “simple formula for the origins of a neurosis: the I has attempted in an inappropriate fashion to suppress certain parts of the It; this attempt has failed and the It has taken it’s revenge”.</a:t>
            </a:r>
            <a:r>
              <a:rPr lang="en-GB" dirty="0" smtClean="0"/>
              <a:t> Freud (1926/2002) p.113.</a:t>
            </a:r>
          </a:p>
          <a:p>
            <a:r>
              <a:rPr lang="en-GB" dirty="0" smtClean="0"/>
              <a:t>Problems can occur when the Ego tries to run away from the Id’s demands or tries to suppress them.</a:t>
            </a:r>
            <a:endParaRPr lang="en-GB" dirty="0" smtClean="0"/>
          </a:p>
          <a:p>
            <a:endParaRPr lang="en-GB" dirty="0" smtClean="0"/>
          </a:p>
          <a:p>
            <a:endParaRPr lang="en-GB" dirty="0"/>
          </a:p>
        </p:txBody>
      </p:sp>
    </p:spTree>
    <p:extLst>
      <p:ext uri="{BB962C8B-B14F-4D97-AF65-F5344CB8AC3E}">
        <p14:creationId xmlns:p14="http://schemas.microsoft.com/office/powerpoint/2010/main" val="42190566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Freud’s </a:t>
            </a:r>
            <a:r>
              <a:rPr lang="en-GB" dirty="0" err="1" smtClean="0"/>
              <a:t>Defense</a:t>
            </a:r>
            <a:r>
              <a:rPr lang="en-GB" dirty="0" smtClean="0"/>
              <a:t> Mechanisms</a:t>
            </a:r>
            <a:endParaRPr lang="en-GB" dirty="0"/>
          </a:p>
        </p:txBody>
      </p:sp>
      <p:sp>
        <p:nvSpPr>
          <p:cNvPr id="3" name="Content Placeholder 2"/>
          <p:cNvSpPr>
            <a:spLocks noGrp="1"/>
          </p:cNvSpPr>
          <p:nvPr>
            <p:ph idx="1"/>
          </p:nvPr>
        </p:nvSpPr>
        <p:spPr/>
        <p:txBody>
          <a:bodyPr/>
          <a:lstStyle/>
          <a:p>
            <a:r>
              <a:rPr lang="en-GB" dirty="0" smtClean="0"/>
              <a:t>Freud suggested that we have </a:t>
            </a:r>
            <a:r>
              <a:rPr lang="en-GB" dirty="0" err="1" smtClean="0"/>
              <a:t>defense</a:t>
            </a:r>
            <a:r>
              <a:rPr lang="en-GB" dirty="0" smtClean="0"/>
              <a:t> mechanisms as a way to fend off dangers.</a:t>
            </a:r>
          </a:p>
          <a:p>
            <a:r>
              <a:rPr lang="en-GB" dirty="0" smtClean="0"/>
              <a:t>He felt that the Ego needed them and that they can help, up to a point.</a:t>
            </a:r>
          </a:p>
          <a:p>
            <a:r>
              <a:rPr lang="en-GB" dirty="0" smtClean="0"/>
              <a:t>They are used by the Ego to steady the demands of the Id, the Superego and the external world. We get anxieties from these conflicts and thus the </a:t>
            </a:r>
            <a:r>
              <a:rPr lang="en-GB" dirty="0" err="1" smtClean="0"/>
              <a:t>defense</a:t>
            </a:r>
            <a:r>
              <a:rPr lang="en-GB" dirty="0" smtClean="0"/>
              <a:t> mechanisms are our way of coping with it all.</a:t>
            </a:r>
            <a:endParaRPr lang="en-GB" dirty="0"/>
          </a:p>
        </p:txBody>
      </p:sp>
    </p:spTree>
    <p:extLst>
      <p:ext uri="{BB962C8B-B14F-4D97-AF65-F5344CB8AC3E}">
        <p14:creationId xmlns:p14="http://schemas.microsoft.com/office/powerpoint/2010/main" val="404482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Repression</a:t>
            </a:r>
            <a:endParaRPr lang="en-GB" dirty="0"/>
          </a:p>
        </p:txBody>
      </p:sp>
      <p:sp>
        <p:nvSpPr>
          <p:cNvPr id="3" name="Content Placeholder 2"/>
          <p:cNvSpPr>
            <a:spLocks noGrp="1"/>
          </p:cNvSpPr>
          <p:nvPr>
            <p:ph idx="1"/>
          </p:nvPr>
        </p:nvSpPr>
        <p:spPr/>
        <p:txBody>
          <a:bodyPr/>
          <a:lstStyle/>
          <a:p>
            <a:r>
              <a:rPr lang="en-GB" dirty="0" smtClean="0"/>
              <a:t>Some of our strategies can be helpful and harmless, others can be </a:t>
            </a:r>
            <a:r>
              <a:rPr lang="en-GB" dirty="0" err="1" smtClean="0"/>
              <a:t>be</a:t>
            </a:r>
            <a:r>
              <a:rPr lang="en-GB" dirty="0" smtClean="0"/>
              <a:t> neutral and finally there are some strategies that our Ego employs that can be dysfunctional.</a:t>
            </a:r>
          </a:p>
          <a:p>
            <a:r>
              <a:rPr lang="en-GB" dirty="0" smtClean="0"/>
              <a:t>Repression is inevitable and can often be seen as the foundation of many other </a:t>
            </a:r>
            <a:r>
              <a:rPr lang="en-GB" dirty="0" err="1" smtClean="0"/>
              <a:t>defense</a:t>
            </a:r>
            <a:r>
              <a:rPr lang="en-GB" dirty="0" smtClean="0"/>
              <a:t> mechanisms.</a:t>
            </a:r>
          </a:p>
          <a:p>
            <a:r>
              <a:rPr lang="en-GB" dirty="0" smtClean="0"/>
              <a:t>It is in essence, intentionally forgetting something, yet having no awareness of having done so. </a:t>
            </a:r>
          </a:p>
          <a:p>
            <a:endParaRPr lang="en-GB" dirty="0"/>
          </a:p>
        </p:txBody>
      </p:sp>
    </p:spTree>
    <p:extLst>
      <p:ext uri="{BB962C8B-B14F-4D97-AF65-F5344CB8AC3E}">
        <p14:creationId xmlns:p14="http://schemas.microsoft.com/office/powerpoint/2010/main" val="31696586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Repression</a:t>
            </a:r>
            <a:endParaRPr lang="en-GB" dirty="0"/>
          </a:p>
        </p:txBody>
      </p:sp>
      <p:sp>
        <p:nvSpPr>
          <p:cNvPr id="3" name="Content Placeholder 2"/>
          <p:cNvSpPr>
            <a:spLocks noGrp="1"/>
          </p:cNvSpPr>
          <p:nvPr>
            <p:ph idx="1"/>
          </p:nvPr>
        </p:nvSpPr>
        <p:spPr/>
        <p:txBody>
          <a:bodyPr/>
          <a:lstStyle/>
          <a:p>
            <a:r>
              <a:rPr lang="en-GB" dirty="0" smtClean="0"/>
              <a:t>There are two types of repression:</a:t>
            </a:r>
          </a:p>
          <a:p>
            <a:pPr lvl="1"/>
            <a:r>
              <a:rPr lang="en-GB" dirty="0" smtClean="0"/>
              <a:t>Material that is in the preconscious, therefore is accessible by the conscious, it will then get pushed back into the unconscious.</a:t>
            </a:r>
          </a:p>
          <a:p>
            <a:pPr lvl="1"/>
            <a:r>
              <a:rPr lang="en-GB" dirty="0" smtClean="0"/>
              <a:t>Then there is the second type which is deep within the unconscious, that is too painful to access, it has to stay within the unconscious. </a:t>
            </a:r>
            <a:endParaRPr lang="en-GB" dirty="0"/>
          </a:p>
        </p:txBody>
      </p:sp>
    </p:spTree>
    <p:extLst>
      <p:ext uri="{BB962C8B-B14F-4D97-AF65-F5344CB8AC3E}">
        <p14:creationId xmlns:p14="http://schemas.microsoft.com/office/powerpoint/2010/main" val="42137002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Denial</a:t>
            </a:r>
            <a:endParaRPr lang="en-GB" dirty="0"/>
          </a:p>
        </p:txBody>
      </p:sp>
      <p:sp>
        <p:nvSpPr>
          <p:cNvPr id="3" name="Content Placeholder 2"/>
          <p:cNvSpPr>
            <a:spLocks noGrp="1"/>
          </p:cNvSpPr>
          <p:nvPr>
            <p:ph idx="1"/>
          </p:nvPr>
        </p:nvSpPr>
        <p:spPr/>
        <p:txBody>
          <a:bodyPr/>
          <a:lstStyle/>
          <a:p>
            <a:r>
              <a:rPr lang="en-GB" dirty="0" err="1" smtClean="0"/>
              <a:t>Defense</a:t>
            </a:r>
            <a:r>
              <a:rPr lang="en-GB" dirty="0" smtClean="0"/>
              <a:t> mechanisms are there for a reason, removing them can be harmful for the individual.</a:t>
            </a:r>
          </a:p>
          <a:p>
            <a:r>
              <a:rPr lang="en-GB" dirty="0" smtClean="0"/>
              <a:t>Denial is a very common strategy, many of us use denial to avoid thinking about uncomfortable realities.</a:t>
            </a:r>
          </a:p>
          <a:p>
            <a:r>
              <a:rPr lang="en-GB" dirty="0" smtClean="0"/>
              <a:t>Denial is said to be one stage of Grief, for example.</a:t>
            </a:r>
          </a:p>
          <a:p>
            <a:r>
              <a:rPr lang="en-GB" dirty="0" smtClean="0"/>
              <a:t>Until we have a more useful way of coping with reality, the </a:t>
            </a:r>
            <a:r>
              <a:rPr lang="en-GB" dirty="0" err="1" smtClean="0"/>
              <a:t>defense</a:t>
            </a:r>
            <a:r>
              <a:rPr lang="en-GB" dirty="0" smtClean="0"/>
              <a:t> mechanism needs to remain.</a:t>
            </a:r>
            <a:endParaRPr lang="en-GB" dirty="0"/>
          </a:p>
        </p:txBody>
      </p:sp>
    </p:spTree>
    <p:extLst>
      <p:ext uri="{BB962C8B-B14F-4D97-AF65-F5344CB8AC3E}">
        <p14:creationId xmlns:p14="http://schemas.microsoft.com/office/powerpoint/2010/main" val="18499261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Defence Mechanisms</a:t>
            </a:r>
            <a:endParaRPr lang="en-GB"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79777" y="2060849"/>
            <a:ext cx="3945979" cy="3075999"/>
          </a:xfrm>
          <a:prstGeom prst="rect">
            <a:avLst/>
          </a:prstGeom>
        </p:spPr>
      </p:pic>
      <p:sp>
        <p:nvSpPr>
          <p:cNvPr id="4" name="TextBox 3"/>
          <p:cNvSpPr txBox="1"/>
          <p:nvPr/>
        </p:nvSpPr>
        <p:spPr>
          <a:xfrm>
            <a:off x="2783633" y="6165304"/>
            <a:ext cx="4221027" cy="369332"/>
          </a:xfrm>
          <a:prstGeom prst="rect">
            <a:avLst/>
          </a:prstGeom>
          <a:noFill/>
        </p:spPr>
        <p:txBody>
          <a:bodyPr wrap="none" rtlCol="0">
            <a:spAutoFit/>
          </a:bodyPr>
          <a:lstStyle/>
          <a:p>
            <a:r>
              <a:rPr lang="en-GB" dirty="0"/>
              <a:t>Calvin and Hobbes by Bill Watterson</a:t>
            </a:r>
            <a:endParaRPr lang="en-GB" dirty="0"/>
          </a:p>
        </p:txBody>
      </p:sp>
    </p:spTree>
    <p:extLst>
      <p:ext uri="{BB962C8B-B14F-4D97-AF65-F5344CB8AC3E}">
        <p14:creationId xmlns:p14="http://schemas.microsoft.com/office/powerpoint/2010/main" val="34829126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Projection</a:t>
            </a:r>
            <a:endParaRPr lang="en-GB" dirty="0"/>
          </a:p>
        </p:txBody>
      </p:sp>
      <p:sp>
        <p:nvSpPr>
          <p:cNvPr id="3" name="Content Placeholder 2"/>
          <p:cNvSpPr>
            <a:spLocks noGrp="1"/>
          </p:cNvSpPr>
          <p:nvPr>
            <p:ph idx="1"/>
          </p:nvPr>
        </p:nvSpPr>
        <p:spPr/>
        <p:txBody>
          <a:bodyPr/>
          <a:lstStyle/>
          <a:p>
            <a:r>
              <a:rPr lang="en-GB" dirty="0" smtClean="0"/>
              <a:t>Externalisation of an unacceptable instinctual impulse. </a:t>
            </a:r>
          </a:p>
          <a:p>
            <a:r>
              <a:rPr lang="en-GB" dirty="0" smtClean="0"/>
              <a:t>So for example we might see the same fault in others, but refuse to accept that the fault is our own. You attribute your own thoughts and feelings to others.</a:t>
            </a:r>
          </a:p>
          <a:p>
            <a:r>
              <a:rPr lang="en-GB" dirty="0" smtClean="0"/>
              <a:t>This </a:t>
            </a:r>
            <a:r>
              <a:rPr lang="en-GB" dirty="0" err="1" smtClean="0"/>
              <a:t>defense</a:t>
            </a:r>
            <a:r>
              <a:rPr lang="en-GB" dirty="0" smtClean="0"/>
              <a:t> mechanism can often cause more issues than it solves.</a:t>
            </a:r>
            <a:endParaRPr lang="en-GB" dirty="0"/>
          </a:p>
        </p:txBody>
      </p:sp>
    </p:spTree>
    <p:extLst>
      <p:ext uri="{BB962C8B-B14F-4D97-AF65-F5344CB8AC3E}">
        <p14:creationId xmlns:p14="http://schemas.microsoft.com/office/powerpoint/2010/main" val="19302594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Other </a:t>
            </a:r>
            <a:r>
              <a:rPr lang="en-GB" dirty="0" err="1" smtClean="0"/>
              <a:t>Defense</a:t>
            </a:r>
            <a:r>
              <a:rPr lang="en-GB" dirty="0" smtClean="0"/>
              <a:t> Mechanisms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Reaction Formation</a:t>
            </a:r>
          </a:p>
          <a:p>
            <a:r>
              <a:rPr lang="en-GB" dirty="0" err="1" smtClean="0"/>
              <a:t>Rationalizatoin</a:t>
            </a:r>
            <a:endParaRPr lang="en-GB" dirty="0" smtClean="0"/>
          </a:p>
          <a:p>
            <a:r>
              <a:rPr lang="en-GB" dirty="0" smtClean="0"/>
              <a:t>Conversion and Psychosomatic Reactions</a:t>
            </a:r>
          </a:p>
          <a:p>
            <a:r>
              <a:rPr lang="en-GB" dirty="0" smtClean="0"/>
              <a:t>Displacement</a:t>
            </a:r>
          </a:p>
          <a:p>
            <a:r>
              <a:rPr lang="en-GB" dirty="0" smtClean="0"/>
              <a:t>Regression</a:t>
            </a:r>
          </a:p>
          <a:p>
            <a:r>
              <a:rPr lang="en-GB" dirty="0" smtClean="0"/>
              <a:t>Depersonalisation, Confusion and dissociation</a:t>
            </a:r>
          </a:p>
          <a:p>
            <a:r>
              <a:rPr lang="en-GB" dirty="0" smtClean="0"/>
              <a:t>Sublimation</a:t>
            </a:r>
          </a:p>
          <a:p>
            <a:endParaRPr lang="en-GB" dirty="0"/>
          </a:p>
          <a:p>
            <a:r>
              <a:rPr lang="en-GB" dirty="0" smtClean="0"/>
              <a:t>I invite you to research these other mechanisms, develop your understanding of why the Mind needs these mechanisms and how they might be helpful or harmful.</a:t>
            </a:r>
          </a:p>
        </p:txBody>
      </p:sp>
    </p:spTree>
    <p:extLst>
      <p:ext uri="{BB962C8B-B14F-4D97-AF65-F5344CB8AC3E}">
        <p14:creationId xmlns:p14="http://schemas.microsoft.com/office/powerpoint/2010/main" val="5367271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1399</TotalTime>
  <Words>622</Words>
  <Application>Microsoft Office PowerPoint</Application>
  <PresentationFormat>Widescreen</PresentationFormat>
  <Paragraphs>44</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Century Gothic</vt:lpstr>
      <vt:lpstr>Wingdings 3</vt:lpstr>
      <vt:lpstr>Ion</vt:lpstr>
      <vt:lpstr>Repression and Defence Mechanisms</vt:lpstr>
      <vt:lpstr>Repression of the Id’s needs</vt:lpstr>
      <vt:lpstr>Repression of the Id’s Desires</vt:lpstr>
      <vt:lpstr>Neurosis</vt:lpstr>
      <vt:lpstr>Freud’s Defense Mechanisms</vt:lpstr>
      <vt:lpstr>Repression</vt:lpstr>
      <vt:lpstr>Repression</vt:lpstr>
      <vt:lpstr>Denial</vt:lpstr>
      <vt:lpstr>Defence Mechanisms</vt:lpstr>
      <vt:lpstr>Projection</vt:lpstr>
      <vt:lpstr>Other Defense Mechanisms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Repression and Defence Mechanisms</dc:title>
  <dc:creator>Catherine Slade</dc:creator>
  <cp:lastModifiedBy>Catherine Slade</cp:lastModifiedBy>
  <cp:revision>2</cp:revision>
  <dcterms:created xsi:type="dcterms:W3CDTF">2017-10-04T13:48:45Z</dcterms:created>
  <dcterms:modified xsi:type="dcterms:W3CDTF">2017-10-05T13:07:55Z</dcterms:modified>
</cp:coreProperties>
</file>