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055" autoAdjust="0"/>
  </p:normalViewPr>
  <p:slideViewPr>
    <p:cSldViewPr snapToGrid="0" snapToObjects="1">
      <p:cViewPr varScale="1">
        <p:scale>
          <a:sx n="55" d="100"/>
          <a:sy n="55" d="100"/>
        </p:scale>
        <p:origin x="160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107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presentation evaluates the care and support needs of older people in the UK. It explores ageing theories, policy and legislation, current care services, technology, case studies, and recommendations for improvement. The focus is on person-</a:t>
            </a:r>
            <a:r>
              <a:rPr dirty="0" err="1"/>
              <a:t>centred</a:t>
            </a:r>
            <a:r>
              <a:rPr dirty="0"/>
              <a:t> care and promoting dignity, independence and wellbeing.</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Ageing involves physical, psychological and social changes. Biological ageing theories such as wear and tear and genetic theory explain physical decline. However, ageing is also shaped by social factors including loneliness, poverty and healthcare access. Understanding ageing helps us design effective support systems.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UK population aged 65 and over is increasing significantly. This creates pressure on NHS services and social care systems. Older adults may experience chronic illness, mobility issues, cognitive decline and social isolation. Planning sustainable services is essential to meet rising demand.</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Disengagement theory suggests withdrawal in older age, while activity theory highlights the importance of staying socially engaged. Continuity theory explains that maintaining routines supports wellbeing. These theories help guide person-centred care practice.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Care Act 2014 promotes wellbeing and personalisation. The Equality Act 2010 protects against age discrimination. The Human Rights Act ensures dignity and respect. The NHS Long Term Plan focuses on community-based prevention and integrated care services.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Older people access domiciliary care, residential care, day centres and hospice care. Each service meets different physical and emotional needs. However, service quality and availability vary depending on funding and staffing levels.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Domiciliary care supports independence by enabling people to remain at home. It promotes familiarity and emotional security. However, workforce shortages and short visit times can reduce care quality and limit emotional support.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Residential care homes provide 24-hour professional support and safety. They offer opportunities for social interaction. However, some residents experience loss of independence or loneliness. Person-centred approaches improve outcomes.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Technological innovations such as telecare alarms, fall detectors and remote monitoring support safety and independence. These tools can reduce hospital admissions. However, digital exclusion and lack of training remain significant challenges.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Case studies such as befriending services and dementia-friendly communities demonstrate how social support and environmental design improve quality of life. These examples highlight the practical application of ageing theory and policy.</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Recommendations include increased funding for domiciliary care, workforce development, digital skills training for older adults and stronger partnerships between local authorities and charities. Barriers include financial constraints and staffing shortages.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the ageing population presents challenges but also opportunities for innovation. Person-centred care, supported by policy and technology, can improve independence, dignity and overall wellbeing for older adults.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1.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sv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Evaluating the Care and Support Needs of Older People in the UK</a:t>
            </a:r>
          </a:p>
        </p:txBody>
      </p:sp>
      <p:sp>
        <p:nvSpPr>
          <p:cNvPr id="3" name="Subtitle 2"/>
          <p:cNvSpPr>
            <a:spLocks noGrp="1"/>
          </p:cNvSpPr>
          <p:nvPr>
            <p:ph type="subTitle" idx="1"/>
          </p:nvPr>
        </p:nvSpPr>
        <p:spPr/>
        <p:txBody>
          <a:bodyPr>
            <a:normAutofit fontScale="92500" lnSpcReduction="20000"/>
          </a:bodyPr>
          <a:lstStyle/>
          <a:p>
            <a:r>
              <a:rPr dirty="0"/>
              <a:t>BMHP6027 – Empowering the Older Person</a:t>
            </a:r>
          </a:p>
          <a:p>
            <a:r>
              <a:rPr dirty="0"/>
              <a:t>Your Name | S</a:t>
            </a:r>
            <a:r>
              <a:rPr lang="en-GB" dirty="0" err="1"/>
              <a:t>abina</a:t>
            </a:r>
            <a:r>
              <a:rPr lang="en-GB" dirty="0"/>
              <a:t> Kauser</a:t>
            </a:r>
            <a:endParaRPr dirty="0"/>
          </a:p>
          <a:p>
            <a:r>
              <a:rPr dirty="0"/>
              <a:t>Lecturer: </a:t>
            </a:r>
            <a:r>
              <a:rPr lang="en-GB" dirty="0" err="1"/>
              <a:t>tomy</a:t>
            </a:r>
            <a:r>
              <a:rPr lang="en-GB" dirty="0"/>
              <a:t> </a:t>
            </a:r>
            <a:r>
              <a:rPr lang="en-GB" dirty="0" err="1"/>
              <a:t>Adattu</a:t>
            </a:r>
            <a:r>
              <a:rPr lang="en-GB" dirty="0"/>
              <a:t> Chacko </a:t>
            </a:r>
            <a:endParaRPr dirty="0"/>
          </a:p>
          <a:p>
            <a:endParaRPr dirty="0"/>
          </a:p>
        </p:txBody>
      </p:sp>
      <p:pic>
        <p:nvPicPr>
          <p:cNvPr id="5" name="6027 poster">
            <a:hlinkClick r:id="" action="ppaction://media"/>
            <a:extLst>
              <a:ext uri="{FF2B5EF4-FFF2-40B4-BE49-F238E27FC236}">
                <a16:creationId xmlns:a16="http://schemas.microsoft.com/office/drawing/2014/main" id="{C6C1C63B-75FC-3C58-CDAE-142CEBB46D5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68800" y="3225800"/>
            <a:ext cx="406400" cy="406400"/>
          </a:xfrm>
          <a:prstGeom prst="rect">
            <a:avLst/>
          </a:prstGeom>
        </p:spPr>
      </p:pic>
      <p:pic>
        <p:nvPicPr>
          <p:cNvPr id="15" name="Audio 14">
            <a:hlinkClick r:id="" action="ppaction://media"/>
            <a:extLst>
              <a:ext uri="{FF2B5EF4-FFF2-40B4-BE49-F238E27FC236}">
                <a16:creationId xmlns:a16="http://schemas.microsoft.com/office/drawing/2014/main" id="{2E709816-F6D3-991A-1973-C723BD6E9B5E}"/>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818"/>
    </mc:Choice>
    <mc:Fallback>
      <p:transition spd="slow" advTm="53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53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audio isNarration="1">
              <p:cMediaNode vol="80000" showWhenStopped="0">
                <p:cTn id="11" fill="hold" display="0">
                  <p:stCondLst>
                    <p:cond delay="indefinite"/>
                  </p:stCondLst>
                  <p:endCondLst>
                    <p:cond evt="onStopAudio" delay="0">
                      <p:tgtEl>
                        <p:sldTgt/>
                      </p:tgtEl>
                    </p:cond>
                  </p:endCondLst>
                </p:cTn>
                <p:tgtEl>
                  <p:spTgt spid="15"/>
                </p:tgtEl>
              </p:cMediaNode>
            </p:audio>
          </p:childTnLst>
        </p:cTn>
      </p:par>
    </p:tnLst>
  </p:timing>
  <p:extLst>
    <p:ext uri="{E180D4A7-C9FB-4DFB-919C-405C955672EB}">
      <p14:showEvtLst xmlns:p14="http://schemas.microsoft.com/office/powerpoint/2010/main">
        <p14:playEvt time="411" objId="5"/>
        <p14:stopEvt time="35838" objId="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631372" y="1807029"/>
            <a:ext cx="8229600" cy="4525963"/>
          </a:xfrm>
        </p:spPr>
        <p:txBody>
          <a:bodyPr/>
          <a:lstStyle/>
          <a:p>
            <a:pPr marL="0" indent="0">
              <a:buNone/>
            </a:pPr>
            <a:r>
              <a:rPr dirty="0"/>
              <a:t> </a:t>
            </a:r>
            <a:r>
              <a:rPr sz="2400" dirty="0">
                <a:latin typeface="Arial" panose="020B0604020202020204" pitchFamily="34" charset="0"/>
                <a:cs typeface="Arial" panose="020B0604020202020204" pitchFamily="34" charset="0"/>
              </a:rPr>
              <a:t>Definition of ageing (physical, psychological, social)</a:t>
            </a:r>
            <a:endParaRPr lang="en-GB" sz="2400" dirty="0">
              <a:latin typeface="Arial" panose="020B0604020202020204" pitchFamily="34" charset="0"/>
              <a:cs typeface="Arial" panose="020B0604020202020204" pitchFamily="34" charset="0"/>
            </a:endParaRPr>
          </a:p>
          <a:p>
            <a:pPr marL="0" indent="0">
              <a:buNone/>
            </a:pPr>
            <a:endParaRPr sz="2400" dirty="0">
              <a:latin typeface="Arial" panose="020B0604020202020204" pitchFamily="34" charset="0"/>
              <a:cs typeface="Arial" panose="020B0604020202020204" pitchFamily="34" charset="0"/>
            </a:endParaRPr>
          </a:p>
          <a:p>
            <a:pPr marL="457200" lvl="1" indent="0">
              <a:buNone/>
            </a:pPr>
            <a:r>
              <a:rPr sz="2400" dirty="0">
                <a:latin typeface="Arial" panose="020B0604020202020204" pitchFamily="34" charset="0"/>
                <a:cs typeface="Arial" panose="020B0604020202020204" pitchFamily="34" charset="0"/>
              </a:rPr>
              <a:t>• Overview of ageing theories</a:t>
            </a:r>
          </a:p>
          <a:p>
            <a:pPr marL="457200" lvl="1" indent="0">
              <a:buNone/>
            </a:pPr>
            <a:r>
              <a:rPr sz="2400" dirty="0">
                <a:latin typeface="Arial" panose="020B0604020202020204" pitchFamily="34" charset="0"/>
                <a:cs typeface="Arial" panose="020B0604020202020204" pitchFamily="34" charset="0"/>
              </a:rPr>
              <a:t>• Evaluation of UK care services</a:t>
            </a:r>
          </a:p>
          <a:p>
            <a:pPr marL="457200" lvl="1" indent="0">
              <a:buNone/>
            </a:pPr>
            <a:r>
              <a:rPr sz="2400" dirty="0">
                <a:latin typeface="Arial" panose="020B0604020202020204" pitchFamily="34" charset="0"/>
                <a:cs typeface="Arial" panose="020B0604020202020204" pitchFamily="34" charset="0"/>
              </a:rPr>
              <a:t>• Policy, legislation and technology</a:t>
            </a:r>
          </a:p>
          <a:p>
            <a:pPr marL="457200" lvl="1" indent="0">
              <a:buNone/>
            </a:pPr>
            <a:r>
              <a:rPr sz="2400" dirty="0">
                <a:latin typeface="Arial" panose="020B0604020202020204" pitchFamily="34" charset="0"/>
                <a:cs typeface="Arial" panose="020B0604020202020204" pitchFamily="34" charset="0"/>
              </a:rPr>
              <a:t>• Recommendations for improvement</a:t>
            </a:r>
          </a:p>
        </p:txBody>
      </p:sp>
      <p:pic>
        <p:nvPicPr>
          <p:cNvPr id="13" name="Recorded Sound">
            <a:hlinkClick r:id="" action="ppaction://media"/>
            <a:extLst>
              <a:ext uri="{FF2B5EF4-FFF2-40B4-BE49-F238E27FC236}">
                <a16:creationId xmlns:a16="http://schemas.microsoft.com/office/drawing/2014/main" id="{E85DB2F0-7F07-C3DC-2E0A-5575C093050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68800" y="3225800"/>
            <a:ext cx="406400" cy="406400"/>
          </a:xfrm>
          <a:prstGeom prst="rect">
            <a:avLst/>
          </a:prstGeom>
        </p:spPr>
      </p:pic>
      <p:pic>
        <p:nvPicPr>
          <p:cNvPr id="15" name="Audio 14">
            <a:hlinkClick r:id="" action="ppaction://media"/>
            <a:extLst>
              <a:ext uri="{FF2B5EF4-FFF2-40B4-BE49-F238E27FC236}">
                <a16:creationId xmlns:a16="http://schemas.microsoft.com/office/drawing/2014/main" id="{6E6AC5DC-2D13-8F12-2BF9-50AE1ECB38C2}"/>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518"/>
    </mc:Choice>
    <mc:Fallback>
      <p:transition spd="slow" advTm="25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671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audio isNarration="1">
              <p:cMediaNode vol="80000" showWhenStopped="0">
                <p:cTn id="11" fill="hold" display="0">
                  <p:stCondLst>
                    <p:cond delay="indefinite"/>
                  </p:stCondLst>
                  <p:endCondLst>
                    <p:cond evt="onStopAudio" delay="0">
                      <p:tgtEl>
                        <p:sldTgt/>
                      </p:tgtEl>
                    </p:cond>
                  </p:endCondLst>
                </p:cTn>
                <p:tgtEl>
                  <p:spTgt spid="15"/>
                </p:tgtEl>
              </p:cMediaNode>
            </p:audio>
          </p:childTnLst>
        </p:cTn>
      </p:par>
    </p:tnLst>
  </p:timing>
  <p:extLst>
    <p:ext uri="{E180D4A7-C9FB-4DFB-919C-405C955672EB}">
      <p14:showEvtLst xmlns:p14="http://schemas.microsoft.com/office/powerpoint/2010/main">
        <p14:playEvt time="26" objId="13"/>
        <p14:pauseEvt time="25518" objId="13"/>
        <p14:stopEvt time="25518" objId="1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Ageing Population in the UK</a:t>
            </a:r>
          </a:p>
        </p:txBody>
      </p:sp>
      <p:sp>
        <p:nvSpPr>
          <p:cNvPr id="3" name="Content Placeholder 2"/>
          <p:cNvSpPr>
            <a:spLocks noGrp="1"/>
          </p:cNvSpPr>
          <p:nvPr>
            <p:ph idx="1"/>
          </p:nvPr>
        </p:nvSpPr>
        <p:spPr/>
        <p:txBody>
          <a:bodyPr/>
          <a:lstStyle/>
          <a:p>
            <a:r>
              <a:rPr lang="en-GB" dirty="0"/>
              <a:t>  </a:t>
            </a:r>
            <a:r>
              <a:rPr sz="2400" dirty="0">
                <a:latin typeface="Arial" panose="020B0604020202020204" pitchFamily="34" charset="0"/>
                <a:cs typeface="Arial" panose="020B0604020202020204" pitchFamily="34" charset="0"/>
              </a:rPr>
              <a:t>Increasing population aged 65+ (ONS, 2023)</a:t>
            </a:r>
          </a:p>
          <a:p>
            <a:pPr marL="457200" lvl="1" indent="0">
              <a:buNone/>
            </a:pPr>
            <a:r>
              <a:rPr sz="2400" dirty="0">
                <a:latin typeface="Arial" panose="020B0604020202020204" pitchFamily="34" charset="0"/>
                <a:cs typeface="Arial" panose="020B0604020202020204" pitchFamily="34" charset="0"/>
              </a:rPr>
              <a:t>• Rising demand for health &amp; social care</a:t>
            </a:r>
          </a:p>
          <a:p>
            <a:pPr marL="457200" lvl="1" indent="0">
              <a:buNone/>
            </a:pPr>
            <a:r>
              <a:rPr sz="2400" dirty="0">
                <a:latin typeface="Arial" panose="020B0604020202020204" pitchFamily="34" charset="0"/>
                <a:cs typeface="Arial" panose="020B0604020202020204" pitchFamily="34" charset="0"/>
              </a:rPr>
              <a:t>• Physical, emotional and social care needs</a:t>
            </a:r>
          </a:p>
          <a:p>
            <a:pPr marL="457200" lvl="1" indent="0">
              <a:buNone/>
            </a:pPr>
            <a:r>
              <a:rPr sz="2400" dirty="0">
                <a:latin typeface="Arial" panose="020B0604020202020204" pitchFamily="34" charset="0"/>
                <a:cs typeface="Arial" panose="020B0604020202020204" pitchFamily="34" charset="0"/>
              </a:rPr>
              <a:t>• Impact on NHS and local authorities</a:t>
            </a:r>
          </a:p>
        </p:txBody>
      </p:sp>
      <p:pic>
        <p:nvPicPr>
          <p:cNvPr id="11" name="Recorded Sound">
            <a:hlinkClick r:id="" action="ppaction://media"/>
            <a:extLst>
              <a:ext uri="{FF2B5EF4-FFF2-40B4-BE49-F238E27FC236}">
                <a16:creationId xmlns:a16="http://schemas.microsoft.com/office/drawing/2014/main" id="{2D96DE52-ACD4-5DB5-D4B9-387503CE17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12" name="Graphic 11">
            <a:extLst>
              <a:ext uri="{FF2B5EF4-FFF2-40B4-BE49-F238E27FC236}">
                <a16:creationId xmlns:a16="http://schemas.microsoft.com/office/drawing/2014/main" id="{3B09135A-D996-EA70-4A56-8FD2215AF32E}"/>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1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Theories of Ageing</a:t>
            </a:r>
          </a:p>
        </p:txBody>
      </p:sp>
      <p:sp>
        <p:nvSpPr>
          <p:cNvPr id="3" name="Content Placeholder 2"/>
          <p:cNvSpPr>
            <a:spLocks noGrp="1"/>
          </p:cNvSpPr>
          <p:nvPr>
            <p:ph idx="1"/>
          </p:nvPr>
        </p:nvSpPr>
        <p:spPr/>
        <p:txBody>
          <a:bodyPr/>
          <a:lstStyle/>
          <a:p>
            <a:pPr marL="0" indent="0">
              <a:buNone/>
            </a:pPr>
            <a:r>
              <a:rPr lang="en-GB" dirty="0"/>
              <a:t>     </a:t>
            </a:r>
            <a:r>
              <a:rPr dirty="0"/>
              <a:t>• Disengagement Theory</a:t>
            </a:r>
          </a:p>
          <a:p>
            <a:pPr marL="457200" lvl="1" indent="0">
              <a:buNone/>
            </a:pPr>
            <a:r>
              <a:rPr dirty="0"/>
              <a:t>• Activity Theory</a:t>
            </a:r>
          </a:p>
          <a:p>
            <a:pPr marL="457200" lvl="1" indent="0">
              <a:buNone/>
            </a:pPr>
            <a:r>
              <a:rPr dirty="0"/>
              <a:t>• Continuity Theory</a:t>
            </a:r>
          </a:p>
          <a:p>
            <a:pPr marL="457200" lvl="1" indent="0">
              <a:buNone/>
            </a:pPr>
            <a:r>
              <a:rPr dirty="0"/>
              <a:t>• Life-Course Theory</a:t>
            </a:r>
          </a:p>
          <a:p>
            <a:pPr marL="457200" lvl="1" indent="0">
              <a:buNone/>
            </a:pPr>
            <a:r>
              <a:rPr dirty="0"/>
              <a:t>• Links to person-</a:t>
            </a:r>
            <a:r>
              <a:rPr dirty="0" err="1"/>
              <a:t>centred</a:t>
            </a:r>
            <a:r>
              <a:rPr dirty="0"/>
              <a:t> care</a:t>
            </a:r>
          </a:p>
        </p:txBody>
      </p:sp>
      <p:pic>
        <p:nvPicPr>
          <p:cNvPr id="9" name="Recorded Sound">
            <a:hlinkClick r:id="" action="ppaction://media"/>
            <a:extLst>
              <a:ext uri="{FF2B5EF4-FFF2-40B4-BE49-F238E27FC236}">
                <a16:creationId xmlns:a16="http://schemas.microsoft.com/office/drawing/2014/main" id="{7D2A7E6A-4031-B716-02F1-8B1FA31736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10" name="Graphic 9">
            <a:extLst>
              <a:ext uri="{FF2B5EF4-FFF2-40B4-BE49-F238E27FC236}">
                <a16:creationId xmlns:a16="http://schemas.microsoft.com/office/drawing/2014/main" id="{FC9A784E-1459-6B08-A2E3-3B3ED8AABF8B}"/>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7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Policy and Legislation (UK)</a:t>
            </a:r>
          </a:p>
        </p:txBody>
      </p:sp>
      <p:sp>
        <p:nvSpPr>
          <p:cNvPr id="3" name="Content Placeholder 2"/>
          <p:cNvSpPr>
            <a:spLocks noGrp="1"/>
          </p:cNvSpPr>
          <p:nvPr>
            <p:ph idx="1"/>
          </p:nvPr>
        </p:nvSpPr>
        <p:spPr/>
        <p:txBody>
          <a:bodyPr/>
          <a:lstStyle/>
          <a:p>
            <a:r>
              <a:rPr dirty="0"/>
              <a:t>• Care Act 2014 – Wellbeing &amp; </a:t>
            </a:r>
            <a:r>
              <a:rPr dirty="0" err="1"/>
              <a:t>personalisation</a:t>
            </a:r>
            <a:endParaRPr dirty="0"/>
          </a:p>
          <a:p>
            <a:pPr marL="457200" lvl="1" indent="0">
              <a:buNone/>
            </a:pPr>
            <a:r>
              <a:rPr dirty="0"/>
              <a:t>• Equality Act 2010 – Anti-discrimination</a:t>
            </a:r>
          </a:p>
          <a:p>
            <a:pPr marL="457200" lvl="1" indent="0">
              <a:buNone/>
            </a:pPr>
            <a:r>
              <a:rPr dirty="0"/>
              <a:t>• Human Rights Act 1998 – Dignity &amp; respect</a:t>
            </a:r>
          </a:p>
          <a:p>
            <a:pPr marL="457200" lvl="1" indent="0">
              <a:buNone/>
            </a:pPr>
            <a:r>
              <a:rPr dirty="0"/>
              <a:t>• NHS Long Term Plan – Community focus</a:t>
            </a:r>
          </a:p>
        </p:txBody>
      </p:sp>
      <p:pic>
        <p:nvPicPr>
          <p:cNvPr id="8" name="Recorded Sound">
            <a:hlinkClick r:id="" action="ppaction://media"/>
            <a:extLst>
              <a:ext uri="{FF2B5EF4-FFF2-40B4-BE49-F238E27FC236}">
                <a16:creationId xmlns:a16="http://schemas.microsoft.com/office/drawing/2014/main" id="{33FD837B-3C10-EC44-B7C6-141A3BC426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B042A646-42E8-375B-02F4-2D3BA5B8E3C3}"/>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Overview of Current Care Services</a:t>
            </a:r>
          </a:p>
        </p:txBody>
      </p:sp>
      <p:sp>
        <p:nvSpPr>
          <p:cNvPr id="3" name="Content Placeholder 2"/>
          <p:cNvSpPr>
            <a:spLocks noGrp="1"/>
          </p:cNvSpPr>
          <p:nvPr>
            <p:ph idx="1"/>
          </p:nvPr>
        </p:nvSpPr>
        <p:spPr/>
        <p:txBody>
          <a:bodyPr/>
          <a:lstStyle/>
          <a:p>
            <a:r>
              <a:rPr dirty="0"/>
              <a:t>• Domiciliary (home) care</a:t>
            </a:r>
          </a:p>
          <a:p>
            <a:pPr marL="457200" lvl="1" indent="0">
              <a:buNone/>
            </a:pPr>
            <a:r>
              <a:rPr dirty="0"/>
              <a:t>• Residential care homes</a:t>
            </a:r>
          </a:p>
          <a:p>
            <a:pPr marL="457200" lvl="1" indent="0">
              <a:buNone/>
            </a:pPr>
            <a:r>
              <a:rPr dirty="0"/>
              <a:t>• Day </a:t>
            </a:r>
            <a:r>
              <a:rPr dirty="0" err="1"/>
              <a:t>centres</a:t>
            </a:r>
            <a:r>
              <a:rPr dirty="0"/>
              <a:t> and community services</a:t>
            </a:r>
          </a:p>
          <a:p>
            <a:pPr marL="457200" lvl="1" indent="0">
              <a:buNone/>
            </a:pPr>
            <a:r>
              <a:rPr dirty="0"/>
              <a:t>• Hospice and palliative care</a:t>
            </a:r>
          </a:p>
        </p:txBody>
      </p:sp>
      <p:pic>
        <p:nvPicPr>
          <p:cNvPr id="8" name="Recorded Sound">
            <a:hlinkClick r:id="" action="ppaction://media"/>
            <a:extLst>
              <a:ext uri="{FF2B5EF4-FFF2-40B4-BE49-F238E27FC236}">
                <a16:creationId xmlns:a16="http://schemas.microsoft.com/office/drawing/2014/main" id="{4335656E-4D60-F613-BEEC-3C4D498D9E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44CE4AF0-37C0-0AC3-A571-38DBF8E81701}"/>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8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Domiciliary Care – Evaluation</a:t>
            </a:r>
          </a:p>
        </p:txBody>
      </p:sp>
      <p:sp>
        <p:nvSpPr>
          <p:cNvPr id="3" name="Content Placeholder 2"/>
          <p:cNvSpPr>
            <a:spLocks noGrp="1"/>
          </p:cNvSpPr>
          <p:nvPr>
            <p:ph idx="1"/>
          </p:nvPr>
        </p:nvSpPr>
        <p:spPr/>
        <p:txBody>
          <a:bodyPr/>
          <a:lstStyle/>
          <a:p>
            <a:r>
              <a:rPr dirty="0"/>
              <a:t>Strengths:</a:t>
            </a:r>
          </a:p>
          <a:p>
            <a:pPr marL="457200" lvl="1" indent="0">
              <a:buNone/>
            </a:pPr>
            <a:r>
              <a:rPr dirty="0"/>
              <a:t>• Promotes independence</a:t>
            </a:r>
          </a:p>
          <a:p>
            <a:pPr marL="457200" lvl="1" indent="0">
              <a:buNone/>
            </a:pPr>
            <a:r>
              <a:rPr dirty="0"/>
              <a:t>• Familiar environment</a:t>
            </a:r>
          </a:p>
          <a:p>
            <a:pPr marL="457200" lvl="1" indent="0">
              <a:buNone/>
            </a:pPr>
            <a:r>
              <a:rPr dirty="0"/>
              <a:t>Limitations:</a:t>
            </a:r>
          </a:p>
          <a:p>
            <a:pPr marL="457200" lvl="1" indent="0">
              <a:buNone/>
            </a:pPr>
            <a:r>
              <a:rPr dirty="0"/>
              <a:t>• Staff shortages &amp; funding issues</a:t>
            </a:r>
          </a:p>
          <a:p>
            <a:pPr marL="457200" lvl="1" indent="0">
              <a:buNone/>
            </a:pPr>
            <a:r>
              <a:rPr dirty="0"/>
              <a:t>• Short visit times</a:t>
            </a:r>
          </a:p>
        </p:txBody>
      </p:sp>
      <p:pic>
        <p:nvPicPr>
          <p:cNvPr id="8" name="Recorded Sound">
            <a:hlinkClick r:id="" action="ppaction://media"/>
            <a:extLst>
              <a:ext uri="{FF2B5EF4-FFF2-40B4-BE49-F238E27FC236}">
                <a16:creationId xmlns:a16="http://schemas.microsoft.com/office/drawing/2014/main" id="{63797676-1593-EF30-221E-B91EDB6923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01A5E36E-C356-FBC3-A1ED-0810DC7D7DD8}"/>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7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Residential Care Homes – Evaluation</a:t>
            </a:r>
          </a:p>
        </p:txBody>
      </p:sp>
      <p:sp>
        <p:nvSpPr>
          <p:cNvPr id="3" name="Content Placeholder 2"/>
          <p:cNvSpPr>
            <a:spLocks noGrp="1"/>
          </p:cNvSpPr>
          <p:nvPr>
            <p:ph idx="1"/>
          </p:nvPr>
        </p:nvSpPr>
        <p:spPr/>
        <p:txBody>
          <a:bodyPr/>
          <a:lstStyle/>
          <a:p>
            <a:r>
              <a:rPr dirty="0"/>
              <a:t>Strengths:</a:t>
            </a:r>
          </a:p>
          <a:p>
            <a:pPr marL="457200" lvl="1" indent="0">
              <a:buNone/>
            </a:pPr>
            <a:r>
              <a:rPr dirty="0"/>
              <a:t>• 24-hour professional support</a:t>
            </a:r>
          </a:p>
          <a:p>
            <a:pPr marL="457200" lvl="1" indent="0">
              <a:buNone/>
            </a:pPr>
            <a:r>
              <a:rPr dirty="0"/>
              <a:t>• Social interaction opportunities</a:t>
            </a:r>
          </a:p>
          <a:p>
            <a:pPr marL="457200" lvl="1" indent="0">
              <a:buNone/>
            </a:pPr>
            <a:r>
              <a:rPr dirty="0"/>
              <a:t>Limitations:</a:t>
            </a:r>
          </a:p>
          <a:p>
            <a:pPr marL="457200" lvl="1" indent="0">
              <a:buNone/>
            </a:pPr>
            <a:r>
              <a:rPr dirty="0"/>
              <a:t>• Loss of independence</a:t>
            </a:r>
          </a:p>
          <a:p>
            <a:pPr marL="457200" lvl="1" indent="0">
              <a:buNone/>
            </a:pPr>
            <a:r>
              <a:rPr dirty="0"/>
              <a:t>• Risk of loneliness or safeguarding issues</a:t>
            </a:r>
          </a:p>
        </p:txBody>
      </p:sp>
      <p:pic>
        <p:nvPicPr>
          <p:cNvPr id="8" name="Recorded Sound">
            <a:hlinkClick r:id="" action="ppaction://media"/>
            <a:extLst>
              <a:ext uri="{FF2B5EF4-FFF2-40B4-BE49-F238E27FC236}">
                <a16:creationId xmlns:a16="http://schemas.microsoft.com/office/drawing/2014/main" id="{F12B8C1F-9757-9DBA-7B91-2C48D8EE78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88B3B2C0-F523-EED8-F0FC-8C412714BB38}"/>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4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Technological Innovations in Elderly Care</a:t>
            </a:r>
          </a:p>
        </p:txBody>
      </p:sp>
      <p:sp>
        <p:nvSpPr>
          <p:cNvPr id="3" name="Content Placeholder 2"/>
          <p:cNvSpPr>
            <a:spLocks noGrp="1"/>
          </p:cNvSpPr>
          <p:nvPr>
            <p:ph idx="1"/>
          </p:nvPr>
        </p:nvSpPr>
        <p:spPr/>
        <p:txBody>
          <a:bodyPr/>
          <a:lstStyle/>
          <a:p>
            <a:r>
              <a:rPr dirty="0"/>
              <a:t>• Telecare alarms &amp; fall detectors</a:t>
            </a:r>
          </a:p>
          <a:p>
            <a:pPr marL="457200" lvl="1" indent="0">
              <a:buNone/>
            </a:pPr>
            <a:r>
              <a:rPr dirty="0"/>
              <a:t>• Remote health monitoring</a:t>
            </a:r>
          </a:p>
          <a:p>
            <a:pPr marL="457200" lvl="1" indent="0">
              <a:buNone/>
            </a:pPr>
            <a:r>
              <a:rPr dirty="0"/>
              <a:t>• Medication reminder systems</a:t>
            </a:r>
          </a:p>
          <a:p>
            <a:pPr marL="457200" lvl="1" indent="0">
              <a:buNone/>
            </a:pPr>
            <a:r>
              <a:rPr dirty="0"/>
              <a:t>• Benefits vs digital exclusion challenges</a:t>
            </a:r>
          </a:p>
        </p:txBody>
      </p:sp>
      <p:pic>
        <p:nvPicPr>
          <p:cNvPr id="8" name="Recorded Sound">
            <a:hlinkClick r:id="" action="ppaction://media"/>
            <a:extLst>
              <a:ext uri="{FF2B5EF4-FFF2-40B4-BE49-F238E27FC236}">
                <a16:creationId xmlns:a16="http://schemas.microsoft.com/office/drawing/2014/main" id="{138007F1-215F-B3D5-F17A-33330951A2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A801F5BA-C565-EAB7-068D-EBC28A8C3382}"/>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2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Case Studies</a:t>
            </a:r>
          </a:p>
        </p:txBody>
      </p:sp>
      <p:sp>
        <p:nvSpPr>
          <p:cNvPr id="3" name="Content Placeholder 2"/>
          <p:cNvSpPr>
            <a:spLocks noGrp="1"/>
          </p:cNvSpPr>
          <p:nvPr>
            <p:ph idx="1"/>
          </p:nvPr>
        </p:nvSpPr>
        <p:spPr/>
        <p:txBody>
          <a:bodyPr/>
          <a:lstStyle/>
          <a:p>
            <a:r>
              <a:rPr dirty="0"/>
              <a:t>• Age UK befriending services</a:t>
            </a:r>
          </a:p>
          <a:p>
            <a:pPr marL="457200" lvl="1" indent="0">
              <a:buNone/>
            </a:pPr>
            <a:r>
              <a:rPr dirty="0"/>
              <a:t>• Dementia-friendly communities</a:t>
            </a:r>
          </a:p>
          <a:p>
            <a:pPr marL="457200" lvl="1" indent="0">
              <a:buNone/>
            </a:pPr>
            <a:r>
              <a:rPr dirty="0"/>
              <a:t>• Improved wellbeing &amp; reduced isolation</a:t>
            </a:r>
          </a:p>
          <a:p>
            <a:pPr marL="457200" lvl="1" indent="0">
              <a:buNone/>
            </a:pPr>
            <a:r>
              <a:rPr dirty="0"/>
              <a:t>• Application of theory and policy</a:t>
            </a:r>
          </a:p>
        </p:txBody>
      </p:sp>
      <p:pic>
        <p:nvPicPr>
          <p:cNvPr id="8" name="Recorded Sound">
            <a:hlinkClick r:id="" action="ppaction://media"/>
            <a:extLst>
              <a:ext uri="{FF2B5EF4-FFF2-40B4-BE49-F238E27FC236}">
                <a16:creationId xmlns:a16="http://schemas.microsoft.com/office/drawing/2014/main" id="{009C432D-2EFF-315B-5034-B1C32F9FEF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75110065-9712-B0BD-00AB-A6011B533429}"/>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02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Recommendations for Improvement</a:t>
            </a:r>
          </a:p>
        </p:txBody>
      </p:sp>
      <p:sp>
        <p:nvSpPr>
          <p:cNvPr id="3" name="Content Placeholder 2"/>
          <p:cNvSpPr>
            <a:spLocks noGrp="1"/>
          </p:cNvSpPr>
          <p:nvPr>
            <p:ph idx="1"/>
          </p:nvPr>
        </p:nvSpPr>
        <p:spPr/>
        <p:txBody>
          <a:bodyPr/>
          <a:lstStyle/>
          <a:p>
            <a:r>
              <a:rPr dirty="0"/>
              <a:t>• Increased funding for home care</a:t>
            </a:r>
          </a:p>
          <a:p>
            <a:pPr marL="457200" lvl="1" indent="0">
              <a:buNone/>
            </a:pPr>
            <a:r>
              <a:rPr dirty="0"/>
              <a:t>• Workforce training in person-</a:t>
            </a:r>
            <a:r>
              <a:rPr dirty="0" err="1"/>
              <a:t>centred</a:t>
            </a:r>
            <a:r>
              <a:rPr dirty="0"/>
              <a:t> care</a:t>
            </a:r>
          </a:p>
          <a:p>
            <a:pPr marL="457200" lvl="1" indent="0">
              <a:buNone/>
            </a:pPr>
            <a:r>
              <a:rPr dirty="0"/>
              <a:t>• Digital skills training for older adults</a:t>
            </a:r>
          </a:p>
          <a:p>
            <a:pPr marL="457200" lvl="1" indent="0">
              <a:buNone/>
            </a:pPr>
            <a:r>
              <a:rPr dirty="0"/>
              <a:t>• Stronger community partnerships</a:t>
            </a:r>
          </a:p>
        </p:txBody>
      </p:sp>
      <p:pic>
        <p:nvPicPr>
          <p:cNvPr id="7" name="Recorded Sound">
            <a:hlinkClick r:id="" action="ppaction://media"/>
            <a:extLst>
              <a:ext uri="{FF2B5EF4-FFF2-40B4-BE49-F238E27FC236}">
                <a16:creationId xmlns:a16="http://schemas.microsoft.com/office/drawing/2014/main" id="{87711F91-DB15-4F37-C48A-43BD931DFA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9" name="Graphic 8">
            <a:extLst>
              <a:ext uri="{FF2B5EF4-FFF2-40B4-BE49-F238E27FC236}">
                <a16:creationId xmlns:a16="http://schemas.microsoft.com/office/drawing/2014/main" id="{761A688E-747D-5888-3AC9-ED98F74B5B57}"/>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 Ageing population continues to grow</a:t>
            </a:r>
          </a:p>
          <a:p>
            <a:pPr marL="457200" lvl="1" indent="0">
              <a:buNone/>
            </a:pPr>
            <a:r>
              <a:rPr dirty="0"/>
              <a:t>• Person-</a:t>
            </a:r>
            <a:r>
              <a:rPr dirty="0" err="1"/>
              <a:t>centred</a:t>
            </a:r>
            <a:r>
              <a:rPr dirty="0"/>
              <a:t> care is essential</a:t>
            </a:r>
          </a:p>
          <a:p>
            <a:pPr marL="457200" lvl="1" indent="0">
              <a:buNone/>
            </a:pPr>
            <a:r>
              <a:rPr dirty="0"/>
              <a:t>• Policy, theory and technology must align</a:t>
            </a:r>
          </a:p>
          <a:p>
            <a:pPr marL="457200" lvl="1" indent="0">
              <a:buNone/>
            </a:pPr>
            <a:r>
              <a:rPr dirty="0"/>
              <a:t>• Focus on dignity, independence and inclusion</a:t>
            </a:r>
          </a:p>
        </p:txBody>
      </p:sp>
      <p:pic>
        <p:nvPicPr>
          <p:cNvPr id="7" name="Recorded Sound">
            <a:hlinkClick r:id="" action="ppaction://media"/>
            <a:extLst>
              <a:ext uri="{FF2B5EF4-FFF2-40B4-BE49-F238E27FC236}">
                <a16:creationId xmlns:a16="http://schemas.microsoft.com/office/drawing/2014/main" id="{A518DDEF-1BEA-D23C-DF9F-4E8CF8A552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3225800"/>
            <a:ext cx="406400" cy="406400"/>
          </a:xfrm>
          <a:prstGeom prst="rect">
            <a:avLst/>
          </a:prstGeom>
        </p:spPr>
      </p:pic>
      <p:pic>
        <p:nvPicPr>
          <p:cNvPr id="10" name="Graphic 9">
            <a:extLst>
              <a:ext uri="{FF2B5EF4-FFF2-40B4-BE49-F238E27FC236}">
                <a16:creationId xmlns:a16="http://schemas.microsoft.com/office/drawing/2014/main" id="{803EBD96-49A1-F424-3941-1AC0FF3266FC}"/>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04304" y="4718304"/>
            <a:ext cx="2057400" cy="2057400"/>
          </a:xfrm>
          <a:prstGeom prst="ellipse">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a:t>
            </a:r>
          </a:p>
        </p:txBody>
      </p:sp>
      <p:sp>
        <p:nvSpPr>
          <p:cNvPr id="3" name="Content Placeholder 2"/>
          <p:cNvSpPr>
            <a:spLocks noGrp="1"/>
          </p:cNvSpPr>
          <p:nvPr>
            <p:ph idx="1"/>
          </p:nvPr>
        </p:nvSpPr>
        <p:spPr/>
        <p:txBody>
          <a:bodyPr>
            <a:normAutofit lnSpcReduction="10000"/>
          </a:bodyPr>
          <a:lstStyle/>
          <a:p>
            <a:r>
              <a:rPr dirty="0"/>
              <a:t>• Office for National Statistics (2023)</a:t>
            </a:r>
          </a:p>
          <a:p>
            <a:pPr marL="457200" lvl="1" indent="0">
              <a:buNone/>
            </a:pPr>
            <a:r>
              <a:rPr dirty="0"/>
              <a:t>• NHS England (2019)</a:t>
            </a:r>
          </a:p>
          <a:p>
            <a:pPr marL="457200" lvl="1" indent="0">
              <a:buNone/>
            </a:pPr>
            <a:r>
              <a:rPr dirty="0"/>
              <a:t>• Care Act 2014</a:t>
            </a:r>
          </a:p>
          <a:p>
            <a:pPr marL="457200" lvl="1" indent="0">
              <a:buNone/>
            </a:pPr>
            <a:r>
              <a:rPr dirty="0"/>
              <a:t>• Equality Act 2010</a:t>
            </a:r>
          </a:p>
          <a:p>
            <a:pPr marL="457200" lvl="1" indent="0">
              <a:buNone/>
            </a:pPr>
            <a:r>
              <a:rPr dirty="0"/>
              <a:t>• Age UK (2022)</a:t>
            </a:r>
          </a:p>
          <a:p>
            <a:pPr marL="457200" lvl="1" indent="0">
              <a:buNone/>
            </a:pPr>
            <a:r>
              <a:rPr dirty="0"/>
              <a:t>• NICE (2018)</a:t>
            </a:r>
          </a:p>
          <a:p>
            <a:pPr marL="457200" lvl="1" indent="0">
              <a:buNone/>
            </a:pPr>
            <a:r>
              <a:rPr dirty="0"/>
              <a:t>• SCIE (2020)</a:t>
            </a:r>
            <a:endParaRPr lang="en-GB" dirty="0"/>
          </a:p>
          <a:p>
            <a:pPr lvl="1">
              <a:buFont typeface="Arial" panose="020B0604020202020204" pitchFamily="34" charset="0"/>
              <a:buChar char="•"/>
            </a:pPr>
            <a:r>
              <a:rPr lang="en-GB" dirty="0"/>
              <a:t>NHS England (2019)</a:t>
            </a:r>
          </a:p>
          <a:p>
            <a:pPr marL="457200" lvl="1" indent="0">
              <a:buNone/>
            </a:pPr>
            <a:r>
              <a:rPr lang="en-GB" dirty="0"/>
              <a:t>• Care Act 2014</a:t>
            </a:r>
          </a:p>
          <a:p>
            <a:pPr marL="457200" lvl="1" indent="0">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859</Words>
  <Application>Microsoft Office PowerPoint</Application>
  <PresentationFormat>On-screen Show (4:3)</PresentationFormat>
  <Paragraphs>88</Paragraphs>
  <Slides>13</Slides>
  <Notes>12</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Evaluating the Care and Support Needs of Older People in the UK</vt:lpstr>
      <vt:lpstr>Introduction</vt:lpstr>
      <vt:lpstr>The Ageing Population in the UK</vt:lpstr>
      <vt:lpstr>Theories of Ageing</vt:lpstr>
      <vt:lpstr>Policy and Legislation (UK)</vt:lpstr>
      <vt:lpstr>Overview of Current Care Services</vt:lpstr>
      <vt:lpstr>Domiciliary Care – Evaluation</vt:lpstr>
      <vt:lpstr>Residential Care Homes – Evaluation</vt:lpstr>
      <vt:lpstr>Technological Innovations in Elderly Care</vt:lpstr>
      <vt:lpstr>Case Studies</vt:lpstr>
      <vt:lpstr>Recommendations for Improvement</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sabina kauser</dc:creator>
  <cp:keywords/>
  <dc:description>generated using python-pptx</dc:description>
  <cp:lastModifiedBy>sabina kauser</cp:lastModifiedBy>
  <cp:revision>2</cp:revision>
  <dcterms:created xsi:type="dcterms:W3CDTF">2013-01-27T09:14:16Z</dcterms:created>
  <dcterms:modified xsi:type="dcterms:W3CDTF">2026-03-01T14:37:00Z</dcterms:modified>
  <cp:category/>
</cp:coreProperties>
</file>