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27"/>
  </p:notesMasterIdLst>
  <p:sldIdLst>
    <p:sldId id="280" r:id="rId2"/>
    <p:sldId id="786" r:id="rId3"/>
    <p:sldId id="791" r:id="rId4"/>
    <p:sldId id="985" r:id="rId5"/>
    <p:sldId id="1005" r:id="rId6"/>
    <p:sldId id="1006" r:id="rId7"/>
    <p:sldId id="995" r:id="rId8"/>
    <p:sldId id="983" r:id="rId9"/>
    <p:sldId id="984" r:id="rId10"/>
    <p:sldId id="996" r:id="rId11"/>
    <p:sldId id="1007" r:id="rId12"/>
    <p:sldId id="994" r:id="rId13"/>
    <p:sldId id="992" r:id="rId14"/>
    <p:sldId id="997" r:id="rId15"/>
    <p:sldId id="998" r:id="rId16"/>
    <p:sldId id="999" r:id="rId17"/>
    <p:sldId id="1000" r:id="rId18"/>
    <p:sldId id="1008" r:id="rId19"/>
    <p:sldId id="1001" r:id="rId20"/>
    <p:sldId id="1002" r:id="rId21"/>
    <p:sldId id="1003" r:id="rId22"/>
    <p:sldId id="1009" r:id="rId23"/>
    <p:sldId id="1004" r:id="rId24"/>
    <p:sldId id="1011" r:id="rId25"/>
    <p:sldId id="945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82" d="100"/>
          <a:sy n="82" d="100"/>
        </p:scale>
        <p:origin x="1383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805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7733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481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7716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2540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546149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3481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5458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149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9966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4464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6541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5433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6046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7364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9181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3192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4118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526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58620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106805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2/5/2020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84746" y="2223473"/>
            <a:ext cx="6174507" cy="1135637"/>
          </a:xfrm>
        </p:spPr>
        <p:txBody>
          <a:bodyPr/>
          <a:lstStyle/>
          <a:p>
            <a:r>
              <a:rPr lang="en-US" sz="4000" dirty="0">
                <a:latin typeface="Arial" charset="0"/>
              </a:rPr>
              <a:t>Branch Connections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3.1 Remote Access Connections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Select broadband remote access technologies to support business requirements.</a:t>
            </a:r>
          </a:p>
          <a:p>
            <a:pPr>
              <a:lnSpc>
                <a:spcPct val="120000"/>
              </a:lnSpc>
            </a:pPr>
            <a:r>
              <a:rPr lang="en-CA" dirty="0">
                <a:solidFill>
                  <a:schemeClr val="tx1"/>
                </a:solidFill>
              </a:rPr>
              <a:t>3.2 </a:t>
            </a:r>
            <a:r>
              <a:rPr lang="en-US" dirty="0">
                <a:solidFill>
                  <a:schemeClr val="tx1"/>
                </a:solidFill>
              </a:rPr>
              <a:t>PPPoE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Configure a Cisco router with PPPoE.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3.3 VPNs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Explain how VPNs secure site-to-site and remote access connectivity.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3.4 GRE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Implement a GRE tunnel.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3.5 </a:t>
            </a:r>
            <a:r>
              <a:rPr lang="en-US" dirty="0" err="1">
                <a:solidFill>
                  <a:schemeClr val="tx1"/>
                </a:solidFill>
              </a:rPr>
              <a:t>eBGP</a:t>
            </a:r>
            <a:endParaRPr lang="en-US" dirty="0">
              <a:solidFill>
                <a:schemeClr val="tx1"/>
              </a:solidFill>
            </a:endParaRP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Implement </a:t>
            </a:r>
            <a:r>
              <a:rPr lang="en-US" dirty="0" err="1">
                <a:solidFill>
                  <a:schemeClr val="tx1"/>
                </a:solidFill>
              </a:rPr>
              <a:t>eBGP</a:t>
            </a:r>
            <a:r>
              <a:rPr lang="en-US" dirty="0">
                <a:solidFill>
                  <a:schemeClr val="tx1"/>
                </a:solidFill>
              </a:rPr>
              <a:t> in a single-homed remote access network.</a:t>
            </a:r>
          </a:p>
        </p:txBody>
      </p:sp>
    </p:spTree>
    <p:extLst>
      <p:ext uri="{BB962C8B-B14F-4D97-AF65-F5344CB8AC3E}">
        <p14:creationId xmlns:p14="http://schemas.microsoft.com/office/powerpoint/2010/main" val="1065710895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36985" y="2013335"/>
            <a:ext cx="4441400" cy="1481138"/>
          </a:xfrm>
        </p:spPr>
        <p:txBody>
          <a:bodyPr/>
          <a:lstStyle/>
          <a:p>
            <a:r>
              <a:rPr lang="en-US" sz="3200" dirty="0"/>
              <a:t>3.1 Remote Access Connections</a:t>
            </a:r>
          </a:p>
        </p:txBody>
      </p:sp>
    </p:spTree>
    <p:extLst>
      <p:ext uri="{BB962C8B-B14F-4D97-AF65-F5344CB8AC3E}">
        <p14:creationId xmlns:p14="http://schemas.microsoft.com/office/powerpoint/2010/main" val="2753221210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Broadband Connections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2"/>
            <a:ext cx="8511013" cy="4833305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The cable system uses a coaxial cable that carries radio frequency (RF) signals across the network. </a:t>
            </a:r>
          </a:p>
          <a:p>
            <a:r>
              <a:rPr lang="en-US" sz="2000" dirty="0">
                <a:solidFill>
                  <a:schemeClr val="tx1"/>
                </a:solidFill>
              </a:rPr>
              <a:t>A headend CMTS communicates with CMs located in subscriber homes. </a:t>
            </a:r>
          </a:p>
          <a:p>
            <a:r>
              <a:rPr lang="en-US" sz="2000" dirty="0">
                <a:solidFill>
                  <a:schemeClr val="tx1"/>
                </a:solidFill>
              </a:rPr>
              <a:t>The HFC network is a mixed optical-coaxial network in which optical fiber replaces the lower bandwidth coaxial cable. 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0296" y="4108270"/>
            <a:ext cx="5376638" cy="2420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279157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Broadband Connections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2"/>
            <a:ext cx="4088303" cy="4833305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US" sz="2000" dirty="0">
                <a:solidFill>
                  <a:schemeClr val="tx1"/>
                </a:solidFill>
              </a:rPr>
              <a:t>A Digital Subscriber Line (DSL) is a means of providing high-speed connections over installed copper wires. 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chemeClr val="tx1"/>
                </a:solidFill>
              </a:rPr>
              <a:t>The two important components are the DSL transceiver and the DSLAM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chemeClr val="tx1"/>
                </a:solidFill>
              </a:rPr>
              <a:t> The advantage that DSL has over cable technology is that DSL is not a shared medium. Each user has a separate direct connection to the DSLAM.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1412" y="1754155"/>
            <a:ext cx="4730790" cy="356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90705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Broadband Connections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2"/>
            <a:ext cx="8604320" cy="4879959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tx1"/>
                </a:solidFill>
              </a:rPr>
              <a:t>Developments in broadband wireless technology are increasing wireless availability through three main technologies:</a:t>
            </a: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Municipal Wi-Fi </a:t>
            </a:r>
            <a:r>
              <a:rPr lang="en-US" dirty="0">
                <a:solidFill>
                  <a:schemeClr val="tx1"/>
                </a:solidFill>
              </a:rPr>
              <a:t>- Most municipal wireless networks use a mesh of interconnected access points.  Each access point is in range and can communicate with at least two other access points. The mesh blankets a particular area with radio signals.</a:t>
            </a: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Cellular/mobile</a:t>
            </a:r>
            <a:r>
              <a:rPr lang="en-US" dirty="0">
                <a:solidFill>
                  <a:schemeClr val="tx1"/>
                </a:solidFill>
              </a:rPr>
              <a:t> - Mobile phones use radio waves to communicate through nearby cell towers. Cellular/mobile broadband access consists of various standards. </a:t>
            </a: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Satellite Internet </a:t>
            </a:r>
            <a:r>
              <a:rPr lang="en-US" dirty="0">
                <a:solidFill>
                  <a:schemeClr val="tx1"/>
                </a:solidFill>
              </a:rPr>
              <a:t>- Satellite Internet services are used in locations where land-based Internet access is not available, or for temporary installations that are mobile. Internet access using satellites is available worldwide.</a:t>
            </a:r>
          </a:p>
        </p:txBody>
      </p:sp>
    </p:spTree>
    <p:extLst>
      <p:ext uri="{BB962C8B-B14F-4D97-AF65-F5344CB8AC3E}">
        <p14:creationId xmlns:p14="http://schemas.microsoft.com/office/powerpoint/2010/main" val="2217082181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Select a Broadband Connection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2"/>
            <a:ext cx="8511013" cy="483330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Each broadband solution has advantages and disadvantages.</a:t>
            </a:r>
          </a:p>
          <a:p>
            <a:pPr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Some factors to consider in making a decision include:</a:t>
            </a:r>
          </a:p>
          <a:p>
            <a:pPr lvl="1">
              <a:lnSpc>
                <a:spcPct val="110000"/>
              </a:lnSpc>
            </a:pPr>
            <a:r>
              <a:rPr lang="en-US" sz="1800" b="1" dirty="0">
                <a:solidFill>
                  <a:schemeClr val="tx1"/>
                </a:solidFill>
              </a:rPr>
              <a:t>Cable </a:t>
            </a:r>
            <a:r>
              <a:rPr lang="en-US" sz="1800" dirty="0">
                <a:solidFill>
                  <a:schemeClr val="tx1"/>
                </a:solidFill>
              </a:rPr>
              <a:t>- Bandwidth is shared by many users, upstream data rates are often slow during high-usage hours in areas with over-subscription.</a:t>
            </a:r>
          </a:p>
          <a:p>
            <a:pPr lvl="1">
              <a:lnSpc>
                <a:spcPct val="110000"/>
              </a:lnSpc>
            </a:pPr>
            <a:r>
              <a:rPr lang="en-US" sz="1800" b="1" dirty="0">
                <a:solidFill>
                  <a:schemeClr val="tx1"/>
                </a:solidFill>
              </a:rPr>
              <a:t>DSL </a:t>
            </a:r>
            <a:r>
              <a:rPr lang="en-US" sz="1800" dirty="0">
                <a:solidFill>
                  <a:schemeClr val="tx1"/>
                </a:solidFill>
              </a:rPr>
              <a:t>- Limited bandwidth that is distance sensitive (in relation to the ISP’s central office), upstream rate is proportionally quite small compared to downstream rate.</a:t>
            </a:r>
          </a:p>
          <a:p>
            <a:pPr lvl="1">
              <a:lnSpc>
                <a:spcPct val="110000"/>
              </a:lnSpc>
            </a:pPr>
            <a:r>
              <a:rPr lang="en-US" sz="1800" b="1" dirty="0">
                <a:solidFill>
                  <a:schemeClr val="tx1"/>
                </a:solidFill>
              </a:rPr>
              <a:t>Fiber-to-the-Home </a:t>
            </a:r>
            <a:r>
              <a:rPr lang="en-US" sz="1800" dirty="0">
                <a:solidFill>
                  <a:schemeClr val="tx1"/>
                </a:solidFill>
              </a:rPr>
              <a:t>- Requires fiber installation directly to the home.</a:t>
            </a:r>
          </a:p>
          <a:p>
            <a:pPr lvl="1">
              <a:lnSpc>
                <a:spcPct val="110000"/>
              </a:lnSpc>
            </a:pPr>
            <a:r>
              <a:rPr lang="en-US" sz="1800" b="1" dirty="0">
                <a:solidFill>
                  <a:schemeClr val="tx1"/>
                </a:solidFill>
              </a:rPr>
              <a:t>Cellular/Mobile </a:t>
            </a:r>
            <a:r>
              <a:rPr lang="en-US" sz="1800" dirty="0">
                <a:solidFill>
                  <a:schemeClr val="tx1"/>
                </a:solidFill>
              </a:rPr>
              <a:t>- Coverage is often an issue, even within a SOHO where bandwidth is relatively limited.</a:t>
            </a:r>
          </a:p>
          <a:p>
            <a:pPr lvl="1">
              <a:lnSpc>
                <a:spcPct val="110000"/>
              </a:lnSpc>
            </a:pPr>
            <a:r>
              <a:rPr lang="en-US" sz="1800" b="1" dirty="0">
                <a:solidFill>
                  <a:schemeClr val="tx1"/>
                </a:solidFill>
              </a:rPr>
              <a:t>Wi-Fi Mesh </a:t>
            </a:r>
            <a:r>
              <a:rPr lang="en-US" sz="1800" dirty="0">
                <a:solidFill>
                  <a:schemeClr val="tx1"/>
                </a:solidFill>
              </a:rPr>
              <a:t>- Most municipalities do not have a mesh network deployed; if it is available and the SOHO is in range, then it is a viable option.</a:t>
            </a:r>
          </a:p>
          <a:p>
            <a:pPr lvl="1">
              <a:lnSpc>
                <a:spcPct val="110000"/>
              </a:lnSpc>
            </a:pPr>
            <a:r>
              <a:rPr lang="en-US" sz="1800" b="1" dirty="0">
                <a:solidFill>
                  <a:schemeClr val="tx1"/>
                </a:solidFill>
              </a:rPr>
              <a:t>Satellite </a:t>
            </a:r>
            <a:r>
              <a:rPr lang="en-US" sz="1800" dirty="0">
                <a:solidFill>
                  <a:schemeClr val="tx1"/>
                </a:solidFill>
              </a:rPr>
              <a:t>- Expensive, limited capacity per subscriber; often provides access where no other access is possible.</a:t>
            </a:r>
          </a:p>
        </p:txBody>
      </p:sp>
    </p:spTree>
    <p:extLst>
      <p:ext uri="{BB962C8B-B14F-4D97-AF65-F5344CB8AC3E}">
        <p14:creationId xmlns:p14="http://schemas.microsoft.com/office/powerpoint/2010/main" val="4189497714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3794" y="1963495"/>
            <a:ext cx="5111183" cy="1481138"/>
          </a:xfrm>
        </p:spPr>
        <p:txBody>
          <a:bodyPr/>
          <a:lstStyle/>
          <a:p>
            <a:pPr eaLnBrk="1" hangingPunct="1"/>
            <a:r>
              <a:rPr lang="en-US" sz="3200" dirty="0"/>
              <a:t>3.2 Varieties of Spanning Tree Protocols</a:t>
            </a:r>
            <a:endParaRPr lang="en-US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85563"/>
      </p:ext>
    </p:extLst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err="1"/>
              <a:t>PPPoE</a:t>
            </a:r>
            <a:r>
              <a:rPr lang="en-US" sz="4000" dirty="0"/>
              <a:t> Overview</a:t>
            </a: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213109" y="1539502"/>
            <a:ext cx="8733677" cy="4926405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PPP can be used on all serial links including those links created with dial-up analog and ISDN modems.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PPP supports the ability to assign IP addresses to remote ends of a PPP link.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PPP supports CHAP authentication.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Ethernet links do not natively support PPP. PPP over Ethernet (PPPoE) provides a solution to this problem. PPPoE creates a PPP tunnel over an Ethernet connection. 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7816" y="4345074"/>
            <a:ext cx="5844260" cy="205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963414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Implement PPPoE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88213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1600" dirty="0">
                <a:solidFill>
                  <a:schemeClr val="tx1"/>
                </a:solidFill>
              </a:rPr>
              <a:t>PPPoE Configuration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 dialer interface is created using the </a:t>
            </a:r>
            <a:r>
              <a:rPr lang="en-US" sz="1400" b="1" dirty="0">
                <a:solidFill>
                  <a:schemeClr val="tx1"/>
                </a:solidFill>
              </a:rPr>
              <a:t>interface dialer </a:t>
            </a:r>
            <a:r>
              <a:rPr lang="en-US" sz="1400" i="1" dirty="0">
                <a:solidFill>
                  <a:schemeClr val="tx1"/>
                </a:solidFill>
              </a:rPr>
              <a:t>number </a:t>
            </a:r>
            <a:r>
              <a:rPr lang="en-US" sz="1400" dirty="0">
                <a:solidFill>
                  <a:schemeClr val="tx1"/>
                </a:solidFill>
              </a:rPr>
              <a:t>command. 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 PPP CHAP configuration usually defines one-way authentication; therefore, the ISP authenticates the customer.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 physical Ethernet interface that connects to the DSL modem is then enabled with the command</a:t>
            </a:r>
            <a:r>
              <a:rPr lang="en-US" sz="1400" b="1" dirty="0">
                <a:solidFill>
                  <a:schemeClr val="tx1"/>
                </a:solidFill>
              </a:rPr>
              <a:t> </a:t>
            </a:r>
            <a:r>
              <a:rPr lang="en-US" sz="1400" b="1" dirty="0" err="1">
                <a:solidFill>
                  <a:schemeClr val="tx1"/>
                </a:solidFill>
              </a:rPr>
              <a:t>pppoe</a:t>
            </a:r>
            <a:r>
              <a:rPr lang="en-US" sz="1400" b="1" dirty="0">
                <a:solidFill>
                  <a:schemeClr val="tx1"/>
                </a:solidFill>
              </a:rPr>
              <a:t> enable</a:t>
            </a:r>
            <a:r>
              <a:rPr lang="en-US" sz="1400" dirty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 dialer interface is linked to the Ethernet interface with the</a:t>
            </a:r>
            <a:r>
              <a:rPr lang="en-US" sz="1400" b="1" dirty="0">
                <a:solidFill>
                  <a:schemeClr val="tx1"/>
                </a:solidFill>
              </a:rPr>
              <a:t> dialer pool </a:t>
            </a:r>
            <a:r>
              <a:rPr lang="en-US" sz="1400" dirty="0">
                <a:solidFill>
                  <a:schemeClr val="tx1"/>
                </a:solidFill>
              </a:rPr>
              <a:t>and </a:t>
            </a:r>
            <a:r>
              <a:rPr lang="en-US" sz="1400" b="1" dirty="0" err="1">
                <a:solidFill>
                  <a:schemeClr val="tx1"/>
                </a:solidFill>
              </a:rPr>
              <a:t>pppoe</a:t>
            </a:r>
            <a:r>
              <a:rPr lang="en-US" sz="1400" b="1" dirty="0">
                <a:solidFill>
                  <a:schemeClr val="tx1"/>
                </a:solidFill>
              </a:rPr>
              <a:t>-client</a:t>
            </a:r>
            <a:r>
              <a:rPr lang="en-US" sz="1400" dirty="0">
                <a:solidFill>
                  <a:schemeClr val="tx1"/>
                </a:solidFill>
              </a:rPr>
              <a:t> commands, using the same number. 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 maximum transmission unit (MTU) should be set down to 1492, versus the default of 1500, to accommodate the PPPoE headers.</a:t>
            </a:r>
          </a:p>
          <a:p>
            <a:pPr>
              <a:lnSpc>
                <a:spcPct val="120000"/>
              </a:lnSpc>
            </a:pPr>
            <a:r>
              <a:rPr lang="en-US" sz="1600" dirty="0">
                <a:solidFill>
                  <a:schemeClr val="tx1"/>
                </a:solidFill>
              </a:rPr>
              <a:t>PPPoE Verification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 </a:t>
            </a:r>
            <a:r>
              <a:rPr lang="en-US" sz="1400" b="1" dirty="0">
                <a:solidFill>
                  <a:schemeClr val="tx1"/>
                </a:solidFill>
              </a:rPr>
              <a:t>show </a:t>
            </a:r>
            <a:r>
              <a:rPr lang="en-US" sz="1400" b="1" dirty="0" err="1">
                <a:solidFill>
                  <a:schemeClr val="tx1"/>
                </a:solidFill>
              </a:rPr>
              <a:t>ip</a:t>
            </a:r>
            <a:r>
              <a:rPr lang="en-US" sz="1400" b="1" dirty="0">
                <a:solidFill>
                  <a:schemeClr val="tx1"/>
                </a:solidFill>
              </a:rPr>
              <a:t> interface brief </a:t>
            </a:r>
            <a:r>
              <a:rPr lang="en-US" sz="1400" dirty="0">
                <a:solidFill>
                  <a:schemeClr val="tx1"/>
                </a:solidFill>
              </a:rPr>
              <a:t>command is issued to verify the IPv4 address automatically assigned to the dialer interface by the ISP router.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 </a:t>
            </a:r>
            <a:r>
              <a:rPr lang="en-US" sz="1400" b="1" dirty="0">
                <a:solidFill>
                  <a:schemeClr val="tx1"/>
                </a:solidFill>
              </a:rPr>
              <a:t>show interface dialer </a:t>
            </a:r>
            <a:r>
              <a:rPr lang="en-US" sz="1400" dirty="0">
                <a:solidFill>
                  <a:schemeClr val="tx1"/>
                </a:solidFill>
              </a:rPr>
              <a:t>command verifies the MTU and PPP encapsulation configured on the dialer interface.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 </a:t>
            </a:r>
            <a:r>
              <a:rPr lang="en-US" sz="1400" b="1" dirty="0">
                <a:solidFill>
                  <a:schemeClr val="tx1"/>
                </a:solidFill>
              </a:rPr>
              <a:t>show </a:t>
            </a:r>
            <a:r>
              <a:rPr lang="en-US" sz="1400" b="1" dirty="0" err="1">
                <a:solidFill>
                  <a:schemeClr val="tx1"/>
                </a:solidFill>
              </a:rPr>
              <a:t>pppoe</a:t>
            </a:r>
            <a:r>
              <a:rPr lang="en-US" sz="1400" b="1" dirty="0">
                <a:solidFill>
                  <a:schemeClr val="tx1"/>
                </a:solidFill>
              </a:rPr>
              <a:t> session</a:t>
            </a:r>
            <a:r>
              <a:rPr lang="en-US" sz="1400" dirty="0">
                <a:solidFill>
                  <a:schemeClr val="tx1"/>
                </a:solidFill>
              </a:rPr>
              <a:t> command is used to display information about currently active PPPoE sessions. </a:t>
            </a:r>
          </a:p>
          <a:p>
            <a:pPr lvl="1">
              <a:lnSpc>
                <a:spcPct val="120000"/>
              </a:lnSpc>
            </a:pPr>
            <a:r>
              <a:rPr lang="en-US" sz="1400" dirty="0">
                <a:solidFill>
                  <a:schemeClr val="tx1"/>
                </a:solidFill>
              </a:rPr>
              <a:t>The Ethernet MAC addresses can be verified by using the </a:t>
            </a:r>
            <a:r>
              <a:rPr lang="en-US" sz="1400" b="1" dirty="0">
                <a:solidFill>
                  <a:schemeClr val="tx1"/>
                </a:solidFill>
              </a:rPr>
              <a:t>show interfaces</a:t>
            </a:r>
            <a:r>
              <a:rPr lang="en-US" sz="1400" dirty="0">
                <a:solidFill>
                  <a:schemeClr val="tx1"/>
                </a:solidFill>
              </a:rPr>
              <a:t> command on each router.</a:t>
            </a:r>
          </a:p>
          <a:p>
            <a:pPr lvl="1">
              <a:lnSpc>
                <a:spcPct val="120000"/>
              </a:lnSpc>
            </a:pPr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256030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Implement PPPoE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613303"/>
            <a:ext cx="8042276" cy="4330297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PPPoE Troubleshooting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Verify PPP negotiation using the </a:t>
            </a:r>
            <a:r>
              <a:rPr lang="en-US" sz="1800" b="1" dirty="0">
                <a:solidFill>
                  <a:schemeClr val="tx1"/>
                </a:solidFill>
              </a:rPr>
              <a:t>debug </a:t>
            </a:r>
            <a:r>
              <a:rPr lang="en-US" sz="1800" b="1" dirty="0" err="1">
                <a:solidFill>
                  <a:schemeClr val="tx1"/>
                </a:solidFill>
              </a:rPr>
              <a:t>ppp</a:t>
            </a:r>
            <a:r>
              <a:rPr lang="en-US" sz="1800" b="1" dirty="0">
                <a:solidFill>
                  <a:schemeClr val="tx1"/>
                </a:solidFill>
              </a:rPr>
              <a:t> negotiation</a:t>
            </a:r>
            <a:r>
              <a:rPr lang="en-US" sz="1800" dirty="0">
                <a:solidFill>
                  <a:schemeClr val="tx1"/>
                </a:solidFill>
              </a:rPr>
              <a:t> command.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Re-examine the output of the </a:t>
            </a:r>
            <a:r>
              <a:rPr lang="en-US" sz="1800" b="1" dirty="0">
                <a:solidFill>
                  <a:schemeClr val="tx1"/>
                </a:solidFill>
              </a:rPr>
              <a:t>debug </a:t>
            </a:r>
            <a:r>
              <a:rPr lang="en-US" sz="1800" b="1" dirty="0" err="1">
                <a:solidFill>
                  <a:schemeClr val="tx1"/>
                </a:solidFill>
              </a:rPr>
              <a:t>ppp</a:t>
            </a:r>
            <a:r>
              <a:rPr lang="en-US" sz="1800" b="1" dirty="0">
                <a:solidFill>
                  <a:schemeClr val="tx1"/>
                </a:solidFill>
              </a:rPr>
              <a:t> negotiation</a:t>
            </a:r>
            <a:r>
              <a:rPr lang="en-US" sz="1800" dirty="0">
                <a:solidFill>
                  <a:schemeClr val="tx1"/>
                </a:solidFill>
              </a:rPr>
              <a:t> command.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PPPoE supports an MTU of only 1492 bytes in order to accommodate the additional 8-byte PPPoE header.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The</a:t>
            </a:r>
            <a:r>
              <a:rPr lang="en-US" sz="1800" b="1" dirty="0">
                <a:solidFill>
                  <a:schemeClr val="tx1"/>
                </a:solidFill>
              </a:rPr>
              <a:t> </a:t>
            </a:r>
            <a:r>
              <a:rPr lang="en-US" sz="1800" b="1" dirty="0" err="1">
                <a:solidFill>
                  <a:schemeClr val="tx1"/>
                </a:solidFill>
              </a:rPr>
              <a:t>ip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  <a:r>
              <a:rPr lang="en-US" sz="1800" b="1" dirty="0" err="1">
                <a:solidFill>
                  <a:schemeClr val="tx1"/>
                </a:solidFill>
              </a:rPr>
              <a:t>tcp</a:t>
            </a:r>
            <a:r>
              <a:rPr lang="en-US" sz="1800" b="1" dirty="0">
                <a:solidFill>
                  <a:schemeClr val="tx1"/>
                </a:solidFill>
              </a:rPr>
              <a:t> adjust-</a:t>
            </a:r>
            <a:r>
              <a:rPr lang="en-US" sz="1800" b="1" dirty="0" err="1">
                <a:solidFill>
                  <a:schemeClr val="tx1"/>
                </a:solidFill>
              </a:rPr>
              <a:t>mss</a:t>
            </a:r>
            <a:r>
              <a:rPr lang="en-US" sz="1800" b="1" dirty="0">
                <a:solidFill>
                  <a:schemeClr val="tx1"/>
                </a:solidFill>
              </a:rPr>
              <a:t> </a:t>
            </a:r>
            <a:r>
              <a:rPr lang="en-US" sz="1800" i="1" dirty="0">
                <a:solidFill>
                  <a:schemeClr val="tx1"/>
                </a:solidFill>
              </a:rPr>
              <a:t>max-segment-size</a:t>
            </a:r>
            <a:r>
              <a:rPr lang="en-US" sz="1800" dirty="0">
                <a:solidFill>
                  <a:schemeClr val="tx1"/>
                </a:solidFill>
              </a:rPr>
              <a:t> interface command adjusts the MSS value during the TCP 3-way handshake.</a:t>
            </a:r>
            <a:endParaRPr lang="en-US" sz="1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8465" y="4381549"/>
            <a:ext cx="6582961" cy="221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935212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47644" y="1570695"/>
            <a:ext cx="3854450" cy="1481138"/>
          </a:xfrm>
        </p:spPr>
        <p:txBody>
          <a:bodyPr/>
          <a:lstStyle/>
          <a:p>
            <a:pPr eaLnBrk="1" hangingPunct="1"/>
            <a:r>
              <a:rPr lang="en-US" sz="3600" dirty="0"/>
              <a:t>3.3 VPNs</a:t>
            </a:r>
            <a:endParaRPr lang="en-US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1211"/>
      </p:ext>
    </p:extLst>
  </p:cSld>
  <p:clrMapOvr>
    <a:masterClrMapping/>
  </p:clrMapOvr>
  <p:transition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Fundamentals of VPNs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Introducing VPNs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Organizations use VPNs to create an end-to-end private network connection over third-party networks, such as the Internet. 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Today, a secure implementation of VPN with encryption, such as IPsec VPNs, is what is usually meant by virtual private networking.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To implement VPNs, a VPN gateway is necessary. The VPN gateway could be a router, a firewall, or a Cisco Adaptive Security Appliance (ASA).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Benefits of VPNs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Cost savings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Scalability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Compatibility with broadband technology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Security</a:t>
            </a:r>
          </a:p>
          <a:p>
            <a:pPr>
              <a:lnSpc>
                <a:spcPct val="120000"/>
              </a:lnSpc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429610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Types of VPNs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670136"/>
            <a:ext cx="4293576" cy="4926405"/>
          </a:xfrm>
        </p:spPr>
        <p:txBody>
          <a:bodyPr/>
          <a:lstStyle/>
          <a:p>
            <a:r>
              <a:rPr lang="en-US" sz="1800" dirty="0">
                <a:solidFill>
                  <a:schemeClr val="tx1"/>
                </a:solidFill>
              </a:rPr>
              <a:t>Site-to-Site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Site-to-site VPNs connect entire networks to each other, for example, they can connect a branch office network to a company headquarters network. </a:t>
            </a:r>
          </a:p>
          <a:p>
            <a:r>
              <a:rPr lang="en-US" sz="1800" dirty="0">
                <a:solidFill>
                  <a:schemeClr val="tx1"/>
                </a:solidFill>
              </a:rPr>
              <a:t>Remote Access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Remote-access VPNs are used to connect individual hosts that must access their company network securely over the Internet. </a:t>
            </a:r>
          </a:p>
          <a:p>
            <a:r>
              <a:rPr lang="en-US" sz="1800" dirty="0">
                <a:solidFill>
                  <a:schemeClr val="tx1"/>
                </a:solidFill>
              </a:rPr>
              <a:t>DMVPN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Dynamic Multipoint VPN (DMVPN) is a Cisco software solution for building multiple VPNs in an easy, dynamic, and scalable manner. 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486" y="4676619"/>
            <a:ext cx="2798491" cy="17519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205" y="3218218"/>
            <a:ext cx="3247052" cy="13213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782" y="1847461"/>
            <a:ext cx="3230075" cy="1233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811901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644775" y="1821135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/>
              <a:t>3.4 GRE</a:t>
            </a:r>
            <a:endParaRPr lang="en-US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227900"/>
      </p:ext>
    </p:extLst>
  </p:cSld>
  <p:clrMapOvr>
    <a:masterClrMapping/>
  </p:clrMapOvr>
  <p:transition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sz="1800" dirty="0"/>
            </a:br>
            <a:r>
              <a:rPr lang="en-US" dirty="0" err="1"/>
              <a:t>GRE</a:t>
            </a:r>
            <a:r>
              <a:rPr lang="en-US" dirty="0"/>
              <a:t> Overview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3"/>
            <a:ext cx="8733677" cy="1576922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tx1"/>
                </a:solidFill>
              </a:rPr>
              <a:t>GRE Introduction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Generic Routing Encapsulation (GRE) is designed to manage the transportation of multiprotocol and IP multicast traffic between two or more sites, that may only have IP connectivity.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9525" y="3387012"/>
            <a:ext cx="4881796" cy="30591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55456" y="3267268"/>
            <a:ext cx="3654068" cy="22021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dirty="0">
                <a:latin typeface="+mn-lt"/>
              </a:rPr>
              <a:t>GRE Characteristics</a:t>
            </a:r>
          </a:p>
          <a:p>
            <a:pPr lvl="1" indent="-228600" algn="l" defTabSz="814388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IP tunneling using GRE enables network expansion across a single-protocol backbone environment. 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242783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8042276" cy="1202870"/>
          </a:xfrm>
        </p:spPr>
        <p:txBody>
          <a:bodyPr/>
          <a:lstStyle/>
          <a:p>
            <a:r>
              <a:rPr lang="en-US" sz="4000" dirty="0"/>
              <a:t>Implement GRE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478022"/>
            <a:ext cx="8042276" cy="3618286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 There are five steps to configuring a GRE tunnel: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Step 1.</a:t>
            </a:r>
            <a:r>
              <a:rPr lang="en-US" sz="1800" dirty="0">
                <a:solidFill>
                  <a:schemeClr val="tx1"/>
                </a:solidFill>
              </a:rPr>
              <a:t> Create a tunnel interface using the </a:t>
            </a:r>
            <a:r>
              <a:rPr lang="en-US" sz="1800" b="1" dirty="0">
                <a:solidFill>
                  <a:schemeClr val="tx1"/>
                </a:solidFill>
              </a:rPr>
              <a:t>interface tunnel number </a:t>
            </a:r>
            <a:r>
              <a:rPr lang="en-US" sz="1800" dirty="0">
                <a:solidFill>
                  <a:schemeClr val="tx1"/>
                </a:solidFill>
              </a:rPr>
              <a:t>command.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Step 2.</a:t>
            </a:r>
            <a:r>
              <a:rPr lang="en-US" sz="1800" dirty="0">
                <a:solidFill>
                  <a:schemeClr val="tx1"/>
                </a:solidFill>
              </a:rPr>
              <a:t> Configure an IP address for the tunnel interface. This is normally a private IP address.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Step 3.</a:t>
            </a:r>
            <a:r>
              <a:rPr lang="en-US" sz="1800" dirty="0">
                <a:solidFill>
                  <a:schemeClr val="tx1"/>
                </a:solidFill>
              </a:rPr>
              <a:t> Specify the tunnel source IP address.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Step 4.</a:t>
            </a:r>
            <a:r>
              <a:rPr lang="en-US" sz="1800" dirty="0">
                <a:solidFill>
                  <a:schemeClr val="tx1"/>
                </a:solidFill>
              </a:rPr>
              <a:t> Specify the tunnel destination IP address.</a:t>
            </a:r>
          </a:p>
          <a:p>
            <a:pPr lvl="1"/>
            <a:r>
              <a:rPr lang="en-US" sz="1800" b="1" dirty="0">
                <a:solidFill>
                  <a:schemeClr val="tx1"/>
                </a:solidFill>
              </a:rPr>
              <a:t>Step 5.</a:t>
            </a:r>
            <a:r>
              <a:rPr lang="en-US" sz="1800" dirty="0">
                <a:solidFill>
                  <a:schemeClr val="tx1"/>
                </a:solidFill>
              </a:rPr>
              <a:t> (Optional) Specify GRE tunnel mode as the tunnel interface mode. 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444" y="4397274"/>
            <a:ext cx="6991296" cy="226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049110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Implement GRE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59092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tx1"/>
                </a:solidFill>
              </a:rPr>
              <a:t>Verify GRE</a:t>
            </a:r>
          </a:p>
          <a:p>
            <a:pPr lvl="1">
              <a:lnSpc>
                <a:spcPct val="120000"/>
              </a:lnSpc>
            </a:pPr>
            <a:r>
              <a:rPr lang="en-US" sz="1800" dirty="0">
                <a:solidFill>
                  <a:schemeClr val="tx1"/>
                </a:solidFill>
              </a:rPr>
              <a:t>To determine whether the tunnel interface is up or down, use the</a:t>
            </a:r>
            <a:r>
              <a:rPr lang="en-US" sz="1800" b="1" dirty="0">
                <a:solidFill>
                  <a:schemeClr val="tx1"/>
                </a:solidFill>
              </a:rPr>
              <a:t> show </a:t>
            </a:r>
            <a:r>
              <a:rPr lang="en-US" sz="1800" b="1" dirty="0" err="1">
                <a:solidFill>
                  <a:schemeClr val="tx1"/>
                </a:solidFill>
              </a:rPr>
              <a:t>ip</a:t>
            </a:r>
            <a:r>
              <a:rPr lang="en-US" sz="1800" b="1" dirty="0">
                <a:solidFill>
                  <a:schemeClr val="tx1"/>
                </a:solidFill>
              </a:rPr>
              <a:t> interface brief </a:t>
            </a:r>
            <a:r>
              <a:rPr lang="en-US" sz="1800" dirty="0">
                <a:solidFill>
                  <a:schemeClr val="tx1"/>
                </a:solidFill>
              </a:rPr>
              <a:t>command.</a:t>
            </a:r>
          </a:p>
          <a:p>
            <a:pPr lvl="1">
              <a:lnSpc>
                <a:spcPct val="120000"/>
              </a:lnSpc>
            </a:pPr>
            <a:r>
              <a:rPr lang="en-US" sz="1800" dirty="0">
                <a:solidFill>
                  <a:schemeClr val="tx1"/>
                </a:solidFill>
              </a:rPr>
              <a:t>To verify the state of a GRE tunnel, use the </a:t>
            </a:r>
            <a:r>
              <a:rPr lang="en-US" sz="1800" b="1" dirty="0">
                <a:solidFill>
                  <a:schemeClr val="tx1"/>
                </a:solidFill>
              </a:rPr>
              <a:t>show interface tunnel </a:t>
            </a:r>
            <a:r>
              <a:rPr lang="en-US" sz="1800" dirty="0">
                <a:solidFill>
                  <a:schemeClr val="tx1"/>
                </a:solidFill>
              </a:rPr>
              <a:t>command.</a:t>
            </a:r>
          </a:p>
          <a:p>
            <a:pPr lvl="1">
              <a:lnSpc>
                <a:spcPct val="120000"/>
              </a:lnSpc>
            </a:pPr>
            <a:r>
              <a:rPr lang="en-US" sz="1800" dirty="0">
                <a:solidFill>
                  <a:schemeClr val="tx1"/>
                </a:solidFill>
              </a:rPr>
              <a:t>Verify that an OSPF adjacency has been established over the tunnel interface using the</a:t>
            </a:r>
            <a:r>
              <a:rPr lang="en-US" sz="1800" b="1" dirty="0">
                <a:solidFill>
                  <a:schemeClr val="tx1"/>
                </a:solidFill>
              </a:rPr>
              <a:t> show </a:t>
            </a:r>
            <a:r>
              <a:rPr lang="en-US" sz="1800" b="1" dirty="0" err="1">
                <a:solidFill>
                  <a:schemeClr val="tx1"/>
                </a:solidFill>
              </a:rPr>
              <a:t>ip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  <a:r>
              <a:rPr lang="en-US" sz="1800" b="1" dirty="0" err="1">
                <a:solidFill>
                  <a:schemeClr val="tx1"/>
                </a:solidFill>
              </a:rPr>
              <a:t>ospf</a:t>
            </a:r>
            <a:r>
              <a:rPr lang="en-US" sz="1800" b="1" dirty="0">
                <a:solidFill>
                  <a:schemeClr val="tx1"/>
                </a:solidFill>
              </a:rPr>
              <a:t> neighbor </a:t>
            </a:r>
            <a:r>
              <a:rPr lang="en-US" sz="1800" dirty="0">
                <a:solidFill>
                  <a:schemeClr val="tx1"/>
                </a:solidFill>
              </a:rPr>
              <a:t>command.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tx1"/>
                </a:solidFill>
              </a:rPr>
              <a:t>Troubleshoot GRE</a:t>
            </a:r>
          </a:p>
          <a:p>
            <a:pPr lvl="1">
              <a:lnSpc>
                <a:spcPct val="120000"/>
              </a:lnSpc>
            </a:pPr>
            <a:r>
              <a:rPr lang="en-US" sz="1800" dirty="0">
                <a:solidFill>
                  <a:schemeClr val="tx1"/>
                </a:solidFill>
              </a:rPr>
              <a:t>Use the </a:t>
            </a:r>
            <a:r>
              <a:rPr lang="en-US" sz="1800" b="1" dirty="0">
                <a:solidFill>
                  <a:schemeClr val="tx1"/>
                </a:solidFill>
              </a:rPr>
              <a:t>show </a:t>
            </a:r>
            <a:r>
              <a:rPr lang="en-US" sz="1800" b="1" dirty="0" err="1">
                <a:solidFill>
                  <a:schemeClr val="tx1"/>
                </a:solidFill>
              </a:rPr>
              <a:t>ip</a:t>
            </a:r>
            <a:r>
              <a:rPr lang="en-US" sz="1800" b="1" dirty="0">
                <a:solidFill>
                  <a:schemeClr val="tx1"/>
                </a:solidFill>
              </a:rPr>
              <a:t> interface brief</a:t>
            </a:r>
            <a:r>
              <a:rPr lang="en-US" sz="1800" dirty="0">
                <a:solidFill>
                  <a:schemeClr val="tx1"/>
                </a:solidFill>
              </a:rPr>
              <a:t> command on both routers to verify that the tunnel interface is up and configured with the correct IP addresses for the physical interface and the tunnel interface.</a:t>
            </a:r>
          </a:p>
          <a:p>
            <a:pPr lvl="1">
              <a:lnSpc>
                <a:spcPct val="120000"/>
              </a:lnSpc>
            </a:pPr>
            <a:r>
              <a:rPr lang="en-US" sz="1800" dirty="0">
                <a:solidFill>
                  <a:schemeClr val="tx1"/>
                </a:solidFill>
              </a:rPr>
              <a:t>Use the </a:t>
            </a:r>
            <a:r>
              <a:rPr lang="en-US" sz="1800" b="1" dirty="0">
                <a:solidFill>
                  <a:schemeClr val="tx1"/>
                </a:solidFill>
              </a:rPr>
              <a:t>show </a:t>
            </a:r>
            <a:r>
              <a:rPr lang="en-US" sz="1800" b="1" dirty="0" err="1">
                <a:solidFill>
                  <a:schemeClr val="tx1"/>
                </a:solidFill>
              </a:rPr>
              <a:t>ip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  <a:r>
              <a:rPr lang="en-US" sz="1800" b="1" dirty="0" err="1">
                <a:solidFill>
                  <a:schemeClr val="tx1"/>
                </a:solidFill>
              </a:rPr>
              <a:t>ospf</a:t>
            </a:r>
            <a:r>
              <a:rPr lang="en-US" sz="1800" b="1" dirty="0">
                <a:solidFill>
                  <a:schemeClr val="tx1"/>
                </a:solidFill>
              </a:rPr>
              <a:t> neighbor</a:t>
            </a:r>
            <a:r>
              <a:rPr lang="en-US" sz="1800" dirty="0">
                <a:solidFill>
                  <a:schemeClr val="tx1"/>
                </a:solidFill>
              </a:rPr>
              <a:t> command to verify neighbor adjacency.</a:t>
            </a:r>
          </a:p>
          <a:p>
            <a:pPr lvl="1">
              <a:lnSpc>
                <a:spcPct val="120000"/>
              </a:lnSpc>
            </a:pPr>
            <a:r>
              <a:rPr lang="en-US" sz="1800" dirty="0">
                <a:solidFill>
                  <a:schemeClr val="tx1"/>
                </a:solidFill>
              </a:rPr>
              <a:t>Use </a:t>
            </a:r>
            <a:r>
              <a:rPr lang="en-US" sz="1800" b="1" dirty="0">
                <a:solidFill>
                  <a:schemeClr val="tx1"/>
                </a:solidFill>
              </a:rPr>
              <a:t>show </a:t>
            </a:r>
            <a:r>
              <a:rPr lang="en-US" sz="1800" b="1" dirty="0" err="1">
                <a:solidFill>
                  <a:schemeClr val="tx1"/>
                </a:solidFill>
              </a:rPr>
              <a:t>ip</a:t>
            </a:r>
            <a:r>
              <a:rPr lang="en-US" sz="1800" b="1" dirty="0">
                <a:solidFill>
                  <a:schemeClr val="tx1"/>
                </a:solidFill>
              </a:rPr>
              <a:t> route</a:t>
            </a:r>
            <a:r>
              <a:rPr lang="en-US" sz="1800" dirty="0">
                <a:solidFill>
                  <a:schemeClr val="tx1"/>
                </a:solidFill>
              </a:rPr>
              <a:t> to verify that networks are being passed between the two routers</a:t>
            </a:r>
          </a:p>
        </p:txBody>
      </p:sp>
    </p:spTree>
    <p:extLst>
      <p:ext uri="{BB962C8B-B14F-4D97-AF65-F5344CB8AC3E}">
        <p14:creationId xmlns:p14="http://schemas.microsoft.com/office/powerpoint/2010/main" val="4282303596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644775" y="2100697"/>
            <a:ext cx="3854450" cy="1481138"/>
          </a:xfrm>
        </p:spPr>
        <p:txBody>
          <a:bodyPr/>
          <a:lstStyle/>
          <a:p>
            <a:pPr eaLnBrk="1" hangingPunct="1"/>
            <a:r>
              <a:rPr lang="en-US" sz="3200" dirty="0"/>
              <a:t>3.5 </a:t>
            </a:r>
            <a:r>
              <a:rPr lang="en-US" sz="3200" dirty="0" err="1"/>
              <a:t>eBGP</a:t>
            </a:r>
            <a:endParaRPr lang="en-US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909461"/>
      </p:ext>
    </p:extLst>
  </p:cSld>
  <p:clrMapOvr>
    <a:masterClrMapping/>
  </p:clrMapOvr>
  <p:transition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BGP Overview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IGP and EGP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Interior Gateway Protocols (IGPs) are used to exchange routing information within a company network or an autonomous system (AS).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Exterior Gateway Protocols (EGPs) are used for the exchange of routing information between autonomous systems.</a:t>
            </a:r>
          </a:p>
          <a:p>
            <a:pPr>
              <a:lnSpc>
                <a:spcPct val="120000"/>
              </a:lnSpc>
            </a:pPr>
            <a:r>
              <a:rPr lang="en-US" dirty="0" err="1">
                <a:solidFill>
                  <a:schemeClr val="tx1"/>
                </a:solidFill>
              </a:rPr>
              <a:t>eBGP</a:t>
            </a:r>
            <a:r>
              <a:rPr lang="en-US" dirty="0">
                <a:solidFill>
                  <a:schemeClr val="tx1"/>
                </a:solidFill>
              </a:rPr>
              <a:t> and </a:t>
            </a:r>
            <a:r>
              <a:rPr lang="en-US" dirty="0" err="1">
                <a:solidFill>
                  <a:schemeClr val="tx1"/>
                </a:solidFill>
              </a:rPr>
              <a:t>iBGP</a:t>
            </a:r>
            <a:endParaRPr lang="en-US" dirty="0">
              <a:solidFill>
                <a:schemeClr val="tx1"/>
              </a:solidFill>
            </a:endParaRP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External BGP (</a:t>
            </a:r>
            <a:r>
              <a:rPr lang="en-US" dirty="0" err="1">
                <a:solidFill>
                  <a:schemeClr val="tx1"/>
                </a:solidFill>
              </a:rPr>
              <a:t>eBGP</a:t>
            </a:r>
            <a:r>
              <a:rPr lang="en-US" dirty="0">
                <a:solidFill>
                  <a:schemeClr val="tx1"/>
                </a:solidFill>
              </a:rPr>
              <a:t>) is the routing protocol used between routers in different autonomous systems.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Internal BGP (</a:t>
            </a:r>
            <a:r>
              <a:rPr lang="en-US" dirty="0" err="1">
                <a:solidFill>
                  <a:schemeClr val="tx1"/>
                </a:solidFill>
              </a:rPr>
              <a:t>iBGP</a:t>
            </a:r>
            <a:r>
              <a:rPr lang="en-US" dirty="0">
                <a:solidFill>
                  <a:schemeClr val="tx1"/>
                </a:solidFill>
              </a:rPr>
              <a:t>) is the routing protocol used between routers in the same AS.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This course focuses on </a:t>
            </a:r>
            <a:r>
              <a:rPr lang="en-US" dirty="0" err="1">
                <a:solidFill>
                  <a:schemeClr val="tx1"/>
                </a:solidFill>
              </a:rPr>
              <a:t>eBGP</a:t>
            </a:r>
            <a:r>
              <a:rPr lang="en-US" dirty="0">
                <a:solidFill>
                  <a:schemeClr val="tx1"/>
                </a:solidFill>
              </a:rPr>
              <a:t> only.</a:t>
            </a:r>
          </a:p>
        </p:txBody>
      </p:sp>
    </p:spTree>
    <p:extLst>
      <p:ext uri="{BB962C8B-B14F-4D97-AF65-F5344CB8AC3E}">
        <p14:creationId xmlns:p14="http://schemas.microsoft.com/office/powerpoint/2010/main" val="2000229220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BGP Design Considerations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536135"/>
            <a:ext cx="8042276" cy="4343400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When to use BGP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The use of BGP is most appropriate when an AS has connections to multiple autonomous systems.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BGP should not be used when at least one of the following conditions exist:</a:t>
            </a:r>
          </a:p>
          <a:p>
            <a:pPr lvl="2"/>
            <a:r>
              <a:rPr lang="en-US" sz="1600" dirty="0">
                <a:solidFill>
                  <a:schemeClr val="tx1"/>
                </a:solidFill>
              </a:rPr>
              <a:t>There is a single connection to the Internet or another AS. This is known as single-homed.</a:t>
            </a:r>
          </a:p>
          <a:p>
            <a:pPr lvl="2"/>
            <a:r>
              <a:rPr lang="en-US" sz="1600" dirty="0">
                <a:solidFill>
                  <a:schemeClr val="tx1"/>
                </a:solidFill>
              </a:rPr>
              <a:t>When there is a limited understanding of BGP. </a:t>
            </a:r>
          </a:p>
          <a:p>
            <a:pPr lvl="1"/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456" y="4284176"/>
            <a:ext cx="7990701" cy="1936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97048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sz="1800" dirty="0"/>
            </a:br>
            <a:r>
              <a:rPr lang="en-US" dirty="0"/>
              <a:t>BGP Design Considerations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2"/>
            <a:ext cx="8483022" cy="492640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BGP Options</a:t>
            </a:r>
          </a:p>
          <a:p>
            <a:pPr lvl="1"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</a:rPr>
              <a:t>There are three common ways an organization can choose to implement BGP in a multi-homed environment:</a:t>
            </a:r>
          </a:p>
          <a:p>
            <a:pPr lvl="2">
              <a:lnSpc>
                <a:spcPct val="120000"/>
              </a:lnSpc>
            </a:pPr>
            <a:r>
              <a:rPr lang="en-US" b="1" dirty="0">
                <a:solidFill>
                  <a:schemeClr val="tx1"/>
                </a:solidFill>
              </a:rPr>
              <a:t>Default Route Only </a:t>
            </a:r>
            <a:r>
              <a:rPr lang="en-US" dirty="0">
                <a:solidFill>
                  <a:schemeClr val="tx1"/>
                </a:solidFill>
              </a:rPr>
              <a:t>- This is the simplest method to implement BGP. However, because the company only receives a default route from both ISPs, sub-optimal routing may occur. </a:t>
            </a:r>
          </a:p>
          <a:p>
            <a:pPr lvl="2">
              <a:lnSpc>
                <a:spcPct val="120000"/>
              </a:lnSpc>
            </a:pPr>
            <a:r>
              <a:rPr lang="en-US" b="1" dirty="0">
                <a:solidFill>
                  <a:schemeClr val="tx1"/>
                </a:solidFill>
              </a:rPr>
              <a:t>Default Route and ISP Routes </a:t>
            </a:r>
            <a:r>
              <a:rPr lang="en-US" dirty="0">
                <a:solidFill>
                  <a:schemeClr val="tx1"/>
                </a:solidFill>
              </a:rPr>
              <a:t>- This option allows Company-A to forward traffic to the appropriate ISP for networks advertised by that ISP. </a:t>
            </a:r>
          </a:p>
          <a:p>
            <a:pPr lvl="2">
              <a:lnSpc>
                <a:spcPct val="120000"/>
              </a:lnSpc>
            </a:pPr>
            <a:r>
              <a:rPr lang="en-US" b="1" dirty="0">
                <a:solidFill>
                  <a:schemeClr val="tx1"/>
                </a:solidFill>
              </a:rPr>
              <a:t>All Internet Routes </a:t>
            </a:r>
            <a:r>
              <a:rPr lang="en-US" dirty="0">
                <a:solidFill>
                  <a:schemeClr val="tx1"/>
                </a:solidFill>
              </a:rPr>
              <a:t>- Because Company-A receives all Internet routes from both ISPs, Company-A can determine which ISP to use as the best path to forward traffic for any network. Although this solves the issue of sub-optimal routing, the Company-A’s BGP router must contain all Internet routes.</a:t>
            </a:r>
          </a:p>
          <a:p>
            <a:pPr marL="349250" lvl="1" indent="0">
              <a:lnSpc>
                <a:spcPct val="120000"/>
              </a:lnSpc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332229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BGP Branch Configuration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BGP Configuration Commands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There are three steps to implement </a:t>
            </a:r>
            <a:r>
              <a:rPr lang="en-US" dirty="0" err="1">
                <a:solidFill>
                  <a:schemeClr val="tx1"/>
                </a:solidFill>
              </a:rPr>
              <a:t>eBGP</a:t>
            </a:r>
            <a:r>
              <a:rPr lang="en-US" dirty="0">
                <a:solidFill>
                  <a:schemeClr val="tx1"/>
                </a:solidFill>
              </a:rPr>
              <a:t>:</a:t>
            </a:r>
          </a:p>
          <a:p>
            <a:pPr lvl="2"/>
            <a:r>
              <a:rPr lang="en-US" b="1" dirty="0">
                <a:solidFill>
                  <a:schemeClr val="tx1"/>
                </a:solidFill>
              </a:rPr>
              <a:t>Step 1</a:t>
            </a:r>
            <a:r>
              <a:rPr lang="en-US" dirty="0">
                <a:solidFill>
                  <a:schemeClr val="tx1"/>
                </a:solidFill>
              </a:rPr>
              <a:t>: Enable BGP routing.</a:t>
            </a:r>
          </a:p>
          <a:p>
            <a:pPr lvl="2"/>
            <a:r>
              <a:rPr lang="en-US" b="1" dirty="0">
                <a:solidFill>
                  <a:schemeClr val="tx1"/>
                </a:solidFill>
              </a:rPr>
              <a:t>Step 2</a:t>
            </a:r>
            <a:r>
              <a:rPr lang="en-US" dirty="0">
                <a:solidFill>
                  <a:schemeClr val="tx1"/>
                </a:solidFill>
              </a:rPr>
              <a:t>: Configure BGP neighbor(s) (peering).</a:t>
            </a:r>
          </a:p>
          <a:p>
            <a:pPr lvl="2"/>
            <a:r>
              <a:rPr lang="en-US" b="1" dirty="0">
                <a:solidFill>
                  <a:schemeClr val="tx1"/>
                </a:solidFill>
              </a:rPr>
              <a:t>Step 3</a:t>
            </a:r>
            <a:r>
              <a:rPr lang="en-US" dirty="0">
                <a:solidFill>
                  <a:schemeClr val="tx1"/>
                </a:solidFill>
              </a:rPr>
              <a:t>: Advertise network(s) originating from this AS.</a:t>
            </a:r>
          </a:p>
          <a:p>
            <a:pPr lvl="2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76" y="3938922"/>
            <a:ext cx="8516539" cy="213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139230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BGP Branch Configuration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Verify </a:t>
            </a:r>
            <a:r>
              <a:rPr lang="en-US" dirty="0" err="1">
                <a:solidFill>
                  <a:schemeClr val="tx1"/>
                </a:solidFill>
              </a:rPr>
              <a:t>eBGP</a:t>
            </a: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US" dirty="0">
                <a:solidFill>
                  <a:schemeClr val="tx1"/>
                </a:solidFill>
              </a:rPr>
              <a:t>Three commands can be used to verify </a:t>
            </a:r>
            <a:r>
              <a:rPr lang="en-US" dirty="0" err="1">
                <a:solidFill>
                  <a:schemeClr val="tx1"/>
                </a:solidFill>
              </a:rPr>
              <a:t>eBGP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78" y="2579532"/>
            <a:ext cx="8373644" cy="154326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868" y="4200632"/>
            <a:ext cx="8668960" cy="2162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243537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80709" y="2193885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/>
              <a:t>Summary &amp; Questions</a:t>
            </a:r>
            <a:endParaRPr lang="en-US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915867"/>
      </p:ext>
    </p:extLst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2585</TotalTime>
  <Words>706</Words>
  <Application>Microsoft Office PowerPoint</Application>
  <PresentationFormat>On-screen Show (4:3)</PresentationFormat>
  <Paragraphs>155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News Gothic MT</vt:lpstr>
      <vt:lpstr>Wingdings</vt:lpstr>
      <vt:lpstr>Wingdings 2</vt:lpstr>
      <vt:lpstr>Breeze</vt:lpstr>
      <vt:lpstr>Branch Connections</vt:lpstr>
      <vt:lpstr>Objectives</vt:lpstr>
      <vt:lpstr>3.1 Remote Access Connections</vt:lpstr>
      <vt:lpstr>Broadband Connections</vt:lpstr>
      <vt:lpstr>Broadband Connections</vt:lpstr>
      <vt:lpstr>Broadband Connections</vt:lpstr>
      <vt:lpstr>Select a Broadband Connection</vt:lpstr>
      <vt:lpstr>3.2 Varieties of Spanning Tree Protocols</vt:lpstr>
      <vt:lpstr>PPPoE Overview</vt:lpstr>
      <vt:lpstr>Implement PPPoE</vt:lpstr>
      <vt:lpstr>Implement PPPoE</vt:lpstr>
      <vt:lpstr>3.3 VPNs</vt:lpstr>
      <vt:lpstr>Fundamentals of VPNs</vt:lpstr>
      <vt:lpstr>Types of VPNs</vt:lpstr>
      <vt:lpstr>3.4 GRE</vt:lpstr>
      <vt:lpstr> GRE Overview</vt:lpstr>
      <vt:lpstr>Implement GRE</vt:lpstr>
      <vt:lpstr>Implement GRE</vt:lpstr>
      <vt:lpstr>3.5 eBGP</vt:lpstr>
      <vt:lpstr>BGP Overview</vt:lpstr>
      <vt:lpstr>BGP Design Considerations</vt:lpstr>
      <vt:lpstr> BGP Design Considerations</vt:lpstr>
      <vt:lpstr>BGP Branch Configuration</vt:lpstr>
      <vt:lpstr>BGP Branch Configuration</vt:lpstr>
      <vt:lpstr>Summary &amp; Questions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189</cp:revision>
  <dcterms:created xsi:type="dcterms:W3CDTF">2011-10-03T10:20:59Z</dcterms:created>
  <dcterms:modified xsi:type="dcterms:W3CDTF">2020-02-05T21:20:40Z</dcterms:modified>
</cp:coreProperties>
</file>