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36"/>
  </p:notesMasterIdLst>
  <p:sldIdLst>
    <p:sldId id="256" r:id="rId2"/>
    <p:sldId id="273" r:id="rId3"/>
    <p:sldId id="299" r:id="rId4"/>
    <p:sldId id="300" r:id="rId5"/>
    <p:sldId id="301" r:id="rId6"/>
    <p:sldId id="302" r:id="rId7"/>
    <p:sldId id="303" r:id="rId8"/>
    <p:sldId id="305" r:id="rId9"/>
    <p:sldId id="304" r:id="rId10"/>
    <p:sldId id="306" r:id="rId11"/>
    <p:sldId id="308" r:id="rId12"/>
    <p:sldId id="309" r:id="rId13"/>
    <p:sldId id="310" r:id="rId14"/>
    <p:sldId id="312" r:id="rId15"/>
    <p:sldId id="313" r:id="rId16"/>
    <p:sldId id="311" r:id="rId17"/>
    <p:sldId id="307" r:id="rId18"/>
    <p:sldId id="314" r:id="rId19"/>
    <p:sldId id="315" r:id="rId20"/>
    <p:sldId id="316" r:id="rId21"/>
    <p:sldId id="317" r:id="rId22"/>
    <p:sldId id="318" r:id="rId23"/>
    <p:sldId id="319" r:id="rId24"/>
    <p:sldId id="321" r:id="rId25"/>
    <p:sldId id="320" r:id="rId26"/>
    <p:sldId id="322" r:id="rId27"/>
    <p:sldId id="325" r:id="rId28"/>
    <p:sldId id="326" r:id="rId29"/>
    <p:sldId id="327" r:id="rId30"/>
    <p:sldId id="329" r:id="rId31"/>
    <p:sldId id="328" r:id="rId32"/>
    <p:sldId id="330" r:id="rId33"/>
    <p:sldId id="331" r:id="rId34"/>
    <p:sldId id="332" r:id="rId3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594" y="5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472D6-FB44-4B38-9548-B828FE1588F7}" type="datetimeFigureOut">
              <a:rPr lang="en-US" smtClean="0"/>
              <a:pPr/>
              <a:t>11/27/2020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56BB9-C2F0-49B0-8FDE-99BD602D37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3943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8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24781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E310D6-239E-47BF-9E19-42A0F54BA5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0689CF-48EC-418A-8912-49681B06A80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D9D049-468A-4D2E-A3E9-41E20C1FD8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310AF-B8A6-4BA2-884D-65A6E43ACD2C}" type="datetimeFigureOut">
              <a:rPr lang="en-GB" smtClean="0"/>
              <a:t>27/11/2020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CD61F3-3B17-4DA4-8CEE-2C83BBF9BA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960853-F436-418B-92B6-560CD11B5C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46095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C9BA7D-0620-415F-9885-17C5E053EE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9DBD47-E68D-4D46-B4FB-C72E31EA59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3833B1-88D2-4FE8-95C3-15A03051BA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310AF-B8A6-4BA2-884D-65A6E43ACD2C}" type="datetimeFigureOut">
              <a:rPr lang="en-GB" smtClean="0"/>
              <a:t>27/11/2020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F47ADC-2D9A-45F5-BDB4-9CC11D0F7F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0AD4AF-98B0-4CC9-9198-04552868D0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90496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B84EC5-CFCF-460B-B61A-895C24DA8A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C9B38B-DEFA-4DB9-BE7A-A5C6517DB9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77617F-B0CA-4B43-BDD6-F1203D2C66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310AF-B8A6-4BA2-884D-65A6E43ACD2C}" type="datetimeFigureOut">
              <a:rPr lang="en-GB" smtClean="0"/>
              <a:t>27/11/2020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D0C2DF-576C-4B10-B6CF-FE22BD9D52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BED3E9-85EB-4C54-B023-6E68113225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80609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8927CD-9372-4F8A-9FBB-CE3EDEBD48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539391-495C-4874-882F-A8274C9B3AF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63AE50-41CF-4AB9-82AE-54271A0F85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64948B-FD13-4355-B5B8-CE31422635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310AF-B8A6-4BA2-884D-65A6E43ACD2C}" type="datetimeFigureOut">
              <a:rPr lang="en-GB" smtClean="0"/>
              <a:t>27/11/2020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B442AB-016B-45CE-9958-9F2A1A17A7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6CA912-485B-49D1-8D00-1A0C9D86DB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44339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F3AA7E-4A75-420E-B32A-A5FFA3F69F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4B27B6-9588-4E3E-A014-0B3780455D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B9EA5C-1EED-47A8-80A8-D63E9866E0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267D3EC-E5E9-4613-BD62-80C9733F535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1C3EAB-6DE0-4CF8-AA23-EBDF62921C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6858401-8769-4D7E-8D9E-FF7DC667B9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310AF-B8A6-4BA2-884D-65A6E43ACD2C}" type="datetimeFigureOut">
              <a:rPr lang="en-GB" smtClean="0"/>
              <a:t>27/11/2020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3D48538-E2C8-4DBE-86EB-B1318BCDC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82C7C12-7F4D-4318-A079-F88173F334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2875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E3D56-969C-4C83-A995-1ED16D4BA5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C54D86E-1D86-4CE9-A0CB-5AD5C6F1F1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310AF-B8A6-4BA2-884D-65A6E43ACD2C}" type="datetimeFigureOut">
              <a:rPr lang="en-GB" smtClean="0"/>
              <a:t>27/11/2020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F82BB16-5699-4978-B543-24F2CD2CA9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8796B0-28A5-4E17-993B-4CCB252DA2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04019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762DA48-6F7C-4211-AF0B-1FB0F21CB8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310AF-B8A6-4BA2-884D-65A6E43ACD2C}" type="datetimeFigureOut">
              <a:rPr lang="en-GB" smtClean="0"/>
              <a:t>27/11/2020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5903850-662D-4FC1-951F-5F47125B8A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1B97AC-5160-486E-9DE1-A62DC43DE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60358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399B7A-5BCA-4286-8070-438A3DC95F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E01A30-CECB-4232-8256-AF3C2B469B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2B64EF-CD58-44D6-A5AA-BAFE9C96E95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431D28-F1D0-4ED4-89B5-E30E0EC73A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310AF-B8A6-4BA2-884D-65A6E43ACD2C}" type="datetimeFigureOut">
              <a:rPr lang="en-GB" smtClean="0"/>
              <a:t>27/11/2020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F20043-677F-4320-985C-648DB02EB3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89F733-995E-454B-A4C7-4C5FE08818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52793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C5AA46-CF5C-4F57-A904-EA5B99FFD3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B99FCC3-B57E-44BF-851A-86CFE7908B3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565CA1-6968-478D-9EA6-754161FA471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F5467C-2B14-445B-B372-7AD77A9CC7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310AF-B8A6-4BA2-884D-65A6E43ACD2C}" type="datetimeFigureOut">
              <a:rPr lang="en-GB" smtClean="0"/>
              <a:t>27/11/2020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E852E0-EE4D-4007-A8FD-DB9E37DCF1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6A92F0-5D52-428E-A782-1434C878AA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8424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93060F-0379-4730-8C83-FD363246EC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446856-396A-46BA-B5DA-9C247DFF1B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4E90FC-8E10-4BD0-A5D3-CA2B03A9D7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310AF-B8A6-4BA2-884D-65A6E43ACD2C}" type="datetimeFigureOut">
              <a:rPr lang="en-GB" smtClean="0"/>
              <a:t>27/11/2020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8CBA5B-84D0-48AB-BABC-9E4B803128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419143-4723-4CED-BC64-1FB8FB1089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92057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69C5422-6F1F-401C-A50B-1B178545A98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6830A01-3EB4-46A4-8482-8483E5230A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D633F7-1E00-44CA-9864-87AD8B0D62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310AF-B8A6-4BA2-884D-65A6E43ACD2C}" type="datetimeFigureOut">
              <a:rPr lang="en-GB" smtClean="0"/>
              <a:t>27/11/2020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FA362C-822B-4802-A869-7BEB792CB0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937B41-03F3-439D-A17A-BC243CCD0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32482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12F602C-3BB2-4E19-86FF-2506E203B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8C7756-A2DF-4223-AA00-9BF99B8011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5C8B99-957B-4C03-ADF1-4AB81A1A33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A310AF-B8A6-4BA2-884D-65A6E43ACD2C}" type="datetimeFigureOut">
              <a:rPr lang="en-GB" smtClean="0"/>
              <a:t>27/11/2020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AEFD9B-ABB6-45A2-8339-04ECA256C6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5A22FE-FD1F-4086-8B50-BEEA515628D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9292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>Selecting Statistical Tests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4005064"/>
            <a:ext cx="6858000" cy="1252736"/>
          </a:xfrm>
        </p:spPr>
        <p:txBody>
          <a:bodyPr>
            <a:normAutofit/>
          </a:bodyPr>
          <a:lstStyle/>
          <a:p>
            <a:r>
              <a:rPr lang="en-GB" dirty="0"/>
              <a:t>Data Analysis &amp; Visualisation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0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i="1" dirty="0"/>
              <a:t>Common Statistical Tests</a:t>
            </a:r>
          </a:p>
        </p:txBody>
      </p:sp>
      <p:sp>
        <p:nvSpPr>
          <p:cNvPr id="21709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There are many different statistical tests available</a:t>
            </a:r>
          </a:p>
          <a:p>
            <a:endParaRPr lang="en-GB" sz="1800" dirty="0"/>
          </a:p>
          <a:p>
            <a:r>
              <a:rPr lang="en-GB" dirty="0"/>
              <a:t>So which one should you use for your particular problem?</a:t>
            </a:r>
          </a:p>
          <a:p>
            <a:pPr lvl="1"/>
            <a:endParaRPr lang="en-GB" sz="1600" dirty="0"/>
          </a:p>
          <a:p>
            <a:r>
              <a:rPr lang="en-GB" dirty="0"/>
              <a:t>This depends on</a:t>
            </a:r>
          </a:p>
          <a:p>
            <a:pPr lvl="1"/>
            <a:r>
              <a:rPr lang="en-GB" dirty="0"/>
              <a:t>Data type(s)</a:t>
            </a:r>
          </a:p>
          <a:p>
            <a:pPr lvl="1"/>
            <a:r>
              <a:rPr lang="en-GB" dirty="0"/>
              <a:t>Number of independent variables</a:t>
            </a:r>
          </a:p>
          <a:p>
            <a:pPr lvl="1"/>
            <a:r>
              <a:rPr lang="en-GB" dirty="0"/>
              <a:t>Whether you’re looking for relationships or differences</a:t>
            </a:r>
          </a:p>
          <a:p>
            <a:pPr lvl="1"/>
            <a:r>
              <a:rPr lang="en-GB" dirty="0"/>
              <a:t>Number of groups</a:t>
            </a:r>
          </a:p>
          <a:p>
            <a:pPr lvl="1"/>
            <a:r>
              <a:rPr lang="en-GB" dirty="0"/>
              <a:t>Whether the observations are paired or not</a:t>
            </a:r>
          </a:p>
          <a:p>
            <a:pPr lvl="1"/>
            <a:r>
              <a:rPr lang="en-GB" dirty="0"/>
              <a:t>…</a:t>
            </a:r>
          </a:p>
          <a:p>
            <a:pPr lvl="1"/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087F7-463C-43E9-A840-0677E21B8ED8}" type="slidenum">
              <a:rPr lang="en-US"/>
              <a:pPr/>
              <a:t>2</a:t>
            </a:fld>
            <a:endParaRPr lang="en-US" sz="1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/>
              <a:t>Data types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00808"/>
            <a:ext cx="8363272" cy="4873728"/>
          </a:xfrm>
        </p:spPr>
        <p:txBody>
          <a:bodyPr>
            <a:normAutofit/>
          </a:bodyPr>
          <a:lstStyle/>
          <a:p>
            <a:r>
              <a:rPr lang="en-GB" dirty="0"/>
              <a:t>There are two main data types</a:t>
            </a:r>
          </a:p>
          <a:p>
            <a:r>
              <a:rPr lang="en-GB" dirty="0"/>
              <a:t>Numerical data</a:t>
            </a:r>
          </a:p>
          <a:p>
            <a:pPr lvl="1"/>
            <a:r>
              <a:rPr lang="en-GB" dirty="0"/>
              <a:t>Anything that can be measured and ordered</a:t>
            </a:r>
          </a:p>
          <a:p>
            <a:r>
              <a:rPr lang="en-GB" dirty="0"/>
              <a:t>Categorical data</a:t>
            </a:r>
          </a:p>
          <a:p>
            <a:pPr lvl="1"/>
            <a:r>
              <a:rPr lang="en-GB" dirty="0"/>
              <a:t>Anything that can be sorted into groups or categories</a:t>
            </a:r>
          </a:p>
          <a:p>
            <a:endParaRPr lang="en-GB" dirty="0"/>
          </a:p>
          <a:p>
            <a:r>
              <a:rPr lang="en-GB" dirty="0"/>
              <a:t>It is possible to convert between the two</a:t>
            </a:r>
          </a:p>
          <a:p>
            <a:pPr lvl="1"/>
            <a:r>
              <a:rPr lang="en-GB" dirty="0"/>
              <a:t>Numerical data may be categorised as ‘low’, ‘medium’ or ‘high’</a:t>
            </a:r>
          </a:p>
          <a:p>
            <a:pPr lvl="1"/>
            <a:r>
              <a:rPr lang="en-GB" dirty="0"/>
              <a:t>Categorical data may be given a mean value for each category – ‘low’ = 5, ‘medium’ = 10, ‘high’ = 15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3812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/>
              <a:t>Categorical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This can be split into </a:t>
            </a:r>
            <a:r>
              <a:rPr lang="en-GB" i="1" dirty="0"/>
              <a:t>Nominal</a:t>
            </a:r>
            <a:r>
              <a:rPr lang="en-GB" dirty="0"/>
              <a:t> and </a:t>
            </a:r>
            <a:r>
              <a:rPr lang="en-GB" i="1" dirty="0"/>
              <a:t>Ordinal</a:t>
            </a:r>
            <a:r>
              <a:rPr lang="en-GB" dirty="0"/>
              <a:t> data</a:t>
            </a:r>
          </a:p>
          <a:p>
            <a:endParaRPr lang="en-GB" sz="1800" dirty="0"/>
          </a:p>
          <a:p>
            <a:r>
              <a:rPr lang="en-GB" dirty="0"/>
              <a:t>Nominal data</a:t>
            </a:r>
          </a:p>
          <a:p>
            <a:pPr lvl="1"/>
            <a:r>
              <a:rPr lang="en-GB" dirty="0"/>
              <a:t>Values or observations are assigned a code that can be counted, but not ordered</a:t>
            </a:r>
          </a:p>
          <a:p>
            <a:pPr lvl="1"/>
            <a:r>
              <a:rPr lang="en-GB" dirty="0"/>
              <a:t>E.g. Eye colour, nationality, operating system</a:t>
            </a:r>
          </a:p>
          <a:p>
            <a:endParaRPr lang="en-GB" sz="1800" dirty="0"/>
          </a:p>
          <a:p>
            <a:r>
              <a:rPr lang="en-GB" dirty="0"/>
              <a:t>Ordinal data</a:t>
            </a:r>
          </a:p>
          <a:p>
            <a:pPr lvl="1"/>
            <a:r>
              <a:rPr lang="en-GB" dirty="0"/>
              <a:t>Values or observations can be ranked or have an associated rating scale</a:t>
            </a:r>
          </a:p>
          <a:p>
            <a:pPr lvl="1"/>
            <a:r>
              <a:rPr lang="en-GB" dirty="0"/>
              <a:t>These can be counted </a:t>
            </a:r>
            <a:r>
              <a:rPr lang="en-GB" b="1" dirty="0"/>
              <a:t>and</a:t>
            </a:r>
            <a:r>
              <a:rPr lang="en-GB" b="1" i="1" dirty="0"/>
              <a:t> </a:t>
            </a:r>
            <a:r>
              <a:rPr lang="en-GB" dirty="0"/>
              <a:t>ordered </a:t>
            </a:r>
            <a:r>
              <a:rPr lang="en-GB" b="1" dirty="0"/>
              <a:t>but not</a:t>
            </a:r>
            <a:r>
              <a:rPr lang="en-GB" dirty="0"/>
              <a:t> measured</a:t>
            </a:r>
          </a:p>
          <a:p>
            <a:pPr lvl="1"/>
            <a:r>
              <a:rPr lang="en-GB" dirty="0"/>
              <a:t>E.g. House numbers, software version numbers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434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/>
              <a:t>Numerical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can be split into </a:t>
            </a:r>
            <a:r>
              <a:rPr lang="en-GB" i="1" dirty="0"/>
              <a:t>Discrete</a:t>
            </a:r>
            <a:r>
              <a:rPr lang="en-GB" dirty="0"/>
              <a:t> and </a:t>
            </a:r>
            <a:r>
              <a:rPr lang="en-GB" i="1" dirty="0"/>
              <a:t>Continuous</a:t>
            </a:r>
            <a:r>
              <a:rPr lang="en-GB" dirty="0"/>
              <a:t> data</a:t>
            </a:r>
          </a:p>
          <a:p>
            <a:endParaRPr lang="en-GB" sz="1800" dirty="0"/>
          </a:p>
          <a:p>
            <a:r>
              <a:rPr lang="en-GB" dirty="0"/>
              <a:t>Discrete data</a:t>
            </a:r>
          </a:p>
          <a:p>
            <a:pPr lvl="1"/>
            <a:r>
              <a:rPr lang="en-GB" dirty="0"/>
              <a:t>Values or observations can be counted and are </a:t>
            </a:r>
            <a:r>
              <a:rPr lang="en-GB" b="1" dirty="0"/>
              <a:t>distinct and separate</a:t>
            </a:r>
            <a:endParaRPr lang="en-GB" b="1" i="1" dirty="0"/>
          </a:p>
          <a:p>
            <a:pPr lvl="1"/>
            <a:r>
              <a:rPr lang="en-GB" dirty="0"/>
              <a:t>E.g. Number of routers in an organisation, number of students in a class</a:t>
            </a:r>
          </a:p>
          <a:p>
            <a:pPr lvl="1"/>
            <a:endParaRPr lang="en-GB" sz="1800" dirty="0"/>
          </a:p>
          <a:p>
            <a:r>
              <a:rPr lang="en-GB" dirty="0"/>
              <a:t>Continuous data</a:t>
            </a:r>
          </a:p>
          <a:p>
            <a:pPr lvl="1"/>
            <a:r>
              <a:rPr lang="en-GB" dirty="0"/>
              <a:t>Values or observations can take on </a:t>
            </a:r>
            <a:r>
              <a:rPr lang="en-GB" b="1" dirty="0"/>
              <a:t>any value</a:t>
            </a:r>
            <a:r>
              <a:rPr lang="en-GB" dirty="0"/>
              <a:t> within a finite or infinite interval</a:t>
            </a:r>
          </a:p>
          <a:p>
            <a:pPr lvl="1"/>
            <a:r>
              <a:rPr lang="en-GB" dirty="0"/>
              <a:t>E.g. Distance, time, temperature, impedance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0268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119658"/>
          </a:xfrm>
        </p:spPr>
        <p:txBody>
          <a:bodyPr>
            <a:normAutofit/>
          </a:bodyPr>
          <a:lstStyle/>
          <a:p>
            <a:pPr algn="ctr"/>
            <a:r>
              <a:rPr lang="en-GB" b="1" dirty="0"/>
              <a:t>Identify that data type!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4042792" cy="2448272"/>
          </a:xfrm>
        </p:spPr>
        <p:txBody>
          <a:bodyPr>
            <a:normAutofit/>
          </a:bodyPr>
          <a:lstStyle/>
          <a:p>
            <a:r>
              <a:rPr lang="en-GB" dirty="0"/>
              <a:t>Memory size</a:t>
            </a:r>
          </a:p>
          <a:p>
            <a:r>
              <a:rPr lang="en-GB" dirty="0"/>
              <a:t>Processor speed</a:t>
            </a:r>
          </a:p>
          <a:p>
            <a:r>
              <a:rPr lang="en-GB" dirty="0"/>
              <a:t>Processor type</a:t>
            </a:r>
          </a:p>
          <a:p>
            <a:r>
              <a:rPr lang="en-GB" dirty="0"/>
              <a:t>Network card</a:t>
            </a:r>
          </a:p>
          <a:p>
            <a:r>
              <a:rPr lang="en-GB" dirty="0"/>
              <a:t>Cable length</a:t>
            </a:r>
          </a:p>
          <a:p>
            <a:r>
              <a:rPr lang="en-GB" dirty="0"/>
              <a:t>Ping time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4633664" y="1268760"/>
            <a:ext cx="4042792" cy="2592288"/>
          </a:xfrm>
          <a:prstGeom prst="rect">
            <a:avLst/>
          </a:prstGeom>
        </p:spPr>
        <p:txBody>
          <a:bodyPr vert="horz">
            <a:normAutofit lnSpcReduction="10000"/>
          </a:bodyPr>
          <a:lstStyle>
            <a:lvl1pPr marL="365760" indent="-256032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•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58368" indent="-246888" algn="l" rtl="0" eaLnBrk="1" latinLnBrk="0" hangingPunct="1">
              <a:spcBef>
                <a:spcPts val="300"/>
              </a:spcBef>
              <a:buClr>
                <a:schemeClr val="accent2"/>
              </a:buClr>
              <a:buFont typeface="Georgia"/>
              <a:buChar char="▫"/>
              <a:defRPr kumimoji="0" sz="2600" kern="1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23544" indent="-219456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179576" indent="-201168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38988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20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1609344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8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7pPr>
            <a:lvl8pPr marL="202996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5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8pPr>
            <a:lvl9pPr marL="224028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400" kern="1200" baseline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/>
              <a:t>Int</a:t>
            </a:r>
            <a:endParaRPr lang="en-GB" dirty="0"/>
          </a:p>
          <a:p>
            <a:r>
              <a:rPr lang="en-GB" dirty="0"/>
              <a:t>Char</a:t>
            </a:r>
          </a:p>
          <a:p>
            <a:r>
              <a:rPr lang="en-GB" dirty="0"/>
              <a:t>String</a:t>
            </a:r>
          </a:p>
          <a:p>
            <a:r>
              <a:rPr lang="en-GB" dirty="0"/>
              <a:t>Float</a:t>
            </a:r>
          </a:p>
          <a:p>
            <a:r>
              <a:rPr lang="en-GB" dirty="0"/>
              <a:t>Bool</a:t>
            </a:r>
          </a:p>
          <a:p>
            <a:r>
              <a:rPr lang="en-GB" dirty="0"/>
              <a:t>Pointer</a:t>
            </a:r>
          </a:p>
          <a:p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1475656" y="4365104"/>
            <a:ext cx="1800200" cy="50405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 anchor="ctr" anchorCtr="0">
            <a:noAutofit/>
          </a:bodyPr>
          <a:lstStyle/>
          <a:p>
            <a:pPr algn="ctr"/>
            <a:r>
              <a:rPr lang="en-GB" dirty="0"/>
              <a:t>Categorical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39552" y="5304656"/>
            <a:ext cx="180020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 anchorCtr="0">
            <a:noAutofit/>
          </a:bodyPr>
          <a:lstStyle/>
          <a:p>
            <a:pPr algn="ctr"/>
            <a:r>
              <a:rPr lang="en-GB" dirty="0"/>
              <a:t>Nominal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483768" y="5301208"/>
            <a:ext cx="180020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 anchorCtr="0">
            <a:noAutofit/>
          </a:bodyPr>
          <a:lstStyle/>
          <a:p>
            <a:pPr algn="ctr"/>
            <a:r>
              <a:rPr lang="en-GB" dirty="0"/>
              <a:t>Ordinal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5575785" y="4365104"/>
            <a:ext cx="1800200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 anchor="ctr" anchorCtr="0">
            <a:noAutofit/>
          </a:bodyPr>
          <a:lstStyle/>
          <a:p>
            <a:pPr algn="ctr"/>
            <a:r>
              <a:rPr lang="en-GB" dirty="0"/>
              <a:t>Numerical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639681" y="5304656"/>
            <a:ext cx="1800200" cy="50405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 anchor="ctr" anchorCtr="0">
            <a:noAutofit/>
          </a:bodyPr>
          <a:lstStyle/>
          <a:p>
            <a:pPr algn="ctr"/>
            <a:r>
              <a:rPr lang="en-GB" dirty="0"/>
              <a:t>Discrete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583897" y="5301208"/>
            <a:ext cx="1800200" cy="50405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 anchor="ctr" anchorCtr="0">
            <a:noAutofit/>
          </a:bodyPr>
          <a:lstStyle/>
          <a:p>
            <a:pPr algn="ctr"/>
            <a:r>
              <a:rPr lang="en-GB" dirty="0"/>
              <a:t>Continuous</a:t>
            </a:r>
          </a:p>
        </p:txBody>
      </p:sp>
      <p:cxnSp>
        <p:nvCxnSpPr>
          <p:cNvPr id="16" name="Straight Arrow Connector 15"/>
          <p:cNvCxnSpPr>
            <a:stCxn id="8" idx="2"/>
            <a:endCxn id="10" idx="0"/>
          </p:cNvCxnSpPr>
          <p:nvPr/>
        </p:nvCxnSpPr>
        <p:spPr>
          <a:xfrm flipH="1">
            <a:off x="1439652" y="4869160"/>
            <a:ext cx="936104" cy="43549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stCxn id="8" idx="2"/>
            <a:endCxn id="11" idx="0"/>
          </p:cNvCxnSpPr>
          <p:nvPr/>
        </p:nvCxnSpPr>
        <p:spPr>
          <a:xfrm>
            <a:off x="2375756" y="4869160"/>
            <a:ext cx="1008112" cy="43204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>
            <a:stCxn id="12" idx="2"/>
            <a:endCxn id="13" idx="0"/>
          </p:cNvCxnSpPr>
          <p:nvPr/>
        </p:nvCxnSpPr>
        <p:spPr>
          <a:xfrm flipH="1">
            <a:off x="5539781" y="4869160"/>
            <a:ext cx="936104" cy="43549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12" idx="2"/>
            <a:endCxn id="14" idx="0"/>
          </p:cNvCxnSpPr>
          <p:nvPr/>
        </p:nvCxnSpPr>
        <p:spPr>
          <a:xfrm>
            <a:off x="6475885" y="4869160"/>
            <a:ext cx="1008112" cy="43204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08519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Nominal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There’s not a lot you can do with nominal data </a:t>
            </a:r>
          </a:p>
          <a:p>
            <a:endParaRPr lang="en-GB" sz="2400" dirty="0"/>
          </a:p>
          <a:p>
            <a:r>
              <a:rPr lang="en-GB" sz="2400" dirty="0"/>
              <a:t>Use </a:t>
            </a:r>
            <a:r>
              <a:rPr lang="el-GR" sz="2400" i="1" dirty="0">
                <a:latin typeface="Times New Roman"/>
                <a:cs typeface="Times New Roman"/>
              </a:rPr>
              <a:t>Χ</a:t>
            </a:r>
            <a:r>
              <a:rPr lang="en-GB" sz="2400" baseline="30000" dirty="0">
                <a:latin typeface="Times New Roman"/>
                <a:cs typeface="Times New Roman"/>
              </a:rPr>
              <a:t>2</a:t>
            </a:r>
            <a:r>
              <a:rPr lang="en-GB" sz="2400" dirty="0">
                <a:latin typeface="Times New Roman"/>
                <a:cs typeface="Times New Roman"/>
              </a:rPr>
              <a:t> (chi-square) tests to investigate the difference between what you have observed and what you might normally expect</a:t>
            </a:r>
          </a:p>
          <a:p>
            <a:endParaRPr lang="en-GB" sz="2400" dirty="0">
              <a:latin typeface="Times New Roman"/>
              <a:cs typeface="Times New Roman"/>
            </a:endParaRPr>
          </a:p>
          <a:p>
            <a:endParaRPr lang="en-GB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9775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Example</a:t>
            </a:r>
            <a:r>
              <a:rPr lang="el-GR" sz="3600" i="1" dirty="0">
                <a:latin typeface="Times New Roman"/>
                <a:cs typeface="Times New Roman"/>
              </a:rPr>
              <a:t> Χ</a:t>
            </a:r>
            <a:r>
              <a:rPr lang="en-GB" sz="3600" baseline="30000" dirty="0">
                <a:latin typeface="Times New Roman"/>
                <a:cs typeface="Times New Roman"/>
              </a:rPr>
              <a:t>2</a:t>
            </a:r>
            <a:r>
              <a:rPr lang="en-GB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Times New Roman"/>
                <a:cs typeface="Times New Roman"/>
              </a:rPr>
              <a:t>Suppose you are interested in the operating systems used within a local environment.</a:t>
            </a:r>
          </a:p>
          <a:p>
            <a:r>
              <a:rPr lang="en-GB" dirty="0">
                <a:latin typeface="Times New Roman"/>
                <a:cs typeface="Times New Roman"/>
              </a:rPr>
              <a:t>You collect information from a variety of local enterprises about which operating system they use</a:t>
            </a:r>
          </a:p>
          <a:p>
            <a:endParaRPr lang="en-GB" dirty="0">
              <a:latin typeface="Times New Roman"/>
              <a:cs typeface="Times New Roman"/>
            </a:endParaRPr>
          </a:p>
          <a:p>
            <a:r>
              <a:rPr lang="en-GB" dirty="0">
                <a:latin typeface="Times New Roman"/>
                <a:cs typeface="Times New Roman"/>
              </a:rPr>
              <a:t>Your null hypothesis is </a:t>
            </a:r>
            <a:r>
              <a:rPr lang="en-GB" i="1" dirty="0">
                <a:latin typeface="Times New Roman"/>
                <a:cs typeface="Times New Roman"/>
              </a:rPr>
              <a:t>companies in Swansea show the same preferences in operating systems as are seen worldwide</a:t>
            </a:r>
          </a:p>
          <a:p>
            <a:r>
              <a:rPr lang="en-GB" dirty="0">
                <a:latin typeface="Times New Roman"/>
                <a:cs typeface="Times New Roman"/>
              </a:rPr>
              <a:t>Your alternate hypothesis is </a:t>
            </a:r>
            <a:r>
              <a:rPr lang="en-GB" i="1" dirty="0">
                <a:latin typeface="Times New Roman"/>
                <a:cs typeface="Times New Roman"/>
              </a:rPr>
              <a:t>companies in Swansea show different preferences in operating systems than are seen worldwide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2504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Example </a:t>
            </a:r>
            <a:r>
              <a:rPr lang="el-GR" sz="3600" i="1" dirty="0">
                <a:latin typeface="Times New Roman"/>
                <a:cs typeface="Times New Roman"/>
              </a:rPr>
              <a:t>Χ</a:t>
            </a:r>
            <a:r>
              <a:rPr lang="en-GB" sz="3600" baseline="30000" dirty="0">
                <a:latin typeface="Times New Roman"/>
                <a:cs typeface="Times New Roman"/>
              </a:rPr>
              <a:t>2</a:t>
            </a:r>
            <a:r>
              <a:rPr lang="en-GB" sz="3600" dirty="0">
                <a:latin typeface="Times New Roman"/>
                <a:cs typeface="Times New Roman"/>
              </a:rPr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96544"/>
          </a:xfrm>
        </p:spPr>
        <p:txBody>
          <a:bodyPr/>
          <a:lstStyle/>
          <a:p>
            <a:r>
              <a:rPr lang="en-GB" dirty="0"/>
              <a:t>The data you collect is: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Your comparison model is the desktop OS market share (February 2014) from </a:t>
            </a:r>
            <a:r>
              <a:rPr lang="en-GB" dirty="0" err="1"/>
              <a:t>NetApplications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5329475"/>
              </p:ext>
            </p:extLst>
          </p:nvPr>
        </p:nvGraphicFramePr>
        <p:xfrm>
          <a:off x="395535" y="1772816"/>
          <a:ext cx="8352932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9327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9327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9327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9327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9327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193276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193276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200" dirty="0"/>
                        <a:t>Windows 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Windows 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Windows Vista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Windows XP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OS 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Linux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Other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8.92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40.81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3.10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32.68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8.74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2.30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3.45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5983991"/>
              </p:ext>
            </p:extLst>
          </p:nvPr>
        </p:nvGraphicFramePr>
        <p:xfrm>
          <a:off x="395536" y="4437112"/>
          <a:ext cx="8352932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9327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9327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9327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9327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9327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193276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193276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200" dirty="0"/>
                        <a:t>Windows 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Windows 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Windows Vista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Windows XP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OS 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Linux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Other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10.68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47.31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3.10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29.53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7.69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1.48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4.43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37969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293096"/>
            <a:ext cx="8229600" cy="2448272"/>
          </a:xfrm>
        </p:spPr>
        <p:txBody>
          <a:bodyPr>
            <a:normAutofit/>
          </a:bodyPr>
          <a:lstStyle/>
          <a:p>
            <a:r>
              <a:rPr lang="en-GB" dirty="0"/>
              <a:t>The </a:t>
            </a:r>
            <a:r>
              <a:rPr lang="en-GB" dirty="0">
                <a:latin typeface="Courier New" pitchFamily="49" charset="0"/>
                <a:cs typeface="Courier New" pitchFamily="49" charset="0"/>
              </a:rPr>
              <a:t>CHISQ.TEST()</a:t>
            </a:r>
            <a:r>
              <a:rPr lang="en-GB" dirty="0">
                <a:cs typeface="Courier New" pitchFamily="49" charset="0"/>
              </a:rPr>
              <a:t>function returns the P-value that the two datasets are different</a:t>
            </a:r>
          </a:p>
          <a:p>
            <a:r>
              <a:rPr lang="en-GB" dirty="0">
                <a:cs typeface="Courier New" pitchFamily="49" charset="0"/>
              </a:rPr>
              <a:t>In this case P &gt; </a:t>
            </a:r>
            <a:r>
              <a:rPr lang="en-GB" dirty="0" smtClean="0">
                <a:cs typeface="Courier New" pitchFamily="49" charset="0"/>
              </a:rPr>
              <a:t>0.05 </a:t>
            </a:r>
            <a:r>
              <a:rPr lang="en-GB" dirty="0">
                <a:cs typeface="Courier New" pitchFamily="49" charset="0"/>
              </a:rPr>
              <a:t>so there is no significant difference between the sets</a:t>
            </a:r>
          </a:p>
          <a:p>
            <a:r>
              <a:rPr lang="en-GB" dirty="0">
                <a:cs typeface="Courier New" pitchFamily="49" charset="0"/>
              </a:rPr>
              <a:t>We therefore </a:t>
            </a:r>
            <a:r>
              <a:rPr lang="en-GB" b="1" dirty="0">
                <a:cs typeface="Courier New" pitchFamily="49" charset="0"/>
              </a:rPr>
              <a:t>accept</a:t>
            </a:r>
            <a:r>
              <a:rPr lang="en-GB" dirty="0">
                <a:cs typeface="Courier New" pitchFamily="49" charset="0"/>
              </a:rPr>
              <a:t> the null hypothesis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  <p:pic>
        <p:nvPicPr>
          <p:cNvPr id="368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670484"/>
            <a:ext cx="8100392" cy="34785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45261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Ordinal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824536"/>
          </a:xfrm>
        </p:spPr>
        <p:txBody>
          <a:bodyPr>
            <a:normAutofit/>
          </a:bodyPr>
          <a:lstStyle/>
          <a:p>
            <a:r>
              <a:rPr lang="en-GB" sz="2400" dirty="0"/>
              <a:t>With ordinal data you are normally investigating relationships between variables</a:t>
            </a:r>
          </a:p>
          <a:p>
            <a:endParaRPr lang="en-GB" sz="2400" dirty="0"/>
          </a:p>
          <a:p>
            <a:r>
              <a:rPr lang="en-GB" sz="2400" dirty="0"/>
              <a:t>Look to see if there is a correlation between the variables</a:t>
            </a:r>
          </a:p>
          <a:p>
            <a:pPr lvl="1"/>
            <a:r>
              <a:rPr lang="en-GB" sz="2000" dirty="0"/>
              <a:t>If the relationship is linear, use normal correlation (Pearson’s r)</a:t>
            </a:r>
          </a:p>
          <a:p>
            <a:pPr lvl="1"/>
            <a:r>
              <a:rPr lang="en-GB" sz="2000" dirty="0"/>
              <a:t>If the relationship is non-linear, or the data is rankings rather than raw data, use Spearman’s rank correlation (Spearman’s rho)</a:t>
            </a:r>
          </a:p>
          <a:p>
            <a:pPr lvl="1"/>
            <a:r>
              <a:rPr lang="en-GB" sz="2000" dirty="0"/>
              <a:t>The closer the magnitude of the correlation value is to 1, the more highly related the variables are</a:t>
            </a:r>
          </a:p>
          <a:p>
            <a:pPr lvl="1"/>
            <a:r>
              <a:rPr lang="en-GB" sz="2000" dirty="0"/>
              <a:t>The sign of the correlation value defines the shape of the correlation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7481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 routing algorithm is tested by sending packets from one site to another along a variety of different paths. For each packet, the time taken to reach the destination and the number of intermediate nodes it goes though are measured. </a:t>
            </a:r>
          </a:p>
          <a:p>
            <a:endParaRPr lang="en-GB" dirty="0"/>
          </a:p>
          <a:p>
            <a:r>
              <a:rPr lang="en-GB" dirty="0"/>
              <a:t>Research question: </a:t>
            </a:r>
            <a:r>
              <a:rPr lang="en-GB" i="1" dirty="0"/>
              <a:t>Is there a relationship between the length of time taken and the number of intermediate nodes passed through?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2918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Example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The data is paired up </a:t>
            </a:r>
          </a:p>
          <a:p>
            <a:r>
              <a:rPr lang="en-GB" sz="2400" dirty="0"/>
              <a:t>It may also be ordered by one of the two variables, although this isn’t necessary</a:t>
            </a:r>
          </a:p>
          <a:p>
            <a:endParaRPr lang="en-GB" sz="2400" i="1" dirty="0"/>
          </a:p>
          <a:p>
            <a:r>
              <a:rPr lang="en-GB" sz="2400" dirty="0"/>
              <a:t>The correlation value should then be calculated using </a:t>
            </a:r>
            <a:r>
              <a:rPr lang="en-GB" sz="2400" dirty="0">
                <a:latin typeface="Courier New" pitchFamily="49" charset="0"/>
                <a:cs typeface="Courier New" pitchFamily="49" charset="0"/>
              </a:rPr>
              <a:t>=CORREL()</a:t>
            </a:r>
            <a:r>
              <a:rPr lang="en-GB" sz="2400" dirty="0">
                <a:cs typeface="Courier New" pitchFamily="49" charset="0"/>
              </a:rPr>
              <a:t> and a scatterplot created of the data to show the correlation’s shape</a:t>
            </a:r>
            <a:endParaRPr lang="en-GB" sz="2400" dirty="0"/>
          </a:p>
          <a:p>
            <a:endParaRPr lang="en-GB" sz="2400" i="1" dirty="0"/>
          </a:p>
        </p:txBody>
      </p:sp>
      <p:graphicFrame>
        <p:nvGraphicFramePr>
          <p:cNvPr id="8" name="Content Placeholder 7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827449930"/>
              </p:ext>
            </p:extLst>
          </p:nvPr>
        </p:nvGraphicFramePr>
        <p:xfrm>
          <a:off x="4629150" y="1825625"/>
          <a:ext cx="3886200" cy="482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31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431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Intermediate</a:t>
                      </a:r>
                      <a:r>
                        <a:rPr lang="en-GB" baseline="0" dirty="0"/>
                        <a:t> n</a:t>
                      </a:r>
                      <a:r>
                        <a:rPr lang="en-GB" dirty="0"/>
                        <a:t>odes</a:t>
                      </a:r>
                    </a:p>
                  </a:txBody>
                  <a:tcPr marL="87989" marR="8798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Time taken (</a:t>
                      </a:r>
                      <a:r>
                        <a:rPr lang="en-GB" dirty="0" err="1"/>
                        <a:t>ms</a:t>
                      </a:r>
                      <a:r>
                        <a:rPr lang="en-GB" dirty="0"/>
                        <a:t>)</a:t>
                      </a:r>
                    </a:p>
                  </a:txBody>
                  <a:tcPr marL="87989" marR="87989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 marL="87989" marR="8798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</a:t>
                      </a:r>
                    </a:p>
                  </a:txBody>
                  <a:tcPr marL="87989" marR="87989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 marL="87989" marR="8798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</a:t>
                      </a:r>
                    </a:p>
                  </a:txBody>
                  <a:tcPr marL="87989" marR="87989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 marL="87989" marR="8798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</a:t>
                      </a:r>
                    </a:p>
                  </a:txBody>
                  <a:tcPr marL="87989" marR="87989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 marL="87989" marR="8798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</a:t>
                      </a:r>
                    </a:p>
                  </a:txBody>
                  <a:tcPr marL="87989" marR="87989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 marL="87989" marR="8798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</a:t>
                      </a:r>
                    </a:p>
                  </a:txBody>
                  <a:tcPr marL="87989" marR="87989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</a:t>
                      </a:r>
                    </a:p>
                  </a:txBody>
                  <a:tcPr marL="87989" marR="8798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12</a:t>
                      </a:r>
                    </a:p>
                  </a:txBody>
                  <a:tcPr marL="87989" marR="87989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</a:t>
                      </a:r>
                    </a:p>
                  </a:txBody>
                  <a:tcPr marL="87989" marR="8798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9</a:t>
                      </a:r>
                    </a:p>
                  </a:txBody>
                  <a:tcPr marL="87989" marR="87989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</a:t>
                      </a:r>
                    </a:p>
                  </a:txBody>
                  <a:tcPr marL="87989" marR="8798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</a:t>
                      </a:r>
                    </a:p>
                  </a:txBody>
                  <a:tcPr marL="87989" marR="87989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</a:t>
                      </a:r>
                    </a:p>
                  </a:txBody>
                  <a:tcPr marL="87989" marR="8798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9</a:t>
                      </a:r>
                    </a:p>
                  </a:txBody>
                  <a:tcPr marL="87989" marR="87989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</a:t>
                      </a:r>
                    </a:p>
                  </a:txBody>
                  <a:tcPr marL="87989" marR="8798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12</a:t>
                      </a:r>
                    </a:p>
                  </a:txBody>
                  <a:tcPr marL="87989" marR="87989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</a:t>
                      </a:r>
                    </a:p>
                  </a:txBody>
                  <a:tcPr marL="87989" marR="8798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13</a:t>
                      </a:r>
                    </a:p>
                  </a:txBody>
                  <a:tcPr marL="87989" marR="87989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</a:t>
                      </a:r>
                    </a:p>
                  </a:txBody>
                  <a:tcPr marL="87989" marR="8798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12</a:t>
                      </a:r>
                    </a:p>
                  </a:txBody>
                  <a:tcPr marL="87989" marR="87989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2797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 Excel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  <p:pic>
        <p:nvPicPr>
          <p:cNvPr id="389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158" y="1484784"/>
            <a:ext cx="7734250" cy="54726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82268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15601"/>
          </a:xfrm>
        </p:spPr>
        <p:txBody>
          <a:bodyPr>
            <a:normAutofit/>
          </a:bodyPr>
          <a:lstStyle/>
          <a:p>
            <a:r>
              <a:rPr lang="en-GB" dirty="0"/>
              <a:t>When is correlation significant?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84576"/>
          </a:xfrm>
        </p:spPr>
        <p:txBody>
          <a:bodyPr/>
          <a:lstStyle/>
          <a:p>
            <a:r>
              <a:rPr lang="en-GB" dirty="0"/>
              <a:t>There are no fixed rules on what is and isn’t a significant level of correlation</a:t>
            </a:r>
          </a:p>
          <a:p>
            <a:r>
              <a:rPr lang="en-GB" dirty="0"/>
              <a:t>Use these as rules of thumb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sign of the correlation provides the direction</a:t>
            </a:r>
          </a:p>
          <a:p>
            <a:pPr lvl="1"/>
            <a:r>
              <a:rPr lang="en-GB" dirty="0"/>
              <a:t>+ high IV, high DV; low IV, low DV</a:t>
            </a:r>
          </a:p>
          <a:p>
            <a:pPr lvl="1"/>
            <a:r>
              <a:rPr lang="en-GB" dirty="0"/>
              <a:t>- high IV, low DV; low IV, high DV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24183613"/>
              </p:ext>
            </p:extLst>
          </p:nvPr>
        </p:nvGraphicFramePr>
        <p:xfrm>
          <a:off x="1475656" y="2492896"/>
          <a:ext cx="609600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7977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Magnitude</a:t>
                      </a:r>
                      <a:r>
                        <a:rPr lang="en-GB" baseline="0" dirty="0"/>
                        <a:t> of correlation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Relationship status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&gt;= 0.7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Very strong relationship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0.4 &lt;=</a:t>
                      </a:r>
                      <a:r>
                        <a:rPr lang="en-GB" baseline="0" dirty="0"/>
                        <a:t> r &lt; 0.69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Strong relationship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0.3 &lt;= r &lt; 0.39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Moderate relationship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0.2 &lt;= r</a:t>
                      </a:r>
                      <a:r>
                        <a:rPr lang="en-GB" baseline="0" dirty="0"/>
                        <a:t> &lt; 0.29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Weak relationship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  <a:r>
                        <a:rPr lang="en-GB" baseline="0" dirty="0"/>
                        <a:t> &lt;= r &lt; 0.19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 or negligible</a:t>
                      </a:r>
                      <a:r>
                        <a:rPr lang="en-GB" baseline="0" dirty="0"/>
                        <a:t> relationship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61067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Correlation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1752" y="1245276"/>
            <a:ext cx="8229600" cy="864096"/>
          </a:xfrm>
        </p:spPr>
        <p:txBody>
          <a:bodyPr/>
          <a:lstStyle/>
          <a:p>
            <a:r>
              <a:rPr lang="en-GB" dirty="0"/>
              <a:t>Correlation DOES NOT IMPLY causation</a:t>
            </a:r>
          </a:p>
          <a:p>
            <a:r>
              <a:rPr lang="en-GB" dirty="0"/>
              <a:t>It can also provide some weird results…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16</a:t>
            </a:fld>
            <a:endParaRPr lang="en-GB"/>
          </a:p>
        </p:txBody>
      </p:sp>
      <p:pic>
        <p:nvPicPr>
          <p:cNvPr id="37890" name="Picture 2" descr="http://upload.wikimedia.org/wikipedia/commons/thumb/d/d4/Correlation_examples2.svg/1000px-Correlation_examples2.sv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528055"/>
            <a:ext cx="8422033" cy="3848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2412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Discrete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Discrete data behaves partly like nominal data, partly like ordinal data </a:t>
            </a:r>
          </a:p>
          <a:p>
            <a:endParaRPr lang="en-GB" sz="2400" dirty="0"/>
          </a:p>
          <a:p>
            <a:r>
              <a:rPr lang="en-GB" sz="2400" dirty="0"/>
              <a:t>Use </a:t>
            </a:r>
            <a:r>
              <a:rPr lang="el-GR" sz="2400" i="1" dirty="0">
                <a:latin typeface="Times New Roman"/>
                <a:cs typeface="Times New Roman"/>
              </a:rPr>
              <a:t>Χ</a:t>
            </a:r>
            <a:r>
              <a:rPr lang="en-GB" sz="2400" baseline="30000" dirty="0">
                <a:latin typeface="Times New Roman"/>
                <a:cs typeface="Times New Roman"/>
              </a:rPr>
              <a:t>2</a:t>
            </a:r>
            <a:r>
              <a:rPr lang="en-GB" sz="2400" dirty="0">
                <a:latin typeface="Times New Roman"/>
                <a:cs typeface="Times New Roman"/>
              </a:rPr>
              <a:t> (chi-square) tests to investigate the difference between what you have observed and what you might normally expect</a:t>
            </a:r>
          </a:p>
          <a:p>
            <a:endParaRPr lang="en-GB" sz="2400" dirty="0">
              <a:latin typeface="Times New Roman"/>
              <a:cs typeface="Times New Roman"/>
            </a:endParaRPr>
          </a:p>
          <a:p>
            <a:r>
              <a:rPr lang="en-GB" sz="2400" dirty="0">
                <a:latin typeface="Times New Roman"/>
                <a:cs typeface="Times New Roman"/>
              </a:rPr>
              <a:t>Use correlation to investigate relationships between variables</a:t>
            </a:r>
          </a:p>
          <a:p>
            <a:endParaRPr lang="en-GB" sz="2400" dirty="0">
              <a:latin typeface="Times New Roman"/>
              <a:cs typeface="Times New Roman"/>
            </a:endParaRPr>
          </a:p>
          <a:p>
            <a:endParaRPr lang="en-GB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2455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Continuous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This is the standard scientific measurement stuff</a:t>
            </a:r>
          </a:p>
          <a:p>
            <a:r>
              <a:rPr lang="en-GB" sz="2400" dirty="0"/>
              <a:t>You must decide if you are looking for relationships within data or for differences between groups of data</a:t>
            </a:r>
          </a:p>
          <a:p>
            <a:endParaRPr lang="en-GB" sz="2400" dirty="0"/>
          </a:p>
          <a:p>
            <a:r>
              <a:rPr lang="en-GB" sz="2400" dirty="0"/>
              <a:t>If you are looking for relationships, use correlation</a:t>
            </a:r>
          </a:p>
          <a:p>
            <a:endParaRPr lang="en-GB" sz="2400" dirty="0"/>
          </a:p>
          <a:p>
            <a:r>
              <a:rPr lang="en-GB" sz="2400" dirty="0"/>
              <a:t>If you are looking for differences, are you looking for differences in means, or differences in variance?</a:t>
            </a:r>
          </a:p>
          <a:p>
            <a:pPr lvl="1"/>
            <a:r>
              <a:rPr lang="en-GB" sz="2000" dirty="0"/>
              <a:t>For differences in variance, use the F-test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1369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Two network configurations give the same mean ping time but you suspect that one has a fairly constant ping time while the other had a highly variable ping time. For each configuration, collect the ping times over a period of time</a:t>
            </a:r>
          </a:p>
          <a:p>
            <a:endParaRPr lang="en-GB" dirty="0"/>
          </a:p>
          <a:p>
            <a:r>
              <a:rPr lang="en-GB" dirty="0"/>
              <a:t>Null hypothesis: </a:t>
            </a:r>
            <a:r>
              <a:rPr lang="en-GB" i="1" dirty="0"/>
              <a:t>There is no difference between the two variances</a:t>
            </a:r>
          </a:p>
          <a:p>
            <a:r>
              <a:rPr lang="en-GB" dirty="0"/>
              <a:t>Alternate hypothesis: </a:t>
            </a:r>
            <a:r>
              <a:rPr lang="en-GB" i="1" dirty="0"/>
              <a:t>One of the variances is significantly higher than the other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3246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Example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In effect, we are checking to see if the two configurations have the similar standard variations</a:t>
            </a:r>
            <a:endParaRPr lang="en-GB" sz="2300" i="1" dirty="0"/>
          </a:p>
          <a:p>
            <a:endParaRPr lang="en-GB" sz="2400" i="1" dirty="0"/>
          </a:p>
          <a:p>
            <a:r>
              <a:rPr lang="en-GB" sz="2400" dirty="0"/>
              <a:t>The F-value should then be calculated using(in excel two-sample for variance) </a:t>
            </a:r>
            <a:r>
              <a:rPr lang="en-GB" sz="2400" dirty="0">
                <a:latin typeface="Courier New" pitchFamily="49" charset="0"/>
                <a:cs typeface="Courier New" pitchFamily="49" charset="0"/>
              </a:rPr>
              <a:t>=F.TEST()</a:t>
            </a:r>
            <a:endParaRPr lang="en-GB" sz="2400" i="1" dirty="0"/>
          </a:p>
        </p:txBody>
      </p:sp>
      <p:graphicFrame>
        <p:nvGraphicFramePr>
          <p:cNvPr id="8" name="Content Placeholder 7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978296368"/>
              </p:ext>
            </p:extLst>
          </p:nvPr>
        </p:nvGraphicFramePr>
        <p:xfrm>
          <a:off x="4648200" y="981075"/>
          <a:ext cx="4244280" cy="482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221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221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Configuration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Configuration 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8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8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9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9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8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8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9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8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9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3330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Example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457200" y="1690689"/>
                <a:ext cx="2890664" cy="5084698"/>
              </a:xfrm>
            </p:spPr>
            <p:txBody>
              <a:bodyPr>
                <a:noAutofit/>
              </a:bodyPr>
              <a:lstStyle/>
              <a:p>
                <a:r>
                  <a:rPr lang="en-GB" sz="2400" dirty="0"/>
                  <a:t>The probability that the two variances are the same is </a:t>
                </a:r>
                <a14:m>
                  <m:oMath xmlns:m="http://schemas.openxmlformats.org/officeDocument/2006/math">
                    <m:r>
                      <a:rPr lang="en-GB" sz="2400" i="1" smtClean="0">
                        <a:latin typeface="Cambria Math"/>
                        <a:ea typeface="Cambria Math"/>
                      </a:rPr>
                      <m:t>≪</m:t>
                    </m:r>
                  </m:oMath>
                </a14:m>
                <a:r>
                  <a:rPr lang="en-GB" sz="2400" dirty="0"/>
                  <a:t> 1%</a:t>
                </a:r>
              </a:p>
              <a:p>
                <a:endParaRPr lang="en-GB" sz="2400" dirty="0"/>
              </a:p>
              <a:p>
                <a:r>
                  <a:rPr lang="en-GB" sz="2400" dirty="0"/>
                  <a:t>We can therefore reject the null hypothesis and accept the alternate hypothesis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457200" y="1690689"/>
                <a:ext cx="2890664" cy="5084698"/>
              </a:xfrm>
              <a:blipFill>
                <a:blip r:embed="rId2"/>
                <a:stretch>
                  <a:fillRect l="-2743" t="-1679" r="-400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21</a:t>
            </a:fld>
            <a:endParaRPr lang="en-GB"/>
          </a:p>
        </p:txBody>
      </p:sp>
      <p:pic>
        <p:nvPicPr>
          <p:cNvPr id="3993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4778" y="764704"/>
            <a:ext cx="5559710" cy="57348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51529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Continuous Data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most common aim in a study is to determine if the means of two datasets are the same</a:t>
            </a:r>
          </a:p>
          <a:p>
            <a:endParaRPr lang="en-GB" dirty="0"/>
          </a:p>
          <a:p>
            <a:r>
              <a:rPr lang="en-GB" dirty="0"/>
              <a:t>This is more complicated than it sounds, and the approach used depends firstly upon how many things are being compared</a:t>
            </a:r>
          </a:p>
          <a:p>
            <a:endParaRPr lang="en-GB" dirty="0"/>
          </a:p>
          <a:p>
            <a:r>
              <a:rPr lang="en-GB" dirty="0"/>
              <a:t>If there are only two groups AND</a:t>
            </a:r>
          </a:p>
          <a:p>
            <a:pPr lvl="1"/>
            <a:r>
              <a:rPr lang="en-GB" dirty="0"/>
              <a:t>The samples are unbiased AND</a:t>
            </a:r>
          </a:p>
          <a:p>
            <a:pPr lvl="1"/>
            <a:r>
              <a:rPr lang="en-GB" dirty="0"/>
              <a:t>The datasets are normally distributed AND</a:t>
            </a:r>
          </a:p>
          <a:p>
            <a:pPr lvl="1"/>
            <a:r>
              <a:rPr lang="en-GB" dirty="0"/>
              <a:t>The datasets have equal </a:t>
            </a:r>
            <a:r>
              <a:rPr lang="en-GB" dirty="0" smtClean="0"/>
              <a:t>variances</a:t>
            </a:r>
            <a:endParaRPr lang="en-GB" dirty="0"/>
          </a:p>
          <a:p>
            <a:r>
              <a:rPr lang="en-GB" dirty="0"/>
              <a:t>THEN use a </a:t>
            </a:r>
            <a:r>
              <a:rPr lang="en-GB" i="1" dirty="0"/>
              <a:t>t-test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6444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+mn-lt"/>
                <a:ea typeface="+mn-ea"/>
                <a:cs typeface="+mn-cs"/>
              </a:rPr>
              <a:t>t-Tests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90688"/>
            <a:ext cx="8435280" cy="5050679"/>
          </a:xfrm>
        </p:spPr>
        <p:txBody>
          <a:bodyPr>
            <a:normAutofit/>
          </a:bodyPr>
          <a:lstStyle/>
          <a:p>
            <a:r>
              <a:rPr lang="en-GB" sz="2400" dirty="0"/>
              <a:t>t-Tests come in various types</a:t>
            </a:r>
          </a:p>
          <a:p>
            <a:pPr lvl="1"/>
            <a:r>
              <a:rPr lang="en-GB" sz="2000" dirty="0"/>
              <a:t>Paired, where the two datasets have </a:t>
            </a:r>
            <a:r>
              <a:rPr lang="en-GB" sz="2000" dirty="0" smtClean="0"/>
              <a:t>the same subjects tested twice, e.g. before and after</a:t>
            </a:r>
            <a:endParaRPr lang="en-GB" sz="2000" dirty="0"/>
          </a:p>
          <a:p>
            <a:pPr lvl="1"/>
            <a:r>
              <a:rPr lang="en-GB" sz="2000" dirty="0"/>
              <a:t>Unpaired, where the two datasets have </a:t>
            </a:r>
            <a:r>
              <a:rPr lang="en-GB" sz="2000" dirty="0" smtClean="0"/>
              <a:t>different subjects</a:t>
            </a:r>
            <a:endParaRPr lang="en-GB" sz="2000" dirty="0"/>
          </a:p>
          <a:p>
            <a:pPr marL="342900" lvl="1" indent="0">
              <a:buNone/>
            </a:pPr>
            <a:endParaRPr lang="en-GB" sz="2000" dirty="0"/>
          </a:p>
          <a:p>
            <a:r>
              <a:rPr lang="en-GB" sz="2400" dirty="0"/>
              <a:t>t-Tests can be performed one-tailed or two-tailed </a:t>
            </a:r>
          </a:p>
          <a:p>
            <a:pPr lvl="1"/>
            <a:r>
              <a:rPr lang="en-GB" sz="2000" dirty="0"/>
              <a:t>Use </a:t>
            </a:r>
            <a:r>
              <a:rPr lang="en-GB" sz="2000" dirty="0" smtClean="0"/>
              <a:t>2-tailed if you want to see ANY difference between the groups</a:t>
            </a:r>
          </a:p>
          <a:p>
            <a:pPr lvl="1"/>
            <a:r>
              <a:rPr lang="en-GB" sz="2000" dirty="0" smtClean="0"/>
              <a:t>Use 1-tailed if you want to see a SPECIFIC difference between the groups</a:t>
            </a:r>
            <a:endParaRPr lang="en-GB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7129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Two network configurations are thought to have different speeds. Ping times across the network using both configurations are recorded to look for a difference in the mean time.</a:t>
            </a:r>
          </a:p>
          <a:p>
            <a:endParaRPr lang="en-GB" dirty="0"/>
          </a:p>
          <a:p>
            <a:r>
              <a:rPr lang="en-GB" dirty="0"/>
              <a:t>Null hypothesis: </a:t>
            </a:r>
            <a:r>
              <a:rPr lang="en-GB" i="1" dirty="0"/>
              <a:t>There is no difference between the two mean times</a:t>
            </a:r>
          </a:p>
          <a:p>
            <a:r>
              <a:rPr lang="en-GB" dirty="0"/>
              <a:t>Alternate hypothesis : </a:t>
            </a:r>
            <a:r>
              <a:rPr lang="en-GB" i="1" dirty="0"/>
              <a:t>One of the means is significantly higher than the other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2716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sz="2400" dirty="0"/>
              <a:t>We are checking to see if there is a significant difference between the means of the two datasets</a:t>
            </a:r>
            <a:endParaRPr lang="en-GB" sz="2300" i="1" dirty="0"/>
          </a:p>
          <a:p>
            <a:endParaRPr lang="en-GB" sz="2400" i="1" dirty="0"/>
          </a:p>
          <a:p>
            <a:r>
              <a:rPr lang="en-GB" sz="2400" dirty="0"/>
              <a:t>The significance value is then calculated using </a:t>
            </a:r>
            <a:r>
              <a:rPr lang="en-GB" sz="2400" dirty="0">
                <a:latin typeface="Courier New" pitchFamily="49" charset="0"/>
                <a:cs typeface="Courier New" pitchFamily="49" charset="0"/>
              </a:rPr>
              <a:t>=T.TEST()</a:t>
            </a:r>
            <a:endParaRPr lang="en-GB" sz="2400" i="1" dirty="0"/>
          </a:p>
          <a:p>
            <a:endParaRPr lang="en-GB" sz="2400" i="1" dirty="0">
              <a:cs typeface="Courier New" pitchFamily="49" charset="0"/>
            </a:endParaRPr>
          </a:p>
          <a:p>
            <a:r>
              <a:rPr lang="en-GB" sz="2400" dirty="0">
                <a:cs typeface="Courier New" pitchFamily="49" charset="0"/>
              </a:rPr>
              <a:t>Parameter </a:t>
            </a:r>
            <a:r>
              <a:rPr lang="en-GB" sz="2400" dirty="0" smtClean="0">
                <a:cs typeface="Courier New" pitchFamily="49" charset="0"/>
              </a:rPr>
              <a:t>3 </a:t>
            </a:r>
            <a:r>
              <a:rPr lang="en-GB" sz="2400" dirty="0">
                <a:cs typeface="Courier New" pitchFamily="49" charset="0"/>
              </a:rPr>
              <a:t>should be </a:t>
            </a:r>
            <a:r>
              <a:rPr lang="en-GB" sz="2400" dirty="0" smtClean="0">
                <a:cs typeface="Courier New" pitchFamily="49" charset="0"/>
              </a:rPr>
              <a:t>“3” </a:t>
            </a:r>
            <a:r>
              <a:rPr lang="en-GB" sz="2400" dirty="0">
                <a:cs typeface="Courier New" pitchFamily="49" charset="0"/>
              </a:rPr>
              <a:t>for </a:t>
            </a:r>
            <a:r>
              <a:rPr lang="en-GB" sz="2400" dirty="0" smtClean="0">
                <a:cs typeface="Courier New" pitchFamily="49" charset="0"/>
              </a:rPr>
              <a:t>“</a:t>
            </a:r>
            <a:r>
              <a:rPr lang="en-GB" sz="2400" dirty="0" smtClean="0">
                <a:cs typeface="Courier New" pitchFamily="49" charset="0"/>
              </a:rPr>
              <a:t>unequal variance</a:t>
            </a:r>
            <a:r>
              <a:rPr lang="en-GB" sz="2400" dirty="0" smtClean="0">
                <a:cs typeface="Courier New" pitchFamily="49" charset="0"/>
              </a:rPr>
              <a:t>”</a:t>
            </a:r>
            <a:endParaRPr lang="en-GB" sz="2400" dirty="0">
              <a:cs typeface="Courier New" pitchFamily="49" charset="0"/>
            </a:endParaRPr>
          </a:p>
          <a:p>
            <a:r>
              <a:rPr lang="en-GB" sz="2400" dirty="0">
                <a:cs typeface="Courier New" pitchFamily="49" charset="0"/>
              </a:rPr>
              <a:t>Parameter </a:t>
            </a:r>
            <a:r>
              <a:rPr lang="en-GB" sz="2400" dirty="0" smtClean="0">
                <a:cs typeface="Courier New" pitchFamily="49" charset="0"/>
              </a:rPr>
              <a:t>4 </a:t>
            </a:r>
            <a:r>
              <a:rPr lang="en-GB" sz="2400" dirty="0">
                <a:cs typeface="Courier New" pitchFamily="49" charset="0"/>
              </a:rPr>
              <a:t>should be “2” for the 2-tailed probability</a:t>
            </a:r>
          </a:p>
          <a:p>
            <a:endParaRPr lang="en-GB" sz="2400" dirty="0">
              <a:cs typeface="Courier New" pitchFamily="49" charset="0"/>
            </a:endParaRPr>
          </a:p>
        </p:txBody>
      </p:sp>
      <p:graphicFrame>
        <p:nvGraphicFramePr>
          <p:cNvPr id="8" name="Content Placeholder 7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44493340"/>
              </p:ext>
            </p:extLst>
          </p:nvPr>
        </p:nvGraphicFramePr>
        <p:xfrm>
          <a:off x="4648200" y="981075"/>
          <a:ext cx="4244280" cy="482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221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221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Configuration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Configuration 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12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16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9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12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9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8279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 Excel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4784"/>
            <a:ext cx="2242592" cy="5290603"/>
          </a:xfrm>
        </p:spPr>
        <p:txBody>
          <a:bodyPr/>
          <a:lstStyle/>
          <a:p>
            <a:r>
              <a:rPr lang="en-GB" dirty="0"/>
              <a:t>There is a significant difference between the means at a p=0.05 level for the 2-tail test</a:t>
            </a:r>
          </a:p>
          <a:p>
            <a:endParaRPr lang="en-GB" dirty="0"/>
          </a:p>
          <a:p>
            <a:r>
              <a:rPr lang="en-GB" dirty="0"/>
              <a:t>We can therefore reject our null hypothesis and accept our alternative hypothesis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26</a:t>
            </a:fld>
            <a:endParaRPr lang="en-GB"/>
          </a:p>
        </p:txBody>
      </p:sp>
      <p:pic>
        <p:nvPicPr>
          <p:cNvPr id="4096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908720"/>
            <a:ext cx="6352188" cy="54258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0786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Continuous Data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we are looking for significant differences between means for 3 or more groups then we must use </a:t>
            </a:r>
            <a:r>
              <a:rPr lang="en-GB" i="1" dirty="0"/>
              <a:t>ANOVA (</a:t>
            </a:r>
            <a:r>
              <a:rPr lang="en-GB" i="1" dirty="0" err="1"/>
              <a:t>ANalysis</a:t>
            </a:r>
            <a:r>
              <a:rPr lang="en-GB" i="1" dirty="0"/>
              <a:t> Of </a:t>
            </a:r>
            <a:r>
              <a:rPr lang="en-GB" i="1" dirty="0" err="1"/>
              <a:t>VAriance</a:t>
            </a:r>
            <a:r>
              <a:rPr lang="en-GB" i="1" dirty="0"/>
              <a:t>)</a:t>
            </a:r>
          </a:p>
          <a:p>
            <a:endParaRPr lang="en-GB" dirty="0"/>
          </a:p>
          <a:p>
            <a:r>
              <a:rPr lang="en-GB" dirty="0"/>
              <a:t>ANOVA can also allow us to look at multiple measures as well as multiple groups, but that is beyond the scope of this module </a:t>
            </a:r>
            <a:r>
              <a:rPr lang="en-GB" dirty="0">
                <a:sym typeface="Wingdings" pitchFamily="2" charset="2"/>
              </a:rPr>
              <a:t></a:t>
            </a:r>
          </a:p>
          <a:p>
            <a:endParaRPr lang="en-GB" dirty="0">
              <a:sym typeface="Wingdings" pitchFamily="2" charset="2"/>
            </a:endParaRPr>
          </a:p>
          <a:p>
            <a:r>
              <a:rPr lang="en-GB" dirty="0">
                <a:sym typeface="Wingdings" pitchFamily="2" charset="2"/>
              </a:rPr>
              <a:t>ANOVA assumes that all of the groups of data come from the same population and calculates the variance between each group and the population mean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0014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Three network configurations are thought to have different speeds. Ping times across the network using both configurations are recorded to look for a difference in the mean time.</a:t>
            </a:r>
          </a:p>
          <a:p>
            <a:endParaRPr lang="en-GB" dirty="0"/>
          </a:p>
          <a:p>
            <a:r>
              <a:rPr lang="en-GB" dirty="0"/>
              <a:t>Null hypothesis: </a:t>
            </a:r>
            <a:r>
              <a:rPr lang="en-GB" i="1" dirty="0"/>
              <a:t>There is no significant difference between the three mean times</a:t>
            </a:r>
          </a:p>
          <a:p>
            <a:r>
              <a:rPr lang="en-GB" dirty="0"/>
              <a:t>Alternate hypothesis 1: </a:t>
            </a:r>
            <a:r>
              <a:rPr lang="en-GB" i="1" dirty="0"/>
              <a:t>One of the means is significantly different to the other two</a:t>
            </a:r>
          </a:p>
          <a:p>
            <a:r>
              <a:rPr lang="en-GB" dirty="0"/>
              <a:t>Alternate hypothesis 2: </a:t>
            </a:r>
            <a:r>
              <a:rPr lang="en-GB" i="1" dirty="0"/>
              <a:t>All three means are significantly different to each other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263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Example </a:t>
            </a:r>
          </a:p>
        </p:txBody>
      </p:sp>
      <p:graphicFrame>
        <p:nvGraphicFramePr>
          <p:cNvPr id="7" name="Content Placeholder 7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659715795"/>
              </p:ext>
            </p:extLst>
          </p:nvPr>
        </p:nvGraphicFramePr>
        <p:xfrm>
          <a:off x="863587" y="764704"/>
          <a:ext cx="7416825" cy="50585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722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4722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4722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37236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	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Configuration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Configuration</a:t>
                      </a:r>
                      <a:r>
                        <a:rPr lang="en-GB" baseline="0" dirty="0"/>
                        <a:t> 3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37236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12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12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37236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15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37236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16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12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37236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9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16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37236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14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37236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12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19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37236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12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37236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10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37236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11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37236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9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10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37236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15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37236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11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37236">
                <a:tc>
                  <a:txBody>
                    <a:bodyPr/>
                    <a:lstStyle/>
                    <a:p>
                      <a:pPr algn="ctr" fontAlgn="b"/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14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337236">
                <a:tc>
                  <a:txBody>
                    <a:bodyPr/>
                    <a:lstStyle/>
                    <a:p>
                      <a:pPr algn="ctr" fontAlgn="b"/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4068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100" dirty="0" smtClean="0">
                <a:latin typeface="+mn-lt"/>
                <a:ea typeface="+mn-ea"/>
                <a:cs typeface="+mn-cs"/>
              </a:rPr>
              <a:t>ANOVA in Excel</a:t>
            </a:r>
            <a:endParaRPr lang="en-GB" sz="3100" dirty="0">
              <a:latin typeface="+mn-lt"/>
              <a:ea typeface="+mn-ea"/>
              <a:cs typeface="+mn-cs"/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ANOVA is not part of the standard Excel installation but exists in the add-in </a:t>
            </a:r>
            <a:r>
              <a:rPr lang="en-GB" i="1" dirty="0"/>
              <a:t>Analysis </a:t>
            </a:r>
            <a:r>
              <a:rPr lang="en-GB" i="1" dirty="0" err="1"/>
              <a:t>ToolPak</a:t>
            </a:r>
            <a:endParaRPr lang="en-GB" i="1" dirty="0"/>
          </a:p>
          <a:p>
            <a:r>
              <a:rPr lang="en-GB" dirty="0"/>
              <a:t>Once loaded it appears in the Data tab</a:t>
            </a:r>
          </a:p>
          <a:p>
            <a:r>
              <a:rPr lang="en-GB" dirty="0"/>
              <a:t>The input data ranges need to be defined, together with an output range</a:t>
            </a:r>
          </a:p>
          <a:p>
            <a:pPr lvl="1"/>
            <a:r>
              <a:rPr lang="en-GB" dirty="0"/>
              <a:t>ANOVA produces a lot of numbers rather than a single value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4659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 Excel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31</a:t>
            </a:fld>
            <a:endParaRPr lang="en-GB"/>
          </a:p>
        </p:txBody>
      </p:sp>
      <p:pic>
        <p:nvPicPr>
          <p:cNvPr id="430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84784"/>
            <a:ext cx="8660539" cy="53285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03282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59618"/>
          </a:xfrm>
        </p:spPr>
        <p:txBody>
          <a:bodyPr>
            <a:normAutofit/>
          </a:bodyPr>
          <a:lstStyle/>
          <a:p>
            <a:r>
              <a:rPr lang="en-GB" dirty="0"/>
              <a:t>ANOVA Results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32</a:t>
            </a:fld>
            <a:endParaRPr lang="en-GB"/>
          </a:p>
        </p:txBody>
      </p:sp>
      <p:pic>
        <p:nvPicPr>
          <p:cNvPr id="4403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080879"/>
            <a:ext cx="6768752" cy="56236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val 3"/>
          <p:cNvSpPr/>
          <p:nvPr/>
        </p:nvSpPr>
        <p:spPr>
          <a:xfrm>
            <a:off x="6084168" y="5157192"/>
            <a:ext cx="792088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7524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ANOVA Results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one-way ANOVA can only tell you whether there are significant differences between means</a:t>
            </a:r>
          </a:p>
          <a:p>
            <a:pPr lvl="1"/>
            <a:r>
              <a:rPr lang="en-GB" dirty="0"/>
              <a:t>It cannot tell you which is the ‘most significant’ difference</a:t>
            </a:r>
          </a:p>
          <a:p>
            <a:r>
              <a:rPr lang="en-GB" dirty="0"/>
              <a:t>In this case there is a significant difference between groups</a:t>
            </a:r>
          </a:p>
          <a:p>
            <a:pPr lvl="1"/>
            <a:r>
              <a:rPr lang="en-GB" dirty="0"/>
              <a:t>We can therefore reject the null hypothesis</a:t>
            </a:r>
          </a:p>
          <a:p>
            <a:pPr lvl="1"/>
            <a:endParaRPr lang="en-GB" dirty="0"/>
          </a:p>
          <a:p>
            <a:r>
              <a:rPr lang="en-GB" dirty="0"/>
              <a:t>If you get a significant difference between a group of means you need to do a post-ANOVA test to identify the specific differences</a:t>
            </a:r>
          </a:p>
          <a:p>
            <a:pPr lvl="1"/>
            <a:r>
              <a:rPr lang="en-GB" dirty="0"/>
              <a:t>Unfortunately Excel won’t do this – go to SPSS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525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893064"/>
          </a:xfrm>
        </p:spPr>
        <p:txBody>
          <a:bodyPr>
            <a:normAutofit/>
          </a:bodyPr>
          <a:lstStyle/>
          <a:p>
            <a:pPr algn="ctr"/>
            <a:r>
              <a:rPr lang="en-GB" b="1" u="sng" dirty="0"/>
              <a:t>Summary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34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287524" y="1340768"/>
            <a:ext cx="180020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 anchorCtr="0">
            <a:noAutofit/>
          </a:bodyPr>
          <a:lstStyle/>
          <a:p>
            <a:pPr algn="ctr"/>
            <a:r>
              <a:rPr lang="en-GB" dirty="0"/>
              <a:t>Nominal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202870" y="2663855"/>
            <a:ext cx="1800200" cy="5040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 anchor="ctr" anchorCtr="0">
            <a:noAutofit/>
          </a:bodyPr>
          <a:lstStyle/>
          <a:p>
            <a:pPr algn="ctr"/>
            <a:r>
              <a:rPr lang="en-GB" dirty="0"/>
              <a:t>Chi-Squared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660232" y="2674606"/>
            <a:ext cx="1800200" cy="504056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 anchor="ctr" anchorCtr="0">
            <a:noAutofit/>
          </a:bodyPr>
          <a:lstStyle/>
          <a:p>
            <a:pPr algn="ctr"/>
            <a:r>
              <a:rPr lang="en-GB" dirty="0"/>
              <a:t>Difference?</a:t>
            </a:r>
          </a:p>
        </p:txBody>
      </p:sp>
      <p:cxnSp>
        <p:nvCxnSpPr>
          <p:cNvPr id="9" name="Straight Arrow Connector 8"/>
          <p:cNvCxnSpPr>
            <a:stCxn id="6" idx="2"/>
            <a:endCxn id="7" idx="0"/>
          </p:cNvCxnSpPr>
          <p:nvPr/>
        </p:nvCxnSpPr>
        <p:spPr>
          <a:xfrm>
            <a:off x="1187624" y="1844824"/>
            <a:ext cx="915346" cy="819031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>
            <a:stCxn id="31" idx="2"/>
            <a:endCxn id="21" idx="0"/>
          </p:cNvCxnSpPr>
          <p:nvPr/>
        </p:nvCxnSpPr>
        <p:spPr>
          <a:xfrm flipH="1">
            <a:off x="4103948" y="1835763"/>
            <a:ext cx="3456384" cy="82809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2240124" y="1340768"/>
            <a:ext cx="1800200" cy="50405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 anchor="ctr" anchorCtr="0">
            <a:noAutofit/>
          </a:bodyPr>
          <a:lstStyle/>
          <a:p>
            <a:pPr algn="ctr"/>
            <a:r>
              <a:rPr lang="en-GB" dirty="0"/>
              <a:t>Discrete</a:t>
            </a:r>
          </a:p>
        </p:txBody>
      </p:sp>
      <p:cxnSp>
        <p:nvCxnSpPr>
          <p:cNvPr id="18" name="Straight Arrow Connector 17"/>
          <p:cNvCxnSpPr>
            <a:stCxn id="16" idx="2"/>
            <a:endCxn id="7" idx="0"/>
          </p:cNvCxnSpPr>
          <p:nvPr/>
        </p:nvCxnSpPr>
        <p:spPr>
          <a:xfrm flipH="1">
            <a:off x="2102970" y="1844824"/>
            <a:ext cx="1037254" cy="819031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4160202" y="1331707"/>
            <a:ext cx="180020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 anchorCtr="0">
            <a:noAutofit/>
          </a:bodyPr>
          <a:lstStyle/>
          <a:p>
            <a:pPr algn="ctr"/>
            <a:r>
              <a:rPr lang="en-GB" dirty="0"/>
              <a:t>Ordinal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3203848" y="2663855"/>
            <a:ext cx="1800200" cy="5040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 anchor="ctr" anchorCtr="0">
            <a:noAutofit/>
          </a:bodyPr>
          <a:lstStyle/>
          <a:p>
            <a:pPr algn="ctr"/>
            <a:r>
              <a:rPr lang="en-GB" dirty="0"/>
              <a:t>Correlation</a:t>
            </a:r>
          </a:p>
        </p:txBody>
      </p:sp>
      <p:cxnSp>
        <p:nvCxnSpPr>
          <p:cNvPr id="22" name="Straight Arrow Connector 21"/>
          <p:cNvCxnSpPr>
            <a:stCxn id="20" idx="2"/>
            <a:endCxn id="21" idx="0"/>
          </p:cNvCxnSpPr>
          <p:nvPr/>
        </p:nvCxnSpPr>
        <p:spPr>
          <a:xfrm flipH="1">
            <a:off x="4103948" y="1835763"/>
            <a:ext cx="956354" cy="82809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6" idx="2"/>
            <a:endCxn id="21" idx="0"/>
          </p:cNvCxnSpPr>
          <p:nvPr/>
        </p:nvCxnSpPr>
        <p:spPr>
          <a:xfrm>
            <a:off x="3140224" y="1844824"/>
            <a:ext cx="963724" cy="819031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31" name="TextBox 30"/>
          <p:cNvSpPr txBox="1"/>
          <p:nvPr/>
        </p:nvSpPr>
        <p:spPr>
          <a:xfrm>
            <a:off x="6660232" y="1331707"/>
            <a:ext cx="1800200" cy="50405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 anchor="ctr" anchorCtr="0">
            <a:noAutofit/>
          </a:bodyPr>
          <a:lstStyle/>
          <a:p>
            <a:pPr algn="ctr"/>
            <a:r>
              <a:rPr lang="en-GB" dirty="0"/>
              <a:t>Continuous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1506348" y="1835763"/>
            <a:ext cx="13468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Differences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3779912" y="1979548"/>
            <a:ext cx="15824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Relationships</a:t>
            </a:r>
          </a:p>
        </p:txBody>
      </p:sp>
      <p:cxnSp>
        <p:nvCxnSpPr>
          <p:cNvPr id="40" name="Straight Arrow Connector 39"/>
          <p:cNvCxnSpPr>
            <a:stCxn id="31" idx="2"/>
            <a:endCxn id="8" idx="0"/>
          </p:cNvCxnSpPr>
          <p:nvPr/>
        </p:nvCxnSpPr>
        <p:spPr>
          <a:xfrm>
            <a:off x="7560332" y="1835763"/>
            <a:ext cx="0" cy="83884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>
            <a:stCxn id="8" idx="2"/>
            <a:endCxn id="44" idx="0"/>
          </p:cNvCxnSpPr>
          <p:nvPr/>
        </p:nvCxnSpPr>
        <p:spPr>
          <a:xfrm flipH="1">
            <a:off x="4680012" y="3178662"/>
            <a:ext cx="2880320" cy="82809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44" name="TextBox 43"/>
          <p:cNvSpPr txBox="1"/>
          <p:nvPr/>
        </p:nvSpPr>
        <p:spPr>
          <a:xfrm>
            <a:off x="3779912" y="4006754"/>
            <a:ext cx="1800200" cy="5040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 anchor="ctr" anchorCtr="0">
            <a:noAutofit/>
          </a:bodyPr>
          <a:lstStyle/>
          <a:p>
            <a:pPr algn="ctr"/>
            <a:r>
              <a:rPr lang="en-GB" dirty="0"/>
              <a:t>F-test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5512530" y="3167911"/>
            <a:ext cx="11865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Variances</a:t>
            </a:r>
          </a:p>
        </p:txBody>
      </p:sp>
      <p:cxnSp>
        <p:nvCxnSpPr>
          <p:cNvPr id="47" name="Straight Arrow Connector 46"/>
          <p:cNvCxnSpPr>
            <a:stCxn id="8" idx="2"/>
            <a:endCxn id="48" idx="0"/>
          </p:cNvCxnSpPr>
          <p:nvPr/>
        </p:nvCxnSpPr>
        <p:spPr>
          <a:xfrm>
            <a:off x="7560332" y="3178662"/>
            <a:ext cx="0" cy="82809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48" name="TextBox 47"/>
          <p:cNvSpPr txBox="1"/>
          <p:nvPr/>
        </p:nvSpPr>
        <p:spPr>
          <a:xfrm>
            <a:off x="6660232" y="4006754"/>
            <a:ext cx="1800200" cy="504056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 anchor="ctr" anchorCtr="0">
            <a:noAutofit/>
          </a:bodyPr>
          <a:lstStyle/>
          <a:p>
            <a:pPr algn="ctr"/>
            <a:r>
              <a:rPr lang="en-GB" dirty="0"/>
              <a:t># Of Groups?</a:t>
            </a:r>
          </a:p>
        </p:txBody>
      </p:sp>
      <p:sp>
        <p:nvSpPr>
          <p:cNvPr id="52" name="TextBox 51"/>
          <p:cNvSpPr txBox="1"/>
          <p:nvPr/>
        </p:nvSpPr>
        <p:spPr>
          <a:xfrm>
            <a:off x="7559680" y="3408042"/>
            <a:ext cx="8643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Means</a:t>
            </a:r>
          </a:p>
        </p:txBody>
      </p:sp>
      <p:cxnSp>
        <p:nvCxnSpPr>
          <p:cNvPr id="53" name="Straight Arrow Connector 52"/>
          <p:cNvCxnSpPr>
            <a:stCxn id="48" idx="2"/>
            <a:endCxn id="54" idx="0"/>
          </p:cNvCxnSpPr>
          <p:nvPr/>
        </p:nvCxnSpPr>
        <p:spPr>
          <a:xfrm>
            <a:off x="7560332" y="4510810"/>
            <a:ext cx="0" cy="82640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54" name="TextBox 53"/>
          <p:cNvSpPr txBox="1"/>
          <p:nvPr/>
        </p:nvSpPr>
        <p:spPr>
          <a:xfrm>
            <a:off x="6660232" y="5337212"/>
            <a:ext cx="1800200" cy="5040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 anchor="ctr" anchorCtr="0">
            <a:noAutofit/>
          </a:bodyPr>
          <a:lstStyle/>
          <a:p>
            <a:pPr algn="ctr"/>
            <a:r>
              <a:rPr lang="en-GB" dirty="0"/>
              <a:t>t-Test</a:t>
            </a:r>
          </a:p>
        </p:txBody>
      </p:sp>
      <p:sp>
        <p:nvSpPr>
          <p:cNvPr id="55" name="TextBox 54"/>
          <p:cNvSpPr txBox="1"/>
          <p:nvPr/>
        </p:nvSpPr>
        <p:spPr>
          <a:xfrm>
            <a:off x="7740352" y="4738500"/>
            <a:ext cx="6222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Two</a:t>
            </a:r>
          </a:p>
        </p:txBody>
      </p:sp>
      <p:cxnSp>
        <p:nvCxnSpPr>
          <p:cNvPr id="57" name="Straight Arrow Connector 56"/>
          <p:cNvCxnSpPr>
            <a:stCxn id="48" idx="2"/>
            <a:endCxn id="58" idx="0"/>
          </p:cNvCxnSpPr>
          <p:nvPr/>
        </p:nvCxnSpPr>
        <p:spPr>
          <a:xfrm flipH="1">
            <a:off x="4714521" y="4510810"/>
            <a:ext cx="2845811" cy="82640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58" name="TextBox 57"/>
          <p:cNvSpPr txBox="1"/>
          <p:nvPr/>
        </p:nvSpPr>
        <p:spPr>
          <a:xfrm>
            <a:off x="3814421" y="5337212"/>
            <a:ext cx="1800200" cy="5040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 anchor="ctr" anchorCtr="0">
            <a:noAutofit/>
          </a:bodyPr>
          <a:lstStyle/>
          <a:p>
            <a:pPr algn="ctr"/>
            <a:r>
              <a:rPr lang="en-GB" dirty="0"/>
              <a:t>ANOVA</a:t>
            </a:r>
          </a:p>
        </p:txBody>
      </p:sp>
      <p:sp>
        <p:nvSpPr>
          <p:cNvPr id="59" name="TextBox 58"/>
          <p:cNvSpPr txBox="1"/>
          <p:nvPr/>
        </p:nvSpPr>
        <p:spPr>
          <a:xfrm>
            <a:off x="3846066" y="4738500"/>
            <a:ext cx="16482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Three or more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201552" y="4573576"/>
            <a:ext cx="321831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This covers most situations likely to occur in a project. If you think that your project will need more than this, talk to your supervisor or Dr Nik</a:t>
            </a:r>
          </a:p>
        </p:txBody>
      </p:sp>
    </p:spTree>
    <p:extLst>
      <p:ext uri="{BB962C8B-B14F-4D97-AF65-F5344CB8AC3E}">
        <p14:creationId xmlns:p14="http://schemas.microsoft.com/office/powerpoint/2010/main" val="3634070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4551</TotalTime>
  <Words>1819</Words>
  <Application>Microsoft Office PowerPoint</Application>
  <PresentationFormat>On-screen Show (4:3)</PresentationFormat>
  <Paragraphs>417</Paragraphs>
  <Slides>34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3" baseType="lpstr">
      <vt:lpstr>Arial</vt:lpstr>
      <vt:lpstr>Calibri</vt:lpstr>
      <vt:lpstr>Calibri Light</vt:lpstr>
      <vt:lpstr>Cambria Math</vt:lpstr>
      <vt:lpstr>Courier New</vt:lpstr>
      <vt:lpstr>Georgia</vt:lpstr>
      <vt:lpstr>Times New Roman</vt:lpstr>
      <vt:lpstr>Wingdings</vt:lpstr>
      <vt:lpstr>Office Theme</vt:lpstr>
      <vt:lpstr> Selecting Statistical Tests</vt:lpstr>
      <vt:lpstr>Common Statistical Tests</vt:lpstr>
      <vt:lpstr>Data types</vt:lpstr>
      <vt:lpstr>Categorical Data</vt:lpstr>
      <vt:lpstr>Numerical Data</vt:lpstr>
      <vt:lpstr>Identify that data type!</vt:lpstr>
      <vt:lpstr>Nominal Data</vt:lpstr>
      <vt:lpstr>Example Χ2 </vt:lpstr>
      <vt:lpstr>Example Χ2 </vt:lpstr>
      <vt:lpstr>PowerPoint Presentation</vt:lpstr>
      <vt:lpstr>Ordinal Data</vt:lpstr>
      <vt:lpstr>Example</vt:lpstr>
      <vt:lpstr>Example</vt:lpstr>
      <vt:lpstr>In Excel</vt:lpstr>
      <vt:lpstr>When is correlation significant?</vt:lpstr>
      <vt:lpstr>Correlation</vt:lpstr>
      <vt:lpstr>Discrete Data</vt:lpstr>
      <vt:lpstr>Continuous Data</vt:lpstr>
      <vt:lpstr>Example</vt:lpstr>
      <vt:lpstr>Example</vt:lpstr>
      <vt:lpstr>Example</vt:lpstr>
      <vt:lpstr>Continuous Data</vt:lpstr>
      <vt:lpstr>t-Tests</vt:lpstr>
      <vt:lpstr>Example</vt:lpstr>
      <vt:lpstr>Example</vt:lpstr>
      <vt:lpstr>In Excel</vt:lpstr>
      <vt:lpstr>Continuous Data</vt:lpstr>
      <vt:lpstr>Example</vt:lpstr>
      <vt:lpstr>Example </vt:lpstr>
      <vt:lpstr>ANOVA in Excel</vt:lpstr>
      <vt:lpstr>In Excel</vt:lpstr>
      <vt:lpstr>ANOVA Results</vt:lpstr>
      <vt:lpstr>ANOVA Results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NJW</dc:creator>
  <cp:lastModifiedBy>Nik Whitehead</cp:lastModifiedBy>
  <cp:revision>251</cp:revision>
  <dcterms:created xsi:type="dcterms:W3CDTF">2011-09-13T10:27:46Z</dcterms:created>
  <dcterms:modified xsi:type="dcterms:W3CDTF">2020-11-27T12:52:10Z</dcterms:modified>
</cp:coreProperties>
</file>