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7" r:id="rId5"/>
    <p:sldId id="260" r:id="rId6"/>
    <p:sldId id="261" r:id="rId7"/>
    <p:sldId id="262" r:id="rId8"/>
    <p:sldId id="263"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A7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2B21E-97F4-E24A-9FF9-478B38934F79}" v="11" dt="2024-04-28T01:41:30.789"/>
    <p1510:client id="{D47548C7-5158-47ED-A100-51700BD6D8C9}" v="81" dt="2024-04-28T01:46:41.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3" d="100"/>
          <a:sy n="83" d="100"/>
        </p:scale>
        <p:origin x="40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A09A75-5FE7-45AE-8388-A498FB385F5D}"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F8EFF8-E484-4145-86ED-23272282ED7C}" type="slidenum">
              <a:rPr lang="en-GB" smtClean="0"/>
              <a:t>‹#›</a:t>
            </a:fld>
            <a:endParaRPr lang="en-GB"/>
          </a:p>
        </p:txBody>
      </p:sp>
    </p:spTree>
    <p:extLst>
      <p:ext uri="{BB962C8B-B14F-4D97-AF65-F5344CB8AC3E}">
        <p14:creationId xmlns:p14="http://schemas.microsoft.com/office/powerpoint/2010/main" val="2814821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Aptos" panose="020B0004020202020204" pitchFamily="34" charset="0"/>
                <a:cs typeface="Calibri" panose="020F0502020204030204" pitchFamily="34" charset="0"/>
              </a:rPr>
              <a:t>As a group, we made sure to incorporate as many academic theory models as possible to plan our health and well-being event properly we incorporated Belbin’s team role theory, which </a:t>
            </a:r>
            <a:r>
              <a:rPr lang="en-GB" sz="1800" b="0" i="0">
                <a:effectLst/>
                <a:latin typeface="Calibri" panose="020F0502020204030204" pitchFamily="34" charset="0"/>
                <a:ea typeface="Aptos" panose="020B0004020202020204" pitchFamily="34" charset="0"/>
                <a:cs typeface="Calibri" panose="020F0502020204030204" pitchFamily="34" charset="0"/>
              </a:rPr>
              <a:t>guided our understanding of individual strengths and roles within the team, ensuring effective collaboration.</a:t>
            </a:r>
            <a:endParaRPr lang="en-GB" sz="180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F8EFF8-E484-4145-86ED-23272282ED7C}" type="slidenum">
              <a:rPr lang="en-GB" smtClean="0"/>
              <a:t>1</a:t>
            </a:fld>
            <a:endParaRPr lang="en-GB"/>
          </a:p>
        </p:txBody>
      </p:sp>
    </p:spTree>
    <p:extLst>
      <p:ext uri="{BB962C8B-B14F-4D97-AF65-F5344CB8AC3E}">
        <p14:creationId xmlns:p14="http://schemas.microsoft.com/office/powerpoint/2010/main" val="392677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800" b="0" i="0">
                <a:effectLst/>
                <a:latin typeface="Calibri" panose="020F0502020204030204" pitchFamily="34" charset="0"/>
                <a:ea typeface="Times New Roman" panose="02020603050405020304" pitchFamily="18" charset="0"/>
                <a:cs typeface="Calibri" panose="020F0502020204030204" pitchFamily="34" charset="0"/>
              </a:rPr>
              <a:t>Getz’s Event management Planning Model provided us with a framework for strategic event planning, </a:t>
            </a:r>
            <a:r>
              <a:rPr lang="en-GB" sz="1800" b="0" i="0" err="1">
                <a:effectLst/>
                <a:latin typeface="Calibri" panose="020F0502020204030204" pitchFamily="34" charset="0"/>
                <a:ea typeface="Times New Roman" panose="02020603050405020304" pitchFamily="18" charset="0"/>
                <a:cs typeface="Calibri" panose="020F0502020204030204" pitchFamily="34" charset="0"/>
              </a:rPr>
              <a:t>emphasizing</a:t>
            </a:r>
            <a:r>
              <a:rPr lang="en-GB" sz="1800" b="0" i="0">
                <a:effectLst/>
                <a:latin typeface="Calibri" panose="020F0502020204030204" pitchFamily="34" charset="0"/>
                <a:ea typeface="Times New Roman" panose="02020603050405020304" pitchFamily="18" charset="0"/>
                <a:cs typeface="Calibri" panose="020F0502020204030204" pitchFamily="34" charset="0"/>
              </a:rPr>
              <a:t> risk assessment and stakeholder engagement.</a:t>
            </a:r>
            <a:endParaRPr lang="en-GB" sz="1800">
              <a:effectLst/>
              <a:latin typeface=".AppleSystemUIFont"/>
              <a:ea typeface="Times New Roman" panose="02020603050405020304" pitchFamily="18" charset="0"/>
              <a:cs typeface="Times New Roman" panose="02020603050405020304" pitchFamily="18" charset="0"/>
            </a:endParaRPr>
          </a:p>
          <a:p>
            <a:r>
              <a:rPr lang="en-GB" sz="1800">
                <a:effectLst/>
                <a:latin typeface="Calibri" panose="020F0502020204030204" pitchFamily="34" charset="0"/>
                <a:ea typeface="Times New Roman" panose="02020603050405020304" pitchFamily="18" charset="0"/>
                <a:cs typeface="Calibri" panose="020F0502020204030204" pitchFamily="34" charset="0"/>
              </a:rPr>
              <a:t> </a:t>
            </a:r>
            <a:endParaRPr lang="en-GB" sz="1800">
              <a:effectLst/>
              <a:latin typeface=".AppleSystemUIFont"/>
              <a:ea typeface="Times New Roman" panose="02020603050405020304" pitchFamily="18" charset="0"/>
              <a:cs typeface="Times New Roman" panose="02020603050405020304" pitchFamily="18" charset="0"/>
            </a:endParaRPr>
          </a:p>
          <a:p>
            <a:pPr lvl="0"/>
            <a:r>
              <a:rPr lang="en-GB" sz="1800" b="0" i="0" err="1">
                <a:effectLst/>
                <a:latin typeface="Calibri" panose="020F0502020204030204" pitchFamily="34" charset="0"/>
                <a:ea typeface="Times New Roman" panose="02020603050405020304" pitchFamily="18" charset="0"/>
                <a:cs typeface="Calibri" panose="020F0502020204030204" pitchFamily="34" charset="0"/>
              </a:rPr>
              <a:t>Kotler’s</a:t>
            </a:r>
            <a:r>
              <a:rPr lang="en-GB" sz="1800" b="0" i="0">
                <a:effectLst/>
                <a:latin typeface="Calibri" panose="020F0502020204030204" pitchFamily="34" charset="0"/>
                <a:ea typeface="Times New Roman" panose="02020603050405020304" pitchFamily="18" charset="0"/>
                <a:cs typeface="Calibri" panose="020F0502020204030204" pitchFamily="34" charset="0"/>
              </a:rPr>
              <a:t> Marketing Theory (2018) informed our approach to promoting the event, focusing on targeting the right audience and delivering value through our contributions.</a:t>
            </a:r>
            <a:endParaRPr lang="en-GB" sz="1800">
              <a:effectLst/>
              <a:latin typeface=".AppleSystemUIFont"/>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2F8EFF8-E484-4145-86ED-23272282ED7C}" type="slidenum">
              <a:rPr lang="en-GB" smtClean="0"/>
              <a:t>2</a:t>
            </a:fld>
            <a:endParaRPr lang="en-GB"/>
          </a:p>
        </p:txBody>
      </p:sp>
    </p:spTree>
    <p:extLst>
      <p:ext uri="{BB962C8B-B14F-4D97-AF65-F5344CB8AC3E}">
        <p14:creationId xmlns:p14="http://schemas.microsoft.com/office/powerpoint/2010/main" val="528003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800" b="0" i="0" dirty="0">
                <a:effectLst/>
                <a:latin typeface="Calibri" panose="020F0502020204030204" pitchFamily="34" charset="0"/>
                <a:ea typeface="Times New Roman" panose="02020603050405020304" pitchFamily="18" charset="0"/>
                <a:cs typeface="Calibri" panose="020F0502020204030204" pitchFamily="34" charset="0"/>
              </a:rPr>
              <a:t>Joining the group at the final stages of event planning presented both challenges and opportunities for me. While the overall theme, concept, and many logistical aspects were already determined by the time I joined, I was still able to make meaningful contributions to the project.</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pPr lvl="0"/>
            <a:r>
              <a:rPr lang="en-GB" sz="1800" b="0" i="0" dirty="0">
                <a:effectLst/>
                <a:latin typeface="Calibri" panose="020F0502020204030204" pitchFamily="34" charset="0"/>
                <a:ea typeface="Times New Roman" panose="02020603050405020304" pitchFamily="18" charset="0"/>
                <a:cs typeface="Calibri" panose="020F0502020204030204" pitchFamily="34" charset="0"/>
              </a:rPr>
              <a:t>One area where I was able to contribute significantly was in the development of the risk management plan. I conducted a thorough analysis of potential hazards and proposed measures to mitigate them. This not only added an extra layer of safety to the event but also demonstrated my ability to adapt and contribute to the team despite joining late in the process.</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Aptos" panose="020B0004020202020204" pitchFamily="34" charset="0"/>
                <a:cs typeface="Calibri" panose="020F0502020204030204" pitchFamily="34"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b="1" u="none" strike="noStrike" dirty="0">
                <a:effectLst/>
                <a:latin typeface="Calibri" panose="020F0502020204030204" pitchFamily="34" charset="0"/>
                <a:ea typeface="Aptos" panose="020B0004020202020204" pitchFamily="34" charset="0"/>
                <a:cs typeface="Calibri" panose="020F0502020204030204" pitchFamily="34"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2F8EFF8-E484-4145-86ED-23272282ED7C}" type="slidenum">
              <a:rPr lang="en-GB" smtClean="0"/>
              <a:t>3</a:t>
            </a:fld>
            <a:endParaRPr lang="en-GB"/>
          </a:p>
        </p:txBody>
      </p:sp>
    </p:spTree>
    <p:extLst>
      <p:ext uri="{BB962C8B-B14F-4D97-AF65-F5344CB8AC3E}">
        <p14:creationId xmlns:p14="http://schemas.microsoft.com/office/powerpoint/2010/main" val="2424766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effectLst/>
                <a:latin typeface="Calibri" panose="020F0502020204030204" pitchFamily="34" charset="0"/>
                <a:ea typeface="Times New Roman" panose="02020603050405020304" pitchFamily="18" charset="0"/>
                <a:cs typeface="Calibri" panose="020F0502020204030204" pitchFamily="34" charset="0"/>
              </a:rPr>
              <a:t>Before the event started, I conducted a risk assessment by walking around the venue hall, identifying potential hazards and ensuring a safe environment for all attendees. This proactive approach helped mitigate risks and provided a solid foundation for the event to proceed smoothly.</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b="0" i="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Aptos" panose="020B0004020202020204" pitchFamily="34" charset="0"/>
                <a:cs typeface="Calibri" panose="020F0502020204030204" pitchFamily="34" charset="0"/>
              </a:rPr>
              <a:t>As the individual responsible for risk management, my role was critical in ensuring the safety and success of the event. I conducted thorough risk assessments, developed contingency plans, and monitored event operations to mitigate potential disruptions. However, there were areas where I could have improved, such as ensuring proper food safety protocols were followed to prevent incidents like the sandwiches being out of date.</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As part of my role, I focused on managing raffle ticket sales and selling some of them with Ceri ensuring smooth coordination and maximizing fundraising efforts. Throughout the event, I actively engaged with attendees and stall vendors, selling raffle tickets for £1 each. This hands-on approach allowed me to interact directly with participants, explaining the purpose of the raffle and encouraging their participation.</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Clyde and I took the initiative to go the </a:t>
            </a:r>
            <a:r>
              <a:rPr lang="en-GB" sz="1800" dirty="0" err="1">
                <a:effectLst/>
                <a:latin typeface="Calibri" panose="020F0502020204030204" pitchFamily="34" charset="0"/>
                <a:ea typeface="Times New Roman" panose="02020603050405020304" pitchFamily="18" charset="0"/>
                <a:cs typeface="Calibri" panose="020F0502020204030204" pitchFamily="34" charset="0"/>
              </a:rPr>
              <a:t>the</a:t>
            </a:r>
            <a:r>
              <a:rPr lang="en-GB" sz="1800" dirty="0">
                <a:effectLst/>
                <a:latin typeface="Calibri" panose="020F0502020204030204" pitchFamily="34" charset="0"/>
                <a:ea typeface="Times New Roman" panose="02020603050405020304" pitchFamily="18" charset="0"/>
                <a:cs typeface="Calibri" panose="020F0502020204030204" pitchFamily="34" charset="0"/>
              </a:rPr>
              <a:t> university campus to sell more tickets, expanding our outreach and increasing attendance.</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In addition to selling tickets, I took extra care to ensure that each ticket had the purchaser’s name and contact information written on it. This attention to detail not only facilitated the raffle drawing process but also provided valuable data for future communications and follow-ups.</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b="1" i="0" u="none" strike="noStrike"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b="0" i="0" dirty="0">
                <a:effectLst/>
                <a:latin typeface="Calibri" panose="020F0502020204030204" pitchFamily="34" charset="0"/>
                <a:ea typeface="Times New Roman" panose="02020603050405020304" pitchFamily="18" charset="0"/>
                <a:cs typeface="Calibri" panose="020F0502020204030204" pitchFamily="34" charset="0"/>
              </a:rPr>
              <a:t>Overall, my role in managing raffle ticket sales allowed me to develop valuable skills in communication, negotiation, and customer service. By actively engaging with participants and stakeholders, I contributed to the success of the fundraising initiative and helped generate funds for the wellness centre.</a:t>
            </a: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At the end of the event, Ceri and I folded thank-you letters, placed them in envelopes, and personally handed them out to each stall as a token of appreciation for their support and contribution to the event.</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AppleSystemUIFont"/>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2F8EFF8-E484-4145-86ED-23272282ED7C}" type="slidenum">
              <a:rPr lang="en-GB" smtClean="0"/>
              <a:t>4</a:t>
            </a:fld>
            <a:endParaRPr lang="en-GB"/>
          </a:p>
        </p:txBody>
      </p:sp>
    </p:spTree>
    <p:extLst>
      <p:ext uri="{BB962C8B-B14F-4D97-AF65-F5344CB8AC3E}">
        <p14:creationId xmlns:p14="http://schemas.microsoft.com/office/powerpoint/2010/main" val="2191896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effectLst/>
                <a:latin typeface="Calibri" panose="020F0502020204030204" pitchFamily="34" charset="0"/>
                <a:ea typeface="Times New Roman" panose="02020603050405020304" pitchFamily="18" charset="0"/>
                <a:cs typeface="Calibri" panose="020F0502020204030204" pitchFamily="34" charset="0"/>
              </a:rPr>
              <a:t>Despite some challenges, our health and wellness Event was a success, attracting a diverse audience and receiving positive feedback. The application of strategic planning contributed to the event’s success, highlighting the effectiveness of our collaborative efforts and individual contributions.</a:t>
            </a:r>
            <a:endParaRPr lang="en-GB" sz="1800">
              <a:effectLst/>
              <a:latin typeface=".AppleSystemUIFont"/>
              <a:ea typeface="Times New Roman" panose="02020603050405020304" pitchFamily="18" charset="0"/>
              <a:cs typeface="Times New Roman" panose="02020603050405020304" pitchFamily="18" charset="0"/>
            </a:endParaRPr>
          </a:p>
          <a:p>
            <a:r>
              <a:rPr lang="en-GB" sz="1800">
                <a:effectLst/>
                <a:latin typeface="Calibri" panose="020F0502020204030204" pitchFamily="34" charset="0"/>
                <a:ea typeface="Times New Roman" panose="02020603050405020304" pitchFamily="18" charset="0"/>
                <a:cs typeface="Calibri" panose="020F0502020204030204" pitchFamily="34" charset="0"/>
              </a:rPr>
              <a:t> </a:t>
            </a:r>
            <a:endParaRPr lang="en-GB" sz="1800">
              <a:effectLst/>
              <a:latin typeface=".AppleSystemUIFont"/>
              <a:ea typeface="Times New Roman" panose="02020603050405020304" pitchFamily="18" charset="0"/>
              <a:cs typeface="Times New Roman" panose="02020603050405020304" pitchFamily="18" charset="0"/>
            </a:endParaRPr>
          </a:p>
          <a:p>
            <a:r>
              <a:rPr lang="en-GB" sz="1800" b="0" i="0">
                <a:effectLst/>
                <a:latin typeface="Calibri" panose="020F0502020204030204" pitchFamily="34" charset="0"/>
                <a:ea typeface="Times New Roman" panose="02020603050405020304" pitchFamily="18" charset="0"/>
                <a:cs typeface="Calibri" panose="020F0502020204030204" pitchFamily="34" charset="0"/>
              </a:rPr>
              <a:t>In conclusion, our Wellness Event at the Dylan Thomas Centre demonstrated the effective application of business models, successful event planning and execution, and valuable learning experiences for all team members. Moving forward, we will build on these experiences to further enhance our event management skills and ensure continued success in future </a:t>
            </a:r>
            <a:r>
              <a:rPr lang="en-GB" sz="1800" b="0" i="0" err="1">
                <a:effectLst/>
                <a:latin typeface="Calibri" panose="020F0502020204030204" pitchFamily="34" charset="0"/>
                <a:ea typeface="Times New Roman" panose="02020603050405020304" pitchFamily="18" charset="0"/>
                <a:cs typeface="Calibri" panose="020F0502020204030204" pitchFamily="34" charset="0"/>
              </a:rPr>
              <a:t>endeavors</a:t>
            </a:r>
            <a:r>
              <a:rPr lang="en-GB" sz="1800" b="0" i="0">
                <a:effectLst/>
                <a:latin typeface="Calibri" panose="020F0502020204030204" pitchFamily="34" charset="0"/>
                <a:ea typeface="Times New Roman" panose="02020603050405020304" pitchFamily="18" charset="0"/>
                <a:cs typeface="Calibri" panose="020F0502020204030204" pitchFamily="34" charset="0"/>
              </a:rPr>
              <a:t>.</a:t>
            </a:r>
            <a:endParaRPr lang="en-GB" sz="1800">
              <a:effectLst/>
              <a:latin typeface=".AppleSystemUIFont"/>
              <a:ea typeface="Times New Roman" panose="02020603050405020304" pitchFamily="18" charset="0"/>
              <a:cs typeface="Times New Roman" panose="02020603050405020304" pitchFamily="18" charset="0"/>
            </a:endParaRPr>
          </a:p>
          <a:p>
            <a:r>
              <a:rPr lang="en-GB" sz="1800">
                <a:effectLst/>
                <a:latin typeface="Calibri" panose="020F0502020204030204" pitchFamily="34" charset="0"/>
                <a:ea typeface="Aptos" panose="020B0004020202020204" pitchFamily="34" charset="0"/>
                <a:cs typeface="Calibri" panose="020F0502020204030204" pitchFamily="34" charset="0"/>
              </a:rPr>
              <a:t> </a:t>
            </a:r>
            <a:endParaRPr lang="en-GB" sz="1800">
              <a:effectLst/>
              <a:latin typeface="Aptos" panose="020B0004020202020204" pitchFamily="34" charset="0"/>
              <a:ea typeface="Aptos" panose="020B0004020202020204" pitchFamily="34" charset="0"/>
              <a:cs typeface="Times New Roman" panose="02020603050405020304" pitchFamily="18" charset="0"/>
            </a:endParaRPr>
          </a:p>
          <a:p>
            <a:r>
              <a:rPr lang="en-GB" sz="1800">
                <a:effectLst/>
                <a:latin typeface="Aptos" panose="020B0004020202020204" pitchFamily="34" charset="0"/>
                <a:ea typeface="Aptos" panose="020B0004020202020204" pitchFamily="34" charset="0"/>
                <a:cs typeface="Times New Roman" panose="02020603050405020304" pitchFamily="18" charset="0"/>
              </a:rPr>
              <a:t> </a:t>
            </a:r>
          </a:p>
          <a:p>
            <a:endParaRPr lang="en-US"/>
          </a:p>
        </p:txBody>
      </p:sp>
      <p:sp>
        <p:nvSpPr>
          <p:cNvPr id="4" name="Slide Number Placeholder 3"/>
          <p:cNvSpPr>
            <a:spLocks noGrp="1"/>
          </p:cNvSpPr>
          <p:nvPr>
            <p:ph type="sldNum" sz="quarter" idx="5"/>
          </p:nvPr>
        </p:nvSpPr>
        <p:spPr/>
        <p:txBody>
          <a:bodyPr/>
          <a:lstStyle/>
          <a:p>
            <a:fld id="{92F8EFF8-E484-4145-86ED-23272282ED7C}" type="slidenum">
              <a:rPr lang="en-GB" smtClean="0"/>
              <a:t>5</a:t>
            </a:fld>
            <a:endParaRPr lang="en-GB"/>
          </a:p>
        </p:txBody>
      </p:sp>
    </p:spTree>
    <p:extLst>
      <p:ext uri="{BB962C8B-B14F-4D97-AF65-F5344CB8AC3E}">
        <p14:creationId xmlns:p14="http://schemas.microsoft.com/office/powerpoint/2010/main" val="3936371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BDE0-E62E-4BF9-5F15-DEAD5F25D00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EAC622D-0F78-911B-47CB-75BD773476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2641583-B769-BD36-41B7-5186435A5192}"/>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FFC37CFB-50FA-C41E-88B2-50DC611E7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4F8152-C5AE-A9F1-C3D7-E7F56FFDFF10}"/>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3831806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911BF-D78E-8103-E48D-23733D9951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F6E3B-71A2-E8FB-456C-B703755A46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E466A7-26CA-05E9-2141-72948417F012}"/>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313B23E9-108D-C08A-37EE-5EC7D9350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B4C31-4161-B6C2-0CB4-F8055C2E888E}"/>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185066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C3828-FB38-69E7-24D8-BA2266044BB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A35ABCA-F57F-2A46-894C-4504F00AEF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F91869-D147-470B-F553-D271C84B462B}"/>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B2B3ED86-0D80-0A01-8D82-A3F3D95986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8DACB-EDD8-8B09-C230-2D8CFF206809}"/>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166814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32036-0F72-2CB7-DF1F-BB66B3FAF3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403795-3C3E-44B4-7BE5-4388F34401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738B2F-EBF8-FA16-149A-50A1B69F087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489BDF5-CCD8-611D-E6A8-084C525338E4}"/>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6" name="Footer Placeholder 5">
            <a:extLst>
              <a:ext uri="{FF2B5EF4-FFF2-40B4-BE49-F238E27FC236}">
                <a16:creationId xmlns:a16="http://schemas.microsoft.com/office/drawing/2014/main" id="{EC86EF65-102F-E9DE-9D3F-F52F6B1194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26D3B0-C13E-9C79-3327-1547A81C77CD}"/>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2813048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54CB2-A292-393A-8328-913AC3F911A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8A2B6E7-8FAA-4810-2EC9-0A83E7D29F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DD51BB-2807-9007-3F8A-83B54260E4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CAA4C41-309C-DB45-EDBA-424459063A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7C4BEF-7D3F-23D0-5A93-AB3DE1F528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BDF006-9EDF-5036-9456-1BEA42AE336C}"/>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8" name="Footer Placeholder 7">
            <a:extLst>
              <a:ext uri="{FF2B5EF4-FFF2-40B4-BE49-F238E27FC236}">
                <a16:creationId xmlns:a16="http://schemas.microsoft.com/office/drawing/2014/main" id="{6F3471E3-BE95-F827-DDB3-90B94E5BF7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E4C6F6-8214-AFAC-7FFC-0A52F2913BF5}"/>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942382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A5318-AFA8-F1F6-CB87-3621E4517AB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4239450-B7B6-9A78-AE28-48625262A243}"/>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4" name="Footer Placeholder 3">
            <a:extLst>
              <a:ext uri="{FF2B5EF4-FFF2-40B4-BE49-F238E27FC236}">
                <a16:creationId xmlns:a16="http://schemas.microsoft.com/office/drawing/2014/main" id="{2E0E5E62-7F89-5BC3-65B7-E7EA71149E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1F1D7E-5C2C-281C-83B6-AC12A71C5160}"/>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2372825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2941DB-B78C-0FEC-E298-6A52368E0239}"/>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3" name="Footer Placeholder 2">
            <a:extLst>
              <a:ext uri="{FF2B5EF4-FFF2-40B4-BE49-F238E27FC236}">
                <a16:creationId xmlns:a16="http://schemas.microsoft.com/office/drawing/2014/main" id="{91E9CA39-6BF0-58A6-4AC1-D3155C8768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97D18A-1FA9-EC26-998F-69A748B2D65B}"/>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4225015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4A9D-1FA0-FECB-7C5F-70C748D832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028E7A0-EF8E-6299-7185-068C3E2A94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A4A1C8-20FC-B30A-A593-5F66C80C84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49A2F-43BC-6FE3-1FBB-0E53A6289493}"/>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6" name="Footer Placeholder 5">
            <a:extLst>
              <a:ext uri="{FF2B5EF4-FFF2-40B4-BE49-F238E27FC236}">
                <a16:creationId xmlns:a16="http://schemas.microsoft.com/office/drawing/2014/main" id="{5D7F4112-B2B3-DFAB-57B8-EA3A71E06E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D8D6B-1EF2-AB76-3FAC-18615C469E1D}"/>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150558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256D8-7E0D-4E70-DDEB-976ADCFE6B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FDAEE44-303E-619D-0E7D-61C28D31AD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CA08A3-7C03-16E4-F297-A3084B195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19A463-0D1A-A1F6-47C5-8B3B34C522DF}"/>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6" name="Footer Placeholder 5">
            <a:extLst>
              <a:ext uri="{FF2B5EF4-FFF2-40B4-BE49-F238E27FC236}">
                <a16:creationId xmlns:a16="http://schemas.microsoft.com/office/drawing/2014/main" id="{40AC4645-1277-4CCB-0CF1-163719840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BE2398-5317-C4AD-72B3-E2BC1C5E0734}"/>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2880585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1DD81-8F17-DED5-1919-077B470008E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5E6B939-0DF9-5742-8830-B7BC4E17B2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7F5E8D-E06C-5413-CA6A-AEAD99165A34}"/>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5429B45C-0D75-9C82-B810-23F499282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B1E32B-752F-3AD2-333F-7A85AAA36F4D}"/>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1482110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9E2238-14D3-4D43-FEED-5830CEB2D91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444218-679F-E1DE-80A5-7622510400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E3C9AF-A4DE-5077-7B9D-D2706E52E5ED}"/>
              </a:ext>
            </a:extLst>
          </p:cNvPr>
          <p:cNvSpPr>
            <a:spLocks noGrp="1"/>
          </p:cNvSpPr>
          <p:nvPr>
            <p:ph type="dt" sz="half" idx="10"/>
          </p:nvPr>
        </p:nvSpPr>
        <p:spPr/>
        <p:txBody>
          <a:body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C0C12338-A11F-A05B-BC07-597F5E2123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152B9-8A99-9679-C399-6F06244BEC2A}"/>
              </a:ext>
            </a:extLst>
          </p:cNvPr>
          <p:cNvSpPr>
            <a:spLocks noGrp="1"/>
          </p:cNvSpPr>
          <p:nvPr>
            <p:ph type="sldNum" sz="quarter" idx="12"/>
          </p:nvPr>
        </p:nvSpPr>
        <p:spPr/>
        <p:txBody>
          <a:bodyPr/>
          <a:lstStyle/>
          <a:p>
            <a:fld id="{1F812710-A839-4C88-B0FB-D89EDAA931DE}" type="slidenum">
              <a:rPr lang="en-GB" smtClean="0"/>
              <a:t>‹#›</a:t>
            </a:fld>
            <a:endParaRPr lang="en-GB"/>
          </a:p>
        </p:txBody>
      </p:sp>
    </p:spTree>
    <p:extLst>
      <p:ext uri="{BB962C8B-B14F-4D97-AF65-F5344CB8AC3E}">
        <p14:creationId xmlns:p14="http://schemas.microsoft.com/office/powerpoint/2010/main" val="1837033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0AEE50-0FA2-8109-BB69-379A7E776F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12F9071-2964-CC90-D911-B8F95BC47C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6E8E87-CFEE-64B4-BCAF-9CF5F2B714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FC4D17-031B-43AC-9F20-161F82C3E53B}" type="datetimeFigureOut">
              <a:rPr lang="en-GB" smtClean="0"/>
              <a:t>28/04/2024</a:t>
            </a:fld>
            <a:endParaRPr lang="en-GB"/>
          </a:p>
        </p:txBody>
      </p:sp>
      <p:sp>
        <p:nvSpPr>
          <p:cNvPr id="5" name="Footer Placeholder 4">
            <a:extLst>
              <a:ext uri="{FF2B5EF4-FFF2-40B4-BE49-F238E27FC236}">
                <a16:creationId xmlns:a16="http://schemas.microsoft.com/office/drawing/2014/main" id="{D3270B4A-8795-342A-8EF6-2378408F1B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BF3E8EB-C4B9-27C5-62C8-D25CCE87E0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812710-A839-4C88-B0FB-D89EDAA931DE}" type="slidenum">
              <a:rPr lang="en-GB" smtClean="0"/>
              <a:t>‹#›</a:t>
            </a:fld>
            <a:endParaRPr lang="en-GB"/>
          </a:p>
        </p:txBody>
      </p:sp>
    </p:spTree>
    <p:extLst>
      <p:ext uri="{BB962C8B-B14F-4D97-AF65-F5344CB8AC3E}">
        <p14:creationId xmlns:p14="http://schemas.microsoft.com/office/powerpoint/2010/main" val="2523766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share.icloud.com/photos/0c267VfM8B4wEQRlleFJpcyjg"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share.icloud.com/photos/080a-DakihQqQTIlIdU6J24g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share.icloud.com/photos/0b2qw4Lf3nMrtWwcajULw7l5Q" TargetMode="External"/><Relationship Id="rId4" Type="http://schemas.openxmlformats.org/officeDocument/2006/relationships/hyperlink" Target="https://share.icloud.com/photos/035vKnAv3Evl2Yug5eCf3S7S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share.icloud.com/photos/02eL2yp2L05pULs6LoeLsN4Zw"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B9A3B4-F765-B557-08DB-EC1ED0CFB708}"/>
              </a:ext>
            </a:extLst>
          </p:cNvPr>
          <p:cNvSpPr/>
          <p:nvPr/>
        </p:nvSpPr>
        <p:spPr>
          <a:xfrm>
            <a:off x="550864" y="549275"/>
            <a:ext cx="3565524" cy="3034657"/>
          </a:xfrm>
          <a:prstGeom prst="rect">
            <a:avLst/>
          </a:prstGeom>
        </p:spPr>
        <p:txBody>
          <a:bodyPr vert="horz" wrap="square" lIns="0" tIns="0" rIns="0" bIns="0" rtlCol="0" anchor="b" anchorCtr="0">
            <a:normAutofit/>
            <a:scene3d>
              <a:camera prst="orthographicFront"/>
              <a:lightRig rig="soft" dir="t">
                <a:rot lat="0" lon="0" rev="15600000"/>
              </a:lightRig>
            </a:scene3d>
            <a:sp3d extrusionH="57150" prstMaterial="softEdge">
              <a:bevelT w="25400" h="38100"/>
            </a:sp3d>
          </a:bodyPr>
          <a:lstStyle/>
          <a:p>
            <a:pPr algn="ctr">
              <a:spcBef>
                <a:spcPct val="0"/>
              </a:spcBef>
              <a:spcAft>
                <a:spcPts val="600"/>
              </a:spcAft>
            </a:pPr>
            <a:r>
              <a:rPr lang="en-US" sz="4800" b="1" cap="none" spc="0">
                <a:ln/>
                <a:effectLst/>
                <a:latin typeface="+mj-lt"/>
                <a:ea typeface="+mj-ea"/>
                <a:cs typeface="+mj-cs"/>
              </a:rPr>
              <a:t>Kerene</a:t>
            </a:r>
          </a:p>
        </p:txBody>
      </p:sp>
      <p:pic>
        <p:nvPicPr>
          <p:cNvPr id="7" name="Picture 6">
            <a:extLst>
              <a:ext uri="{FF2B5EF4-FFF2-40B4-BE49-F238E27FC236}">
                <a16:creationId xmlns:a16="http://schemas.microsoft.com/office/drawing/2014/main" id="{5D3C0166-07B1-C0A6-ED61-0A68CBDD4EBB}"/>
              </a:ext>
            </a:extLst>
          </p:cNvPr>
          <p:cNvPicPr>
            <a:picLocks noChangeAspect="1"/>
          </p:cNvPicPr>
          <p:nvPr/>
        </p:nvPicPr>
        <p:blipFill rotWithShape="1">
          <a:blip r:embed="rId3"/>
          <a:srcRect t="9205" r="-1" b="-1"/>
          <a:stretch/>
        </p:blipFill>
        <p:spPr>
          <a:xfrm>
            <a:off x="4549733" y="10"/>
            <a:ext cx="5362840" cy="6857990"/>
          </a:xfrm>
          <a:custGeom>
            <a:avLst/>
            <a:gdLst/>
            <a:ahLst/>
            <a:cxnLst/>
            <a:rect l="l" t="t" r="r" b="b"/>
            <a:pathLst>
              <a:path w="5362840" h="6858000">
                <a:moveTo>
                  <a:pt x="0" y="0"/>
                </a:moveTo>
                <a:lnTo>
                  <a:pt x="5362840" y="0"/>
                </a:lnTo>
                <a:lnTo>
                  <a:pt x="5362840" y="6858000"/>
                </a:lnTo>
                <a:lnTo>
                  <a:pt x="0" y="6858000"/>
                </a:lnTo>
                <a:close/>
              </a:path>
            </a:pathLst>
          </a:custGeom>
        </p:spPr>
      </p:pic>
      <p:pic>
        <p:nvPicPr>
          <p:cNvPr id="8" name="Picture 7">
            <a:extLst>
              <a:ext uri="{FF2B5EF4-FFF2-40B4-BE49-F238E27FC236}">
                <a16:creationId xmlns:a16="http://schemas.microsoft.com/office/drawing/2014/main" id="{50E00676-2E13-0C74-F8DE-96D779D36480}"/>
              </a:ext>
            </a:extLst>
          </p:cNvPr>
          <p:cNvPicPr>
            <a:picLocks noChangeAspect="1"/>
          </p:cNvPicPr>
          <p:nvPr/>
        </p:nvPicPr>
        <p:blipFill rotWithShape="1">
          <a:blip r:embed="rId4"/>
          <a:srcRect l="32069" r="28897" b="-1"/>
          <a:stretch/>
        </p:blipFill>
        <p:spPr>
          <a:xfrm>
            <a:off x="9912572" y="3427200"/>
            <a:ext cx="2279428" cy="3430800"/>
          </a:xfrm>
          <a:custGeom>
            <a:avLst/>
            <a:gdLst/>
            <a:ahLst/>
            <a:cxnLst/>
            <a:rect l="l" t="t" r="r" b="b"/>
            <a:pathLst>
              <a:path w="2279428" h="3430800">
                <a:moveTo>
                  <a:pt x="0" y="0"/>
                </a:moveTo>
                <a:lnTo>
                  <a:pt x="2279428" y="0"/>
                </a:lnTo>
                <a:lnTo>
                  <a:pt x="2279428" y="3430800"/>
                </a:lnTo>
                <a:lnTo>
                  <a:pt x="0" y="3430800"/>
                </a:lnTo>
                <a:close/>
              </a:path>
            </a:pathLst>
          </a:custGeom>
        </p:spPr>
      </p:pic>
      <p:pic>
        <p:nvPicPr>
          <p:cNvPr id="6" name="Picture 5">
            <a:extLst>
              <a:ext uri="{FF2B5EF4-FFF2-40B4-BE49-F238E27FC236}">
                <a16:creationId xmlns:a16="http://schemas.microsoft.com/office/drawing/2014/main" id="{A0D8EFBB-28FE-CACB-0CC4-C7A07E3735CB}"/>
              </a:ext>
            </a:extLst>
          </p:cNvPr>
          <p:cNvPicPr>
            <a:picLocks noChangeAspect="1"/>
          </p:cNvPicPr>
          <p:nvPr/>
        </p:nvPicPr>
        <p:blipFill rotWithShape="1">
          <a:blip r:embed="rId5"/>
          <a:srcRect l="16960" r="33210"/>
          <a:stretch/>
        </p:blipFill>
        <p:spPr>
          <a:xfrm>
            <a:off x="9912572" y="10"/>
            <a:ext cx="2279428" cy="3430790"/>
          </a:xfrm>
          <a:custGeom>
            <a:avLst/>
            <a:gdLst/>
            <a:ahLst/>
            <a:cxnLst/>
            <a:rect l="l" t="t" r="r" b="b"/>
            <a:pathLst>
              <a:path w="2279428" h="3430800">
                <a:moveTo>
                  <a:pt x="0" y="0"/>
                </a:moveTo>
                <a:lnTo>
                  <a:pt x="2279428" y="0"/>
                </a:lnTo>
                <a:lnTo>
                  <a:pt x="2279428" y="3430800"/>
                </a:lnTo>
                <a:lnTo>
                  <a:pt x="0" y="3430800"/>
                </a:lnTo>
                <a:close/>
              </a:path>
            </a:pathLst>
          </a:custGeom>
        </p:spPr>
      </p:pic>
      <p:pic>
        <p:nvPicPr>
          <p:cNvPr id="2" name="Picture 1">
            <a:extLst>
              <a:ext uri="{FF2B5EF4-FFF2-40B4-BE49-F238E27FC236}">
                <a16:creationId xmlns:a16="http://schemas.microsoft.com/office/drawing/2014/main" id="{A97565FD-991F-FC3B-ED4E-98EF1EAE2A53}"/>
              </a:ext>
            </a:extLst>
          </p:cNvPr>
          <p:cNvPicPr>
            <a:picLocks noChangeAspect="1"/>
          </p:cNvPicPr>
          <p:nvPr/>
        </p:nvPicPr>
        <p:blipFill>
          <a:blip r:embed="rId6"/>
          <a:stretch>
            <a:fillRect/>
          </a:stretch>
        </p:blipFill>
        <p:spPr>
          <a:xfrm>
            <a:off x="418026" y="1165790"/>
            <a:ext cx="3722801" cy="1577410"/>
          </a:xfrm>
          <a:prstGeom prst="rect">
            <a:avLst/>
          </a:prstGeom>
        </p:spPr>
      </p:pic>
      <p:sp>
        <p:nvSpPr>
          <p:cNvPr id="9" name="TextBox 8">
            <a:extLst>
              <a:ext uri="{FF2B5EF4-FFF2-40B4-BE49-F238E27FC236}">
                <a16:creationId xmlns:a16="http://schemas.microsoft.com/office/drawing/2014/main" id="{2122D958-FCDF-F60C-E519-1102D0C7ED08}"/>
              </a:ext>
            </a:extLst>
          </p:cNvPr>
          <p:cNvSpPr txBox="1"/>
          <p:nvPr/>
        </p:nvSpPr>
        <p:spPr>
          <a:xfrm>
            <a:off x="787079" y="4496269"/>
            <a:ext cx="3455822" cy="646331"/>
          </a:xfrm>
          <a:prstGeom prst="rect">
            <a:avLst/>
          </a:prstGeom>
          <a:noFill/>
        </p:spPr>
        <p:txBody>
          <a:bodyPr wrap="square">
            <a:spAutoFit/>
          </a:bodyPr>
          <a:lstStyle/>
          <a:p>
            <a:r>
              <a:rPr lang="en-US" dirty="0"/>
              <a:t>https://</a:t>
            </a:r>
            <a:r>
              <a:rPr lang="en-US" err="1"/>
              <a:t>share.icloud.com</a:t>
            </a:r>
            <a:r>
              <a:rPr lang="en-US" dirty="0"/>
              <a:t>/photos/0cd6iywlMqA33oZbkU6gXHUbg</a:t>
            </a:r>
          </a:p>
        </p:txBody>
      </p:sp>
      <p:sp>
        <p:nvSpPr>
          <p:cNvPr id="3" name="TextBox 2">
            <a:extLst>
              <a:ext uri="{FF2B5EF4-FFF2-40B4-BE49-F238E27FC236}">
                <a16:creationId xmlns:a16="http://schemas.microsoft.com/office/drawing/2014/main" id="{5ACFFEFC-37F4-D62B-76C5-0237C5B30E90}"/>
              </a:ext>
            </a:extLst>
          </p:cNvPr>
          <p:cNvSpPr txBox="1"/>
          <p:nvPr/>
        </p:nvSpPr>
        <p:spPr>
          <a:xfrm>
            <a:off x="937549" y="3930135"/>
            <a:ext cx="3722801" cy="369332"/>
          </a:xfrm>
          <a:prstGeom prst="rect">
            <a:avLst/>
          </a:prstGeom>
          <a:noFill/>
        </p:spPr>
        <p:txBody>
          <a:bodyPr wrap="square" rtlCol="0">
            <a:spAutoFit/>
          </a:bodyPr>
          <a:lstStyle/>
          <a:p>
            <a:r>
              <a:rPr lang="en-US" dirty="0"/>
              <a:t>Video links to my presentation</a:t>
            </a:r>
            <a:endParaRPr lang="en-GB" dirty="0"/>
          </a:p>
        </p:txBody>
      </p:sp>
    </p:spTree>
    <p:extLst>
      <p:ext uri="{BB962C8B-B14F-4D97-AF65-F5344CB8AC3E}">
        <p14:creationId xmlns:p14="http://schemas.microsoft.com/office/powerpoint/2010/main" val="2326447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circular chart with colorful circles and white text&#10;&#10;Description automatically generated">
            <a:extLst>
              <a:ext uri="{FF2B5EF4-FFF2-40B4-BE49-F238E27FC236}">
                <a16:creationId xmlns:a16="http://schemas.microsoft.com/office/drawing/2014/main" id="{20D426EA-A035-53B9-4E8F-025391197B93}"/>
              </a:ext>
            </a:extLst>
          </p:cNvPr>
          <p:cNvPicPr>
            <a:picLocks noChangeAspect="1"/>
          </p:cNvPicPr>
          <p:nvPr/>
        </p:nvPicPr>
        <p:blipFill rotWithShape="1">
          <a:blip r:embed="rId3"/>
          <a:srcRect l="18985" r="18684" b="-1"/>
          <a:stretch/>
        </p:blipFill>
        <p:spPr>
          <a:xfrm>
            <a:off x="-1" y="10"/>
            <a:ext cx="7370057" cy="6857990"/>
          </a:xfrm>
          <a:prstGeom prst="rect">
            <a:avLst/>
          </a:prstGeom>
        </p:spPr>
      </p:pic>
      <p:pic>
        <p:nvPicPr>
          <p:cNvPr id="3" name="Picture 2" descr="A diagram of a marketing strategy&#10;&#10;Description automatically generated">
            <a:extLst>
              <a:ext uri="{FF2B5EF4-FFF2-40B4-BE49-F238E27FC236}">
                <a16:creationId xmlns:a16="http://schemas.microsoft.com/office/drawing/2014/main" id="{05A2CEC1-A63B-F2CA-0E2F-C9BA3D659822}"/>
              </a:ext>
            </a:extLst>
          </p:cNvPr>
          <p:cNvPicPr>
            <a:picLocks noChangeAspect="1"/>
          </p:cNvPicPr>
          <p:nvPr/>
        </p:nvPicPr>
        <p:blipFill rotWithShape="1">
          <a:blip r:embed="rId4"/>
          <a:srcRect t="14544" r="4" b="13780"/>
          <a:stretch/>
        </p:blipFill>
        <p:spPr>
          <a:xfrm>
            <a:off x="7534656" y="1"/>
            <a:ext cx="4657344" cy="3346704"/>
          </a:xfrm>
          <a:prstGeom prst="rect">
            <a:avLst/>
          </a:prstGeom>
        </p:spPr>
      </p:pic>
      <p:pic>
        <p:nvPicPr>
          <p:cNvPr id="4" name="Picture 3" descr="A diagram of a structure&#10;&#10;Description automatically generated with medium confidence">
            <a:extLst>
              <a:ext uri="{FF2B5EF4-FFF2-40B4-BE49-F238E27FC236}">
                <a16:creationId xmlns:a16="http://schemas.microsoft.com/office/drawing/2014/main" id="{D5C646E3-8235-E4B9-19A9-C16ADB0B92D3}"/>
              </a:ext>
            </a:extLst>
          </p:cNvPr>
          <p:cNvPicPr>
            <a:picLocks noChangeAspect="1"/>
          </p:cNvPicPr>
          <p:nvPr/>
        </p:nvPicPr>
        <p:blipFill rotWithShape="1">
          <a:blip r:embed="rId5"/>
          <a:srcRect r="8" b="2209"/>
          <a:stretch/>
        </p:blipFill>
        <p:spPr>
          <a:xfrm>
            <a:off x="7534654" y="3511296"/>
            <a:ext cx="4657346" cy="3346704"/>
          </a:xfrm>
          <a:prstGeom prst="rect">
            <a:avLst/>
          </a:prstGeom>
        </p:spPr>
      </p:pic>
      <p:sp>
        <p:nvSpPr>
          <p:cNvPr id="5" name="TextBox 4">
            <a:extLst>
              <a:ext uri="{FF2B5EF4-FFF2-40B4-BE49-F238E27FC236}">
                <a16:creationId xmlns:a16="http://schemas.microsoft.com/office/drawing/2014/main" id="{BCDF25F1-2506-5E9E-DBB0-0D19924434CD}"/>
              </a:ext>
            </a:extLst>
          </p:cNvPr>
          <p:cNvSpPr txBox="1"/>
          <p:nvPr/>
        </p:nvSpPr>
        <p:spPr>
          <a:xfrm>
            <a:off x="5055234" y="6488658"/>
            <a:ext cx="1840375" cy="369332"/>
          </a:xfrm>
          <a:prstGeom prst="rect">
            <a:avLst/>
          </a:prstGeom>
          <a:noFill/>
        </p:spPr>
        <p:txBody>
          <a:bodyPr wrap="square" rtlCol="0">
            <a:spAutoFit/>
          </a:bodyPr>
          <a:lstStyle/>
          <a:p>
            <a:r>
              <a:rPr lang="en-US"/>
              <a:t>(Belbin, M, 1981)</a:t>
            </a:r>
            <a:endParaRPr lang="en-GB"/>
          </a:p>
        </p:txBody>
      </p:sp>
      <p:sp>
        <p:nvSpPr>
          <p:cNvPr id="7" name="TextBox 6">
            <a:extLst>
              <a:ext uri="{FF2B5EF4-FFF2-40B4-BE49-F238E27FC236}">
                <a16:creationId xmlns:a16="http://schemas.microsoft.com/office/drawing/2014/main" id="{E03A7C1E-DEB6-B148-48EF-DF317E0D138D}"/>
              </a:ext>
            </a:extLst>
          </p:cNvPr>
          <p:cNvSpPr txBox="1"/>
          <p:nvPr/>
        </p:nvSpPr>
        <p:spPr>
          <a:xfrm>
            <a:off x="0" y="0"/>
            <a:ext cx="4133053" cy="923330"/>
          </a:xfrm>
          <a:prstGeom prst="rect">
            <a:avLst/>
          </a:prstGeom>
          <a:noFill/>
        </p:spPr>
        <p:txBody>
          <a:bodyPr wrap="square">
            <a:spAutoFit/>
          </a:bodyPr>
          <a:lstStyle/>
          <a:p>
            <a:r>
              <a:rPr lang="en-US" b="1" dirty="0">
                <a:hlinkClick r:id="rId6"/>
              </a:rPr>
              <a:t>https://</a:t>
            </a:r>
            <a:r>
              <a:rPr lang="en-US" b="1" err="1">
                <a:hlinkClick r:id="rId6"/>
              </a:rPr>
              <a:t>share.icloud.com</a:t>
            </a:r>
            <a:r>
              <a:rPr lang="en-US" b="1" dirty="0">
                <a:hlinkClick r:id="rId6"/>
              </a:rPr>
              <a:t>/photos/0c267VfM8B4wEQRlleFJpcyjg</a:t>
            </a:r>
            <a:endParaRPr lang="en-US" b="1" dirty="0"/>
          </a:p>
          <a:p>
            <a:endParaRPr lang="en-US" b="1" dirty="0"/>
          </a:p>
        </p:txBody>
      </p:sp>
    </p:spTree>
    <p:extLst>
      <p:ext uri="{BB962C8B-B14F-4D97-AF65-F5344CB8AC3E}">
        <p14:creationId xmlns:p14="http://schemas.microsoft.com/office/powerpoint/2010/main" val="965051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touching a screen with icons&#10;&#10;Description automatically generated">
            <a:extLst>
              <a:ext uri="{FF2B5EF4-FFF2-40B4-BE49-F238E27FC236}">
                <a16:creationId xmlns:a16="http://schemas.microsoft.com/office/drawing/2014/main" id="{5998F3B8-2E21-6D8C-6D2A-A176FE868827}"/>
              </a:ext>
            </a:extLst>
          </p:cNvPr>
          <p:cNvPicPr>
            <a:picLocks noChangeAspect="1"/>
          </p:cNvPicPr>
          <p:nvPr/>
        </p:nvPicPr>
        <p:blipFill rotWithShape="1">
          <a:blip r:embed="rId3"/>
          <a:srcRect t="15730"/>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3B0F1927-8D1B-7B72-98AD-32396D6A87F5}"/>
              </a:ext>
            </a:extLst>
          </p:cNvPr>
          <p:cNvSpPr/>
          <p:nvPr/>
        </p:nvSpPr>
        <p:spPr>
          <a:xfrm>
            <a:off x="640080" y="640080"/>
            <a:ext cx="2752354" cy="2709275"/>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algn="ctr">
              <a:lnSpc>
                <a:spcPct val="90000"/>
              </a:lnSpc>
              <a:spcBef>
                <a:spcPct val="0"/>
              </a:spcBef>
              <a:spcAft>
                <a:spcPts val="600"/>
              </a:spcAft>
            </a:pPr>
            <a:r>
              <a:rPr lang="en-US" sz="2200" b="1" i="0" u="sng" cap="none" spc="0">
                <a:ln w="0"/>
                <a:solidFill>
                  <a:srgbClr val="262626"/>
                </a:solidFill>
                <a:effectLst>
                  <a:outerShdw blurRad="38100" dist="25400" dir="5400000" algn="ctr" rotWithShape="0">
                    <a:srgbClr val="6E747A">
                      <a:alpha val="43000"/>
                    </a:srgbClr>
                  </a:outerShdw>
                </a:effectLst>
                <a:latin typeface="+mj-lt"/>
                <a:ea typeface="+mj-ea"/>
                <a:cs typeface="+mj-cs"/>
              </a:rPr>
              <a:t>Reflective analysis of the event planning stages for your event</a:t>
            </a:r>
            <a:endParaRPr lang="en-US" sz="2200" b="1" cap="none" spc="0">
              <a:ln w="0"/>
              <a:solidFill>
                <a:srgbClr val="262626"/>
              </a:solidFill>
              <a:effectLst>
                <a:outerShdw blurRad="38100" dist="25400" dir="5400000" algn="ctr" rotWithShape="0">
                  <a:srgbClr val="6E747A">
                    <a:alpha val="43000"/>
                  </a:srgbClr>
                </a:outerShdw>
              </a:effectLst>
              <a:latin typeface="+mj-lt"/>
              <a:ea typeface="+mj-ea"/>
              <a:cs typeface="+mj-cs"/>
            </a:endParaRPr>
          </a:p>
        </p:txBody>
      </p:sp>
      <p:sp>
        <p:nvSpPr>
          <p:cNvPr id="3" name="TextBox 2">
            <a:extLst>
              <a:ext uri="{FF2B5EF4-FFF2-40B4-BE49-F238E27FC236}">
                <a16:creationId xmlns:a16="http://schemas.microsoft.com/office/drawing/2014/main" id="{7E37CE99-D89B-7169-420F-7B6DAE1B1DB2}"/>
              </a:ext>
            </a:extLst>
          </p:cNvPr>
          <p:cNvSpPr txBox="1"/>
          <p:nvPr/>
        </p:nvSpPr>
        <p:spPr>
          <a:xfrm>
            <a:off x="5890561" y="984814"/>
            <a:ext cx="3803312" cy="923330"/>
          </a:xfrm>
          <a:prstGeom prst="rect">
            <a:avLst/>
          </a:prstGeom>
          <a:noFill/>
        </p:spPr>
        <p:txBody>
          <a:bodyPr wrap="square">
            <a:spAutoFit/>
          </a:bodyPr>
          <a:lstStyle/>
          <a:p>
            <a:r>
              <a:rPr lang="en-US" dirty="0">
                <a:highlight>
                  <a:srgbClr val="FFFF00"/>
                </a:highlight>
                <a:hlinkClick r:id="rId4"/>
              </a:rPr>
              <a:t>https://</a:t>
            </a:r>
            <a:r>
              <a:rPr lang="en-US" err="1">
                <a:highlight>
                  <a:srgbClr val="FFFF00"/>
                </a:highlight>
                <a:hlinkClick r:id="rId4"/>
              </a:rPr>
              <a:t>share.icloud.com</a:t>
            </a:r>
            <a:r>
              <a:rPr lang="en-US" dirty="0">
                <a:highlight>
                  <a:srgbClr val="FFFF00"/>
                </a:highlight>
                <a:hlinkClick r:id="rId4"/>
              </a:rPr>
              <a:t>/photos/080a-</a:t>
            </a:r>
            <a:r>
              <a:rPr lang="en-US" err="1">
                <a:highlight>
                  <a:srgbClr val="FFFF00"/>
                </a:highlight>
                <a:hlinkClick r:id="rId4"/>
              </a:rPr>
              <a:t>DakihQqQTIlIdU6J24gg</a:t>
            </a:r>
            <a:endParaRPr lang="en-US" dirty="0">
              <a:highlight>
                <a:srgbClr val="FFFF00"/>
              </a:highlight>
            </a:endParaRPr>
          </a:p>
          <a:p>
            <a:endParaRPr lang="en-US" dirty="0">
              <a:highlight>
                <a:srgbClr val="FFFF00"/>
              </a:highlight>
            </a:endParaRPr>
          </a:p>
        </p:txBody>
      </p:sp>
    </p:spTree>
    <p:extLst>
      <p:ext uri="{BB962C8B-B14F-4D97-AF65-F5344CB8AC3E}">
        <p14:creationId xmlns:p14="http://schemas.microsoft.com/office/powerpoint/2010/main" val="2071487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standing next to a chart&#10;&#10;Description automatically generated">
            <a:extLst>
              <a:ext uri="{FF2B5EF4-FFF2-40B4-BE49-F238E27FC236}">
                <a16:creationId xmlns:a16="http://schemas.microsoft.com/office/drawing/2014/main" id="{3D0D88E9-EB5C-AEAC-50A7-EAEA8F9518FC}"/>
              </a:ext>
            </a:extLst>
          </p:cNvPr>
          <p:cNvPicPr>
            <a:picLocks noChangeAspect="1"/>
          </p:cNvPicPr>
          <p:nvPr/>
        </p:nvPicPr>
        <p:blipFill rotWithShape="1">
          <a:blip r:embed="rId3"/>
          <a:srcRect l="15002" r="1453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F59919FD-6E23-9079-0665-ADCDBD930434}"/>
              </a:ext>
            </a:extLst>
          </p:cNvPr>
          <p:cNvSpPr txBox="1"/>
          <p:nvPr/>
        </p:nvSpPr>
        <p:spPr>
          <a:xfrm>
            <a:off x="371094" y="2718054"/>
            <a:ext cx="3438906" cy="3207258"/>
          </a:xfrm>
          <a:prstGeom prst="rect">
            <a:avLst/>
          </a:prstGeom>
        </p:spPr>
        <p:txBody>
          <a:bodyPr vert="horz" lIns="91440" tIns="45720" rIns="91440" bIns="45720" rtlCol="0" anchor="t">
            <a:normAutofit/>
          </a:bodyPr>
          <a:lstStyle/>
          <a:p>
            <a:pPr marR="0">
              <a:lnSpc>
                <a:spcPct val="90000"/>
              </a:lnSpc>
              <a:spcBef>
                <a:spcPts val="0"/>
              </a:spcBef>
              <a:spcAft>
                <a:spcPts val="800"/>
              </a:spcAft>
            </a:pPr>
            <a:r>
              <a:rPr lang="en-US" sz="2000" b="1">
                <a:effectLst/>
              </a:rPr>
              <a:t>Reflective analysis of my role and performance in the planning and skills acquired</a:t>
            </a:r>
            <a:endParaRPr lang="en-US" sz="2000">
              <a:effectLst/>
            </a:endParaRPr>
          </a:p>
        </p:txBody>
      </p:sp>
      <p:sp>
        <p:nvSpPr>
          <p:cNvPr id="7" name="TextBox 6">
            <a:extLst>
              <a:ext uri="{FF2B5EF4-FFF2-40B4-BE49-F238E27FC236}">
                <a16:creationId xmlns:a16="http://schemas.microsoft.com/office/drawing/2014/main" id="{F8081265-2CED-BFE0-580A-046864249C52}"/>
              </a:ext>
            </a:extLst>
          </p:cNvPr>
          <p:cNvSpPr txBox="1"/>
          <p:nvPr/>
        </p:nvSpPr>
        <p:spPr>
          <a:xfrm>
            <a:off x="326898" y="3675352"/>
            <a:ext cx="3438906" cy="923330"/>
          </a:xfrm>
          <a:prstGeom prst="rect">
            <a:avLst/>
          </a:prstGeom>
          <a:noFill/>
        </p:spPr>
        <p:txBody>
          <a:bodyPr wrap="square">
            <a:spAutoFit/>
          </a:bodyPr>
          <a:lstStyle/>
          <a:p>
            <a:r>
              <a:rPr lang="en-US" dirty="0">
                <a:hlinkClick r:id="rId4"/>
              </a:rPr>
              <a:t>https://</a:t>
            </a:r>
            <a:r>
              <a:rPr lang="en-US" err="1">
                <a:hlinkClick r:id="rId4"/>
              </a:rPr>
              <a:t>share.icloud.com</a:t>
            </a:r>
            <a:r>
              <a:rPr lang="en-US" dirty="0">
                <a:hlinkClick r:id="rId4"/>
              </a:rPr>
              <a:t>/photos/035vKnAv3Evl2Yug5eCf3S7Sg</a:t>
            </a:r>
            <a:endParaRPr lang="en-US" dirty="0"/>
          </a:p>
          <a:p>
            <a:endParaRPr lang="en-US" dirty="0"/>
          </a:p>
        </p:txBody>
      </p:sp>
      <p:sp>
        <p:nvSpPr>
          <p:cNvPr id="14" name="TextBox 13">
            <a:extLst>
              <a:ext uri="{FF2B5EF4-FFF2-40B4-BE49-F238E27FC236}">
                <a16:creationId xmlns:a16="http://schemas.microsoft.com/office/drawing/2014/main" id="{F4EB1580-6A85-EE2C-FC5C-AC56C3E8E64E}"/>
              </a:ext>
            </a:extLst>
          </p:cNvPr>
          <p:cNvSpPr txBox="1"/>
          <p:nvPr/>
        </p:nvSpPr>
        <p:spPr>
          <a:xfrm>
            <a:off x="411903" y="5601148"/>
            <a:ext cx="2719059" cy="1200329"/>
          </a:xfrm>
          <a:prstGeom prst="rect">
            <a:avLst/>
          </a:prstGeom>
          <a:noFill/>
        </p:spPr>
        <p:txBody>
          <a:bodyPr wrap="square">
            <a:spAutoFit/>
          </a:bodyPr>
          <a:lstStyle/>
          <a:p>
            <a:r>
              <a:rPr lang="en-US" dirty="0">
                <a:hlinkClick r:id="rId5"/>
              </a:rPr>
              <a:t>https://share.icloud.com/photos/0b2qw4Lf3nMrtWwcajULw7l5Q</a:t>
            </a:r>
            <a:endParaRPr lang="en-US" dirty="0"/>
          </a:p>
          <a:p>
            <a:endParaRPr lang="en-US" dirty="0"/>
          </a:p>
        </p:txBody>
      </p:sp>
    </p:spTree>
    <p:extLst>
      <p:ext uri="{BB962C8B-B14F-4D97-AF65-F5344CB8AC3E}">
        <p14:creationId xmlns:p14="http://schemas.microsoft.com/office/powerpoint/2010/main" val="60326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123365-BEFD-2681-1A20-4B93C0ADF93E}"/>
              </a:ext>
            </a:extLst>
          </p:cNvPr>
          <p:cNvPicPr>
            <a:picLocks noChangeAspect="1"/>
          </p:cNvPicPr>
          <p:nvPr/>
        </p:nvPicPr>
        <p:blipFill>
          <a:blip r:embed="rId3"/>
          <a:stretch>
            <a:fillRect/>
          </a:stretch>
        </p:blipFill>
        <p:spPr>
          <a:xfrm>
            <a:off x="1285875" y="962025"/>
            <a:ext cx="9620250" cy="4933950"/>
          </a:xfrm>
          <a:prstGeom prst="rect">
            <a:avLst/>
          </a:prstGeom>
        </p:spPr>
      </p:pic>
      <p:sp>
        <p:nvSpPr>
          <p:cNvPr id="4" name="TextBox 3">
            <a:extLst>
              <a:ext uri="{FF2B5EF4-FFF2-40B4-BE49-F238E27FC236}">
                <a16:creationId xmlns:a16="http://schemas.microsoft.com/office/drawing/2014/main" id="{E7CA95E9-0750-9F86-C675-9556470364D0}"/>
              </a:ext>
            </a:extLst>
          </p:cNvPr>
          <p:cNvSpPr txBox="1"/>
          <p:nvPr/>
        </p:nvSpPr>
        <p:spPr>
          <a:xfrm>
            <a:off x="3174358" y="828515"/>
            <a:ext cx="6094070" cy="646331"/>
          </a:xfrm>
          <a:prstGeom prst="rect">
            <a:avLst/>
          </a:prstGeom>
          <a:noFill/>
        </p:spPr>
        <p:txBody>
          <a:bodyPr wrap="square">
            <a:spAutoFit/>
          </a:bodyPr>
          <a:lstStyle/>
          <a:p>
            <a:r>
              <a:rPr lang="en-US" dirty="0">
                <a:hlinkClick r:id="rId4"/>
              </a:rPr>
              <a:t>https://share.icloud.com/photos/02eL2yp2L05pULs6LoeLsN4Zw</a:t>
            </a:r>
            <a:endParaRPr lang="en-US" dirty="0"/>
          </a:p>
        </p:txBody>
      </p:sp>
    </p:spTree>
    <p:extLst>
      <p:ext uri="{BB962C8B-B14F-4D97-AF65-F5344CB8AC3E}">
        <p14:creationId xmlns:p14="http://schemas.microsoft.com/office/powerpoint/2010/main" val="686895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0E5E730-06E7-8CDB-8561-E069E2F73421}"/>
              </a:ext>
            </a:extLst>
          </p:cNvPr>
          <p:cNvSpPr txBox="1"/>
          <p:nvPr/>
        </p:nvSpPr>
        <p:spPr>
          <a:xfrm>
            <a:off x="-2657940" y="8260084"/>
            <a:ext cx="3046033" cy="1200329"/>
          </a:xfrm>
          <a:prstGeom prst="rect">
            <a:avLst/>
          </a:prstGeom>
          <a:noFill/>
        </p:spPr>
        <p:txBody>
          <a:bodyPr wrap="square">
            <a:spAutoFit/>
          </a:bodyPr>
          <a:lstStyle/>
          <a:p>
            <a:r>
              <a:rPr lang="en-GB"/>
              <a:t>https://actiosoftware.com/en/2023/05/the-power-of-chatgpt-in-risk-matrix-classification/</a:t>
            </a:r>
          </a:p>
        </p:txBody>
      </p:sp>
      <p:sp>
        <p:nvSpPr>
          <p:cNvPr id="18" name="Rectangle 1">
            <a:extLst>
              <a:ext uri="{FF2B5EF4-FFF2-40B4-BE49-F238E27FC236}">
                <a16:creationId xmlns:a16="http://schemas.microsoft.com/office/drawing/2014/main" id="{68DB42F2-428B-F6C4-C796-FB7C47B99A3C}"/>
              </a:ext>
            </a:extLst>
          </p:cNvPr>
          <p:cNvSpPr>
            <a:spLocks noChangeArrowheads="1"/>
          </p:cNvSpPr>
          <p:nvPr/>
        </p:nvSpPr>
        <p:spPr bwMode="auto">
          <a:xfrm>
            <a:off x="84222" y="7467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Güven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K. (2021).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Belbin Team Roles Model - </a:t>
            </a:r>
            <a:r>
              <a:rPr kumimoji="0" lang="en-US" altLang="en-US" sz="12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Experianta</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Experianta</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https://experianta.com/directory/concepts/belbin-team-roles-model/ [Accessed 21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 name="Rectangle 2">
            <a:extLst>
              <a:ext uri="{FF2B5EF4-FFF2-40B4-BE49-F238E27FC236}">
                <a16:creationId xmlns:a16="http://schemas.microsoft.com/office/drawing/2014/main" id="{35E816F7-125F-6EA4-615B-001D7D59B65D}"/>
              </a:ext>
            </a:extLst>
          </p:cNvPr>
          <p:cNvSpPr>
            <a:spLocks noChangeArrowheads="1"/>
          </p:cNvSpPr>
          <p:nvPr/>
        </p:nvSpPr>
        <p:spPr bwMode="auto">
          <a:xfrm>
            <a:off x="84222" y="1392972"/>
            <a:ext cx="1153026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Chandrika, U.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Critical Role That Performance Management Plays in an Organization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www.linkedin.com. Available at: https://www.linkedin.com/pulse/critical-role-performance-management-plays-organization-techplay-1c [Accessed 21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3">
            <a:extLst>
              <a:ext uri="{FF2B5EF4-FFF2-40B4-BE49-F238E27FC236}">
                <a16:creationId xmlns:a16="http://schemas.microsoft.com/office/drawing/2014/main" id="{02E821BC-7479-51AA-ED71-D2DC705BF1F2}"/>
              </a:ext>
            </a:extLst>
          </p:cNvPr>
          <p:cNvSpPr>
            <a:spLocks noChangeArrowheads="1"/>
          </p:cNvSpPr>
          <p:nvPr/>
        </p:nvSpPr>
        <p:spPr bwMode="auto">
          <a:xfrm>
            <a:off x="0" y="2131592"/>
            <a:ext cx="1056372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Baburaj, A.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Secrets of Successful Teams: Decoding Belbin’s Theory</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Medium. Available at: https://medium.com/@arundhathibaburaj/secrets-of-successful-teams-decoding-belbins-theory-af9e5f1f786f [Accessed 21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4">
            <a:extLst>
              <a:ext uri="{FF2B5EF4-FFF2-40B4-BE49-F238E27FC236}">
                <a16:creationId xmlns:a16="http://schemas.microsoft.com/office/drawing/2014/main" id="{17DC0124-A2F7-8F57-56D8-3DCCB148A7BA}"/>
              </a:ext>
            </a:extLst>
          </p:cNvPr>
          <p:cNvSpPr>
            <a:spLocks noChangeArrowheads="1"/>
          </p:cNvSpPr>
          <p:nvPr/>
        </p:nvSpPr>
        <p:spPr bwMode="auto">
          <a:xfrm>
            <a:off x="0" y="2878918"/>
            <a:ext cx="1111316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Magdum</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Health and Wellness Market Report Presents an Size, Share, Growth Prospects &amp; Overall Analysis, Trends, Driving Forces &amp; Opportunities Till 2032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www.linkedin.com. Available at: https://www.linkedin.com/pulse/health-wellness-market-report-presents-size-share-growth-magdum [Accessed 21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Rectangle 5">
            <a:extLst>
              <a:ext uri="{FF2B5EF4-FFF2-40B4-BE49-F238E27FC236}">
                <a16:creationId xmlns:a16="http://schemas.microsoft.com/office/drawing/2014/main" id="{25B9A236-E0E6-6C6D-150D-08C033CA2AB4}"/>
              </a:ext>
            </a:extLst>
          </p:cNvPr>
          <p:cNvSpPr>
            <a:spLocks noChangeArrowheads="1"/>
          </p:cNvSpPr>
          <p:nvPr/>
        </p:nvSpPr>
        <p:spPr bwMode="auto">
          <a:xfrm>
            <a:off x="0" y="3715481"/>
            <a:ext cx="1080435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Damus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J.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power of ChatGPT in Risk Matrix classification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Actio</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https://actiosoftware.com/en/2023/05/the-power-of-chatgpt-in-risk-matrix-classification/ [Accessed 21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 name="Rectangle 6">
            <a:extLst>
              <a:ext uri="{FF2B5EF4-FFF2-40B4-BE49-F238E27FC236}">
                <a16:creationId xmlns:a16="http://schemas.microsoft.com/office/drawing/2014/main" id="{2E9F034F-F2FE-0118-97FD-DFC2498A37A8}"/>
              </a:ext>
            </a:extLst>
          </p:cNvPr>
          <p:cNvSpPr>
            <a:spLocks noChangeArrowheads="1"/>
          </p:cNvSpPr>
          <p:nvPr/>
        </p:nvSpPr>
        <p:spPr bwMode="auto">
          <a:xfrm>
            <a:off x="0" y="4734195"/>
            <a:ext cx="10022359"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Patterson, I. (2013).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Figure 1. a Framework for Understanding and Creating Knowledge about...</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ResearchGate. Available at: https://www.researchgate.net/figure/A-framework-for-understanding-and-creating-knowledge-about-events-Source-Getz-2007-p_fig1_263386332 [Accessed 22 Apr.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TextBox 23">
            <a:extLst>
              <a:ext uri="{FF2B5EF4-FFF2-40B4-BE49-F238E27FC236}">
                <a16:creationId xmlns:a16="http://schemas.microsoft.com/office/drawing/2014/main" id="{8160B30C-82EF-F576-3076-923F4BADA150}"/>
              </a:ext>
            </a:extLst>
          </p:cNvPr>
          <p:cNvSpPr txBox="1"/>
          <p:nvPr/>
        </p:nvSpPr>
        <p:spPr>
          <a:xfrm>
            <a:off x="216568" y="264695"/>
            <a:ext cx="2707106" cy="369332"/>
          </a:xfrm>
          <a:prstGeom prst="rect">
            <a:avLst/>
          </a:prstGeom>
          <a:noFill/>
        </p:spPr>
        <p:txBody>
          <a:bodyPr wrap="square" rtlCol="0">
            <a:spAutoFit/>
          </a:bodyPr>
          <a:lstStyle/>
          <a:p>
            <a:r>
              <a:rPr lang="en-US"/>
              <a:t>BIBLIOGRAPHY</a:t>
            </a:r>
            <a:endParaRPr lang="en-GB"/>
          </a:p>
        </p:txBody>
      </p:sp>
    </p:spTree>
    <p:extLst>
      <p:ext uri="{BB962C8B-B14F-4D97-AF65-F5344CB8AC3E}">
        <p14:creationId xmlns:p14="http://schemas.microsoft.com/office/powerpoint/2010/main" val="3826424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d13a9e950616deed47f22b2a733e9156">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02156ff60d7e939666420701e9a049f"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4D391EC-B2AB-4389-A571-20A05758FF0E}">
  <ds:schemaRefs>
    <ds:schemaRef ds:uri="http://schemas.microsoft.com/sharepoint/v3/contenttype/forms"/>
  </ds:schemaRefs>
</ds:datastoreItem>
</file>

<file path=customXml/itemProps2.xml><?xml version="1.0" encoding="utf-8"?>
<ds:datastoreItem xmlns:ds="http://schemas.openxmlformats.org/officeDocument/2006/customXml" ds:itemID="{0ABDABF0-4630-4675-ACFE-8DDA229269D8}">
  <ds:schemaRefs>
    <ds:schemaRef ds:uri="04c7059f-bde8-4ce9-bb0f-e52888740953"/>
    <ds:schemaRef ds:uri="d8e79d84-78fb-44a9-92e9-d04bdd8f0359"/>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D5F309-B28D-4939-923B-C6C40A131F67}">
  <ds:schemaRefs>
    <ds:schemaRef ds:uri="d8e79d84-78fb-44a9-92e9-d04bdd8f0359"/>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1082</Words>
  <Application>Microsoft Office PowerPoint</Application>
  <PresentationFormat>Widescreen</PresentationFormat>
  <Paragraphs>51</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.AppleSystemUIFont</vt:lpstr>
      <vt:lpstr>Aptos</vt:lpstr>
      <vt:lpstr>Aptos Display</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Kerene Kipulu (2222607)</dc:creator>
  <cp:lastModifiedBy>Kerene Kipulu (2222607)</cp:lastModifiedBy>
  <cp:revision>1</cp:revision>
  <dcterms:created xsi:type="dcterms:W3CDTF">2024-04-21T20:04:49Z</dcterms:created>
  <dcterms:modified xsi:type="dcterms:W3CDTF">2024-04-28T01:46:41Z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