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2" r:id="rId3"/>
    <p:sldId id="264" r:id="rId4"/>
    <p:sldId id="265" r:id="rId5"/>
    <p:sldId id="266" r:id="rId6"/>
    <p:sldId id="267" r:id="rId7"/>
    <p:sldId id="268" r:id="rId8"/>
    <p:sldId id="270" r:id="rId9"/>
    <p:sldId id="271" r:id="rId10"/>
    <p:sldId id="273" r:id="rId11"/>
    <p:sldId id="274" r:id="rId12"/>
    <p:sldId id="260" r:id="rId13"/>
    <p:sldId id="261" r:id="rId14"/>
    <p:sldId id="275" r:id="rId15"/>
    <p:sldId id="276" r:id="rId16"/>
  </p:sldIdLst>
  <p:sldSz cx="12192000" cy="6858000"/>
  <p:notesSz cx="6858000" cy="9144000"/>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5" userDrawn="1">
          <p15:clr>
            <a:srgbClr val="A4A3A4"/>
          </p15:clr>
        </p15:guide>
        <p15:guide id="2" pos="383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2BFD0"/>
    <a:srgbClr val="E4E5EA"/>
    <a:srgbClr val="C4C3D5"/>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A6466C1-8062-4FAA-B35C-468459DFC7CE}" styleName="表样式 1 25">
    <a:wholeTbl>
      <a:tcTxStyle>
        <a:fontRef idx="none">
          <a:schemeClr val="tx1"/>
        </a:fontRef>
      </a:tcTxStyle>
      <a:tcStyle>
        <a:tcBdr>
          <a:left>
            <a:ln w="9525" cmpd="sng">
              <a:solidFill>
                <a:schemeClr val="dk1"/>
              </a:solidFill>
            </a:ln>
          </a:left>
          <a:right>
            <a:ln w="9525" cmpd="sng">
              <a:solidFill>
                <a:schemeClr val="dk1"/>
              </a:solidFill>
            </a:ln>
          </a:right>
          <a:top>
            <a:ln w="9525" cmpd="sng">
              <a:solidFill>
                <a:schemeClr val="dk1"/>
              </a:solidFill>
            </a:ln>
          </a:top>
          <a:bottom>
            <a:ln w="9525" cmpd="sng">
              <a:solidFill>
                <a:schemeClr val="dk1"/>
              </a:solidFill>
            </a:ln>
          </a:bottom>
          <a:insideH>
            <a:ln w="9525" cmpd="sng">
              <a:solidFill>
                <a:schemeClr val="dk1">
                  <a:lumMod val="40000"/>
                  <a:lumOff val="60000"/>
                </a:schemeClr>
              </a:solidFill>
            </a:ln>
          </a:insideH>
          <a:insideV>
            <a:ln w="9525" cmpd="sng">
              <a:solidFill>
                <a:schemeClr val="dk1">
                  <a:lumMod val="40000"/>
                  <a:lumOff val="60000"/>
                </a:schemeClr>
              </a:solidFill>
            </a:ln>
          </a:insideV>
        </a:tcBdr>
        <a:fill>
          <a:solidFill>
            <a:schemeClr val="bg1">
              <a:alpha val="0"/>
            </a:schemeClr>
          </a:solidFill>
        </a:fill>
      </a:tcStyle>
    </a:wholeTbl>
    <a:band2H>
      <a:tcStyle>
        <a:tcBdr/>
        <a:fill>
          <a:solidFill>
            <a:schemeClr val="dk1">
              <a:lumMod val="40000"/>
              <a:lumOff val="60000"/>
              <a:alpha val="25000"/>
            </a:schemeClr>
          </a:solidFill>
        </a:fill>
      </a:tcStyle>
    </a:band2H>
    <a:band1V>
      <a:tcStyle>
        <a:tcBdr/>
        <a:fill>
          <a:solidFill>
            <a:schemeClr val="dk1">
              <a:lumMod val="40000"/>
              <a:lumOff val="60000"/>
              <a:alpha val="25000"/>
            </a:schemeClr>
          </a:solidFill>
        </a:fill>
      </a:tcStyle>
    </a:band1V>
    <a:band2V>
      <a:tcStyle>
        <a:tcBdr/>
        <a:fill>
          <a:solidFill>
            <a:schemeClr val="bg1">
              <a:alpha val="0"/>
            </a:schemeClr>
          </a:solidFill>
        </a:fill>
      </a:tcStyle>
    </a:band2V>
    <a:lastCol>
      <a:tcTxStyle b="on">
        <a:fontRef idx="none">
          <a:schemeClr val="tx1"/>
        </a:fontRef>
      </a:tcTxStyle>
      <a:tcStyle>
        <a:tcBdr>
          <a:left>
            <a:ln w="9525" cmpd="sng">
              <a:solidFill>
                <a:schemeClr val="dk1">
                  <a:lumMod val="40000"/>
                  <a:lumOff val="60000"/>
                </a:schemeClr>
              </a:solidFill>
            </a:ln>
          </a:left>
          <a:right>
            <a:ln w="9525" cmpd="sng">
              <a:solidFill>
                <a:schemeClr val="dk1"/>
              </a:solidFill>
            </a:ln>
          </a:right>
          <a:top>
            <a:ln w="9525" cmpd="sng">
              <a:solidFill>
                <a:schemeClr val="dk1"/>
              </a:solidFill>
            </a:ln>
          </a:top>
          <a:bottom>
            <a:ln w="9525" cmpd="sng">
              <a:solidFill>
                <a:schemeClr val="dk1"/>
              </a:solidFill>
            </a:ln>
          </a:bottom>
          <a:insideH>
            <a:ln w="9525" cmpd="sng">
              <a:solidFill>
                <a:schemeClr val="dk1">
                  <a:lumMod val="40000"/>
                  <a:lumOff val="60000"/>
                </a:schemeClr>
              </a:solidFill>
            </a:ln>
          </a:insideH>
          <a:insideV>
            <a:ln>
              <a:noFill/>
            </a:ln>
          </a:insideV>
        </a:tcBdr>
        <a:fill>
          <a:solidFill>
            <a:schemeClr val="dk1">
              <a:lumMod val="40000"/>
              <a:lumOff val="60000"/>
              <a:alpha val="40000"/>
            </a:schemeClr>
          </a:solidFill>
        </a:fill>
      </a:tcStyle>
    </a:lastCol>
    <a:firstCol>
      <a:tcTxStyle b="on">
        <a:fontRef idx="none">
          <a:schemeClr val="tx1"/>
        </a:fontRef>
      </a:tcTxStyle>
      <a:tcStyle>
        <a:tcBdr>
          <a:left>
            <a:ln w="9525" cmpd="sng">
              <a:solidFill>
                <a:schemeClr val="dk1"/>
              </a:solidFill>
            </a:ln>
          </a:left>
          <a:right>
            <a:ln w="9525" cmpd="sng">
              <a:solidFill>
                <a:schemeClr val="dk1">
                  <a:lumMod val="40000"/>
                  <a:lumOff val="60000"/>
                </a:schemeClr>
              </a:solidFill>
            </a:ln>
          </a:right>
          <a:top>
            <a:ln w="9525" cmpd="sng">
              <a:solidFill>
                <a:schemeClr val="dk1"/>
              </a:solidFill>
            </a:ln>
          </a:top>
          <a:bottom>
            <a:ln w="9525" cmpd="sng">
              <a:solidFill>
                <a:schemeClr val="dk1"/>
              </a:solidFill>
            </a:ln>
          </a:bottom>
          <a:insideH>
            <a:ln w="9525" cmpd="sng">
              <a:solidFill>
                <a:schemeClr val="dk1">
                  <a:lumMod val="40000"/>
                  <a:lumOff val="60000"/>
                </a:schemeClr>
              </a:solidFill>
            </a:ln>
          </a:insideH>
          <a:insideV>
            <a:ln>
              <a:noFill/>
            </a:ln>
          </a:insideV>
        </a:tcBdr>
        <a:fill>
          <a:solidFill>
            <a:schemeClr val="dk1">
              <a:lumMod val="40000"/>
              <a:lumOff val="60000"/>
              <a:alpha val="40000"/>
            </a:schemeClr>
          </a:solidFill>
        </a:fill>
      </a:tcStyle>
    </a:firstCol>
    <a:lastRow>
      <a:tcTxStyle b="on">
        <a:fontRef idx="none">
          <a:schemeClr val="dk1"/>
        </a:fontRef>
      </a:tcTxStyle>
      <a:tcStyle>
        <a:tcBdr>
          <a:left>
            <a:ln w="9525" cmpd="sng">
              <a:solidFill>
                <a:schemeClr val="dk1"/>
              </a:solidFill>
            </a:ln>
          </a:left>
          <a:right>
            <a:ln w="9525" cmpd="sng">
              <a:solidFill>
                <a:schemeClr val="dk1"/>
              </a:solidFill>
            </a:ln>
          </a:right>
          <a:top>
            <a:ln w="9525" cmpd="sng">
              <a:solidFill>
                <a:schemeClr val="dk1"/>
              </a:solidFill>
            </a:ln>
          </a:top>
          <a:bottom>
            <a:ln w="9525" cmpd="sng">
              <a:solidFill>
                <a:schemeClr val="dk1"/>
              </a:solidFill>
            </a:ln>
          </a:bottom>
          <a:insideH>
            <a:ln>
              <a:noFill/>
            </a:ln>
          </a:insideH>
          <a:insideV>
            <a:ln>
              <a:noFill/>
            </a:ln>
          </a:insideV>
        </a:tcBdr>
        <a:fill>
          <a:solidFill>
            <a:schemeClr val="bg1">
              <a:alpha val="0"/>
            </a:schemeClr>
          </a:solidFill>
        </a:fill>
      </a:tcStyle>
    </a:lastRow>
    <a:seCell>
      <a:tcStyle>
        <a:tcBdr>
          <a:left>
            <a:ln w="9525" cmpd="sng">
              <a:solidFill>
                <a:schemeClr val="dk1">
                  <a:lumMod val="40000"/>
                  <a:lumOff val="60000"/>
                </a:schemeClr>
              </a:solidFill>
            </a:ln>
          </a:left>
          <a:right>
            <a:ln w="9525" cmpd="sng">
              <a:solidFill>
                <a:schemeClr val="dk1"/>
              </a:solidFill>
            </a:ln>
          </a:right>
          <a:top>
            <a:ln w="9525" cmpd="sng">
              <a:solidFill>
                <a:schemeClr val="dk1"/>
              </a:solidFill>
            </a:ln>
          </a:top>
          <a:bottom>
            <a:ln w="9525" cmpd="sng">
              <a:solidFill>
                <a:schemeClr val="dk1"/>
              </a:solidFill>
            </a:ln>
          </a:bottom>
          <a:insideH>
            <a:ln>
              <a:noFill/>
            </a:ln>
          </a:insideH>
          <a:insideV>
            <a:ln>
              <a:noFill/>
            </a:ln>
          </a:insideV>
        </a:tcBdr>
        <a:fill>
          <a:solidFill>
            <a:schemeClr val="bg1">
              <a:alpha val="0"/>
            </a:schemeClr>
          </a:solidFill>
        </a:fill>
      </a:tcStyle>
    </a:seCell>
    <a:swCell>
      <a:tcTxStyle b="on">
        <a:fontRef idx="none">
          <a:schemeClr val="dk1"/>
        </a:fontRef>
      </a:tcTxStyle>
      <a:tcStyle>
        <a:tcBdr>
          <a:left>
            <a:ln w="9525" cmpd="sng">
              <a:solidFill>
                <a:schemeClr val="dk1"/>
              </a:solidFill>
            </a:ln>
          </a:left>
          <a:right>
            <a:ln w="9525" cmpd="sng">
              <a:solidFill>
                <a:schemeClr val="dk1">
                  <a:lumMod val="40000"/>
                  <a:lumOff val="60000"/>
                </a:schemeClr>
              </a:solidFill>
            </a:ln>
          </a:right>
          <a:top>
            <a:ln w="9525" cmpd="sng">
              <a:solidFill>
                <a:schemeClr val="dk1"/>
              </a:solidFill>
            </a:ln>
          </a:top>
          <a:bottom>
            <a:ln w="9525" cmpd="sng">
              <a:solidFill>
                <a:schemeClr val="dk1"/>
              </a:solidFill>
            </a:ln>
          </a:bottom>
          <a:insideH>
            <a:ln>
              <a:noFill/>
            </a:ln>
          </a:insideH>
          <a:insideV>
            <a:ln>
              <a:noFill/>
            </a:ln>
          </a:insideV>
        </a:tcBdr>
        <a:fill>
          <a:solidFill>
            <a:schemeClr val="bg1">
              <a:alpha val="0"/>
            </a:schemeClr>
          </a:solidFill>
        </a:fill>
      </a:tcStyle>
    </a:swCell>
    <a:firstRow>
      <a:tcTxStyle b="on">
        <a:fontRef idx="none">
          <a:schemeClr val="bg1"/>
        </a:fontRef>
      </a:tcTxStyle>
      <a:tcStyle>
        <a:tcBdr>
          <a:left>
            <a:ln w="9525" cmpd="sng">
              <a:solidFill>
                <a:schemeClr val="dk1"/>
              </a:solidFill>
            </a:ln>
          </a:left>
          <a:right>
            <a:ln w="9525" cmpd="sng">
              <a:solidFill>
                <a:schemeClr val="dk1"/>
              </a:solidFill>
            </a:ln>
          </a:right>
          <a:top>
            <a:ln w="9525" cmpd="sng">
              <a:solidFill>
                <a:schemeClr val="dk1"/>
              </a:solidFill>
            </a:ln>
          </a:top>
          <a:bottom>
            <a:ln w="9525" cmpd="sng">
              <a:solidFill>
                <a:schemeClr val="dk1"/>
              </a:solidFill>
            </a:ln>
          </a:bottom>
          <a:insideH>
            <a:ln>
              <a:noFill/>
            </a:ln>
          </a:insideH>
          <a:insideV>
            <a:ln w="9525" cmpd="sng">
              <a:solidFill>
                <a:schemeClr val="dk1">
                  <a:lumMod val="40000"/>
                  <a:lumOff val="60000"/>
                </a:schemeClr>
              </a:solidFill>
            </a:ln>
          </a:insideV>
        </a:tcBdr>
        <a:fill>
          <a:solidFill>
            <a:schemeClr val="dk1"/>
          </a:solidFill>
        </a:fill>
      </a:tcStyle>
    </a:firstRow>
    <a:neCell>
      <a:tcStyle>
        <a:tcBdr>
          <a:left>
            <a:ln w="9525" cmpd="sng">
              <a:solidFill>
                <a:schemeClr val="dk1">
                  <a:lumMod val="40000"/>
                  <a:lumOff val="60000"/>
                </a:schemeClr>
              </a:solidFill>
            </a:ln>
          </a:left>
          <a:right>
            <a:ln w="9525" cmpd="sng">
              <a:solidFill>
                <a:schemeClr val="dk1"/>
              </a:solidFill>
            </a:ln>
          </a:right>
          <a:top>
            <a:ln w="9525" cmpd="sng">
              <a:solidFill>
                <a:schemeClr val="dk1"/>
              </a:solidFill>
            </a:ln>
          </a:top>
          <a:bottom>
            <a:ln w="9525" cmpd="sng">
              <a:solidFill>
                <a:schemeClr val="dk1">
                  <a:lumMod val="40000"/>
                  <a:lumOff val="60000"/>
                </a:schemeClr>
              </a:solidFill>
            </a:ln>
          </a:bottom>
          <a:insideH>
            <a:ln>
              <a:noFill/>
            </a:ln>
          </a:insideH>
          <a:insideV>
            <a:ln>
              <a:noFill/>
            </a:ln>
          </a:insideV>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65"/>
        <p:guide pos="3837"/>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gs" Target="tags/tag77.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tags" Target="../tags/tag63.xml"/><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tags" Target="../tags/tag64.xml"/><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65.xml"/><Relationship Id="rId2" Type="http://schemas.openxmlformats.org/officeDocument/2006/relationships/image" Target="../media/image6.png"/><Relationship Id="rId1" Type="http://schemas.openxmlformats.org/officeDocument/2006/relationships/image" Target="../media/image5.png"/></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66.xml"/><Relationship Id="rId2" Type="http://schemas.openxmlformats.org/officeDocument/2006/relationships/image" Target="../media/image7.png"/><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67.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68.xml"/><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69.xml"/><Relationship Id="rId2" Type="http://schemas.openxmlformats.org/officeDocument/2006/relationships/image" Target="../media/image1.png"/><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70.xml"/><Relationship Id="rId1" Type="http://schemas.openxmlformats.org/officeDocument/2006/relationships/image" Target="../media/image8.png"/></Relationships>
</file>

<file path=ppt/slides/_rels/slide9.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tags" Target="../tags/tag71.xml"/><Relationship Id="rId4" Type="http://schemas.openxmlformats.org/officeDocument/2006/relationships/image" Target="../media/image12.png"/><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72.xml"/><Relationship Id="rId2" Type="http://schemas.openxmlformats.org/officeDocument/2006/relationships/image" Target="../media/image13.png"/><Relationship Id="rId1" Type="http://schemas.openxmlformats.org/officeDocument/2006/relationships/image" Target="../media/image2.png"/></Relationships>
</file>

<file path=ppt/slides/_rels/slide11.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tags" Target="../tags/tag73.xml"/><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3.png"/></Relationships>
</file>

<file path=ppt/slides/_rels/slide12.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tags" Target="../tags/tag74.xml"/><Relationship Id="rId5" Type="http://schemas.openxmlformats.org/officeDocument/2006/relationships/image" Target="../media/image20.png"/><Relationship Id="rId4" Type="http://schemas.openxmlformats.org/officeDocument/2006/relationships/image" Target="../media/image19.png"/><Relationship Id="rId3" Type="http://schemas.openxmlformats.org/officeDocument/2006/relationships/image" Target="../media/image4.png"/><Relationship Id="rId2" Type="http://schemas.openxmlformats.org/officeDocument/2006/relationships/image" Target="../media/image18.png"/><Relationship Id="rId1"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75.xml"/><Relationship Id="rId1" Type="http://schemas.openxmlformats.org/officeDocument/2006/relationships/image" Target="../media/image4.png"/></Relationships>
</file>

<file path=ppt/slides/_rels/slide14.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tags" Target="../tags/tag76.xml"/><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pic>
        <p:nvPicPr>
          <p:cNvPr id="4" name="图片 3" descr="358cc065721951e82ca15f45c2de06a"/>
          <p:cNvPicPr>
            <a:picLocks noChangeAspect="1"/>
          </p:cNvPicPr>
          <p:nvPr/>
        </p:nvPicPr>
        <p:blipFill>
          <a:blip r:embed="rId1"/>
          <a:stretch>
            <a:fillRect/>
          </a:stretch>
        </p:blipFill>
        <p:spPr>
          <a:xfrm>
            <a:off x="-175895" y="3895090"/>
            <a:ext cx="2962910" cy="2962910"/>
          </a:xfrm>
          <a:prstGeom prst="rect">
            <a:avLst/>
          </a:prstGeom>
        </p:spPr>
      </p:pic>
      <p:sp>
        <p:nvSpPr>
          <p:cNvPr id="6" name="文本框 5"/>
          <p:cNvSpPr txBox="1"/>
          <p:nvPr/>
        </p:nvSpPr>
        <p:spPr>
          <a:xfrm>
            <a:off x="1127125" y="840740"/>
            <a:ext cx="9938385" cy="2649855"/>
          </a:xfrm>
          <a:prstGeom prst="rect">
            <a:avLst/>
          </a:prstGeom>
          <a:noFill/>
        </p:spPr>
        <p:txBody>
          <a:bodyPr wrap="square" rtlCol="0">
            <a:noAutofit/>
          </a:bodyPr>
          <a:p>
            <a:pPr algn="ctr"/>
            <a:r>
              <a:rPr lang="en-US" altLang="zh-CN" sz="4800" b="1">
                <a:latin typeface="Times New Roman" panose="02020603050405020304" charset="0"/>
                <a:cs typeface="Times New Roman" panose="02020603050405020304" charset="0"/>
              </a:rPr>
              <a:t>A correlation study of MBTI Personality Types and English Writing Strategies</a:t>
            </a:r>
            <a:endParaRPr lang="en-US" altLang="zh-CN" sz="4800" b="1">
              <a:latin typeface="Times New Roman" panose="02020603050405020304" charset="0"/>
              <a:cs typeface="Times New Roman" panose="02020603050405020304" charset="0"/>
            </a:endParaRPr>
          </a:p>
        </p:txBody>
      </p:sp>
      <p:pic>
        <p:nvPicPr>
          <p:cNvPr id="7" name="图片 6"/>
          <p:cNvPicPr>
            <a:picLocks noChangeAspect="1"/>
          </p:cNvPicPr>
          <p:nvPr/>
        </p:nvPicPr>
        <p:blipFill>
          <a:blip r:embed="rId2"/>
          <a:stretch>
            <a:fillRect/>
          </a:stretch>
        </p:blipFill>
        <p:spPr>
          <a:xfrm flipH="1">
            <a:off x="9910445" y="4337050"/>
            <a:ext cx="2404745" cy="2404745"/>
          </a:xfrm>
          <a:prstGeom prst="rect">
            <a:avLst/>
          </a:prstGeom>
        </p:spPr>
      </p:pic>
      <p:pic>
        <p:nvPicPr>
          <p:cNvPr id="8" name="图片 7"/>
          <p:cNvPicPr>
            <a:picLocks noChangeAspect="1"/>
          </p:cNvPicPr>
          <p:nvPr/>
        </p:nvPicPr>
        <p:blipFill>
          <a:blip r:embed="rId3"/>
          <a:stretch>
            <a:fillRect/>
          </a:stretch>
        </p:blipFill>
        <p:spPr>
          <a:xfrm>
            <a:off x="6939915" y="4273550"/>
            <a:ext cx="2468245" cy="2468245"/>
          </a:xfrm>
          <a:prstGeom prst="rect">
            <a:avLst/>
          </a:prstGeom>
        </p:spPr>
      </p:pic>
      <p:pic>
        <p:nvPicPr>
          <p:cNvPr id="9" name="图片 8"/>
          <p:cNvPicPr>
            <a:picLocks noChangeAspect="1"/>
          </p:cNvPicPr>
          <p:nvPr/>
        </p:nvPicPr>
        <p:blipFill>
          <a:blip r:embed="rId4"/>
          <a:stretch>
            <a:fillRect/>
          </a:stretch>
        </p:blipFill>
        <p:spPr>
          <a:xfrm flipH="1">
            <a:off x="2556510" y="3743325"/>
            <a:ext cx="3114675" cy="3114675"/>
          </a:xfrm>
          <a:prstGeom prst="rect">
            <a:avLst/>
          </a:prstGeom>
        </p:spPr>
      </p:pic>
      <p:sp>
        <p:nvSpPr>
          <p:cNvPr id="12" name="文本框 11"/>
          <p:cNvSpPr txBox="1"/>
          <p:nvPr/>
        </p:nvSpPr>
        <p:spPr>
          <a:xfrm>
            <a:off x="5795645" y="3429000"/>
            <a:ext cx="6096000" cy="583565"/>
          </a:xfrm>
          <a:prstGeom prst="rect">
            <a:avLst/>
          </a:prstGeom>
          <a:noFill/>
        </p:spPr>
        <p:txBody>
          <a:bodyPr wrap="square" rtlCol="0" anchor="t">
            <a:spAutoFit/>
          </a:bodyPr>
          <a:p>
            <a:pPr algn="r"/>
            <a:r>
              <a:rPr lang="en-US" altLang="zh-CN" sz="3200" dirty="0">
                <a:solidFill>
                  <a:schemeClr val="tx1"/>
                </a:solidFill>
                <a:latin typeface="Times New Roman" panose="02020603050405020304" charset="0"/>
                <a:ea typeface="HarmonyOS Sans SC Thin" panose="00000200000000000000" pitchFamily="2" charset="-122"/>
                <a:cs typeface="Times New Roman" panose="02020603050405020304" charset="0"/>
                <a:sym typeface="+mn-ea"/>
              </a:rPr>
              <a:t>Presenter: Bai Xinran</a:t>
            </a:r>
            <a:endParaRPr lang="en-US" altLang="zh-CN" sz="3200" dirty="0">
              <a:solidFill>
                <a:schemeClr val="tx1"/>
              </a:solidFill>
              <a:latin typeface="Times New Roman" panose="02020603050405020304" charset="0"/>
              <a:ea typeface="HarmonyOS Sans SC Thin" panose="00000200000000000000" pitchFamily="2" charset="-122"/>
              <a:cs typeface="Times New Roman" panose="02020603050405020304" charset="0"/>
              <a:sym typeface="+mn-ea"/>
            </a:endParaRPr>
          </a:p>
        </p:txBody>
      </p:sp>
    </p:spTree>
    <p:custDataLst>
      <p:tags r:id="rId5"/>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pic>
        <p:nvPicPr>
          <p:cNvPr id="4" name="图片 3" descr="358cc065721951e82ca15f45c2de06a"/>
          <p:cNvPicPr>
            <a:picLocks noChangeAspect="1"/>
          </p:cNvPicPr>
          <p:nvPr/>
        </p:nvPicPr>
        <p:blipFill>
          <a:blip r:embed="rId1"/>
          <a:stretch>
            <a:fillRect/>
          </a:stretch>
        </p:blipFill>
        <p:spPr>
          <a:xfrm>
            <a:off x="-175895" y="3895090"/>
            <a:ext cx="2962910" cy="2962910"/>
          </a:xfrm>
          <a:prstGeom prst="rect">
            <a:avLst/>
          </a:prstGeom>
        </p:spPr>
      </p:pic>
      <p:sp>
        <p:nvSpPr>
          <p:cNvPr id="6" name="文本框 5"/>
          <p:cNvSpPr txBox="1"/>
          <p:nvPr/>
        </p:nvSpPr>
        <p:spPr>
          <a:xfrm>
            <a:off x="282575" y="246380"/>
            <a:ext cx="3412490" cy="1003300"/>
          </a:xfrm>
          <a:prstGeom prst="rect">
            <a:avLst/>
          </a:prstGeom>
          <a:noFill/>
        </p:spPr>
        <p:txBody>
          <a:bodyPr wrap="square" rtlCol="0">
            <a:noAutofit/>
          </a:bodyPr>
          <a:p>
            <a:pPr algn="ctr"/>
            <a:r>
              <a:rPr lang="en-US" altLang="zh-CN" sz="4800">
                <a:latin typeface="Times New Roman" panose="02020603050405020304" charset="0"/>
                <a:cs typeface="Times New Roman" panose="02020603050405020304" charset="0"/>
              </a:rPr>
              <a:t>CONTENT</a:t>
            </a:r>
            <a:endParaRPr lang="en-US" altLang="zh-CN" sz="4800">
              <a:latin typeface="Times New Roman" panose="02020603050405020304" charset="0"/>
              <a:cs typeface="Times New Roman" panose="02020603050405020304" charset="0"/>
            </a:endParaRPr>
          </a:p>
        </p:txBody>
      </p:sp>
      <p:pic>
        <p:nvPicPr>
          <p:cNvPr id="7" name="图片 6"/>
          <p:cNvPicPr>
            <a:picLocks noChangeAspect="1"/>
          </p:cNvPicPr>
          <p:nvPr/>
        </p:nvPicPr>
        <p:blipFill>
          <a:blip r:embed="rId2"/>
          <a:stretch>
            <a:fillRect/>
          </a:stretch>
        </p:blipFill>
        <p:spPr>
          <a:xfrm flipH="1">
            <a:off x="9910445" y="4337050"/>
            <a:ext cx="2404745" cy="2404745"/>
          </a:xfrm>
          <a:prstGeom prst="rect">
            <a:avLst/>
          </a:prstGeom>
        </p:spPr>
      </p:pic>
      <p:pic>
        <p:nvPicPr>
          <p:cNvPr id="8" name="图片 7"/>
          <p:cNvPicPr>
            <a:picLocks noChangeAspect="1"/>
          </p:cNvPicPr>
          <p:nvPr/>
        </p:nvPicPr>
        <p:blipFill>
          <a:blip r:embed="rId3"/>
          <a:stretch>
            <a:fillRect/>
          </a:stretch>
        </p:blipFill>
        <p:spPr>
          <a:xfrm>
            <a:off x="6939915" y="4273550"/>
            <a:ext cx="2468245" cy="2468245"/>
          </a:xfrm>
          <a:prstGeom prst="rect">
            <a:avLst/>
          </a:prstGeom>
        </p:spPr>
      </p:pic>
      <p:pic>
        <p:nvPicPr>
          <p:cNvPr id="9" name="图片 8"/>
          <p:cNvPicPr>
            <a:picLocks noChangeAspect="1"/>
          </p:cNvPicPr>
          <p:nvPr/>
        </p:nvPicPr>
        <p:blipFill>
          <a:blip r:embed="rId4"/>
          <a:stretch>
            <a:fillRect/>
          </a:stretch>
        </p:blipFill>
        <p:spPr>
          <a:xfrm flipH="1">
            <a:off x="2556510" y="3743325"/>
            <a:ext cx="3114675" cy="3114675"/>
          </a:xfrm>
          <a:prstGeom prst="rect">
            <a:avLst/>
          </a:prstGeom>
        </p:spPr>
      </p:pic>
      <p:sp>
        <p:nvSpPr>
          <p:cNvPr id="2" name="文本框 1"/>
          <p:cNvSpPr txBox="1"/>
          <p:nvPr/>
        </p:nvSpPr>
        <p:spPr>
          <a:xfrm>
            <a:off x="751205" y="1087120"/>
            <a:ext cx="9479915" cy="2861310"/>
          </a:xfrm>
          <a:prstGeom prst="rect">
            <a:avLst/>
          </a:prstGeom>
        </p:spPr>
        <p:txBody>
          <a:bodyPr wrap="square">
            <a:spAutoFit/>
          </a:bodyPr>
          <a:p>
            <a:pPr marL="342900" indent="-342900" algn="l" defTabSz="266700">
              <a:lnSpc>
                <a:spcPct val="150000"/>
              </a:lnSpc>
              <a:spcBef>
                <a:spcPct val="0"/>
              </a:spcBef>
              <a:spcAft>
                <a:spcPct val="0"/>
              </a:spcAft>
              <a:buFont typeface="+mj-lt"/>
              <a:buAutoNum type="arabicPeriod"/>
            </a:pPr>
            <a:r>
              <a:rPr lang="en-US" altLang="zh-CN" sz="2400" b="1">
                <a:latin typeface="Arial" panose="020B0604020202020204"/>
                <a:ea typeface="宋体" panose="02010600030101010101" pitchFamily="2" charset="-122"/>
                <a:sym typeface="+mn-ea"/>
              </a:rPr>
              <a:t>The Rationale and Main Conceptual Themes</a:t>
            </a:r>
            <a:endParaRPr lang="en-US" altLang="zh-CN" sz="2400" b="1">
              <a:latin typeface="Arial" panose="020B0604020202020204"/>
              <a:ea typeface="宋体" panose="02010600030101010101" pitchFamily="2" charset="-122"/>
            </a:endParaRPr>
          </a:p>
          <a:p>
            <a:pPr marL="342900" indent="-342900" algn="l" defTabSz="266700">
              <a:lnSpc>
                <a:spcPct val="150000"/>
              </a:lnSpc>
              <a:spcBef>
                <a:spcPct val="0"/>
              </a:spcBef>
              <a:spcAft>
                <a:spcPct val="0"/>
              </a:spcAft>
              <a:buAutoNum type="arabicPeriod"/>
            </a:pPr>
            <a:r>
              <a:rPr lang="en-US" altLang="zh-CN" sz="2400" b="1">
                <a:latin typeface="Arial" panose="020B0604020202020204"/>
                <a:ea typeface="宋体" panose="02010600030101010101" pitchFamily="2" charset="-122"/>
                <a:sym typeface="+mn-ea"/>
              </a:rPr>
              <a:t>Aims of the Investigation</a:t>
            </a:r>
            <a:endParaRPr lang="en-US" altLang="zh-CN" sz="2400" b="1">
              <a:latin typeface="Arial" panose="020B0604020202020204"/>
              <a:ea typeface="宋体" panose="02010600030101010101" pitchFamily="2" charset="-122"/>
            </a:endParaRPr>
          </a:p>
          <a:p>
            <a:pPr marL="342900" indent="-342900" algn="l" defTabSz="266700">
              <a:lnSpc>
                <a:spcPct val="150000"/>
              </a:lnSpc>
              <a:spcBef>
                <a:spcPct val="0"/>
              </a:spcBef>
              <a:spcAft>
                <a:spcPct val="0"/>
              </a:spcAft>
              <a:buAutoNum type="arabicPeriod"/>
            </a:pPr>
            <a:r>
              <a:rPr lang="en-US" altLang="zh-CN" sz="2400" b="1">
                <a:latin typeface="Arial" panose="020B0604020202020204"/>
                <a:ea typeface="宋体" panose="02010600030101010101" pitchFamily="2" charset="-122"/>
              </a:rPr>
              <a:t>Research Design</a:t>
            </a:r>
            <a:endParaRPr lang="en-US" altLang="zh-CN" sz="2400" b="1">
              <a:latin typeface="Arial" panose="020B0604020202020204"/>
              <a:ea typeface="宋体" panose="02010600030101010101" pitchFamily="2" charset="-122"/>
            </a:endParaRPr>
          </a:p>
          <a:p>
            <a:pPr marL="342900" indent="-342900" algn="l" defTabSz="266700">
              <a:lnSpc>
                <a:spcPct val="150000"/>
              </a:lnSpc>
              <a:spcBef>
                <a:spcPct val="0"/>
              </a:spcBef>
              <a:spcAft>
                <a:spcPct val="0"/>
              </a:spcAft>
              <a:buAutoNum type="arabicPeriod"/>
            </a:pPr>
            <a:r>
              <a:rPr lang="en-US" altLang="zh-CN" sz="2400" b="1">
                <a:latin typeface="Arial" panose="020B0604020202020204"/>
                <a:ea typeface="宋体" panose="02010600030101010101" pitchFamily="2" charset="-122"/>
              </a:rPr>
              <a:t>Ethical Issues</a:t>
            </a:r>
            <a:endParaRPr lang="en-US" altLang="zh-CN" sz="2400" b="1">
              <a:latin typeface="Arial" panose="020B0604020202020204"/>
              <a:ea typeface="宋体" panose="02010600030101010101" pitchFamily="2" charset="-122"/>
            </a:endParaRPr>
          </a:p>
          <a:p>
            <a:pPr marL="342900" indent="-342900" algn="l" defTabSz="266700">
              <a:lnSpc>
                <a:spcPct val="150000"/>
              </a:lnSpc>
              <a:spcBef>
                <a:spcPct val="0"/>
              </a:spcBef>
              <a:spcAft>
                <a:spcPct val="0"/>
              </a:spcAft>
              <a:buAutoNum type="arabicPeriod"/>
            </a:pPr>
            <a:r>
              <a:rPr lang="en-US" altLang="zh-CN" sz="2400" b="1">
                <a:latin typeface="Arial" panose="020B0604020202020204"/>
                <a:ea typeface="宋体" panose="02010600030101010101" pitchFamily="2" charset="-122"/>
              </a:rPr>
              <a:t>Timetable</a:t>
            </a:r>
            <a:endParaRPr lang="en-US" altLang="zh-CN" sz="2400" b="1">
              <a:latin typeface="Arial" panose="020B0604020202020204"/>
              <a:ea typeface="宋体" panose="02010600030101010101" pitchFamily="2" charset="-122"/>
            </a:endParaRPr>
          </a:p>
        </p:txBody>
      </p:sp>
    </p:spTree>
    <p:custDataLst>
      <p:tags r:id="rId5"/>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p:pic>
        <p:nvPicPr>
          <p:cNvPr id="2" name="图片 1" descr="3673e6da315b564e34fd2cc5258e542"/>
          <p:cNvPicPr>
            <a:picLocks noChangeAspect="1"/>
          </p:cNvPicPr>
          <p:nvPr/>
        </p:nvPicPr>
        <p:blipFill>
          <a:blip r:embed="rId1"/>
          <a:stretch>
            <a:fillRect/>
          </a:stretch>
        </p:blipFill>
        <p:spPr>
          <a:xfrm>
            <a:off x="-210820" y="4366895"/>
            <a:ext cx="2491105" cy="2491105"/>
          </a:xfrm>
          <a:prstGeom prst="rect">
            <a:avLst/>
          </a:prstGeom>
        </p:spPr>
      </p:pic>
      <p:pic>
        <p:nvPicPr>
          <p:cNvPr id="5" name="图片 4" descr="132b27471b0fd3790669228c05c24eb"/>
          <p:cNvPicPr>
            <a:picLocks noChangeAspect="1"/>
          </p:cNvPicPr>
          <p:nvPr/>
        </p:nvPicPr>
        <p:blipFill>
          <a:blip r:embed="rId2"/>
          <a:stretch>
            <a:fillRect/>
          </a:stretch>
        </p:blipFill>
        <p:spPr>
          <a:xfrm flipH="1">
            <a:off x="9467850" y="92075"/>
            <a:ext cx="2724150" cy="2724150"/>
          </a:xfrm>
          <a:prstGeom prst="rect">
            <a:avLst/>
          </a:prstGeom>
        </p:spPr>
      </p:pic>
      <p:sp>
        <p:nvSpPr>
          <p:cNvPr id="8" name="文本框 7"/>
          <p:cNvSpPr txBox="1"/>
          <p:nvPr/>
        </p:nvSpPr>
        <p:spPr>
          <a:xfrm>
            <a:off x="0" y="0"/>
            <a:ext cx="7912735" cy="645160"/>
          </a:xfrm>
          <a:prstGeom prst="rect">
            <a:avLst/>
          </a:prstGeom>
          <a:noFill/>
        </p:spPr>
        <p:txBody>
          <a:bodyPr wrap="square" rtlCol="0" anchor="t">
            <a:spAutoFit/>
          </a:bodyPr>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endParaRPr lang="en-US" altLang="zh-CN" sz="2400" b="1">
              <a:latin typeface="Arial" panose="020B0604020202020204"/>
              <a:ea typeface="宋体" panose="02010600030101010101" pitchFamily="2" charset="-122"/>
              <a:sym typeface="+mn-ea"/>
            </a:endParaRPr>
          </a:p>
        </p:txBody>
      </p:sp>
      <p:sp>
        <p:nvSpPr>
          <p:cNvPr id="9" name="文本框 8"/>
          <p:cNvSpPr txBox="1"/>
          <p:nvPr/>
        </p:nvSpPr>
        <p:spPr>
          <a:xfrm>
            <a:off x="143510" y="645160"/>
            <a:ext cx="10136505" cy="4707890"/>
          </a:xfrm>
          <a:prstGeom prst="rect">
            <a:avLst/>
          </a:prstGeom>
        </p:spPr>
        <p:txBody>
          <a:bodyPr wrap="square">
            <a:spAutoFit/>
          </a:bodyPr>
          <a:p>
            <a:pPr marL="457200" indent="-457200" algn="l" defTabSz="266700">
              <a:spcBef>
                <a:spcPct val="0"/>
              </a:spcBef>
              <a:spcAft>
                <a:spcPct val="0"/>
              </a:spcAft>
              <a:buFont typeface="+mj-lt"/>
              <a:buAutoNum type="alphaUcPeriod"/>
            </a:pPr>
            <a:r>
              <a:rPr lang="en-US" altLang="zh-CN" sz="2400" b="1">
                <a:latin typeface="Arial" panose="020B0604020202020204"/>
                <a:ea typeface="宋体" panose="02010600030101010101" pitchFamily="2" charset="-122"/>
              </a:rPr>
              <a:t>The MBTI</a:t>
            </a:r>
            <a:endParaRPr lang="en-US" altLang="zh-CN" sz="2400" b="1">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Based on Jung’s theory, Isabel Myers and Katherine Briggs developed </a:t>
            </a:r>
            <a:r>
              <a:rPr lang="en-US" altLang="zh-CN" sz="2000" b="1">
                <a:latin typeface="Arial" panose="020B0604020202020204"/>
                <a:ea typeface="宋体" panose="02010600030101010101" pitchFamily="2" charset="-122"/>
              </a:rPr>
              <a:t>Myers-Briggs Type Indicator (MBTI)</a:t>
            </a:r>
            <a:r>
              <a:rPr lang="en-US" altLang="zh-CN" sz="2000">
                <a:latin typeface="Arial" panose="020B0604020202020204"/>
                <a:ea typeface="宋体" panose="02010600030101010101" pitchFamily="2" charset="-122"/>
              </a:rPr>
              <a:t> during World War II. Then it becomes a widely used personality inventory, or test, employed in vocational, educational, and psychotherapy settings to evaluate personality type. It is also been used in the research of language learning.</a:t>
            </a:r>
            <a:endParaRPr lang="en-US" altLang="zh-CN" sz="2000">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MBTI is an instrument designed to evaluate people and provide descriptive profiles of their personality types. What follows is an abbreviated overview of the personality traits of the four pairs of personality indicators (i.e., E or I, S or N, T or F, and J or P). They are arranged in four continuums or scales:</a:t>
            </a:r>
            <a:endParaRPr lang="en-US" altLang="zh-CN" sz="2000">
              <a:latin typeface="Arial" panose="020B0604020202020204"/>
              <a:ea typeface="宋体" panose="02010600030101010101" pitchFamily="2" charset="-122"/>
            </a:endParaRPr>
          </a:p>
          <a:p>
            <a:pPr indent="0" algn="ctr" defTabSz="266700">
              <a:spcBef>
                <a:spcPct val="0"/>
              </a:spcBef>
              <a:spcAft>
                <a:spcPct val="0"/>
              </a:spcAft>
              <a:buFont typeface="Arial" panose="020B0604020202020204" pitchFamily="34" charset="0"/>
              <a:buNone/>
            </a:pPr>
            <a:r>
              <a:rPr lang="en-US" altLang="zh-CN" sz="2000">
                <a:latin typeface="Arial" panose="020B0604020202020204"/>
                <a:ea typeface="宋体" panose="02010600030101010101" pitchFamily="2" charset="-122"/>
              </a:rPr>
              <a:t> </a:t>
            </a:r>
            <a:r>
              <a:rPr lang="en-US" altLang="zh-CN" sz="2400" b="1">
                <a:latin typeface="Arial" panose="020B0604020202020204"/>
                <a:ea typeface="宋体" panose="02010600030101010101" pitchFamily="2" charset="-122"/>
              </a:rPr>
              <a:t>Extrovert (E)...... Introvert (I)</a:t>
            </a:r>
            <a:endParaRPr lang="en-US" altLang="zh-CN" sz="2400" b="1">
              <a:latin typeface="Arial" panose="020B0604020202020204"/>
              <a:ea typeface="宋体" panose="02010600030101010101" pitchFamily="2" charset="-122"/>
            </a:endParaRPr>
          </a:p>
          <a:p>
            <a:pPr indent="0" algn="ctr" defTabSz="266700">
              <a:spcBef>
                <a:spcPct val="0"/>
              </a:spcBef>
              <a:spcAft>
                <a:spcPct val="0"/>
              </a:spcAft>
              <a:buFont typeface="Arial" panose="020B0604020202020204" pitchFamily="34" charset="0"/>
              <a:buNone/>
            </a:pPr>
            <a:r>
              <a:rPr lang="en-US" altLang="zh-CN" sz="2400" b="1">
                <a:latin typeface="Arial" panose="020B0604020202020204"/>
                <a:ea typeface="宋体" panose="02010600030101010101" pitchFamily="2" charset="-122"/>
              </a:rPr>
              <a:t>Sensing (S)...... Intuitive (N) </a:t>
            </a:r>
            <a:endParaRPr lang="en-US" altLang="zh-CN" sz="2400" b="1">
              <a:latin typeface="Arial" panose="020B0604020202020204"/>
              <a:ea typeface="宋体" panose="02010600030101010101" pitchFamily="2" charset="-122"/>
            </a:endParaRPr>
          </a:p>
          <a:p>
            <a:pPr indent="0" algn="ctr" defTabSz="266700">
              <a:spcBef>
                <a:spcPct val="0"/>
              </a:spcBef>
              <a:spcAft>
                <a:spcPct val="0"/>
              </a:spcAft>
              <a:buFont typeface="Arial" panose="020B0604020202020204" pitchFamily="34" charset="0"/>
              <a:buNone/>
            </a:pPr>
            <a:r>
              <a:rPr lang="en-US" altLang="zh-CN" sz="2400" b="1">
                <a:latin typeface="Arial" panose="020B0604020202020204"/>
                <a:ea typeface="宋体" panose="02010600030101010101" pitchFamily="2" charset="-122"/>
              </a:rPr>
              <a:t>Thinking (T)...... Feeling (F) </a:t>
            </a:r>
            <a:endParaRPr lang="en-US" altLang="zh-CN" sz="2400" b="1">
              <a:latin typeface="Arial" panose="020B0604020202020204"/>
              <a:ea typeface="宋体" panose="02010600030101010101" pitchFamily="2" charset="-122"/>
            </a:endParaRPr>
          </a:p>
          <a:p>
            <a:pPr indent="0" algn="ctr" defTabSz="266700">
              <a:spcBef>
                <a:spcPct val="0"/>
              </a:spcBef>
              <a:spcAft>
                <a:spcPct val="0"/>
              </a:spcAft>
              <a:buFont typeface="Arial" panose="020B0604020202020204" pitchFamily="34" charset="0"/>
              <a:buNone/>
            </a:pPr>
            <a:r>
              <a:rPr lang="en-US" altLang="zh-CN" sz="2400" b="1">
                <a:latin typeface="Arial" panose="020B0604020202020204"/>
                <a:ea typeface="宋体" panose="02010600030101010101" pitchFamily="2" charset="-122"/>
              </a:rPr>
              <a:t>Perceiving (P)...... Judging (J)</a:t>
            </a:r>
            <a:endParaRPr lang="en-US" altLang="zh-CN" sz="2400" b="1">
              <a:latin typeface="Arial" panose="020B0604020202020204"/>
              <a:ea typeface="宋体" panose="02010600030101010101" pitchFamily="2" charset="-122"/>
            </a:endParaRPr>
          </a:p>
        </p:txBody>
      </p:sp>
      <p:sp>
        <p:nvSpPr>
          <p:cNvPr id="11" name="文本框 10"/>
          <p:cNvSpPr txBox="1"/>
          <p:nvPr/>
        </p:nvSpPr>
        <p:spPr>
          <a:xfrm>
            <a:off x="1459230" y="5367655"/>
            <a:ext cx="10732770" cy="1476375"/>
          </a:xfrm>
          <a:prstGeom prst="rect">
            <a:avLst/>
          </a:prstGeom>
        </p:spPr>
        <p:txBody>
          <a:bodyPr wrap="square">
            <a:spAutoFit/>
          </a:bodyPr>
          <a:p>
            <a:pPr marL="0" indent="0" algn="l" defTabSz="266700">
              <a:lnSpc>
                <a:spcPct val="90000"/>
              </a:lnSpc>
              <a:spcBef>
                <a:spcPct val="0"/>
              </a:spcBef>
              <a:spcAft>
                <a:spcPct val="0"/>
              </a:spcAft>
            </a:pPr>
            <a:r>
              <a:rPr lang="en-US" altLang="zh-CN" sz="2000">
                <a:latin typeface="Arial" panose="020B0604020202020204"/>
                <a:ea typeface="宋体" panose="02010600030101010101" pitchFamily="2" charset="-122"/>
              </a:rPr>
              <a:t>The above four bi-polar scales result in sixteen possible combinations or personal types: ISTJ, ISFJ, INFJ, etc. For example, a person with preferences for Introversion, Intuitive, Feeling and Judging is referred to as INFJ. These preferences are not “a measure of excellence”; rather, they are “</a:t>
            </a:r>
            <a:r>
              <a:rPr lang="en-US" altLang="zh-CN" sz="2000" b="1">
                <a:latin typeface="Arial" panose="020B0604020202020204"/>
                <a:ea typeface="宋体" panose="02010600030101010101" pitchFamily="2" charset="-122"/>
              </a:rPr>
              <a:t>indication of the type of environment in which people feel most comfortable and work best</a:t>
            </a:r>
            <a:r>
              <a:rPr lang="en-US" altLang="zh-CN" sz="2000">
                <a:latin typeface="Arial" panose="020B0604020202020204"/>
                <a:ea typeface="宋体" panose="02010600030101010101" pitchFamily="2" charset="-122"/>
              </a:rPr>
              <a:t>” (Furnham &amp; Medhurst). </a:t>
            </a:r>
            <a:endParaRPr lang="en-US" altLang="zh-CN" sz="2000">
              <a:latin typeface="Arial" panose="020B0604020202020204"/>
              <a:ea typeface="宋体" panose="02010600030101010101" pitchFamily="2" charset="-122"/>
            </a:endParaRPr>
          </a:p>
        </p:txBody>
      </p:sp>
    </p:spTree>
    <p:custDataLst>
      <p:tags r:id="rId3"/>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p:pic>
        <p:nvPicPr>
          <p:cNvPr id="2" name="图片 1" descr="3673e6da315b564e34fd2cc5258e542"/>
          <p:cNvPicPr>
            <a:picLocks noChangeAspect="1"/>
          </p:cNvPicPr>
          <p:nvPr/>
        </p:nvPicPr>
        <p:blipFill>
          <a:blip r:embed="rId1"/>
          <a:stretch>
            <a:fillRect/>
          </a:stretch>
        </p:blipFill>
        <p:spPr>
          <a:xfrm>
            <a:off x="-210820" y="4366895"/>
            <a:ext cx="2491105" cy="2491105"/>
          </a:xfrm>
          <a:prstGeom prst="rect">
            <a:avLst/>
          </a:prstGeom>
        </p:spPr>
      </p:pic>
      <p:sp>
        <p:nvSpPr>
          <p:cNvPr id="8" name="文本框 7"/>
          <p:cNvSpPr txBox="1"/>
          <p:nvPr/>
        </p:nvSpPr>
        <p:spPr>
          <a:xfrm>
            <a:off x="0" y="0"/>
            <a:ext cx="7912735" cy="645160"/>
          </a:xfrm>
          <a:prstGeom prst="rect">
            <a:avLst/>
          </a:prstGeom>
          <a:noFill/>
        </p:spPr>
        <p:txBody>
          <a:bodyPr wrap="square" rtlCol="0" anchor="t">
            <a:spAutoFit/>
          </a:bodyPr>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endParaRPr lang="en-US" altLang="zh-CN" sz="2400" b="1">
              <a:latin typeface="Arial" panose="020B0604020202020204"/>
              <a:ea typeface="宋体" panose="02010600030101010101" pitchFamily="2" charset="-122"/>
              <a:sym typeface="+mn-ea"/>
            </a:endParaRPr>
          </a:p>
        </p:txBody>
      </p:sp>
      <p:sp>
        <p:nvSpPr>
          <p:cNvPr id="9" name="文本框 8"/>
          <p:cNvSpPr txBox="1"/>
          <p:nvPr/>
        </p:nvSpPr>
        <p:spPr>
          <a:xfrm>
            <a:off x="143510" y="645160"/>
            <a:ext cx="11896725" cy="2676525"/>
          </a:xfrm>
          <a:prstGeom prst="rect">
            <a:avLst/>
          </a:prstGeom>
        </p:spPr>
        <p:txBody>
          <a:bodyPr wrap="square">
            <a:spAutoFit/>
          </a:bodyPr>
          <a:p>
            <a:pPr indent="0" algn="l" defTabSz="266700">
              <a:spcBef>
                <a:spcPct val="0"/>
              </a:spcBef>
              <a:spcAft>
                <a:spcPct val="0"/>
              </a:spcAft>
              <a:buFont typeface="+mj-lt"/>
              <a:buNone/>
            </a:pPr>
            <a:r>
              <a:rPr lang="en-US" altLang="zh-CN" sz="2400" b="1">
                <a:latin typeface="Arial" panose="020B0604020202020204"/>
                <a:ea typeface="宋体" panose="02010600030101010101" pitchFamily="2" charset="-122"/>
              </a:rPr>
              <a:t>B. Curry’s “Onion Model”</a:t>
            </a:r>
            <a:endParaRPr lang="en-US" altLang="zh-CN" sz="2400" b="1">
              <a:latin typeface="Arial" panose="020B0604020202020204"/>
              <a:ea typeface="宋体" panose="02010600030101010101" pitchFamily="2" charset="-122"/>
            </a:endParaRPr>
          </a:p>
          <a:p>
            <a:pPr indent="0" algn="l" defTabSz="266700">
              <a:spcBef>
                <a:spcPct val="0"/>
              </a:spcBef>
              <a:spcAft>
                <a:spcPct val="0"/>
              </a:spcAft>
              <a:buFont typeface="+mj-lt"/>
              <a:buNone/>
            </a:pPr>
            <a:r>
              <a:rPr lang="en-US" altLang="zh-CN" sz="2000">
                <a:latin typeface="Arial" panose="020B0604020202020204"/>
                <a:ea typeface="宋体" panose="02010600030101010101" pitchFamily="2" charset="-122"/>
              </a:rPr>
              <a:t>Over a five-year period of research in America and Europe, based on her psychometric survey of 21 learning style conceptualizations and instruments, Curry (1983) proposed the “onion” model for categorizing cognitive/learning styles in which “learning behavior is fundamentally controlled by the </a:t>
            </a:r>
            <a:r>
              <a:rPr lang="en-US" altLang="zh-CN" sz="2000" b="1">
                <a:latin typeface="Arial" panose="020B0604020202020204"/>
                <a:ea typeface="宋体" panose="02010600030101010101" pitchFamily="2" charset="-122"/>
              </a:rPr>
              <a:t>central personality</a:t>
            </a:r>
            <a:r>
              <a:rPr lang="en-US" altLang="zh-CN" sz="2000">
                <a:latin typeface="Arial" panose="020B0604020202020204"/>
                <a:ea typeface="宋体" panose="02010600030101010101" pitchFamily="2" charset="-122"/>
              </a:rPr>
              <a:t> dimension, translated through the middle strata information processing dimension, and given a final twist by interaction with environmental factors encountered in other strata” (Curry, 1983: 14).</a:t>
            </a:r>
            <a:endParaRPr lang="en-US" altLang="zh-CN" sz="2000">
              <a:latin typeface="Arial" panose="020B0604020202020204"/>
              <a:ea typeface="宋体" panose="02010600030101010101" pitchFamily="2" charset="-122"/>
            </a:endParaRPr>
          </a:p>
          <a:p>
            <a:pPr indent="0" algn="l" defTabSz="266700">
              <a:spcBef>
                <a:spcPct val="0"/>
              </a:spcBef>
              <a:spcAft>
                <a:spcPct val="0"/>
              </a:spcAft>
              <a:buFont typeface="Arial" panose="020B0604020202020204" pitchFamily="34" charset="0"/>
              <a:buNone/>
            </a:pPr>
            <a:endParaRPr lang="en-US" altLang="zh-CN" sz="2400" b="1">
              <a:latin typeface="Arial" panose="020B0604020202020204"/>
              <a:ea typeface="宋体" panose="02010600030101010101" pitchFamily="2" charset="-122"/>
            </a:endParaRPr>
          </a:p>
        </p:txBody>
      </p:sp>
      <p:pic>
        <p:nvPicPr>
          <p:cNvPr id="3" name="图片 1"/>
          <p:cNvPicPr>
            <a:picLocks noChangeAspect="1"/>
          </p:cNvPicPr>
          <p:nvPr/>
        </p:nvPicPr>
        <p:blipFill>
          <a:blip r:embed="rId2"/>
          <a:stretch>
            <a:fillRect/>
          </a:stretch>
        </p:blipFill>
        <p:spPr>
          <a:xfrm>
            <a:off x="3459480" y="2857183"/>
            <a:ext cx="5273040" cy="1706245"/>
          </a:xfrm>
          <a:prstGeom prst="rect">
            <a:avLst/>
          </a:prstGeom>
          <a:noFill/>
          <a:ln>
            <a:noFill/>
          </a:ln>
        </p:spPr>
      </p:pic>
      <p:sp>
        <p:nvSpPr>
          <p:cNvPr id="4" name="文本框 3"/>
          <p:cNvSpPr txBox="1"/>
          <p:nvPr/>
        </p:nvSpPr>
        <p:spPr>
          <a:xfrm>
            <a:off x="1924685" y="4568825"/>
            <a:ext cx="10266680" cy="2245360"/>
          </a:xfrm>
          <a:prstGeom prst="rect">
            <a:avLst/>
          </a:prstGeom>
        </p:spPr>
        <p:txBody>
          <a:bodyPr wrap="square">
            <a:spAutoFit/>
          </a:bodyPr>
          <a:p>
            <a:pPr marL="0" indent="0" algn="l" defTabSz="266700">
              <a:spcBef>
                <a:spcPct val="0"/>
              </a:spcBef>
              <a:spcAft>
                <a:spcPct val="0"/>
              </a:spcAft>
            </a:pPr>
            <a:r>
              <a:rPr lang="en-US" altLang="zh-CN" sz="2000">
                <a:latin typeface="Arial" panose="020B0604020202020204"/>
                <a:ea typeface="宋体" panose="02010600030101010101" pitchFamily="2" charset="-122"/>
              </a:rPr>
              <a:t>Curry mentions that for personality preferences, such instruments as “Myers-Briggs Type Indicator”, etc. can measure, among which “</a:t>
            </a:r>
            <a:r>
              <a:rPr lang="en-US" altLang="zh-CN" sz="2000" b="1">
                <a:latin typeface="Arial" panose="020B0604020202020204"/>
                <a:ea typeface="宋体" panose="02010600030101010101" pitchFamily="2" charset="-122"/>
              </a:rPr>
              <a:t>MBTI</a:t>
            </a:r>
            <a:r>
              <a:rPr lang="en-US" altLang="zh-CN" sz="2000">
                <a:latin typeface="Arial" panose="020B0604020202020204"/>
                <a:ea typeface="宋体" panose="02010600030101010101" pitchFamily="2" charset="-122"/>
              </a:rPr>
              <a:t>” will be used in this research. As the core of the model, </a:t>
            </a:r>
            <a:r>
              <a:rPr lang="en-US" altLang="zh-CN" sz="2000" b="1">
                <a:latin typeface="Arial" panose="020B0604020202020204"/>
                <a:ea typeface="宋体" panose="02010600030101010101" pitchFamily="2" charset="-122"/>
              </a:rPr>
              <a:t>personality preferences fundamentally control the learning behavior</a:t>
            </a:r>
            <a:r>
              <a:rPr lang="en-US" altLang="zh-CN" sz="2000">
                <a:latin typeface="Arial" panose="020B0604020202020204"/>
                <a:ea typeface="宋体" panose="02010600030101010101" pitchFamily="2" charset="-122"/>
              </a:rPr>
              <a:t>; they are of great importance in determining the learner’s way of perception, information processing, problem-solving strategies, decision-making and so on. Thus personality preferences are closely associated with the learner’s learning and influence the learner’s way to learn.</a:t>
            </a:r>
            <a:endParaRPr lang="en-US" altLang="zh-CN" sz="2000">
              <a:latin typeface="Arial" panose="020B0604020202020204"/>
              <a:ea typeface="宋体" panose="02010600030101010101" pitchFamily="2" charset="-122"/>
            </a:endParaRPr>
          </a:p>
        </p:txBody>
      </p:sp>
    </p:spTree>
    <p:custDataLst>
      <p:tags r:id="rId3"/>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p:sp>
        <p:nvSpPr>
          <p:cNvPr id="8" name="文本框 7"/>
          <p:cNvSpPr txBox="1"/>
          <p:nvPr/>
        </p:nvSpPr>
        <p:spPr>
          <a:xfrm>
            <a:off x="0" y="0"/>
            <a:ext cx="7912735" cy="645160"/>
          </a:xfrm>
          <a:prstGeom prst="rect">
            <a:avLst/>
          </a:prstGeom>
          <a:noFill/>
        </p:spPr>
        <p:txBody>
          <a:bodyPr wrap="square" rtlCol="0" anchor="t">
            <a:spAutoFit/>
          </a:bodyPr>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endParaRPr lang="en-US" altLang="zh-CN" sz="2400" b="1">
              <a:latin typeface="Arial" panose="020B0604020202020204"/>
              <a:ea typeface="宋体" panose="02010600030101010101" pitchFamily="2" charset="-122"/>
              <a:sym typeface="+mn-ea"/>
            </a:endParaRPr>
          </a:p>
        </p:txBody>
      </p:sp>
      <p:sp>
        <p:nvSpPr>
          <p:cNvPr id="9" name="文本框 8"/>
          <p:cNvSpPr txBox="1"/>
          <p:nvPr/>
        </p:nvSpPr>
        <p:spPr>
          <a:xfrm>
            <a:off x="143510" y="645160"/>
            <a:ext cx="11896725" cy="2953385"/>
          </a:xfrm>
          <a:prstGeom prst="rect">
            <a:avLst/>
          </a:prstGeom>
        </p:spPr>
        <p:txBody>
          <a:bodyPr wrap="square">
            <a:spAutoFit/>
          </a:bodyPr>
          <a:p>
            <a:pPr indent="0" algn="l" defTabSz="266700">
              <a:spcBef>
                <a:spcPct val="0"/>
              </a:spcBef>
              <a:spcAft>
                <a:spcPct val="0"/>
              </a:spcAft>
              <a:buFont typeface="+mj-lt"/>
              <a:buNone/>
            </a:pPr>
            <a:r>
              <a:rPr lang="en-US" altLang="zh-CN" sz="2400" b="1">
                <a:latin typeface="Arial" panose="020B0604020202020204"/>
                <a:ea typeface="宋体" panose="02010600030101010101" pitchFamily="2" charset="-122"/>
              </a:rPr>
              <a:t>C. </a:t>
            </a:r>
            <a:r>
              <a:rPr lang="en-US" altLang="zh-CN" sz="2400" b="1">
                <a:latin typeface="Arial" panose="020B0604020202020204"/>
                <a:ea typeface="宋体" panose="02010600030101010101" pitchFamily="2" charset="-122"/>
              </a:rPr>
              <a:t>Learning Strategies</a:t>
            </a:r>
            <a:endParaRPr lang="en-US" altLang="zh-CN" sz="2400" b="1">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Oxford and Ehrman (1995:362) defined learning strategies as steps students take to improve their own learning. </a:t>
            </a:r>
            <a:endParaRPr lang="en-US" altLang="zh-CN">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Oxford (1990) thinks that strategies are especially important for language learning because they are tools for active, self-directed involvement, which is essential for developing communicative competence. </a:t>
            </a:r>
            <a:endParaRPr lang="en-US" altLang="zh-CN">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According to Mitchell and Myles (1998:90), learning strategies are procedures undertaken by the learner, in order to make their own language as effective as possible. </a:t>
            </a:r>
            <a:endParaRPr lang="en-US" altLang="zh-CN">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Language learning strategies are defined as "the special thoughts or behaviors that individuals use to help them comprehend, learn, or retain new information" (O'Malley &amp; Chamot, 1990:1). </a:t>
            </a:r>
            <a:endParaRPr lang="en-US" altLang="zh-CN">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a:latin typeface="Arial" panose="020B0604020202020204"/>
                <a:ea typeface="宋体" panose="02010600030101010101" pitchFamily="2" charset="-122"/>
              </a:rPr>
              <a:t>In addition, they are explained as "specific actions taken by the learner to make learning faster, more enjoyable, more directed, more effective, and more transferable to new situations" (Oxford, 1990:8).</a:t>
            </a:r>
            <a:endParaRPr lang="en-US" altLang="zh-CN">
              <a:latin typeface="Arial" panose="020B0604020202020204"/>
              <a:ea typeface="宋体" panose="02010600030101010101" pitchFamily="2" charset="-122"/>
            </a:endParaRPr>
          </a:p>
        </p:txBody>
      </p:sp>
      <p:sp>
        <p:nvSpPr>
          <p:cNvPr id="5" name="文本框 4"/>
          <p:cNvSpPr txBox="1"/>
          <p:nvPr/>
        </p:nvSpPr>
        <p:spPr>
          <a:xfrm>
            <a:off x="2097405" y="4367530"/>
            <a:ext cx="10094595" cy="2490470"/>
          </a:xfrm>
          <a:prstGeom prst="rect">
            <a:avLst/>
          </a:prstGeom>
        </p:spPr>
        <p:txBody>
          <a:bodyPr wrap="square">
            <a:noAutofit/>
          </a:bodyPr>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Although many studies are concerned with learning strategies, different scholars define learning strategies differently. </a:t>
            </a:r>
            <a:r>
              <a:rPr lang="en-US" altLang="zh-CN" sz="2000" b="1">
                <a:latin typeface="Arial" panose="020B0604020202020204"/>
                <a:ea typeface="宋体" panose="02010600030101010101" pitchFamily="2" charset="-122"/>
              </a:rPr>
              <a:t>Ellis </a:t>
            </a:r>
            <a:r>
              <a:rPr lang="en-US" altLang="zh-CN" sz="2000">
                <a:latin typeface="Arial" panose="020B0604020202020204"/>
                <a:ea typeface="宋体" panose="02010600030101010101" pitchFamily="2" charset="-122"/>
              </a:rPr>
              <a:t>put forward a general definition of learning strategy: a strategy consisted of mental or behavioral activity related to some specific stage in the overall process of language acquisition or language use. Thus </a:t>
            </a:r>
            <a:r>
              <a:rPr lang="en-US" altLang="zh-CN" sz="2000" b="1">
                <a:latin typeface="Arial" panose="020B0604020202020204"/>
                <a:ea typeface="宋体" panose="02010600030101010101" pitchFamily="2" charset="-122"/>
              </a:rPr>
              <a:t>writing strategies can be viewed as the learning behaviors or procedures students experience in the specific stages such as planning, drafting, and revising during the process of English writing</a:t>
            </a:r>
            <a:r>
              <a:rPr lang="en-US" altLang="zh-CN" sz="1600">
                <a:solidFill>
                  <a:srgbClr val="000000"/>
                </a:solidFill>
                <a:latin typeface="Times New Roman" panose="02020603050405020304"/>
                <a:ea typeface="宋体" panose="02010600030101010101" pitchFamily="2" charset="-122"/>
              </a:rPr>
              <a:t>.</a:t>
            </a:r>
            <a:endParaRPr lang="en-US" altLang="zh-CN" sz="1600">
              <a:solidFill>
                <a:srgbClr val="000000"/>
              </a:solidFill>
              <a:latin typeface="Times New Roman" panose="02020603050405020304"/>
              <a:ea typeface="宋体" panose="02010600030101010101" pitchFamily="2" charset="-122"/>
            </a:endParaRPr>
          </a:p>
        </p:txBody>
      </p:sp>
      <p:pic>
        <p:nvPicPr>
          <p:cNvPr id="7" name="图片 6" descr="358cc065721951e82ca15f45c2de06a"/>
          <p:cNvPicPr>
            <a:picLocks noChangeAspect="1"/>
          </p:cNvPicPr>
          <p:nvPr/>
        </p:nvPicPr>
        <p:blipFill>
          <a:blip r:embed="rId1"/>
          <a:stretch>
            <a:fillRect/>
          </a:stretch>
        </p:blipFill>
        <p:spPr>
          <a:xfrm>
            <a:off x="-175895" y="3895090"/>
            <a:ext cx="2962910" cy="2962910"/>
          </a:xfrm>
          <a:prstGeom prst="rect">
            <a:avLst/>
          </a:prstGeom>
        </p:spPr>
      </p:pic>
    </p:spTree>
    <p:custDataLst>
      <p:tags r:id="rId2"/>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p:sp>
        <p:nvSpPr>
          <p:cNvPr id="8" name="文本框 7"/>
          <p:cNvSpPr txBox="1"/>
          <p:nvPr/>
        </p:nvSpPr>
        <p:spPr>
          <a:xfrm>
            <a:off x="0" y="0"/>
            <a:ext cx="7912735" cy="645160"/>
          </a:xfrm>
          <a:prstGeom prst="rect">
            <a:avLst/>
          </a:prstGeom>
          <a:noFill/>
        </p:spPr>
        <p:txBody>
          <a:bodyPr wrap="square" rtlCol="0" anchor="t">
            <a:spAutoFit/>
          </a:bodyPr>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endParaRPr lang="en-US" altLang="zh-CN" sz="2400" b="1">
              <a:latin typeface="Arial" panose="020B0604020202020204"/>
              <a:ea typeface="宋体" panose="02010600030101010101" pitchFamily="2" charset="-122"/>
              <a:sym typeface="+mn-ea"/>
            </a:endParaRPr>
          </a:p>
        </p:txBody>
      </p:sp>
      <p:sp>
        <p:nvSpPr>
          <p:cNvPr id="9" name="文本框 8"/>
          <p:cNvSpPr txBox="1"/>
          <p:nvPr/>
        </p:nvSpPr>
        <p:spPr>
          <a:xfrm>
            <a:off x="143510" y="645160"/>
            <a:ext cx="11896725" cy="1999615"/>
          </a:xfrm>
          <a:prstGeom prst="rect">
            <a:avLst/>
          </a:prstGeom>
        </p:spPr>
        <p:txBody>
          <a:bodyPr wrap="square">
            <a:spAutoFit/>
          </a:bodyPr>
          <a:p>
            <a:pPr indent="0" algn="l" defTabSz="266700">
              <a:spcBef>
                <a:spcPct val="0"/>
              </a:spcBef>
              <a:spcAft>
                <a:spcPct val="0"/>
              </a:spcAft>
              <a:buFont typeface="+mj-lt"/>
              <a:buNone/>
            </a:pPr>
            <a:r>
              <a:rPr lang="en-US" altLang="zh-CN" sz="2400" b="1">
                <a:latin typeface="Arial" panose="020B0604020202020204"/>
                <a:ea typeface="宋体" panose="02010600030101010101" pitchFamily="2" charset="-122"/>
              </a:rPr>
              <a:t>C. </a:t>
            </a:r>
            <a:r>
              <a:rPr lang="en-US" altLang="zh-CN" sz="2400" b="1">
                <a:latin typeface="Arial" panose="020B0604020202020204"/>
                <a:ea typeface="宋体" panose="02010600030101010101" pitchFamily="2" charset="-122"/>
              </a:rPr>
              <a:t>Learning Strategies</a:t>
            </a:r>
            <a:endParaRPr lang="en-US" altLang="zh-CN" sz="2400" b="1">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Oxford’s (1990) classification of language learning strategies consists of six types of strategies: memory, compensation, cognitive, metacognitive, social and affective strategies. The first three types of strategies are </a:t>
            </a:r>
            <a:r>
              <a:rPr lang="en-US" altLang="zh-CN" sz="2000" b="1">
                <a:latin typeface="Arial" panose="020B0604020202020204"/>
                <a:ea typeface="宋体" panose="02010600030101010101" pitchFamily="2" charset="-122"/>
              </a:rPr>
              <a:t>direct strategies</a:t>
            </a:r>
            <a:r>
              <a:rPr lang="en-US" altLang="zh-CN" sz="2000">
                <a:latin typeface="Arial" panose="020B0604020202020204"/>
                <a:ea typeface="宋体" panose="02010600030101010101" pitchFamily="2" charset="-122"/>
              </a:rPr>
              <a:t> which “directly involve the target language in the sense that they require mental processing of the language” (Oxford, 1990). The other three types of strategies are </a:t>
            </a:r>
            <a:r>
              <a:rPr lang="en-US" altLang="zh-CN" sz="2000" b="1">
                <a:latin typeface="Arial" panose="020B0604020202020204"/>
                <a:ea typeface="宋体" panose="02010600030101010101" pitchFamily="2" charset="-122"/>
              </a:rPr>
              <a:t>indirect strategies</a:t>
            </a:r>
            <a:r>
              <a:rPr lang="en-US" altLang="zh-CN" sz="2000">
                <a:latin typeface="Arial" panose="020B0604020202020204"/>
                <a:ea typeface="宋体" panose="02010600030101010101" pitchFamily="2" charset="-122"/>
              </a:rPr>
              <a:t> that provide indirect support for language learning.</a:t>
            </a:r>
            <a:endParaRPr lang="en-US" altLang="zh-CN" sz="2000">
              <a:latin typeface="Arial" panose="020B0604020202020204"/>
              <a:ea typeface="宋体" panose="02010600030101010101" pitchFamily="2" charset="-122"/>
            </a:endParaRPr>
          </a:p>
        </p:txBody>
      </p:sp>
      <p:pic>
        <p:nvPicPr>
          <p:cNvPr id="4" name="图片 3" descr="358cc065721951e82ca15f45c2de06a"/>
          <p:cNvPicPr>
            <a:picLocks noChangeAspect="1"/>
          </p:cNvPicPr>
          <p:nvPr/>
        </p:nvPicPr>
        <p:blipFill>
          <a:blip r:embed="rId1"/>
          <a:stretch>
            <a:fillRect/>
          </a:stretch>
        </p:blipFill>
        <p:spPr>
          <a:xfrm>
            <a:off x="-175895" y="3895090"/>
            <a:ext cx="2962910" cy="2962910"/>
          </a:xfrm>
          <a:prstGeom prst="rect">
            <a:avLst/>
          </a:prstGeom>
        </p:spPr>
      </p:pic>
      <p:graphicFrame>
        <p:nvGraphicFramePr>
          <p:cNvPr id="3" name="表格 2"/>
          <p:cNvGraphicFramePr/>
          <p:nvPr/>
        </p:nvGraphicFramePr>
        <p:xfrm>
          <a:off x="2544445" y="3111500"/>
          <a:ext cx="8533765" cy="2667000"/>
        </p:xfrm>
        <a:graphic>
          <a:graphicData uri="http://schemas.openxmlformats.org/drawingml/2006/table">
            <a:tbl>
              <a:tblPr firstRow="1" bandRow="1">
                <a:tableStyleId>{EA6466C1-8062-4FAA-B35C-468459DFC7CE}</a:tableStyleId>
              </a:tblPr>
              <a:tblGrid>
                <a:gridCol w="4266565"/>
                <a:gridCol w="4266565"/>
              </a:tblGrid>
              <a:tr h="381000">
                <a:tc>
                  <a:txBody>
                    <a:bodyPr/>
                    <a:p>
                      <a:pPr>
                        <a:buNone/>
                      </a:pPr>
                      <a:r>
                        <a:rPr lang="en-US" altLang="zh-CN"/>
                        <a:t>Generic Strategy Classification</a:t>
                      </a:r>
                      <a:endParaRPr lang="en-US" altLang="zh-CN"/>
                    </a:p>
                  </a:txBody>
                  <a:tcPr/>
                </a:tc>
                <a:tc>
                  <a:txBody>
                    <a:bodyPr/>
                    <a:p>
                      <a:pPr>
                        <a:buNone/>
                      </a:pPr>
                      <a:r>
                        <a:rPr lang="en-US" altLang="zh-CN"/>
                        <a:t>Representative Strategies</a:t>
                      </a:r>
                      <a:endParaRPr lang="en-US" altLang="zh-CN"/>
                    </a:p>
                  </a:txBody>
                  <a:tcPr/>
                </a:tc>
              </a:tr>
              <a:tr h="381000">
                <a:tc rowSpan="3">
                  <a:txBody>
                    <a:bodyPr/>
                    <a:p>
                      <a:pPr>
                        <a:buNone/>
                      </a:pPr>
                      <a:r>
                        <a:rPr lang="en-US" altLang="zh-CN"/>
                        <a:t>Direct Strategies</a:t>
                      </a:r>
                      <a:endParaRPr lang="en-US" altLang="zh-CN"/>
                    </a:p>
                  </a:txBody>
                  <a:tcPr/>
                </a:tc>
                <a:tc>
                  <a:txBody>
                    <a:bodyPr/>
                    <a:p>
                      <a:pPr>
                        <a:buNone/>
                      </a:pPr>
                      <a:r>
                        <a:rPr lang="en-US" altLang="zh-CN"/>
                        <a:t>Memory Strategies</a:t>
                      </a:r>
                      <a:endParaRPr lang="en-US" altLang="zh-CN"/>
                    </a:p>
                  </a:txBody>
                  <a:tcPr/>
                </a:tc>
              </a:tr>
              <a:tr h="381000">
                <a:tc vMerge="1">
                  <a:tcPr/>
                </a:tc>
                <a:tc>
                  <a:txBody>
                    <a:bodyPr/>
                    <a:p>
                      <a:pPr>
                        <a:buNone/>
                      </a:pPr>
                      <a:r>
                        <a:rPr lang="en-US" altLang="zh-CN"/>
                        <a:t>Cognitive Strategies</a:t>
                      </a:r>
                      <a:endParaRPr lang="en-US" altLang="zh-CN"/>
                    </a:p>
                  </a:txBody>
                  <a:tcPr/>
                </a:tc>
              </a:tr>
              <a:tr h="381000">
                <a:tc vMerge="1">
                  <a:tcPr/>
                </a:tc>
                <a:tc>
                  <a:txBody>
                    <a:bodyPr/>
                    <a:p>
                      <a:pPr>
                        <a:buNone/>
                      </a:pPr>
                      <a:r>
                        <a:rPr lang="en-US" altLang="zh-CN"/>
                        <a:t>Compensation Strategies</a:t>
                      </a:r>
                      <a:endParaRPr lang="en-US" altLang="zh-CN"/>
                    </a:p>
                  </a:txBody>
                  <a:tcPr/>
                </a:tc>
              </a:tr>
              <a:tr h="381000">
                <a:tc rowSpan="3">
                  <a:txBody>
                    <a:bodyPr/>
                    <a:p>
                      <a:pPr>
                        <a:buNone/>
                      </a:pPr>
                      <a:r>
                        <a:rPr lang="en-US" altLang="zh-CN"/>
                        <a:t>Indirect Strategies</a:t>
                      </a:r>
                      <a:endParaRPr lang="en-US" altLang="zh-CN"/>
                    </a:p>
                  </a:txBody>
                  <a:tcPr/>
                </a:tc>
                <a:tc>
                  <a:txBody>
                    <a:bodyPr/>
                    <a:p>
                      <a:pPr>
                        <a:buNone/>
                      </a:pPr>
                      <a:r>
                        <a:rPr lang="en-US" altLang="zh-CN"/>
                        <a:t>Metacognitive Strategies</a:t>
                      </a:r>
                      <a:endParaRPr lang="en-US" altLang="zh-CN"/>
                    </a:p>
                  </a:txBody>
                  <a:tcPr/>
                </a:tc>
              </a:tr>
              <a:tr h="381000">
                <a:tc vMerge="1">
                  <a:tcPr/>
                </a:tc>
                <a:tc>
                  <a:txBody>
                    <a:bodyPr/>
                    <a:p>
                      <a:pPr>
                        <a:buNone/>
                      </a:pPr>
                      <a:r>
                        <a:rPr lang="en-US" altLang="zh-CN"/>
                        <a:t>Affective Strategies</a:t>
                      </a:r>
                      <a:endParaRPr lang="en-US" altLang="zh-CN"/>
                    </a:p>
                  </a:txBody>
                  <a:tcPr/>
                </a:tc>
              </a:tr>
              <a:tr h="381000">
                <a:tc vMerge="1">
                  <a:tcPr/>
                </a:tc>
                <a:tc>
                  <a:txBody>
                    <a:bodyPr/>
                    <a:p>
                      <a:pPr>
                        <a:buNone/>
                      </a:pPr>
                      <a:r>
                        <a:rPr lang="en-US" altLang="zh-CN"/>
                        <a:t>Social Strategies</a:t>
                      </a:r>
                      <a:endParaRPr lang="en-US" altLang="zh-CN"/>
                    </a:p>
                  </a:txBody>
                  <a:tcPr/>
                </a:tc>
              </a:tr>
            </a:tbl>
          </a:graphicData>
        </a:graphic>
      </p:graphicFrame>
    </p:spTree>
    <p:custDataLst>
      <p:tags r:id="rId2"/>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p:sp>
        <p:nvSpPr>
          <p:cNvPr id="8" name="文本框 7"/>
          <p:cNvSpPr txBox="1"/>
          <p:nvPr/>
        </p:nvSpPr>
        <p:spPr>
          <a:xfrm>
            <a:off x="0" y="0"/>
            <a:ext cx="7912735" cy="645160"/>
          </a:xfrm>
          <a:prstGeom prst="rect">
            <a:avLst/>
          </a:prstGeom>
          <a:noFill/>
        </p:spPr>
        <p:txBody>
          <a:bodyPr wrap="square" rtlCol="0" anchor="t">
            <a:spAutoFit/>
          </a:bodyPr>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1. The rationale and main conceptual themes</a:t>
            </a:r>
            <a:endParaRPr lang="en-US" altLang="zh-CN" sz="2400" b="1">
              <a:latin typeface="Arial" panose="020B0604020202020204"/>
              <a:ea typeface="宋体" panose="02010600030101010101" pitchFamily="2" charset="-122"/>
              <a:sym typeface="+mn-ea"/>
            </a:endParaRPr>
          </a:p>
        </p:txBody>
      </p:sp>
      <p:pic>
        <p:nvPicPr>
          <p:cNvPr id="5" name="图片 4" descr="132b27471b0fd3790669228c05c24eb"/>
          <p:cNvPicPr>
            <a:picLocks noChangeAspect="1"/>
          </p:cNvPicPr>
          <p:nvPr/>
        </p:nvPicPr>
        <p:blipFill>
          <a:blip r:embed="rId1"/>
          <a:stretch>
            <a:fillRect/>
          </a:stretch>
        </p:blipFill>
        <p:spPr>
          <a:xfrm flipH="1">
            <a:off x="10205085" y="2226310"/>
            <a:ext cx="2194560" cy="2194560"/>
          </a:xfrm>
          <a:prstGeom prst="rect">
            <a:avLst/>
          </a:prstGeom>
        </p:spPr>
      </p:pic>
      <p:sp>
        <p:nvSpPr>
          <p:cNvPr id="9" name="文本框 8"/>
          <p:cNvSpPr txBox="1"/>
          <p:nvPr/>
        </p:nvSpPr>
        <p:spPr>
          <a:xfrm>
            <a:off x="2061210" y="781050"/>
            <a:ext cx="8890635" cy="5296535"/>
          </a:xfrm>
          <a:prstGeom prst="rect">
            <a:avLst/>
          </a:prstGeom>
        </p:spPr>
        <p:txBody>
          <a:bodyPr wrap="square">
            <a:noAutofit/>
          </a:bodyPr>
          <a:p>
            <a:pPr indent="0" algn="l" defTabSz="266700">
              <a:spcBef>
                <a:spcPct val="0"/>
              </a:spcBef>
              <a:spcAft>
                <a:spcPct val="0"/>
              </a:spcAft>
              <a:buFont typeface="Arial" panose="020B0604020202020204" pitchFamily="34" charset="0"/>
              <a:buNone/>
            </a:pPr>
            <a:r>
              <a:rPr lang="en-US" altLang="zh-CN" sz="2000">
                <a:latin typeface="Arial" panose="020B0604020202020204"/>
                <a:ea typeface="宋体" panose="02010600030101010101" pitchFamily="2" charset="-122"/>
              </a:rPr>
              <a:t>The rationale and significance of this study can be summarised as follows:</a:t>
            </a:r>
            <a:endParaRPr lang="en-US" altLang="zh-CN" sz="2000">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In recent years, the Myers-Briggs Type Indicator (MBTI) has gained widespread popularity, particularly among younger learners, and has become a well-recognised personality classification tool. Given that MBTI enjoys a </a:t>
            </a:r>
            <a:r>
              <a:rPr lang="en-US" altLang="zh-CN" sz="2000" b="1">
                <a:latin typeface="Arial" panose="020B0604020202020204"/>
                <a:ea typeface="宋体" panose="02010600030101010101" pitchFamily="2" charset="-122"/>
              </a:rPr>
              <a:t>high level of awareness and acceptance</a:t>
            </a:r>
            <a:r>
              <a:rPr lang="en-US" altLang="zh-CN" sz="2000">
                <a:latin typeface="Arial" panose="020B0604020202020204"/>
                <a:ea typeface="宋体" panose="02010600030101010101" pitchFamily="2" charset="-122"/>
              </a:rPr>
              <a:t> among students, designing writing instruction strategies based on MBTI personality types may </a:t>
            </a:r>
            <a:r>
              <a:rPr lang="en-US" altLang="zh-CN" sz="2000" b="1">
                <a:latin typeface="Arial" panose="020B0604020202020204"/>
                <a:ea typeface="宋体" panose="02010600030101010101" pitchFamily="2" charset="-122"/>
              </a:rPr>
              <a:t>enhance students’ engagement and motivation</a:t>
            </a:r>
            <a:r>
              <a:rPr lang="en-US" altLang="zh-CN" sz="2000">
                <a:latin typeface="Arial" panose="020B0604020202020204"/>
                <a:ea typeface="宋体" panose="02010600030101010101" pitchFamily="2" charset="-122"/>
              </a:rPr>
              <a:t>, ultimately improving the quality of teaching and learning outcomes.</a:t>
            </a:r>
            <a:endParaRPr lang="en-US" altLang="zh-CN" sz="2000">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endParaRPr lang="en-US" altLang="zh-CN" sz="2000">
              <a:latin typeface="Arial" panose="020B0604020202020204"/>
              <a:ea typeface="宋体" panose="02010600030101010101" pitchFamily="2" charset="-122"/>
            </a:endParaRPr>
          </a:p>
          <a:p>
            <a:pPr marL="342900" indent="-342900" algn="l" defTabSz="266700">
              <a:spcBef>
                <a:spcPct val="0"/>
              </a:spcBef>
              <a:spcAft>
                <a:spcPct val="0"/>
              </a:spcAft>
              <a:buFont typeface="Arial" panose="020B0604020202020204" pitchFamily="34" charset="0"/>
              <a:buChar char="•"/>
            </a:pPr>
            <a:r>
              <a:rPr lang="en-US" altLang="zh-CN" sz="2000">
                <a:latin typeface="Arial" panose="020B0604020202020204"/>
                <a:ea typeface="宋体" panose="02010600030101010101" pitchFamily="2" charset="-122"/>
              </a:rPr>
              <a:t>Although it may not be feasible to categorise students strictly according to their MBTI types in classroom settings, instructors can implement differentiated teaching strategies in lesson planning, task design, and homework assignments. By offering </a:t>
            </a:r>
            <a:r>
              <a:rPr lang="en-US" altLang="zh-CN" sz="2000" b="1">
                <a:latin typeface="Arial" panose="020B0604020202020204"/>
                <a:ea typeface="宋体" panose="02010600030101010101" pitchFamily="2" charset="-122"/>
              </a:rPr>
              <a:t>personalised options</a:t>
            </a:r>
            <a:r>
              <a:rPr lang="en-US" altLang="zh-CN" sz="2000">
                <a:latin typeface="Arial" panose="020B0604020202020204"/>
                <a:ea typeface="宋体" panose="02010600030101010101" pitchFamily="2" charset="-122"/>
              </a:rPr>
              <a:t> tailored to different MBTI personality types, students can select writing strategies that align with their individual traits. This approach has the potential to not only enrich students’ learning experiences but also strengthen their writing skills, contributing to overall improvements in instructional effectiveness.</a:t>
            </a:r>
            <a:endParaRPr lang="en-US" altLang="zh-CN" sz="2000">
              <a:latin typeface="Arial" panose="020B0604020202020204"/>
              <a:ea typeface="宋体" panose="02010600030101010101" pitchFamily="2" charset="-122"/>
            </a:endParaRPr>
          </a:p>
        </p:txBody>
      </p:sp>
      <p:pic>
        <p:nvPicPr>
          <p:cNvPr id="4" name="图片 3" descr="358cc065721951e82ca15f45c2de06a"/>
          <p:cNvPicPr>
            <a:picLocks noChangeAspect="1"/>
          </p:cNvPicPr>
          <p:nvPr/>
        </p:nvPicPr>
        <p:blipFill>
          <a:blip r:embed="rId2"/>
          <a:stretch>
            <a:fillRect/>
          </a:stretch>
        </p:blipFill>
        <p:spPr>
          <a:xfrm>
            <a:off x="-175895" y="3895090"/>
            <a:ext cx="2962910" cy="2962910"/>
          </a:xfrm>
          <a:prstGeom prst="rect">
            <a:avLst/>
          </a:prstGeom>
        </p:spPr>
      </p:pic>
    </p:spTree>
    <p:custDataLst>
      <p:tags r:id="rId3"/>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p:pic>
        <p:nvPicPr>
          <p:cNvPr id="3" name="图片 2" descr="1b57dcf14f00916000e34fb62c12b84"/>
          <p:cNvPicPr>
            <a:picLocks noChangeAspect="1"/>
          </p:cNvPicPr>
          <p:nvPr/>
        </p:nvPicPr>
        <p:blipFill>
          <a:blip r:embed="rId1"/>
          <a:stretch>
            <a:fillRect/>
          </a:stretch>
        </p:blipFill>
        <p:spPr>
          <a:xfrm>
            <a:off x="8522970" y="3002915"/>
            <a:ext cx="3769995" cy="3769995"/>
          </a:xfrm>
          <a:prstGeom prst="rect">
            <a:avLst/>
          </a:prstGeom>
        </p:spPr>
      </p:pic>
      <p:sp>
        <p:nvSpPr>
          <p:cNvPr id="6" name="文本框 5"/>
          <p:cNvSpPr txBox="1"/>
          <p:nvPr/>
        </p:nvSpPr>
        <p:spPr>
          <a:xfrm>
            <a:off x="0" y="0"/>
            <a:ext cx="6096000" cy="645160"/>
          </a:xfrm>
          <a:prstGeom prst="rect">
            <a:avLst/>
          </a:prstGeom>
          <a:noFill/>
        </p:spPr>
        <p:txBody>
          <a:bodyPr wrap="square" rtlCol="0" anchor="t">
            <a:spAutoFit/>
          </a:bodyPr>
          <a:p>
            <a:pPr indent="0" algn="l" defTabSz="266700">
              <a:lnSpc>
                <a:spcPct val="150000"/>
              </a:lnSpc>
              <a:spcBef>
                <a:spcPct val="0"/>
              </a:spcBef>
              <a:spcAft>
                <a:spcPct val="0"/>
              </a:spcAft>
              <a:buFont typeface="+mj-lt"/>
              <a:buNone/>
            </a:pPr>
            <a:r>
              <a:rPr lang="en-US" altLang="zh-CN" sz="2400" b="1">
                <a:latin typeface="Arial" panose="020B0604020202020204"/>
                <a:ea typeface="宋体" panose="02010600030101010101" pitchFamily="2" charset="-122"/>
                <a:sym typeface="+mn-ea"/>
              </a:rPr>
              <a:t>2. Aims of the investigation</a:t>
            </a:r>
            <a:endParaRPr lang="en-US" altLang="zh-CN" sz="2400" b="1">
              <a:latin typeface="Arial" panose="020B0604020202020204"/>
              <a:ea typeface="宋体" panose="02010600030101010101" pitchFamily="2" charset="-122"/>
              <a:sym typeface="+mn-ea"/>
            </a:endParaRPr>
          </a:p>
        </p:txBody>
      </p:sp>
      <p:sp>
        <p:nvSpPr>
          <p:cNvPr id="8" name="文本框 7"/>
          <p:cNvSpPr txBox="1"/>
          <p:nvPr/>
        </p:nvSpPr>
        <p:spPr>
          <a:xfrm>
            <a:off x="168910" y="890270"/>
            <a:ext cx="9211310" cy="5077460"/>
          </a:xfrm>
          <a:prstGeom prst="rect">
            <a:avLst/>
          </a:prstGeom>
          <a:noFill/>
        </p:spPr>
        <p:txBody>
          <a:bodyPr wrap="square" rtlCol="0" anchor="t">
            <a:spAutoFit/>
          </a:bodyPr>
          <a:p>
            <a:pPr marL="342900" indent="-342900">
              <a:buFont typeface="Arial" panose="020B0604020202020204" pitchFamily="34" charset="0"/>
              <a:buChar char="•"/>
            </a:pPr>
            <a:r>
              <a:rPr lang="en-US" altLang="zh-CN" sz="2000"/>
              <a:t>This study aims to explore the relationship between EFL learners’ personality types, as classified by the </a:t>
            </a:r>
            <a:r>
              <a:rPr lang="en-US" altLang="zh-CN" sz="2000" b="1"/>
              <a:t>Myers-Briggs Type Indicator (MBTI)</a:t>
            </a:r>
            <a:r>
              <a:rPr lang="en-US" altLang="zh-CN" sz="2000"/>
              <a:t>, and their use of </a:t>
            </a:r>
            <a:r>
              <a:rPr lang="en-US" altLang="zh-CN" sz="2000" b="1"/>
              <a:t>Language Learning Strategies (LLS)</a:t>
            </a:r>
            <a:r>
              <a:rPr lang="en-US" altLang="zh-CN" sz="2000"/>
              <a:t>. </a:t>
            </a:r>
            <a:endParaRPr lang="en-US" altLang="zh-CN" sz="2000"/>
          </a:p>
          <a:p>
            <a:pPr marL="342900" indent="-342900">
              <a:buFont typeface="Arial" panose="020B0604020202020204" pitchFamily="34" charset="0"/>
              <a:buChar char="•"/>
            </a:pPr>
            <a:endParaRPr lang="en-US" altLang="zh-CN" sz="2000"/>
          </a:p>
          <a:p>
            <a:pPr marL="342900" indent="-342900">
              <a:buFont typeface="Arial" panose="020B0604020202020204" pitchFamily="34" charset="0"/>
              <a:buChar char="•"/>
            </a:pPr>
            <a:r>
              <a:rPr lang="en-US" altLang="zh-CN" sz="2400" b="1"/>
              <a:t>Research questions</a:t>
            </a:r>
            <a:r>
              <a:rPr lang="zh-CN" altLang="en-US" sz="2400" b="1"/>
              <a:t>：</a:t>
            </a:r>
            <a:endParaRPr lang="zh-CN" altLang="en-US" sz="2000"/>
          </a:p>
          <a:p>
            <a:pPr indent="0">
              <a:buFont typeface="Arial" panose="020B0604020202020204" pitchFamily="34" charset="0"/>
              <a:buNone/>
            </a:pPr>
            <a:r>
              <a:rPr lang="en-US" altLang="zh-CN" sz="2000"/>
              <a:t>(a) What are the distributions of personality types among the Chinese English majors? </a:t>
            </a:r>
            <a:endParaRPr lang="en-US" altLang="zh-CN" sz="2000"/>
          </a:p>
          <a:p>
            <a:pPr indent="0">
              <a:buFont typeface="Arial" panose="020B0604020202020204" pitchFamily="34" charset="0"/>
              <a:buNone/>
            </a:pPr>
            <a:r>
              <a:rPr lang="en-US" altLang="zh-CN" sz="2000"/>
              <a:t>(b) What kinds of strategies do the Chinese English majors prefer to take in writing? </a:t>
            </a:r>
            <a:endParaRPr lang="en-US" altLang="zh-CN" sz="2000"/>
          </a:p>
          <a:p>
            <a:pPr indent="0">
              <a:buFont typeface="Arial" panose="020B0604020202020204" pitchFamily="34" charset="0"/>
              <a:buNone/>
            </a:pPr>
            <a:r>
              <a:rPr lang="en-US" altLang="zh-CN" sz="2000"/>
              <a:t>(c) Are there significant correlations between personality types and writing strategies? If there are, what are they like? </a:t>
            </a:r>
            <a:endParaRPr lang="en-US" altLang="zh-CN" sz="2000"/>
          </a:p>
          <a:p>
            <a:pPr indent="0">
              <a:buFont typeface="Arial" panose="020B0604020202020204" pitchFamily="34" charset="0"/>
              <a:buNone/>
            </a:pPr>
            <a:r>
              <a:rPr lang="en-US" altLang="zh-CN" sz="2000"/>
              <a:t>(d) How personalities affect the students’ using of writing strategies?</a:t>
            </a:r>
            <a:endParaRPr lang="en-US" altLang="zh-CN" sz="2000"/>
          </a:p>
          <a:p>
            <a:pPr indent="0">
              <a:buFont typeface="Arial" panose="020B0604020202020204" pitchFamily="34" charset="0"/>
              <a:buNone/>
            </a:pPr>
            <a:endParaRPr lang="en-US" altLang="zh-CN" sz="2000"/>
          </a:p>
          <a:p>
            <a:pPr marL="342900" indent="-342900">
              <a:buFont typeface="Arial" panose="020B0604020202020204" pitchFamily="34" charset="0"/>
              <a:buChar char="•"/>
            </a:pPr>
            <a:r>
              <a:rPr lang="en-US" altLang="zh-CN" sz="2000"/>
              <a:t>To provide pedagogical implications for TEFL by offering insights into how personality influence learning strategy preferences, which could inform differentiated instruction and learner autonomy development.</a:t>
            </a:r>
            <a:endParaRPr lang="en-US" altLang="zh-CN" sz="2000"/>
          </a:p>
        </p:txBody>
      </p:sp>
    </p:spTree>
    <p:custDataLst>
      <p:tags r:id="rId2"/>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p:sp>
        <p:nvSpPr>
          <p:cNvPr id="4" name="文本框 3"/>
          <p:cNvSpPr txBox="1"/>
          <p:nvPr/>
        </p:nvSpPr>
        <p:spPr>
          <a:xfrm>
            <a:off x="0" y="0"/>
            <a:ext cx="6096000" cy="645160"/>
          </a:xfrm>
          <a:prstGeom prst="rect">
            <a:avLst/>
          </a:prstGeom>
          <a:noFill/>
        </p:spPr>
        <p:txBody>
          <a:bodyPr wrap="square" rtlCol="0" anchor="t">
            <a:spAutoFit/>
          </a:bodyPr>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3. Research Design</a:t>
            </a:r>
            <a:endParaRPr lang="en-US" altLang="zh-CN" sz="2400" b="1">
              <a:latin typeface="Arial" panose="020B0604020202020204"/>
              <a:ea typeface="宋体" panose="02010600030101010101" pitchFamily="2" charset="-122"/>
              <a:sym typeface="+mn-ea"/>
            </a:endParaRPr>
          </a:p>
        </p:txBody>
      </p:sp>
      <p:sp>
        <p:nvSpPr>
          <p:cNvPr id="7" name="文本框 6"/>
          <p:cNvSpPr txBox="1"/>
          <p:nvPr/>
        </p:nvSpPr>
        <p:spPr>
          <a:xfrm>
            <a:off x="58420" y="645160"/>
            <a:ext cx="12087860" cy="3661410"/>
          </a:xfrm>
          <a:prstGeom prst="rect">
            <a:avLst/>
          </a:prstGeom>
        </p:spPr>
        <p:txBody>
          <a:bodyPr wrap="square">
            <a:spAutoFit/>
          </a:bodyPr>
          <a:p>
            <a:pPr marL="342900" indent="-342900">
              <a:buFont typeface="Arial" panose="020B0604020202020204" pitchFamily="34" charset="0"/>
              <a:buChar char="•"/>
            </a:pPr>
            <a:r>
              <a:rPr lang="en-US" sz="2400" b="1">
                <a:sym typeface="+mn-ea"/>
              </a:rPr>
              <a:t>Subjects</a:t>
            </a:r>
            <a:endParaRPr lang="en-US" sz="2400" b="1">
              <a:sym typeface="+mn-ea"/>
            </a:endParaRPr>
          </a:p>
          <a:p>
            <a:pPr indent="0">
              <a:buFont typeface="Arial" panose="020B0604020202020204" pitchFamily="34" charset="0"/>
              <a:buNone/>
            </a:pPr>
            <a:r>
              <a:rPr lang="en-US" altLang="zh-CN" sz="2000">
                <a:sym typeface="+mn-ea"/>
              </a:rPr>
              <a:t>Around 100 students majoring in English from a University in China</a:t>
            </a:r>
            <a:endParaRPr lang="en-US" altLang="zh-CN" sz="2000">
              <a:sym typeface="+mn-ea"/>
            </a:endParaRPr>
          </a:p>
          <a:p>
            <a:pPr marL="342900" indent="-342900">
              <a:buFont typeface="Arial" panose="020B0604020202020204" pitchFamily="34" charset="0"/>
              <a:buChar char="•"/>
            </a:pPr>
            <a:r>
              <a:rPr lang="en-US" altLang="zh-CN" sz="2400" b="1">
                <a:sym typeface="+mn-ea"/>
              </a:rPr>
              <a:t>Instruments</a:t>
            </a:r>
            <a:endParaRPr lang="en-US" altLang="zh-CN" sz="2400" b="1">
              <a:sym typeface="+mn-ea"/>
            </a:endParaRPr>
          </a:p>
          <a:p>
            <a:pPr marL="457200" indent="-457200" algn="l" defTabSz="266700">
              <a:spcBef>
                <a:spcPct val="0"/>
              </a:spcBef>
              <a:spcAft>
                <a:spcPct val="0"/>
              </a:spcAft>
              <a:buFont typeface="+mj-lt"/>
              <a:buAutoNum type="alphaLcPeriod"/>
            </a:pPr>
            <a:r>
              <a:rPr lang="en-US" altLang="zh-CN" sz="2000" b="1">
                <a:sym typeface="+mn-ea"/>
              </a:rPr>
              <a:t>MBTI</a:t>
            </a:r>
            <a:r>
              <a:rPr lang="en-US" altLang="zh-CN" sz="2000">
                <a:sym typeface="+mn-ea"/>
              </a:rPr>
              <a:t> </a:t>
            </a:r>
            <a:r>
              <a:rPr lang="en-US" altLang="zh-CN" sz="2000" b="1">
                <a:sym typeface="+mn-ea"/>
              </a:rPr>
              <a:t>questionnaires </a:t>
            </a:r>
            <a:r>
              <a:rPr lang="en-US" altLang="zh-CN" sz="2000">
                <a:sym typeface="+mn-ea"/>
              </a:rPr>
              <a:t>(conducted to obtain an overall picture of the MBTI personality style distributions of the subjects)</a:t>
            </a:r>
            <a:endParaRPr lang="en-US" altLang="zh-CN" sz="2000">
              <a:sym typeface="+mn-ea"/>
            </a:endParaRP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spcBef>
                <a:spcPct val="0"/>
              </a:spcBef>
              <a:spcAft>
                <a:spcPct val="0"/>
              </a:spcAft>
              <a:buFont typeface="+mj-lt"/>
              <a:buAutoNum type="alphaLcPeriod"/>
            </a:pPr>
            <a:endParaRPr lang="en-US" altLang="zh-CN" sz="2000">
              <a:sym typeface="+mn-ea"/>
            </a:endParaRPr>
          </a:p>
          <a:p>
            <a:pPr marL="457200" indent="-457200" algn="l" defTabSz="266700">
              <a:lnSpc>
                <a:spcPct val="120000"/>
              </a:lnSpc>
              <a:spcBef>
                <a:spcPct val="0"/>
              </a:spcBef>
              <a:spcAft>
                <a:spcPct val="0"/>
              </a:spcAft>
              <a:buFont typeface="+mj-lt"/>
              <a:buAutoNum type="alphaLcPeriod"/>
            </a:pPr>
            <a:r>
              <a:rPr lang="en-US" altLang="zh-CN" sz="2000" b="1">
                <a:sym typeface="+mn-ea"/>
              </a:rPr>
              <a:t>Strategy Inventory for Language Learning (SILL) </a:t>
            </a:r>
            <a:r>
              <a:rPr lang="en-US" altLang="zh-CN" sz="2000">
                <a:sym typeface="+mn-ea"/>
              </a:rPr>
              <a:t>(find the major writing strategies the subjects use)</a:t>
            </a:r>
            <a:endParaRPr lang="en-US" altLang="zh-CN" sz="2000" b="1">
              <a:sym typeface="+mn-ea"/>
            </a:endParaRPr>
          </a:p>
        </p:txBody>
      </p:sp>
      <p:pic>
        <p:nvPicPr>
          <p:cNvPr id="2" name="图片 1"/>
          <p:cNvPicPr>
            <a:picLocks noChangeAspect="1"/>
          </p:cNvPicPr>
          <p:nvPr/>
        </p:nvPicPr>
        <p:blipFill>
          <a:blip r:embed="rId1"/>
          <a:stretch>
            <a:fillRect/>
          </a:stretch>
        </p:blipFill>
        <p:spPr>
          <a:xfrm>
            <a:off x="4229735" y="2056765"/>
            <a:ext cx="3280410" cy="1824355"/>
          </a:xfrm>
          <a:prstGeom prst="rect">
            <a:avLst/>
          </a:prstGeom>
        </p:spPr>
      </p:pic>
      <p:pic>
        <p:nvPicPr>
          <p:cNvPr id="5" name="图片 4"/>
          <p:cNvPicPr>
            <a:picLocks noChangeAspect="1"/>
          </p:cNvPicPr>
          <p:nvPr/>
        </p:nvPicPr>
        <p:blipFill>
          <a:blip r:embed="rId2"/>
          <a:stretch>
            <a:fillRect/>
          </a:stretch>
        </p:blipFill>
        <p:spPr>
          <a:xfrm>
            <a:off x="7510145" y="2056765"/>
            <a:ext cx="3281045" cy="1824990"/>
          </a:xfrm>
          <a:prstGeom prst="rect">
            <a:avLst/>
          </a:prstGeom>
        </p:spPr>
      </p:pic>
      <p:pic>
        <p:nvPicPr>
          <p:cNvPr id="9" name="图片 8"/>
          <p:cNvPicPr>
            <a:picLocks noChangeAspect="1"/>
          </p:cNvPicPr>
          <p:nvPr/>
        </p:nvPicPr>
        <p:blipFill>
          <a:blip r:embed="rId3"/>
          <a:stretch>
            <a:fillRect/>
          </a:stretch>
        </p:blipFill>
        <p:spPr>
          <a:xfrm>
            <a:off x="323850" y="4234180"/>
            <a:ext cx="4194810" cy="2524125"/>
          </a:xfrm>
          <a:prstGeom prst="rect">
            <a:avLst/>
          </a:prstGeom>
        </p:spPr>
      </p:pic>
      <p:pic>
        <p:nvPicPr>
          <p:cNvPr id="10" name="图片 9"/>
          <p:cNvPicPr>
            <a:picLocks noChangeAspect="1"/>
          </p:cNvPicPr>
          <p:nvPr/>
        </p:nvPicPr>
        <p:blipFill>
          <a:blip r:embed="rId4"/>
          <a:stretch>
            <a:fillRect/>
          </a:stretch>
        </p:blipFill>
        <p:spPr>
          <a:xfrm>
            <a:off x="4518660" y="4234180"/>
            <a:ext cx="2032635" cy="2524125"/>
          </a:xfrm>
          <a:prstGeom prst="rect">
            <a:avLst/>
          </a:prstGeom>
        </p:spPr>
      </p:pic>
      <p:sp>
        <p:nvSpPr>
          <p:cNvPr id="11" name="文本框 10"/>
          <p:cNvSpPr txBox="1"/>
          <p:nvPr/>
        </p:nvSpPr>
        <p:spPr>
          <a:xfrm>
            <a:off x="6817995" y="4249420"/>
            <a:ext cx="5080000" cy="2245360"/>
          </a:xfrm>
          <a:prstGeom prst="rect">
            <a:avLst/>
          </a:prstGeom>
        </p:spPr>
        <p:txBody>
          <a:bodyPr>
            <a:spAutoFit/>
          </a:bodyPr>
          <a:p>
            <a:r>
              <a:rPr lang="en-US" altLang="zh-CN" sz="2000"/>
              <a:t>SILL: developed by Rebecca L. Oxford, is a tool designed to assess the language learning strategies employed by learners. It categorises strategies into six major types: memory, cognitive, compensation, metacognitive, affective, and social strategies.</a:t>
            </a:r>
            <a:endParaRPr lang="en-US" altLang="zh-CN" sz="2000"/>
          </a:p>
        </p:txBody>
      </p:sp>
    </p:spTree>
    <p:custDataLst>
      <p:tags r:id="rId5"/>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p:pic>
        <p:nvPicPr>
          <p:cNvPr id="3" name="图片 2"/>
          <p:cNvPicPr>
            <a:picLocks noChangeAspect="1"/>
          </p:cNvPicPr>
          <p:nvPr/>
        </p:nvPicPr>
        <p:blipFill>
          <a:blip r:embed="rId1"/>
          <a:stretch>
            <a:fillRect/>
          </a:stretch>
        </p:blipFill>
        <p:spPr>
          <a:xfrm>
            <a:off x="-215900" y="3817620"/>
            <a:ext cx="3040380" cy="3040380"/>
          </a:xfrm>
          <a:prstGeom prst="rect">
            <a:avLst/>
          </a:prstGeom>
        </p:spPr>
      </p:pic>
      <p:pic>
        <p:nvPicPr>
          <p:cNvPr id="6" name="图片 5"/>
          <p:cNvPicPr>
            <a:picLocks noChangeAspect="1"/>
          </p:cNvPicPr>
          <p:nvPr/>
        </p:nvPicPr>
        <p:blipFill>
          <a:blip r:embed="rId2"/>
          <a:stretch>
            <a:fillRect/>
          </a:stretch>
        </p:blipFill>
        <p:spPr>
          <a:xfrm flipH="1">
            <a:off x="9044940" y="69850"/>
            <a:ext cx="3437890" cy="3437890"/>
          </a:xfrm>
          <a:prstGeom prst="rect">
            <a:avLst/>
          </a:prstGeom>
        </p:spPr>
      </p:pic>
      <p:sp>
        <p:nvSpPr>
          <p:cNvPr id="4" name="文本框 3"/>
          <p:cNvSpPr txBox="1"/>
          <p:nvPr/>
        </p:nvSpPr>
        <p:spPr>
          <a:xfrm>
            <a:off x="0" y="0"/>
            <a:ext cx="6096000" cy="645160"/>
          </a:xfrm>
          <a:prstGeom prst="rect">
            <a:avLst/>
          </a:prstGeom>
          <a:noFill/>
        </p:spPr>
        <p:txBody>
          <a:bodyPr wrap="square" rtlCol="0" anchor="t">
            <a:spAutoFit/>
          </a:bodyPr>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3. Research Design</a:t>
            </a:r>
            <a:endParaRPr lang="en-US" altLang="zh-CN" sz="2400" b="1">
              <a:latin typeface="Arial" panose="020B0604020202020204"/>
              <a:ea typeface="宋体" panose="02010600030101010101" pitchFamily="2" charset="-122"/>
              <a:sym typeface="+mn-ea"/>
            </a:endParaRPr>
          </a:p>
        </p:txBody>
      </p:sp>
      <p:sp>
        <p:nvSpPr>
          <p:cNvPr id="2" name="文本框 1"/>
          <p:cNvSpPr txBox="1"/>
          <p:nvPr/>
        </p:nvSpPr>
        <p:spPr>
          <a:xfrm>
            <a:off x="229235" y="645160"/>
            <a:ext cx="9415780" cy="2306955"/>
          </a:xfrm>
          <a:prstGeom prst="rect">
            <a:avLst/>
          </a:prstGeom>
          <a:noFill/>
        </p:spPr>
        <p:txBody>
          <a:bodyPr wrap="square" rtlCol="0" anchor="t">
            <a:spAutoFit/>
          </a:bodyPr>
          <a:p>
            <a:pPr marL="342900" indent="-342900">
              <a:buFont typeface="Arial" panose="020B0604020202020204" pitchFamily="34" charset="0"/>
              <a:buChar char="•"/>
            </a:pPr>
            <a:r>
              <a:rPr lang="en-US" altLang="zh-CN" sz="2400" b="1">
                <a:sym typeface="+mn-ea"/>
              </a:rPr>
              <a:t>Data Collection</a:t>
            </a:r>
            <a:endParaRPr lang="en-US" altLang="zh-CN" sz="2400" b="1">
              <a:sym typeface="+mn-ea"/>
            </a:endParaRPr>
          </a:p>
          <a:p>
            <a:pPr indent="0">
              <a:buFont typeface="Arial" panose="020B0604020202020204" pitchFamily="34" charset="0"/>
              <a:buNone/>
            </a:pPr>
            <a:r>
              <a:rPr lang="en-US" altLang="zh-CN" sz="2000">
                <a:sym typeface="+mn-ea"/>
              </a:rPr>
              <a:t>The subjects are asked to finish </a:t>
            </a:r>
            <a:r>
              <a:rPr lang="en-US" altLang="zh-CN" sz="2000" b="1">
                <a:sym typeface="+mn-ea"/>
              </a:rPr>
              <a:t>MBTI </a:t>
            </a:r>
            <a:r>
              <a:rPr lang="en-US" altLang="zh-CN" sz="2000" b="1">
                <a:sym typeface="+mn-ea"/>
              </a:rPr>
              <a:t>questionnaires</a:t>
            </a:r>
            <a:r>
              <a:rPr lang="en-US" altLang="zh-CN" sz="2000">
                <a:sym typeface="+mn-ea"/>
              </a:rPr>
              <a:t> and </a:t>
            </a:r>
            <a:r>
              <a:rPr lang="en-US" altLang="zh-CN" sz="2000" b="1">
                <a:sym typeface="+mn-ea"/>
              </a:rPr>
              <a:t>SILL questionnaires</a:t>
            </a:r>
            <a:r>
              <a:rPr lang="en-US" altLang="zh-CN" sz="2000">
                <a:sym typeface="+mn-ea"/>
              </a:rPr>
              <a:t>, and detailed instructions were given by the researcher on how to respond to the questionnaires. The subjects were informed that the survey was not involved in teacher’s evaluation of them and were guaranteed that their responses would be highly confidential and would serve for the research only. Both questionnaires were administrated during the regular English class. </a:t>
            </a:r>
            <a:endParaRPr lang="en-US" altLang="zh-CN" sz="2000" b="1">
              <a:sym typeface="+mn-ea"/>
            </a:endParaRPr>
          </a:p>
        </p:txBody>
      </p:sp>
      <p:sp>
        <p:nvSpPr>
          <p:cNvPr id="5" name="文本框 4"/>
          <p:cNvSpPr txBox="1"/>
          <p:nvPr/>
        </p:nvSpPr>
        <p:spPr>
          <a:xfrm>
            <a:off x="2360930" y="3506470"/>
            <a:ext cx="9716135" cy="3230245"/>
          </a:xfrm>
          <a:prstGeom prst="rect">
            <a:avLst/>
          </a:prstGeom>
          <a:noFill/>
        </p:spPr>
        <p:txBody>
          <a:bodyPr wrap="square" rtlCol="0" anchor="t">
            <a:spAutoFit/>
          </a:bodyPr>
          <a:p>
            <a:pPr marL="342900" indent="-342900">
              <a:buFont typeface="Arial" panose="020B0604020202020204" pitchFamily="34" charset="0"/>
              <a:buChar char="•"/>
            </a:pPr>
            <a:r>
              <a:rPr lang="en-US" altLang="zh-CN" sz="2400" b="1">
                <a:sym typeface="+mn-ea"/>
              </a:rPr>
              <a:t>Data Analysis</a:t>
            </a:r>
            <a:endParaRPr lang="en-US" altLang="zh-CN" sz="2400" b="1">
              <a:sym typeface="+mn-ea"/>
            </a:endParaRPr>
          </a:p>
          <a:p>
            <a:pPr indent="0">
              <a:buFont typeface="Arial" panose="020B0604020202020204" pitchFamily="34" charset="0"/>
              <a:buNone/>
            </a:pPr>
            <a:r>
              <a:rPr lang="en-US" altLang="zh-CN" sz="2000">
                <a:sym typeface="+mn-ea"/>
              </a:rPr>
              <a:t>The </a:t>
            </a:r>
            <a:r>
              <a:rPr lang="en-US" altLang="zh-CN" sz="2000" b="1">
                <a:sym typeface="+mn-ea"/>
              </a:rPr>
              <a:t>Statistical Package of Social Science (SPSS)</a:t>
            </a:r>
            <a:r>
              <a:rPr lang="en-US" altLang="zh-CN" sz="2000">
                <a:sym typeface="+mn-ea"/>
              </a:rPr>
              <a:t> was employed to process the data obtained in the study. </a:t>
            </a:r>
            <a:endParaRPr lang="en-US" altLang="zh-CN" sz="2000">
              <a:sym typeface="+mn-ea"/>
            </a:endParaRPr>
          </a:p>
          <a:p>
            <a:pPr indent="0">
              <a:buFont typeface="Arial" panose="020B0604020202020204" pitchFamily="34" charset="0"/>
              <a:buNone/>
            </a:pPr>
            <a:r>
              <a:rPr lang="en-US" altLang="zh-CN" sz="2000">
                <a:sym typeface="+mn-ea"/>
              </a:rPr>
              <a:t>Firstly, </a:t>
            </a:r>
            <a:r>
              <a:rPr lang="en-US" altLang="zh-CN" sz="2000" b="1">
                <a:sym typeface="+mn-ea"/>
              </a:rPr>
              <a:t>descriptive statistics</a:t>
            </a:r>
            <a:r>
              <a:rPr lang="en-US" altLang="zh-CN" sz="2000">
                <a:sym typeface="+mn-ea"/>
              </a:rPr>
              <a:t> were calculated for the MBTI distributions of the subjects. </a:t>
            </a:r>
            <a:endParaRPr lang="en-US" altLang="zh-CN" sz="2000">
              <a:sym typeface="+mn-ea"/>
            </a:endParaRPr>
          </a:p>
          <a:p>
            <a:pPr indent="0">
              <a:buFont typeface="Arial" panose="020B0604020202020204" pitchFamily="34" charset="0"/>
              <a:buNone/>
            </a:pPr>
            <a:r>
              <a:rPr lang="en-US" altLang="zh-CN" sz="2000">
                <a:sym typeface="+mn-ea"/>
              </a:rPr>
              <a:t>Secondly, the data from the writing strategy questionnaire was conducted the </a:t>
            </a:r>
            <a:r>
              <a:rPr lang="en-US" altLang="zh-CN" sz="2000" b="1">
                <a:sym typeface="+mn-ea"/>
              </a:rPr>
              <a:t>descriptive statistical method</a:t>
            </a:r>
            <a:r>
              <a:rPr lang="en-US" altLang="zh-CN" sz="2000">
                <a:sym typeface="+mn-ea"/>
              </a:rPr>
              <a:t> so as to find out the writing strategy the students use. </a:t>
            </a:r>
            <a:endParaRPr lang="en-US" altLang="zh-CN" sz="2000">
              <a:sym typeface="+mn-ea"/>
            </a:endParaRPr>
          </a:p>
          <a:p>
            <a:pPr indent="0">
              <a:buFont typeface="Arial" panose="020B0604020202020204" pitchFamily="34" charset="0"/>
              <a:buNone/>
            </a:pPr>
            <a:r>
              <a:rPr lang="en-US" altLang="zh-CN" sz="2000">
                <a:sym typeface="+mn-ea"/>
              </a:rPr>
              <a:t>Thirdly, </a:t>
            </a:r>
            <a:r>
              <a:rPr lang="en-US" altLang="zh-CN" sz="2000" b="1">
                <a:sym typeface="+mn-ea"/>
              </a:rPr>
              <a:t>Pearson correlation</a:t>
            </a:r>
            <a:r>
              <a:rPr lang="en-US" altLang="zh-CN" sz="2000">
                <a:sym typeface="+mn-ea"/>
              </a:rPr>
              <a:t> is conducted to examine the relationship between the personality type and the English writing strategy.</a:t>
            </a:r>
            <a:endParaRPr lang="en-US" altLang="zh-CN" sz="2000">
              <a:sym typeface="+mn-ea"/>
            </a:endParaRPr>
          </a:p>
        </p:txBody>
      </p:sp>
    </p:spTree>
    <p:custDataLst>
      <p:tags r:id="rId3"/>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p:pic>
        <p:nvPicPr>
          <p:cNvPr id="2" name="图片 1"/>
          <p:cNvPicPr>
            <a:picLocks noChangeAspect="1"/>
          </p:cNvPicPr>
          <p:nvPr/>
        </p:nvPicPr>
        <p:blipFill>
          <a:blip r:embed="rId1"/>
          <a:stretch>
            <a:fillRect/>
          </a:stretch>
        </p:blipFill>
        <p:spPr>
          <a:xfrm flipH="1">
            <a:off x="8263255" y="3516630"/>
            <a:ext cx="3261995" cy="3261995"/>
          </a:xfrm>
          <a:prstGeom prst="rect">
            <a:avLst/>
          </a:prstGeom>
        </p:spPr>
      </p:pic>
      <p:pic>
        <p:nvPicPr>
          <p:cNvPr id="3" name="图片 2"/>
          <p:cNvPicPr>
            <a:picLocks noChangeAspect="1"/>
          </p:cNvPicPr>
          <p:nvPr/>
        </p:nvPicPr>
        <p:blipFill>
          <a:blip r:embed="rId2"/>
          <a:stretch>
            <a:fillRect/>
          </a:stretch>
        </p:blipFill>
        <p:spPr>
          <a:xfrm flipH="1">
            <a:off x="2806700" y="3670300"/>
            <a:ext cx="3091815" cy="3091815"/>
          </a:xfrm>
          <a:prstGeom prst="rect">
            <a:avLst/>
          </a:prstGeom>
        </p:spPr>
      </p:pic>
      <p:pic>
        <p:nvPicPr>
          <p:cNvPr id="4" name="图片 3"/>
          <p:cNvPicPr>
            <a:picLocks noChangeAspect="1"/>
          </p:cNvPicPr>
          <p:nvPr/>
        </p:nvPicPr>
        <p:blipFill>
          <a:blip r:embed="rId3"/>
          <a:stretch>
            <a:fillRect/>
          </a:stretch>
        </p:blipFill>
        <p:spPr>
          <a:xfrm>
            <a:off x="5655945" y="3670300"/>
            <a:ext cx="3108325" cy="3108325"/>
          </a:xfrm>
          <a:prstGeom prst="rect">
            <a:avLst/>
          </a:prstGeom>
        </p:spPr>
      </p:pic>
      <p:pic>
        <p:nvPicPr>
          <p:cNvPr id="5" name="图片 4"/>
          <p:cNvPicPr>
            <a:picLocks noChangeAspect="1"/>
          </p:cNvPicPr>
          <p:nvPr/>
        </p:nvPicPr>
        <p:blipFill>
          <a:blip r:embed="rId4"/>
          <a:stretch>
            <a:fillRect/>
          </a:stretch>
        </p:blipFill>
        <p:spPr>
          <a:xfrm>
            <a:off x="111125" y="3723005"/>
            <a:ext cx="3055620" cy="3055620"/>
          </a:xfrm>
          <a:prstGeom prst="rect">
            <a:avLst/>
          </a:prstGeom>
        </p:spPr>
      </p:pic>
      <p:sp>
        <p:nvSpPr>
          <p:cNvPr id="6" name="文本框 5"/>
          <p:cNvSpPr txBox="1"/>
          <p:nvPr/>
        </p:nvSpPr>
        <p:spPr>
          <a:xfrm>
            <a:off x="111125" y="869950"/>
            <a:ext cx="6160135" cy="2451100"/>
          </a:xfrm>
          <a:prstGeom prst="rect">
            <a:avLst/>
          </a:prstGeom>
        </p:spPr>
        <p:txBody>
          <a:bodyPr wrap="square">
            <a:spAutoFit/>
          </a:bodyPr>
          <a:p>
            <a:pPr algn="l" defTabSz="266700">
              <a:spcBef>
                <a:spcPts val="500"/>
              </a:spcBef>
              <a:spcAft>
                <a:spcPts val="500"/>
              </a:spcAft>
            </a:pPr>
            <a:r>
              <a:rPr lang="en-US" altLang="zh-CN" sz="2400" b="1"/>
              <a:t>Ethical Considerations (Based on BERA):</a:t>
            </a:r>
            <a:endParaRPr lang="en-US" altLang="zh-CN" sz="2400" b="1"/>
          </a:p>
          <a:p>
            <a:pPr algn="l" defTabSz="266700">
              <a:spcBef>
                <a:spcPts val="500"/>
              </a:spcBef>
              <a:spcAft>
                <a:spcPts val="500"/>
              </a:spcAft>
            </a:pPr>
            <a:r>
              <a:rPr lang="en-US" altLang="zh-CN" sz="2400"/>
              <a:t>1. Informed Consent </a:t>
            </a:r>
            <a:endParaRPr lang="en-US" altLang="zh-CN" sz="2400"/>
          </a:p>
          <a:p>
            <a:pPr algn="l" defTabSz="266700">
              <a:spcBef>
                <a:spcPts val="500"/>
              </a:spcBef>
              <a:spcAft>
                <a:spcPts val="500"/>
              </a:spcAft>
            </a:pPr>
            <a:r>
              <a:rPr lang="en-US" altLang="zh-CN" sz="2400"/>
              <a:t>2. Confidentiality and Anonymity </a:t>
            </a:r>
            <a:endParaRPr lang="en-US" altLang="zh-CN" sz="2400"/>
          </a:p>
          <a:p>
            <a:pPr algn="l" defTabSz="266700">
              <a:spcBef>
                <a:spcPts val="500"/>
              </a:spcBef>
              <a:spcAft>
                <a:spcPts val="500"/>
              </a:spcAft>
            </a:pPr>
            <a:r>
              <a:rPr lang="en-US" altLang="zh-CN" sz="2400"/>
              <a:t>3. Non-Maleficence </a:t>
            </a:r>
            <a:endParaRPr lang="en-US" altLang="zh-CN" sz="2400"/>
          </a:p>
          <a:p>
            <a:pPr algn="l" defTabSz="266700">
              <a:spcBef>
                <a:spcPts val="500"/>
              </a:spcBef>
              <a:spcAft>
                <a:spcPts val="500"/>
              </a:spcAft>
            </a:pPr>
            <a:r>
              <a:rPr lang="en-US" altLang="zh-CN" sz="2400"/>
              <a:t>4. Right to Withdraw </a:t>
            </a:r>
            <a:endParaRPr lang="en-US" altLang="zh-CN" sz="2400"/>
          </a:p>
        </p:txBody>
      </p:sp>
      <p:sp>
        <p:nvSpPr>
          <p:cNvPr id="7" name="文本框 6"/>
          <p:cNvSpPr txBox="1"/>
          <p:nvPr/>
        </p:nvSpPr>
        <p:spPr>
          <a:xfrm>
            <a:off x="111125" y="86995"/>
            <a:ext cx="6096000" cy="645160"/>
          </a:xfrm>
          <a:prstGeom prst="rect">
            <a:avLst/>
          </a:prstGeom>
          <a:noFill/>
        </p:spPr>
        <p:txBody>
          <a:bodyPr wrap="square" rtlCol="0" anchor="t">
            <a:spAutoFit/>
          </a:bodyPr>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4. Ethical Issues</a:t>
            </a:r>
            <a:endParaRPr lang="en-US" altLang="zh-CN" sz="2400" b="1">
              <a:latin typeface="Arial" panose="020B0604020202020204"/>
              <a:ea typeface="宋体" panose="02010600030101010101" pitchFamily="2" charset="-122"/>
              <a:sym typeface="+mn-ea"/>
            </a:endParaRPr>
          </a:p>
        </p:txBody>
      </p:sp>
    </p:spTree>
    <p:custDataLst>
      <p:tags r:id="rId5"/>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2BFD0"/>
        </a:solidFill>
        <a:effectLst/>
      </p:bgPr>
    </p:bg>
    <p:spTree>
      <p:nvGrpSpPr>
        <p:cNvPr id="1" name=""/>
        <p:cNvGrpSpPr/>
        <p:nvPr/>
      </p:nvGrpSpPr>
      <p:grpSpPr/>
      <p:pic>
        <p:nvPicPr>
          <p:cNvPr id="7" name="图片 6" descr="d3f61b0f420ea15383654b4d01349c8"/>
          <p:cNvPicPr>
            <a:picLocks noChangeAspect="1"/>
          </p:cNvPicPr>
          <p:nvPr/>
        </p:nvPicPr>
        <p:blipFill>
          <a:blip r:embed="rId1"/>
          <a:stretch>
            <a:fillRect/>
          </a:stretch>
        </p:blipFill>
        <p:spPr>
          <a:xfrm>
            <a:off x="370205" y="741680"/>
            <a:ext cx="11451590" cy="4323715"/>
          </a:xfrm>
          <a:prstGeom prst="rect">
            <a:avLst/>
          </a:prstGeom>
        </p:spPr>
      </p:pic>
      <p:sp>
        <p:nvSpPr>
          <p:cNvPr id="8" name="文本框 7"/>
          <p:cNvSpPr txBox="1"/>
          <p:nvPr/>
        </p:nvSpPr>
        <p:spPr>
          <a:xfrm>
            <a:off x="235585" y="0"/>
            <a:ext cx="6096000" cy="645160"/>
          </a:xfrm>
          <a:prstGeom prst="rect">
            <a:avLst/>
          </a:prstGeom>
          <a:noFill/>
        </p:spPr>
        <p:txBody>
          <a:bodyPr wrap="square" rtlCol="0" anchor="t">
            <a:spAutoFit/>
          </a:bodyPr>
          <a:p>
            <a:pPr indent="0" algn="l" defTabSz="266700">
              <a:lnSpc>
                <a:spcPct val="150000"/>
              </a:lnSpc>
              <a:spcBef>
                <a:spcPct val="0"/>
              </a:spcBef>
              <a:spcAft>
                <a:spcPct val="0"/>
              </a:spcAft>
              <a:buNone/>
            </a:pPr>
            <a:r>
              <a:rPr lang="en-US" altLang="zh-CN" sz="2400" b="1">
                <a:latin typeface="Arial" panose="020B0604020202020204"/>
                <a:ea typeface="宋体" panose="02010600030101010101" pitchFamily="2" charset="-122"/>
                <a:sym typeface="+mn-ea"/>
              </a:rPr>
              <a:t>5. Timetable</a:t>
            </a:r>
            <a:endParaRPr lang="en-US" altLang="zh-CN" sz="2400" b="1">
              <a:latin typeface="Arial" panose="020B0604020202020204"/>
              <a:ea typeface="宋体" panose="02010600030101010101" pitchFamily="2" charset="-122"/>
              <a:sym typeface="+mn-ea"/>
            </a:endParaRPr>
          </a:p>
        </p:txBody>
      </p:sp>
      <p:pic>
        <p:nvPicPr>
          <p:cNvPr id="2" name="图片 1"/>
          <p:cNvPicPr>
            <a:picLocks noChangeAspect="1"/>
          </p:cNvPicPr>
          <p:nvPr/>
        </p:nvPicPr>
        <p:blipFill>
          <a:blip r:embed="rId2"/>
          <a:stretch>
            <a:fillRect/>
          </a:stretch>
        </p:blipFill>
        <p:spPr>
          <a:xfrm>
            <a:off x="50165" y="4025265"/>
            <a:ext cx="2832735" cy="2832735"/>
          </a:xfrm>
          <a:prstGeom prst="rect">
            <a:avLst/>
          </a:prstGeom>
        </p:spPr>
      </p:pic>
      <p:pic>
        <p:nvPicPr>
          <p:cNvPr id="4" name="图片 3"/>
          <p:cNvPicPr>
            <a:picLocks noChangeAspect="1"/>
          </p:cNvPicPr>
          <p:nvPr/>
        </p:nvPicPr>
        <p:blipFill>
          <a:blip r:embed="rId3"/>
          <a:stretch>
            <a:fillRect/>
          </a:stretch>
        </p:blipFill>
        <p:spPr>
          <a:xfrm flipH="1">
            <a:off x="10439400" y="136525"/>
            <a:ext cx="2021205" cy="2021205"/>
          </a:xfrm>
          <a:prstGeom prst="rect">
            <a:avLst/>
          </a:prstGeom>
        </p:spPr>
      </p:pic>
      <p:pic>
        <p:nvPicPr>
          <p:cNvPr id="3" name="图片 2"/>
          <p:cNvPicPr>
            <a:picLocks noChangeAspect="1"/>
          </p:cNvPicPr>
          <p:nvPr/>
        </p:nvPicPr>
        <p:blipFill>
          <a:blip r:embed="rId4"/>
          <a:stretch>
            <a:fillRect/>
          </a:stretch>
        </p:blipFill>
        <p:spPr>
          <a:xfrm>
            <a:off x="8743950" y="4958080"/>
            <a:ext cx="1908810" cy="1908810"/>
          </a:xfrm>
          <a:prstGeom prst="rect">
            <a:avLst/>
          </a:prstGeom>
        </p:spPr>
      </p:pic>
      <p:pic>
        <p:nvPicPr>
          <p:cNvPr id="5" name="图片 4"/>
          <p:cNvPicPr>
            <a:picLocks noChangeAspect="1"/>
          </p:cNvPicPr>
          <p:nvPr/>
        </p:nvPicPr>
        <p:blipFill>
          <a:blip r:embed="rId5"/>
          <a:stretch>
            <a:fillRect/>
          </a:stretch>
        </p:blipFill>
        <p:spPr>
          <a:xfrm flipH="1">
            <a:off x="10288905" y="4958080"/>
            <a:ext cx="1830705" cy="1830705"/>
          </a:xfrm>
          <a:prstGeom prst="rect">
            <a:avLst/>
          </a:prstGeom>
        </p:spPr>
      </p:pic>
    </p:spTree>
    <p:custDataLst>
      <p:tags r:id="rId6"/>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sp>
        <p:nvSpPr>
          <p:cNvPr id="6" name="文本框 5"/>
          <p:cNvSpPr txBox="1"/>
          <p:nvPr/>
        </p:nvSpPr>
        <p:spPr>
          <a:xfrm>
            <a:off x="182245" y="246380"/>
            <a:ext cx="4284980" cy="1003300"/>
          </a:xfrm>
          <a:prstGeom prst="rect">
            <a:avLst/>
          </a:prstGeom>
          <a:noFill/>
        </p:spPr>
        <p:txBody>
          <a:bodyPr wrap="square" rtlCol="0">
            <a:noAutofit/>
          </a:bodyPr>
          <a:p>
            <a:pPr algn="ctr"/>
            <a:r>
              <a:rPr lang="en-US" altLang="zh-CN" sz="4800">
                <a:latin typeface="Times New Roman" panose="02020603050405020304" charset="0"/>
                <a:cs typeface="Times New Roman" panose="02020603050405020304" charset="0"/>
              </a:rPr>
              <a:t>REFERENCES</a:t>
            </a:r>
            <a:endParaRPr lang="en-US" altLang="zh-CN" sz="4800">
              <a:latin typeface="Times New Roman" panose="02020603050405020304" charset="0"/>
              <a:cs typeface="Times New Roman" panose="02020603050405020304" charset="0"/>
            </a:endParaRPr>
          </a:p>
        </p:txBody>
      </p:sp>
      <p:pic>
        <p:nvPicPr>
          <p:cNvPr id="9" name="图片 8"/>
          <p:cNvPicPr>
            <a:picLocks noChangeAspect="1"/>
          </p:cNvPicPr>
          <p:nvPr/>
        </p:nvPicPr>
        <p:blipFill>
          <a:blip r:embed="rId1"/>
          <a:stretch>
            <a:fillRect/>
          </a:stretch>
        </p:blipFill>
        <p:spPr>
          <a:xfrm flipH="1">
            <a:off x="9610725" y="4007485"/>
            <a:ext cx="2729230" cy="2729230"/>
          </a:xfrm>
          <a:prstGeom prst="rect">
            <a:avLst/>
          </a:prstGeom>
        </p:spPr>
      </p:pic>
      <p:sp>
        <p:nvSpPr>
          <p:cNvPr id="2" name="文本框 1"/>
          <p:cNvSpPr txBox="1"/>
          <p:nvPr/>
        </p:nvSpPr>
        <p:spPr>
          <a:xfrm>
            <a:off x="182245" y="1087120"/>
            <a:ext cx="11862435" cy="5354320"/>
          </a:xfrm>
          <a:prstGeom prst="rect">
            <a:avLst/>
          </a:prstGeom>
        </p:spPr>
        <p:txBody>
          <a:bodyPr wrap="square">
            <a:spAutoFit/>
          </a:bodyPr>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British Educational Research Association (BERA). (2018). Ethical Guidelines for Educational Research (4th ed.). London: BERA.</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Curry, L. (1983) 'An Organization of Learning Style Theory and Constructs', ERIC Document, 235, pp. 185-204.</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Ellis, R. (1992) 'Comprehension and the acquisition of grammatical knowledge in a second language', in Courch</a:t>
            </a:r>
            <a:r>
              <a:rPr lang="en-US" altLang="en-US" sz="1200">
                <a:latin typeface="Arial" panose="020B0604020202020204"/>
                <a:ea typeface="宋体" panose="02010600030101010101" pitchFamily="2" charset="-122"/>
              </a:rPr>
              <a:t>ã</a:t>
            </a:r>
            <a:r>
              <a:rPr lang="en-US" altLang="zh-CN" sz="1200">
                <a:latin typeface="Arial" panose="020B0604020202020204"/>
                <a:ea typeface="宋体" panose="02010600030101010101" pitchFamily="2" charset="-122"/>
              </a:rPr>
              <a:t>ene, R.J. (ed.) Comprehension-based second language teaching, Ottawa: University of Ottawa Press, pp. 19-37.</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Ellis, R. (1994) The Study of Second Language Acquisition, Shanghai: Shanghai Foreign Language Education Press.</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Furnham, A. &amp; Medhurst, S. (1995) 'Personality Correlates of Academic Seminar Behavior: a Study of Four Instruments', Personality and Individual Differences, 19(2), pp. 197-208.</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Gibbons, P. (2007) Scaffolding Language, Scaffolding Learning: Teaching Second Language Learners in the Mainstream Classroom, Portsmouth: Heinemann.</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Harmer, J. (2007) The Practice of English Language Teaching, 4th ed., Harlow: Longman Pearson.</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Krashen, S.D. (1981) 'Bilingual education and second language acquisition theory', in Schooling and language minority students: A theoretical framework, California State Department of Education, pp. 51-79.</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Krashen, S.D. (1995) The Input Hypothesis: Issues and Implications, New York: Longman.</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Long, M. (2015) Second Language Acquisition and Task-Based Language Teaching, Oxford: Wiley Blackwell.</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Mitchell, R. &amp; Myles, F. (1998) Second Language Learning Theories, London: Arnold.</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Nuttall, C. (2005) Teaching Reading Skills to Foreign Language Learners, 3rd ed., Oxford: Macmillan.</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O'Malley, J.M. &amp; Chamot, A.U. (1990) Learning Strategies in Second Language Acquisition, Cambridge: Cambridge University Press.</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Oxford, R.L. &amp; Ehrman, M.E. (1995) 'Adults' Language Learning Strategies in an Intensive Foreign Language Program in the United States', System, 23(3), pp. 359-386.</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Oxford, R.L. (1990a) Language Learning Strategies: What Every Teacher Should Know, New York: Newbury House Publishers.</a:t>
            </a:r>
            <a:endParaRPr lang="en-US" altLang="zh-CN" sz="1200">
              <a:latin typeface="Arial" panose="020B0604020202020204"/>
              <a:ea typeface="宋体" panose="02010600030101010101" pitchFamily="2" charset="-122"/>
            </a:endParaRPr>
          </a:p>
          <a:p>
            <a:pPr marL="228600" indent="-228600" algn="l" defTabSz="266700">
              <a:lnSpc>
                <a:spcPct val="150000"/>
              </a:lnSpc>
              <a:spcBef>
                <a:spcPct val="0"/>
              </a:spcBef>
              <a:spcAft>
                <a:spcPct val="0"/>
              </a:spcAft>
              <a:buFont typeface="Arial" panose="020B0604020202020204" pitchFamily="34" charset="0"/>
              <a:buChar char="•"/>
            </a:pPr>
            <a:r>
              <a:rPr lang="en-US" altLang="zh-CN" sz="1200">
                <a:latin typeface="Arial" panose="020B0604020202020204"/>
                <a:ea typeface="宋体" panose="02010600030101010101" pitchFamily="2" charset="-122"/>
              </a:rPr>
              <a:t>Scrivener, J. (2005) Learning Teaching, Oxford: Macmillan.</a:t>
            </a:r>
            <a:endParaRPr lang="en-US" altLang="zh-CN" sz="1200">
              <a:latin typeface="Arial" panose="020B0604020202020204"/>
              <a:ea typeface="宋体" panose="02010600030101010101" pitchFamily="2" charset="-122"/>
            </a:endParaRPr>
          </a:p>
        </p:txBody>
      </p:sp>
    </p:spTree>
    <p:custDataLst>
      <p:tags r:id="rId2"/>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pic>
        <p:nvPicPr>
          <p:cNvPr id="4" name="图片 3" descr="358cc065721951e82ca15f45c2de06a"/>
          <p:cNvPicPr>
            <a:picLocks noChangeAspect="1"/>
          </p:cNvPicPr>
          <p:nvPr/>
        </p:nvPicPr>
        <p:blipFill>
          <a:blip r:embed="rId1"/>
          <a:stretch>
            <a:fillRect/>
          </a:stretch>
        </p:blipFill>
        <p:spPr>
          <a:xfrm>
            <a:off x="-175895" y="3895090"/>
            <a:ext cx="2962910" cy="2962910"/>
          </a:xfrm>
          <a:prstGeom prst="rect">
            <a:avLst/>
          </a:prstGeom>
        </p:spPr>
      </p:pic>
      <p:sp>
        <p:nvSpPr>
          <p:cNvPr id="6" name="文本框 5"/>
          <p:cNvSpPr txBox="1"/>
          <p:nvPr/>
        </p:nvSpPr>
        <p:spPr>
          <a:xfrm>
            <a:off x="3874135" y="1779905"/>
            <a:ext cx="4443730" cy="939165"/>
          </a:xfrm>
          <a:prstGeom prst="rect">
            <a:avLst/>
          </a:prstGeom>
          <a:noFill/>
        </p:spPr>
        <p:txBody>
          <a:bodyPr wrap="square" rtlCol="0">
            <a:noAutofit/>
          </a:bodyPr>
          <a:p>
            <a:pPr algn="ctr"/>
            <a:r>
              <a:rPr lang="en-US" altLang="zh-CN" sz="4800" b="1">
                <a:latin typeface="Times New Roman" panose="02020603050405020304" charset="0"/>
                <a:cs typeface="Times New Roman" panose="02020603050405020304" charset="0"/>
              </a:rPr>
              <a:t>THANK YOU!</a:t>
            </a:r>
            <a:endParaRPr lang="en-US" altLang="zh-CN" sz="4800" b="1">
              <a:latin typeface="Times New Roman" panose="02020603050405020304" charset="0"/>
              <a:cs typeface="Times New Roman" panose="02020603050405020304" charset="0"/>
            </a:endParaRPr>
          </a:p>
        </p:txBody>
      </p:sp>
      <p:pic>
        <p:nvPicPr>
          <p:cNvPr id="7" name="图片 6"/>
          <p:cNvPicPr>
            <a:picLocks noChangeAspect="1"/>
          </p:cNvPicPr>
          <p:nvPr/>
        </p:nvPicPr>
        <p:blipFill>
          <a:blip r:embed="rId2"/>
          <a:stretch>
            <a:fillRect/>
          </a:stretch>
        </p:blipFill>
        <p:spPr>
          <a:xfrm flipH="1">
            <a:off x="9910445" y="4337050"/>
            <a:ext cx="2404745" cy="2404745"/>
          </a:xfrm>
          <a:prstGeom prst="rect">
            <a:avLst/>
          </a:prstGeom>
        </p:spPr>
      </p:pic>
      <p:pic>
        <p:nvPicPr>
          <p:cNvPr id="8" name="图片 7"/>
          <p:cNvPicPr>
            <a:picLocks noChangeAspect="1"/>
          </p:cNvPicPr>
          <p:nvPr/>
        </p:nvPicPr>
        <p:blipFill>
          <a:blip r:embed="rId3"/>
          <a:stretch>
            <a:fillRect/>
          </a:stretch>
        </p:blipFill>
        <p:spPr>
          <a:xfrm>
            <a:off x="6939915" y="4273550"/>
            <a:ext cx="2468245" cy="2468245"/>
          </a:xfrm>
          <a:prstGeom prst="rect">
            <a:avLst/>
          </a:prstGeom>
        </p:spPr>
      </p:pic>
      <p:pic>
        <p:nvPicPr>
          <p:cNvPr id="9" name="图片 8"/>
          <p:cNvPicPr>
            <a:picLocks noChangeAspect="1"/>
          </p:cNvPicPr>
          <p:nvPr/>
        </p:nvPicPr>
        <p:blipFill>
          <a:blip r:embed="rId4"/>
          <a:stretch>
            <a:fillRect/>
          </a:stretch>
        </p:blipFill>
        <p:spPr>
          <a:xfrm flipH="1">
            <a:off x="2556510" y="3743325"/>
            <a:ext cx="3114675" cy="3114675"/>
          </a:xfrm>
          <a:prstGeom prst="rect">
            <a:avLst/>
          </a:prstGeom>
        </p:spPr>
      </p:pic>
      <p:sp>
        <p:nvSpPr>
          <p:cNvPr id="12" name="文本框 11"/>
          <p:cNvSpPr txBox="1"/>
          <p:nvPr/>
        </p:nvSpPr>
        <p:spPr>
          <a:xfrm>
            <a:off x="5795645" y="3429000"/>
            <a:ext cx="6096000" cy="583565"/>
          </a:xfrm>
          <a:prstGeom prst="rect">
            <a:avLst/>
          </a:prstGeom>
          <a:noFill/>
        </p:spPr>
        <p:txBody>
          <a:bodyPr wrap="square" rtlCol="0" anchor="t">
            <a:spAutoFit/>
          </a:bodyPr>
          <a:p>
            <a:pPr algn="r"/>
            <a:r>
              <a:rPr lang="en-US" altLang="zh-CN" sz="3200" dirty="0">
                <a:solidFill>
                  <a:schemeClr val="tx1"/>
                </a:solidFill>
                <a:latin typeface="Times New Roman" panose="02020603050405020304" charset="0"/>
                <a:ea typeface="HarmonyOS Sans SC Thin" panose="00000200000000000000" pitchFamily="2" charset="-122"/>
                <a:cs typeface="Times New Roman" panose="02020603050405020304" charset="0"/>
                <a:sym typeface="+mn-ea"/>
              </a:rPr>
              <a:t>Presenter: Bai Xinran</a:t>
            </a:r>
            <a:endParaRPr lang="en-US" altLang="zh-CN" sz="3200" dirty="0">
              <a:solidFill>
                <a:schemeClr val="tx1"/>
              </a:solidFill>
              <a:latin typeface="Times New Roman" panose="02020603050405020304" charset="0"/>
              <a:ea typeface="HarmonyOS Sans SC Thin" panose="00000200000000000000" pitchFamily="2" charset="-122"/>
              <a:cs typeface="Times New Roman" panose="02020603050405020304" charset="0"/>
              <a:sym typeface="+mn-ea"/>
            </a:endParaRPr>
          </a:p>
        </p:txBody>
      </p:sp>
    </p:spTree>
    <p:custDataLst>
      <p:tags r:id="rId5"/>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BEAUTIFY_FLAG" val="#wm#"/>
  <p:tag name="KSO_WM_TEMPLATE_CATEGORY" val="custom"/>
  <p:tag name="KSO_WM_TEMPLATE_INDEX" val="20205081"/>
  <p:tag name="resource_record_key" val="{&quot;13&quot;:[20481680,20242013,4563109,20184173],&quot;65&quot;:[20205081]}"/>
</p:tagLst>
</file>

<file path=ppt/tags/tag64.xml><?xml version="1.0" encoding="utf-8"?>
<p:tagLst xmlns:p="http://schemas.openxmlformats.org/presentationml/2006/main">
  <p:tag name="KSO_WM_BEAUTIFY_FLAG" val="#wm#"/>
  <p:tag name="KSO_WM_TEMPLATE_CATEGORY" val="custom"/>
  <p:tag name="KSO_WM_TEMPLATE_INDEX" val="20205081"/>
  <p:tag name="resource_record_key" val="{&quot;13&quot;:[20481680,20242013,4563109,20184173],&quot;65&quot;:[20205081]}"/>
</p:tagLst>
</file>

<file path=ppt/tags/tag65.xml><?xml version="1.0" encoding="utf-8"?>
<p:tagLst xmlns:p="http://schemas.openxmlformats.org/presentationml/2006/main">
  <p:tag name="KSO_WM_BEAUTIFY_FLAG" val="#wm#"/>
  <p:tag name="KSO_WM_TEMPLATE_CATEGORY" val="custom"/>
  <p:tag name="KSO_WM_TEMPLATE_INDEX" val="20205081"/>
  <p:tag name="resource_record_key" val="{&quot;13&quot;:[20481680],&quot;65&quot;:[20205081]}"/>
</p:tagLst>
</file>

<file path=ppt/tags/tag66.xml><?xml version="1.0" encoding="utf-8"?>
<p:tagLst xmlns:p="http://schemas.openxmlformats.org/presentationml/2006/main">
  <p:tag name="KSO_WM_BEAUTIFY_FLAG" val="#wm#"/>
  <p:tag name="KSO_WM_TEMPLATE_CATEGORY" val="custom"/>
  <p:tag name="KSO_WM_TEMPLATE_INDEX" val="20205081"/>
  <p:tag name="resource_record_key" val="{&quot;13&quot;:[20481680],&quot;65&quot;:[20205081]}"/>
</p:tagLst>
</file>

<file path=ppt/tags/tag67.xml><?xml version="1.0" encoding="utf-8"?>
<p:tagLst xmlns:p="http://schemas.openxmlformats.org/presentationml/2006/main">
  <p:tag name="KSO_WM_BEAUTIFY_FLAG" val="#wm#"/>
  <p:tag name="KSO_WM_TEMPLATE_CATEGORY" val="custom"/>
  <p:tag name="KSO_WM_TEMPLATE_INDEX" val="20205081"/>
  <p:tag name="resource_record_key" val="{&quot;13&quot;:[20481680],&quot;65&quot;:[20205081]}"/>
</p:tagLst>
</file>

<file path=ppt/tags/tag68.xml><?xml version="1.0" encoding="utf-8"?>
<p:tagLst xmlns:p="http://schemas.openxmlformats.org/presentationml/2006/main">
  <p:tag name="KSO_WM_BEAUTIFY_FLAG" val="#wm#"/>
  <p:tag name="KSO_WM_TEMPLATE_CATEGORY" val="custom"/>
  <p:tag name="KSO_WM_TEMPLATE_INDEX" val="20205081"/>
  <p:tag name="resource_record_key" val="{&quot;13&quot;:[20481680],&quot;29&quot;:[50053008,50053246,50053052],&quot;65&quot;:[20205081]}"/>
</p:tagLst>
</file>

<file path=ppt/tags/tag69.xml><?xml version="1.0" encoding="utf-8"?>
<p:tagLst xmlns:p="http://schemas.openxmlformats.org/presentationml/2006/main">
  <p:tag name="KSO_WM_BEAUTIFY_FLAG" val="#wm#"/>
  <p:tag name="KSO_WM_TEMPLATE_CATEGORY" val="custom"/>
  <p:tag name="KSO_WM_TEMPLATE_INDEX" val="20205081"/>
  <p:tag name="resource_record_key" val="{&quot;13&quot;:[20481680],&quot;29&quot;:[50053008,50053246,50053052],&quot;65&quot;:[20205081]}"/>
</p:tagLst>
</file>

<file path=ppt/tags/tag70.xml><?xml version="1.0" encoding="utf-8"?>
<p:tagLst xmlns:p="http://schemas.openxmlformats.org/presentationml/2006/main">
  <p:tag name="KSO_WM_BEAUTIFY_FLAG" val="#wm#"/>
  <p:tag name="KSO_WM_TEMPLATE_CATEGORY" val="custom"/>
  <p:tag name="KSO_WM_TEMPLATE_INDEX" val="20205081"/>
  <p:tag name="resource_record_key" val="{&quot;13&quot;:[20481680],&quot;65&quot;:[20205081]}"/>
</p:tagLst>
</file>

<file path=ppt/tags/tag71.xml><?xml version="1.0" encoding="utf-8"?>
<p:tagLst xmlns:p="http://schemas.openxmlformats.org/presentationml/2006/main">
  <p:tag name="KSO_WM_BEAUTIFY_FLAG" val="#wm#"/>
  <p:tag name="KSO_WM_TEMPLATE_CATEGORY" val="custom"/>
  <p:tag name="KSO_WM_TEMPLATE_INDEX" val="20205081"/>
</p:tagLst>
</file>

<file path=ppt/tags/tag72.xml><?xml version="1.0" encoding="utf-8"?>
<p:tagLst xmlns:p="http://schemas.openxmlformats.org/presentationml/2006/main">
  <p:tag name="KSO_WM_BEAUTIFY_FLAG" val="#wm#"/>
  <p:tag name="KSO_WM_TEMPLATE_CATEGORY" val="custom"/>
  <p:tag name="KSO_WM_TEMPLATE_INDEX" val="20205081"/>
</p:tagLst>
</file>

<file path=ppt/tags/tag73.xml><?xml version="1.0" encoding="utf-8"?>
<p:tagLst xmlns:p="http://schemas.openxmlformats.org/presentationml/2006/main">
  <p:tag name="KSO_WM_BEAUTIFY_FLAG" val="#wm#"/>
  <p:tag name="KSO_WM_TEMPLATE_CATEGORY" val="custom"/>
  <p:tag name="KSO_WM_TEMPLATE_INDEX" val="20205081"/>
</p:tagLst>
</file>

<file path=ppt/tags/tag74.xml><?xml version="1.0" encoding="utf-8"?>
<p:tagLst xmlns:p="http://schemas.openxmlformats.org/presentationml/2006/main">
  <p:tag name="KSO_WM_BEAUTIFY_FLAG" val="#wm#"/>
  <p:tag name="KSO_WM_TEMPLATE_CATEGORY" val="custom"/>
  <p:tag name="KSO_WM_TEMPLATE_INDEX" val="20205081"/>
</p:tagLst>
</file>

<file path=ppt/tags/tag75.xml><?xml version="1.0" encoding="utf-8"?>
<p:tagLst xmlns:p="http://schemas.openxmlformats.org/presentationml/2006/main">
  <p:tag name="KSO_WM_BEAUTIFY_FLAG" val="#wm#"/>
  <p:tag name="KSO_WM_TEMPLATE_CATEGORY" val="custom"/>
  <p:tag name="KSO_WM_TEMPLATE_INDEX" val="20205081"/>
  <p:tag name="resource_record_key" val="{&quot;13&quot;:[20481680,20242013,4563109,20184173],&quot;65&quot;:[20205081]}"/>
</p:tagLst>
</file>

<file path=ppt/tags/tag76.xml><?xml version="1.0" encoding="utf-8"?>
<p:tagLst xmlns:p="http://schemas.openxmlformats.org/presentationml/2006/main">
  <p:tag name="KSO_WM_BEAUTIFY_FLAG" val="#wm#"/>
  <p:tag name="KSO_WM_TEMPLATE_CATEGORY" val="custom"/>
  <p:tag name="KSO_WM_TEMPLATE_INDEX" val="20205081"/>
  <p:tag name="resource_record_key" val="{&quot;13&quot;:[20481680,20242013,4563109,20184173],&quot;65&quot;:[20205081]}"/>
</p:tagLst>
</file>

<file path=ppt/tags/tag77.xml><?xml version="1.0" encoding="utf-8"?>
<p:tagLst xmlns:p="http://schemas.openxmlformats.org/presentationml/2006/main">
  <p:tag name="resource_record_key" val="{&quot;13&quot;:[20481680,20242013,4563109,20184173],&quot;29&quot;:[50053008,50053246,50053052],&quot;65&quot;:[20205081]}"/>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10631</Words>
  <Application>WPS 演示</Application>
  <PresentationFormat>宽屏</PresentationFormat>
  <Paragraphs>154</Paragraphs>
  <Slides>14</Slides>
  <Notes>4</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14</vt:i4>
      </vt:variant>
    </vt:vector>
  </HeadingPairs>
  <TitlesOfParts>
    <vt:vector size="26" baseType="lpstr">
      <vt:lpstr>Arial</vt:lpstr>
      <vt:lpstr>宋体</vt:lpstr>
      <vt:lpstr>Wingdings</vt:lpstr>
      <vt:lpstr>Wingdings</vt:lpstr>
      <vt:lpstr>Times New Roman</vt:lpstr>
      <vt:lpstr>HarmonyOS Sans SC Thin</vt:lpstr>
      <vt:lpstr>Arial</vt:lpstr>
      <vt:lpstr>Times New Roman</vt:lpstr>
      <vt:lpstr>微软雅黑</vt:lpstr>
      <vt:lpstr>Arial Unicode MS</vt:lpstr>
      <vt:lpstr>Calibri</vt:lpstr>
      <vt:lpstr>WPS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Chérie</cp:lastModifiedBy>
  <cp:revision>234</cp:revision>
  <dcterms:created xsi:type="dcterms:W3CDTF">2019-06-19T01:08:00Z</dcterms:created>
  <dcterms:modified xsi:type="dcterms:W3CDTF">2025-04-01T20:00:09Z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2052-12.1.0.20784</vt:lpwstr>
  </property>
  <property fmtid="{D5CDD505-2E9C-101B-9397-08002B2CF9AE}" pid="3" name="ICV">
    <vt:lpwstr>F797B7CE96044E788C02EEE267C82716_11</vt:lpwstr>
  </property>
</Properties>
</file>