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8288000" cy="10287000"/>
  <p:notesSz cx="6858000" cy="9144000"/>
  <p:embeddedFontLst>
    <p:embeddedFont>
      <p:font typeface="Arimo" panose="020B0604020202020204" pitchFamily="34" charset="0"/>
      <p:regular r:id="rId14"/>
    </p:embeddedFont>
    <p:embeddedFont>
      <p:font typeface="Arimo Bold" panose="020B0704020202020204" pitchFamily="34" charset="0"/>
      <p:regular r:id="rId15"/>
    </p:embeddedFont>
    <p:embeddedFont>
      <p:font typeface="Arimo Bold Italics" panose="020B0704020202090204" pitchFamily="34" charset="0"/>
      <p:regular r:id="rId16"/>
    </p:embeddedFont>
    <p:embeddedFont>
      <p:font typeface="Arimo Italics" panose="020B0604020202090204" pitchFamily="34" charset="0"/>
      <p:regular r:id="rId17"/>
    </p:embeddedFont>
    <p:embeddedFont>
      <p:font typeface="Public Sans"/>
      <p:regular r:id="rId18"/>
    </p:embeddedFont>
    <p:embeddedFont>
      <p:font typeface="Public Sans Bold" pitchFamily="2" charset="77"/>
      <p:regular r:id="rId19"/>
    </p:embeddedFont>
    <p:embeddedFont>
      <p:font typeface="Public Sans Bold Italics" pitchFamily="2" charset="77"/>
      <p:regular r:id="rId20"/>
    </p:embeddedFont>
    <p:embeddedFont>
      <p:font typeface="Public Sans Heavy" pitchFamily="2" charset="77"/>
      <p:regular r:id="rId21"/>
    </p:embeddedFont>
    <p:embeddedFont>
      <p:font typeface="Public Sans Heavy Italics" pitchFamily="2" charset="77"/>
      <p:regular r:id="rId22"/>
    </p:embeddedFont>
    <p:embeddedFont>
      <p:font typeface="Public Sans Italics" pitchFamily="2" charset="77"/>
      <p:regular r:id="rId23"/>
    </p:embeddedFont>
    <p:embeddedFont>
      <p:font typeface="Public Sans Medium" pitchFamily="2" charset="77"/>
      <p:regular r:id="rId24"/>
    </p:embeddedFont>
    <p:embeddedFont>
      <p:font typeface="Public Sans Medium Italics" pitchFamily="2" charset="77"/>
      <p:regular r:id="rId25"/>
    </p:embeddedFont>
    <p:embeddedFont>
      <p:font typeface="Public Sans Thin" pitchFamily="2" charset="77"/>
      <p:regular r:id="rId26"/>
    </p:embeddedFont>
    <p:embeddedFont>
      <p:font typeface="Public Sans Thin Italics" pitchFamily="2" charset="77"/>
      <p:regular r:id="rId2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5.fntdata"/><Relationship Id="rId26" Type="http://schemas.openxmlformats.org/officeDocument/2006/relationships/font" Target="fonts/font13.fntdata"/><Relationship Id="rId3" Type="http://schemas.openxmlformats.org/officeDocument/2006/relationships/slide" Target="slides/slide2.xml"/><Relationship Id="rId21" Type="http://schemas.openxmlformats.org/officeDocument/2006/relationships/font" Target="fonts/font8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5" Type="http://schemas.openxmlformats.org/officeDocument/2006/relationships/font" Target="fonts/font12.fntdata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1.fntdata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openxmlformats.org/officeDocument/2006/relationships/font" Target="fonts/font10.fntdata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6.fntdata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font" Target="fonts/font9.fntdata"/><Relationship Id="rId27" Type="http://schemas.openxmlformats.org/officeDocument/2006/relationships/font" Target="fonts/font14.fntdata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4/25/24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4/25/24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4/25/24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4/25/24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4/25/24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4/25/24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4/25/24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4/25/24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4/25/24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4/25/24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4/25/24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4/25/24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7" Type="http://schemas.openxmlformats.org/officeDocument/2006/relationships/image" Target="../media/image14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E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542506" y="1790129"/>
            <a:ext cx="7022267" cy="6706742"/>
          </a:xfrm>
          <a:custGeom>
            <a:avLst/>
            <a:gdLst/>
            <a:ahLst/>
            <a:cxnLst/>
            <a:rect l="l" t="t" r="r" b="b"/>
            <a:pathLst>
              <a:path w="7022267" h="6706742">
                <a:moveTo>
                  <a:pt x="0" y="0"/>
                </a:moveTo>
                <a:lnTo>
                  <a:pt x="7022267" y="0"/>
                </a:lnTo>
                <a:lnTo>
                  <a:pt x="7022267" y="6706742"/>
                </a:lnTo>
                <a:lnTo>
                  <a:pt x="0" y="670674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209778" y="608013"/>
            <a:ext cx="927649" cy="841375"/>
          </a:xfrm>
          <a:custGeom>
            <a:avLst/>
            <a:gdLst/>
            <a:ahLst/>
            <a:cxnLst/>
            <a:rect l="l" t="t" r="r" b="b"/>
            <a:pathLst>
              <a:path w="927649" h="841375">
                <a:moveTo>
                  <a:pt x="0" y="0"/>
                </a:moveTo>
                <a:lnTo>
                  <a:pt x="927648" y="0"/>
                </a:lnTo>
                <a:lnTo>
                  <a:pt x="927648" y="841374"/>
                </a:lnTo>
                <a:lnTo>
                  <a:pt x="0" y="84137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723227" y="2933994"/>
            <a:ext cx="9013468" cy="34812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344"/>
              </a:lnSpc>
            </a:pPr>
            <a:r>
              <a:rPr lang="en-US" sz="13900" spc="-1445">
                <a:solidFill>
                  <a:srgbClr val="272665"/>
                </a:solidFill>
                <a:latin typeface="Public Sans"/>
              </a:rPr>
              <a:t>Lifespan Development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09778" y="6677319"/>
            <a:ext cx="7773976" cy="9904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3692"/>
              </a:lnSpc>
              <a:spcBef>
                <a:spcPct val="0"/>
              </a:spcBef>
            </a:pPr>
            <a:r>
              <a:rPr lang="en-US" sz="4795" spc="-393">
                <a:solidFill>
                  <a:srgbClr val="272665"/>
                </a:solidFill>
                <a:latin typeface="Public Sans"/>
              </a:rPr>
              <a:t> Study of human growth and change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7E4D0DF-9983-27BD-027D-BC42BE580709}"/>
              </a:ext>
            </a:extLst>
          </p:cNvPr>
          <p:cNvSpPr txBox="1"/>
          <p:nvPr/>
        </p:nvSpPr>
        <p:spPr>
          <a:xfrm>
            <a:off x="8057914" y="4236155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8F2B538-433B-D8FF-FC1C-8FF8E98E3BC5}"/>
              </a:ext>
            </a:extLst>
          </p:cNvPr>
          <p:cNvSpPr txBox="1"/>
          <p:nvPr/>
        </p:nvSpPr>
        <p:spPr>
          <a:xfrm>
            <a:off x="8057914" y="4236155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D121A34-7954-1188-BFD7-CCA10E60AD4E}"/>
              </a:ext>
            </a:extLst>
          </p:cNvPr>
          <p:cNvSpPr txBox="1"/>
          <p:nvPr/>
        </p:nvSpPr>
        <p:spPr>
          <a:xfrm>
            <a:off x="8057914" y="4236155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238E7F0-8644-1026-24A3-8381A94E5279}"/>
              </a:ext>
            </a:extLst>
          </p:cNvPr>
          <p:cNvSpPr txBox="1"/>
          <p:nvPr/>
        </p:nvSpPr>
        <p:spPr>
          <a:xfrm>
            <a:off x="3401160" y="7667721"/>
            <a:ext cx="59030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Student: Kırıl </a:t>
            </a:r>
            <a:r>
              <a:rPr lang="en-GB" dirty="0" err="1"/>
              <a:t>Baldev</a:t>
            </a:r>
            <a:endParaRPr lang="en-GB" dirty="0"/>
          </a:p>
          <a:p>
            <a:pPr algn="l"/>
            <a:r>
              <a:rPr lang="en-GB" dirty="0"/>
              <a:t>Student ID: </a:t>
            </a:r>
            <a:r>
              <a:rPr lang="tr-TR" dirty="0"/>
              <a:t>2024776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E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273152" y="1938692"/>
            <a:ext cx="11741696" cy="23850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20"/>
              </a:lnSpc>
            </a:pPr>
            <a:r>
              <a:rPr lang="en-US" sz="9500" spc="-779">
                <a:solidFill>
                  <a:srgbClr val="272665"/>
                </a:solidFill>
                <a:latin typeface="Public Sans"/>
              </a:rPr>
              <a:t> Introduction to Lifespan Development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615197" y="4599980"/>
            <a:ext cx="11057607" cy="5314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40"/>
              </a:lnSpc>
            </a:pPr>
            <a:r>
              <a:rPr lang="en-US" sz="4000" spc="-328">
                <a:solidFill>
                  <a:srgbClr val="FFFFFF"/>
                </a:solidFill>
                <a:latin typeface="Public Sans"/>
              </a:rPr>
              <a:t>Definitions and key concepts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73152" y="5393654"/>
            <a:ext cx="11741696" cy="44532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919"/>
              </a:lnSpc>
            </a:pPr>
            <a:r>
              <a:rPr lang="en-US" sz="2799" spc="-36">
                <a:solidFill>
                  <a:srgbClr val="272665"/>
                </a:solidFill>
                <a:latin typeface="Public Sans"/>
              </a:rPr>
              <a:t>Lifespan development refers to the study of human growth and change across the entire lifespan, from conception to death.</a:t>
            </a:r>
          </a:p>
          <a:p>
            <a:pPr>
              <a:lnSpc>
                <a:spcPts val="3919"/>
              </a:lnSpc>
            </a:pPr>
            <a:r>
              <a:rPr lang="en-US" sz="2799" spc="-36">
                <a:solidFill>
                  <a:srgbClr val="272665"/>
                </a:solidFill>
                <a:latin typeface="Public Sans"/>
              </a:rPr>
              <a:t>It emphasizes the importance of examining how individuals develop physically, cognitively, emotionally, and socially over time.</a:t>
            </a:r>
          </a:p>
          <a:p>
            <a:pPr>
              <a:lnSpc>
                <a:spcPts val="3919"/>
              </a:lnSpc>
            </a:pPr>
            <a:r>
              <a:rPr lang="en-US" sz="2799" spc="-36">
                <a:solidFill>
                  <a:srgbClr val="272665"/>
                </a:solidFill>
                <a:latin typeface="Public Sans"/>
              </a:rPr>
              <a:t>Understanding lifespan development helps us comprehend the factors that shape behavior and experiences at different life stages.</a:t>
            </a:r>
          </a:p>
          <a:p>
            <a:pPr>
              <a:lnSpc>
                <a:spcPts val="3919"/>
              </a:lnSpc>
            </a:pPr>
            <a:r>
              <a:rPr lang="en-US" sz="2799" spc="-36">
                <a:solidFill>
                  <a:srgbClr val="272665"/>
                </a:solidFill>
                <a:latin typeface="Public Sans"/>
              </a:rPr>
              <a:t>This knowledge is crucial for informing interventions in health and social care, education, and various professional fields</a:t>
            </a:r>
          </a:p>
          <a:p>
            <a:pPr>
              <a:lnSpc>
                <a:spcPts val="3919"/>
              </a:lnSpc>
            </a:pPr>
            <a:endParaRPr lang="en-US" sz="2799" spc="-36">
              <a:solidFill>
                <a:srgbClr val="272665"/>
              </a:solidFill>
              <a:latin typeface="Public San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E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144000" y="1644610"/>
            <a:ext cx="7766365" cy="7576309"/>
          </a:xfrm>
          <a:custGeom>
            <a:avLst/>
            <a:gdLst/>
            <a:ahLst/>
            <a:cxnLst/>
            <a:rect l="l" t="t" r="r" b="b"/>
            <a:pathLst>
              <a:path w="7766365" h="7576309">
                <a:moveTo>
                  <a:pt x="0" y="0"/>
                </a:moveTo>
                <a:lnTo>
                  <a:pt x="7766365" y="0"/>
                </a:lnTo>
                <a:lnTo>
                  <a:pt x="7766365" y="7576309"/>
                </a:lnTo>
                <a:lnTo>
                  <a:pt x="0" y="757630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1504950" y="1209675"/>
            <a:ext cx="7421378" cy="21134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064"/>
              </a:lnSpc>
            </a:pPr>
            <a:r>
              <a:rPr lang="en-US" sz="8400" spc="-688">
                <a:solidFill>
                  <a:srgbClr val="272665"/>
                </a:solidFill>
                <a:latin typeface="Public Sans"/>
              </a:rPr>
              <a:t>Major Theoretical Perspectives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04950" y="3399293"/>
            <a:ext cx="6261033" cy="5314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840"/>
              </a:lnSpc>
            </a:pPr>
            <a:r>
              <a:rPr lang="en-US" sz="4000" spc="-328">
                <a:solidFill>
                  <a:srgbClr val="FFFFFF"/>
                </a:solidFill>
                <a:latin typeface="Public Sans"/>
              </a:rPr>
              <a:t>Impression formation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8700" y="4235620"/>
            <a:ext cx="7421378" cy="54946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080"/>
              </a:lnSpc>
            </a:pPr>
            <a:r>
              <a:rPr lang="en-US" sz="2200" spc="-28">
                <a:solidFill>
                  <a:srgbClr val="272665"/>
                </a:solidFill>
                <a:latin typeface="Public Sans"/>
              </a:rPr>
              <a:t>Piaget's Cognitive Development Theory: Focuses on how children construct their understanding of the world through cognitive processes such as assimilation and accommodation.</a:t>
            </a:r>
          </a:p>
          <a:p>
            <a:pPr>
              <a:lnSpc>
                <a:spcPts val="3080"/>
              </a:lnSpc>
            </a:pPr>
            <a:r>
              <a:rPr lang="en-US" sz="2200" spc="-28">
                <a:solidFill>
                  <a:srgbClr val="272665"/>
                </a:solidFill>
                <a:latin typeface="Public Sans"/>
              </a:rPr>
              <a:t>Erikson's Psychosocial Theory: Describes stages of psychosocial development throughout the lifespan, emphasizing the resolution of psychosocial crises.</a:t>
            </a:r>
          </a:p>
          <a:p>
            <a:pPr>
              <a:lnSpc>
                <a:spcPts val="3080"/>
              </a:lnSpc>
            </a:pPr>
            <a:r>
              <a:rPr lang="en-US" sz="2200" spc="-28">
                <a:solidFill>
                  <a:srgbClr val="272665"/>
                </a:solidFill>
                <a:latin typeface="Public Sans"/>
              </a:rPr>
              <a:t>Freud's Psychosexual Theory: Proposes that personality development is driven by unconscious conflicts related to sexuality and aggression.</a:t>
            </a:r>
          </a:p>
          <a:p>
            <a:pPr>
              <a:lnSpc>
                <a:spcPts val="3080"/>
              </a:lnSpc>
            </a:pPr>
            <a:r>
              <a:rPr lang="en-US" sz="2200" spc="-28">
                <a:solidFill>
                  <a:srgbClr val="272665"/>
                </a:solidFill>
                <a:latin typeface="Public Sans"/>
              </a:rPr>
              <a:t>Kohlberg's Theory of Moral Development: Examines the development of moral reasoning through stages based on ethical dilemmas and reasoning processes.</a:t>
            </a:r>
          </a:p>
          <a:p>
            <a:pPr>
              <a:lnSpc>
                <a:spcPts val="3359"/>
              </a:lnSpc>
            </a:pPr>
            <a:endParaRPr lang="en-US" sz="2200" spc="-28">
              <a:solidFill>
                <a:srgbClr val="272665"/>
              </a:solidFill>
              <a:latin typeface="Public San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E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3389435" y="4664637"/>
            <a:ext cx="11509129" cy="0"/>
          </a:xfrm>
          <a:prstGeom prst="line">
            <a:avLst/>
          </a:prstGeom>
          <a:ln w="76200" cap="flat">
            <a:solidFill>
              <a:srgbClr val="AB9EE2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3" name="Group 3"/>
          <p:cNvGrpSpPr/>
          <p:nvPr/>
        </p:nvGrpSpPr>
        <p:grpSpPr>
          <a:xfrm>
            <a:off x="1028700" y="4010668"/>
            <a:ext cx="3683729" cy="6276332"/>
            <a:chOff x="0" y="0"/>
            <a:chExt cx="1002912" cy="1708761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002913" cy="1708761"/>
            </a:xfrm>
            <a:custGeom>
              <a:avLst/>
              <a:gdLst/>
              <a:ahLst/>
              <a:cxnLst/>
              <a:rect l="l" t="t" r="r" b="b"/>
              <a:pathLst>
                <a:path w="1002913" h="1708761">
                  <a:moveTo>
                    <a:pt x="37830" y="0"/>
                  </a:moveTo>
                  <a:lnTo>
                    <a:pt x="965083" y="0"/>
                  </a:lnTo>
                  <a:cubicBezTo>
                    <a:pt x="985976" y="0"/>
                    <a:pt x="1002913" y="16937"/>
                    <a:pt x="1002913" y="37830"/>
                  </a:cubicBezTo>
                  <a:lnTo>
                    <a:pt x="1002913" y="1670931"/>
                  </a:lnTo>
                  <a:cubicBezTo>
                    <a:pt x="1002913" y="1691824"/>
                    <a:pt x="985976" y="1708761"/>
                    <a:pt x="965083" y="1708761"/>
                  </a:cubicBezTo>
                  <a:lnTo>
                    <a:pt x="37830" y="1708761"/>
                  </a:lnTo>
                  <a:cubicBezTo>
                    <a:pt x="27797" y="1708761"/>
                    <a:pt x="18175" y="1704775"/>
                    <a:pt x="11080" y="1697681"/>
                  </a:cubicBezTo>
                  <a:cubicBezTo>
                    <a:pt x="3986" y="1690586"/>
                    <a:pt x="0" y="1680964"/>
                    <a:pt x="0" y="1670931"/>
                  </a:cubicBezTo>
                  <a:lnTo>
                    <a:pt x="0" y="37830"/>
                  </a:lnTo>
                  <a:cubicBezTo>
                    <a:pt x="0" y="16937"/>
                    <a:pt x="16937" y="0"/>
                    <a:pt x="37830" y="0"/>
                  </a:cubicBezTo>
                  <a:close/>
                </a:path>
              </a:pathLst>
            </a:custGeom>
            <a:solidFill>
              <a:srgbClr val="AB9EE2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85725"/>
              <a:ext cx="1002912" cy="16230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25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388602" y="1437026"/>
            <a:ext cx="17545549" cy="23850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20"/>
              </a:lnSpc>
            </a:pPr>
            <a:r>
              <a:rPr lang="en-US" sz="9500" spc="-779">
                <a:solidFill>
                  <a:srgbClr val="272665"/>
                </a:solidFill>
                <a:latin typeface="Public Sans"/>
              </a:rPr>
              <a:t>Application to Emotional, Cognitive, and Social Development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5212967" y="4003683"/>
            <a:ext cx="3683729" cy="6283317"/>
            <a:chOff x="0" y="0"/>
            <a:chExt cx="1002912" cy="1710663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002913" cy="1710663"/>
            </a:xfrm>
            <a:custGeom>
              <a:avLst/>
              <a:gdLst/>
              <a:ahLst/>
              <a:cxnLst/>
              <a:rect l="l" t="t" r="r" b="b"/>
              <a:pathLst>
                <a:path w="1002913" h="1710663">
                  <a:moveTo>
                    <a:pt x="37830" y="0"/>
                  </a:moveTo>
                  <a:lnTo>
                    <a:pt x="965083" y="0"/>
                  </a:lnTo>
                  <a:cubicBezTo>
                    <a:pt x="985976" y="0"/>
                    <a:pt x="1002913" y="16937"/>
                    <a:pt x="1002913" y="37830"/>
                  </a:cubicBezTo>
                  <a:lnTo>
                    <a:pt x="1002913" y="1672833"/>
                  </a:lnTo>
                  <a:cubicBezTo>
                    <a:pt x="1002913" y="1682866"/>
                    <a:pt x="998927" y="1692488"/>
                    <a:pt x="991832" y="1699582"/>
                  </a:cubicBezTo>
                  <a:cubicBezTo>
                    <a:pt x="984738" y="1706677"/>
                    <a:pt x="975116" y="1710663"/>
                    <a:pt x="965083" y="1710663"/>
                  </a:cubicBezTo>
                  <a:lnTo>
                    <a:pt x="37830" y="1710663"/>
                  </a:lnTo>
                  <a:cubicBezTo>
                    <a:pt x="16937" y="1710663"/>
                    <a:pt x="0" y="1693726"/>
                    <a:pt x="0" y="1672833"/>
                  </a:cubicBezTo>
                  <a:lnTo>
                    <a:pt x="0" y="37830"/>
                  </a:lnTo>
                  <a:cubicBezTo>
                    <a:pt x="0" y="16937"/>
                    <a:pt x="16937" y="0"/>
                    <a:pt x="37830" y="0"/>
                  </a:cubicBezTo>
                  <a:close/>
                </a:path>
              </a:pathLst>
            </a:custGeom>
            <a:solidFill>
              <a:srgbClr val="AB9EE2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85725"/>
              <a:ext cx="1002912" cy="162493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25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9394269" y="4003683"/>
            <a:ext cx="3683729" cy="6283317"/>
            <a:chOff x="0" y="0"/>
            <a:chExt cx="1002912" cy="1710663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002913" cy="1710663"/>
            </a:xfrm>
            <a:custGeom>
              <a:avLst/>
              <a:gdLst/>
              <a:ahLst/>
              <a:cxnLst/>
              <a:rect l="l" t="t" r="r" b="b"/>
              <a:pathLst>
                <a:path w="1002913" h="1710663">
                  <a:moveTo>
                    <a:pt x="37830" y="0"/>
                  </a:moveTo>
                  <a:lnTo>
                    <a:pt x="965083" y="0"/>
                  </a:lnTo>
                  <a:cubicBezTo>
                    <a:pt x="985976" y="0"/>
                    <a:pt x="1002913" y="16937"/>
                    <a:pt x="1002913" y="37830"/>
                  </a:cubicBezTo>
                  <a:lnTo>
                    <a:pt x="1002913" y="1672833"/>
                  </a:lnTo>
                  <a:cubicBezTo>
                    <a:pt x="1002913" y="1682866"/>
                    <a:pt x="998927" y="1692488"/>
                    <a:pt x="991832" y="1699582"/>
                  </a:cubicBezTo>
                  <a:cubicBezTo>
                    <a:pt x="984738" y="1706677"/>
                    <a:pt x="975116" y="1710663"/>
                    <a:pt x="965083" y="1710663"/>
                  </a:cubicBezTo>
                  <a:lnTo>
                    <a:pt x="37830" y="1710663"/>
                  </a:lnTo>
                  <a:cubicBezTo>
                    <a:pt x="16937" y="1710663"/>
                    <a:pt x="0" y="1693726"/>
                    <a:pt x="0" y="1672833"/>
                  </a:cubicBezTo>
                  <a:lnTo>
                    <a:pt x="0" y="37830"/>
                  </a:lnTo>
                  <a:cubicBezTo>
                    <a:pt x="0" y="16937"/>
                    <a:pt x="16937" y="0"/>
                    <a:pt x="37830" y="0"/>
                  </a:cubicBezTo>
                  <a:close/>
                </a:path>
              </a:pathLst>
            </a:custGeom>
            <a:solidFill>
              <a:srgbClr val="AB9EE2"/>
            </a:solidFill>
          </p:spPr>
        </p:sp>
        <p:sp>
          <p:nvSpPr>
            <p:cNvPr id="12" name="TextBox 12"/>
            <p:cNvSpPr txBox="1"/>
            <p:nvPr/>
          </p:nvSpPr>
          <p:spPr>
            <a:xfrm>
              <a:off x="0" y="85725"/>
              <a:ext cx="1002912" cy="162493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25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3575571" y="4010668"/>
            <a:ext cx="3683729" cy="6276332"/>
            <a:chOff x="0" y="0"/>
            <a:chExt cx="1002912" cy="1708761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002913" cy="1708761"/>
            </a:xfrm>
            <a:custGeom>
              <a:avLst/>
              <a:gdLst/>
              <a:ahLst/>
              <a:cxnLst/>
              <a:rect l="l" t="t" r="r" b="b"/>
              <a:pathLst>
                <a:path w="1002913" h="1708761">
                  <a:moveTo>
                    <a:pt x="37830" y="0"/>
                  </a:moveTo>
                  <a:lnTo>
                    <a:pt x="965083" y="0"/>
                  </a:lnTo>
                  <a:cubicBezTo>
                    <a:pt x="985976" y="0"/>
                    <a:pt x="1002913" y="16937"/>
                    <a:pt x="1002913" y="37830"/>
                  </a:cubicBezTo>
                  <a:lnTo>
                    <a:pt x="1002913" y="1670931"/>
                  </a:lnTo>
                  <a:cubicBezTo>
                    <a:pt x="1002913" y="1691824"/>
                    <a:pt x="985976" y="1708761"/>
                    <a:pt x="965083" y="1708761"/>
                  </a:cubicBezTo>
                  <a:lnTo>
                    <a:pt x="37830" y="1708761"/>
                  </a:lnTo>
                  <a:cubicBezTo>
                    <a:pt x="27797" y="1708761"/>
                    <a:pt x="18175" y="1704775"/>
                    <a:pt x="11080" y="1697681"/>
                  </a:cubicBezTo>
                  <a:cubicBezTo>
                    <a:pt x="3986" y="1690586"/>
                    <a:pt x="0" y="1680964"/>
                    <a:pt x="0" y="1670931"/>
                  </a:cubicBezTo>
                  <a:lnTo>
                    <a:pt x="0" y="37830"/>
                  </a:lnTo>
                  <a:cubicBezTo>
                    <a:pt x="0" y="16937"/>
                    <a:pt x="16937" y="0"/>
                    <a:pt x="37830" y="0"/>
                  </a:cubicBezTo>
                  <a:close/>
                </a:path>
              </a:pathLst>
            </a:custGeom>
            <a:solidFill>
              <a:srgbClr val="AB9EE2"/>
            </a:solidFill>
          </p:spPr>
        </p:sp>
        <p:sp>
          <p:nvSpPr>
            <p:cNvPr id="15" name="TextBox 15"/>
            <p:cNvSpPr txBox="1"/>
            <p:nvPr/>
          </p:nvSpPr>
          <p:spPr>
            <a:xfrm>
              <a:off x="0" y="85725"/>
              <a:ext cx="1002912" cy="16230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25"/>
                </a:lnSpc>
              </a:pPr>
              <a:endParaRPr/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1993572" y="4449297"/>
            <a:ext cx="1753986" cy="584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20"/>
              </a:lnSpc>
            </a:pPr>
            <a:r>
              <a:rPr lang="en-US" sz="4500" spc="-369">
                <a:solidFill>
                  <a:srgbClr val="FFFFFF"/>
                </a:solidFill>
                <a:latin typeface="Public Sans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177838" y="4449297"/>
            <a:ext cx="1753986" cy="5848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20"/>
              </a:lnSpc>
            </a:pPr>
            <a:r>
              <a:rPr lang="en-US" sz="4500" spc="-369">
                <a:solidFill>
                  <a:srgbClr val="FFFFFF"/>
                </a:solidFill>
                <a:latin typeface="Public Sans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359140" y="4449297"/>
            <a:ext cx="1753986" cy="5848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20"/>
              </a:lnSpc>
            </a:pPr>
            <a:r>
              <a:rPr lang="en-US" sz="4500" spc="-369">
                <a:solidFill>
                  <a:srgbClr val="FFFFFF"/>
                </a:solidFill>
                <a:latin typeface="Public Sans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4540443" y="4449297"/>
            <a:ext cx="1753986" cy="5848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20"/>
              </a:lnSpc>
            </a:pPr>
            <a:r>
              <a:rPr lang="en-US" sz="4500" spc="-369">
                <a:solidFill>
                  <a:srgbClr val="FFFFFF"/>
                </a:solidFill>
                <a:latin typeface="Public Sans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34298" y="4945231"/>
            <a:ext cx="3683368" cy="46932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240"/>
              </a:lnSpc>
            </a:pPr>
            <a:r>
              <a:rPr lang="en-US" sz="1600" spc="-27">
                <a:solidFill>
                  <a:srgbClr val="FFFFFF"/>
                </a:solidFill>
                <a:latin typeface="Public Sans"/>
              </a:rPr>
              <a:t>Piaget's Cognitive Development Theory:</a:t>
            </a:r>
          </a:p>
          <a:p>
            <a:pPr algn="just">
              <a:lnSpc>
                <a:spcPts val="2240"/>
              </a:lnSpc>
            </a:pPr>
            <a:r>
              <a:rPr lang="en-US" sz="1600" spc="-27">
                <a:solidFill>
                  <a:srgbClr val="FFFFFF"/>
                </a:solidFill>
                <a:latin typeface="Public Sans"/>
              </a:rPr>
              <a:t>Emotional Development: Cognitive growth influences emotional understanding and regulation. Children progress from sensorimotor exploration to more complex reasoning, impacting emotional maturity.</a:t>
            </a:r>
          </a:p>
          <a:p>
            <a:pPr algn="just">
              <a:lnSpc>
                <a:spcPts val="2240"/>
              </a:lnSpc>
            </a:pPr>
            <a:r>
              <a:rPr lang="en-US" sz="1600" spc="-27">
                <a:solidFill>
                  <a:srgbClr val="FFFFFF"/>
                </a:solidFill>
                <a:latin typeface="Public Sans"/>
              </a:rPr>
              <a:t>Cognitive Development: Piaget's stages depict the evolution of cognitive abilities, shaping problem-solving and reasoning skills over time.</a:t>
            </a:r>
          </a:p>
          <a:p>
            <a:pPr algn="just">
              <a:lnSpc>
                <a:spcPts val="2240"/>
              </a:lnSpc>
            </a:pPr>
            <a:r>
              <a:rPr lang="en-US" sz="1600" spc="-27">
                <a:solidFill>
                  <a:srgbClr val="FFFFFF"/>
                </a:solidFill>
                <a:latin typeface="Public Sans"/>
              </a:rPr>
              <a:t>Social Development: Social interactions and environmental experiences contribute to cognitive and emotional growth during different developmental stages.</a:t>
            </a:r>
          </a:p>
          <a:p>
            <a:pPr algn="just">
              <a:lnSpc>
                <a:spcPts val="2240"/>
              </a:lnSpc>
              <a:spcBef>
                <a:spcPct val="0"/>
              </a:spcBef>
            </a:pPr>
            <a:endParaRPr lang="en-US" sz="1600" spc="-27">
              <a:solidFill>
                <a:srgbClr val="FFFFFF"/>
              </a:solidFill>
              <a:latin typeface="Public Sans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5384056" y="5105400"/>
            <a:ext cx="3341551" cy="41408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240"/>
              </a:lnSpc>
            </a:pPr>
            <a:r>
              <a:rPr lang="en-US" sz="1600" spc="-27">
                <a:solidFill>
                  <a:srgbClr val="FFFFFF"/>
                </a:solidFill>
                <a:latin typeface="Public Sans"/>
              </a:rPr>
              <a:t>Erikson's Psychosocial Theory:</a:t>
            </a:r>
          </a:p>
          <a:p>
            <a:pPr algn="just">
              <a:lnSpc>
                <a:spcPts val="2240"/>
              </a:lnSpc>
            </a:pPr>
            <a:r>
              <a:rPr lang="en-US" sz="1600" spc="-27">
                <a:solidFill>
                  <a:srgbClr val="FFFFFF"/>
                </a:solidFill>
                <a:latin typeface="Public Sans"/>
              </a:rPr>
              <a:t>Emotional Development: Each stage presents unique emotional challenges critical for personality development and resilience.</a:t>
            </a:r>
          </a:p>
          <a:p>
            <a:pPr algn="just">
              <a:lnSpc>
                <a:spcPts val="2240"/>
              </a:lnSpc>
            </a:pPr>
            <a:r>
              <a:rPr lang="en-US" sz="1600" spc="-27">
                <a:solidFill>
                  <a:srgbClr val="FFFFFF"/>
                </a:solidFill>
                <a:latin typeface="Public Sans"/>
              </a:rPr>
              <a:t>Cognitive Development: Erikson's theory integrates cognitive and social elements, emphasizing identity formation within social contexts.</a:t>
            </a:r>
          </a:p>
          <a:p>
            <a:pPr algn="just">
              <a:lnSpc>
                <a:spcPts val="2240"/>
              </a:lnSpc>
            </a:pPr>
            <a:r>
              <a:rPr lang="en-US" sz="1600" spc="-27">
                <a:solidFill>
                  <a:srgbClr val="FFFFFF"/>
                </a:solidFill>
                <a:latin typeface="Public Sans"/>
              </a:rPr>
              <a:t>Social Development: Interactions with peers and caregivers shape emotional well-being and self-concept.</a:t>
            </a:r>
          </a:p>
          <a:p>
            <a:pPr algn="just">
              <a:lnSpc>
                <a:spcPts val="2240"/>
              </a:lnSpc>
              <a:spcBef>
                <a:spcPct val="0"/>
              </a:spcBef>
            </a:pPr>
            <a:endParaRPr lang="en-US" sz="1600" spc="-27">
              <a:solidFill>
                <a:srgbClr val="FFFFFF"/>
              </a:solidFill>
              <a:latin typeface="Public Sans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9636020" y="5221456"/>
            <a:ext cx="3200227" cy="44170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240"/>
              </a:lnSpc>
            </a:pPr>
            <a:r>
              <a:rPr lang="en-US" sz="1600" spc="-27">
                <a:solidFill>
                  <a:srgbClr val="FFFFFF"/>
                </a:solidFill>
                <a:latin typeface="Public Sans"/>
              </a:rPr>
              <a:t>Freud's Psychosexual Theory:</a:t>
            </a:r>
          </a:p>
          <a:p>
            <a:pPr algn="just">
              <a:lnSpc>
                <a:spcPts val="2240"/>
              </a:lnSpc>
            </a:pPr>
            <a:r>
              <a:rPr lang="en-US" sz="1600" spc="-27">
                <a:solidFill>
                  <a:srgbClr val="FFFFFF"/>
                </a:solidFill>
                <a:latin typeface="Public Sans"/>
              </a:rPr>
              <a:t>Emotional Development: Unconscious conflicts related to sexuality and aggression influence emotional development and personality.</a:t>
            </a:r>
          </a:p>
          <a:p>
            <a:pPr algn="just">
              <a:lnSpc>
                <a:spcPts val="2240"/>
              </a:lnSpc>
            </a:pPr>
            <a:r>
              <a:rPr lang="en-US" sz="1600" spc="-27">
                <a:solidFill>
                  <a:srgbClr val="FFFFFF"/>
                </a:solidFill>
                <a:latin typeface="Public Sans"/>
              </a:rPr>
              <a:t>Cognitive Development: Psychosexual stages coincide with critical periods of cognitive growth, affecting emotional and cognitive functioning.</a:t>
            </a:r>
          </a:p>
          <a:p>
            <a:pPr algn="just">
              <a:lnSpc>
                <a:spcPts val="2240"/>
              </a:lnSpc>
            </a:pPr>
            <a:r>
              <a:rPr lang="en-US" sz="1600" spc="-27">
                <a:solidFill>
                  <a:srgbClr val="FFFFFF"/>
                </a:solidFill>
                <a:latin typeface="Public Sans"/>
              </a:rPr>
              <a:t>Social Development: Early experiences and relationships with caregivers impact social and emotional development.</a:t>
            </a:r>
          </a:p>
          <a:p>
            <a:pPr algn="just">
              <a:lnSpc>
                <a:spcPts val="2240"/>
              </a:lnSpc>
              <a:spcBef>
                <a:spcPct val="0"/>
              </a:spcBef>
            </a:pPr>
            <a:endParaRPr lang="en-US" sz="1600" spc="-27">
              <a:solidFill>
                <a:srgbClr val="FFFFFF"/>
              </a:solidFill>
              <a:latin typeface="Public Sans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3820948" y="5221456"/>
            <a:ext cx="3103633" cy="49695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240"/>
              </a:lnSpc>
            </a:pPr>
            <a:r>
              <a:rPr lang="en-US" sz="1600" spc="-27">
                <a:solidFill>
                  <a:srgbClr val="FFFFFF"/>
                </a:solidFill>
                <a:latin typeface="Public Sans"/>
              </a:rPr>
              <a:t>Kohlberg's Theory of Moral Development:</a:t>
            </a:r>
          </a:p>
          <a:p>
            <a:pPr algn="just">
              <a:lnSpc>
                <a:spcPts val="2240"/>
              </a:lnSpc>
            </a:pPr>
            <a:r>
              <a:rPr lang="en-US" sz="1600" spc="-27">
                <a:solidFill>
                  <a:srgbClr val="FFFFFF"/>
                </a:solidFill>
                <a:latin typeface="Public Sans"/>
              </a:rPr>
              <a:t>Emotional Development: Moral reasoning involves emotional considerations, reflecting evolving perspectives on ethical dilemmas.</a:t>
            </a:r>
          </a:p>
          <a:p>
            <a:pPr algn="just">
              <a:lnSpc>
                <a:spcPts val="2240"/>
              </a:lnSpc>
            </a:pPr>
            <a:r>
              <a:rPr lang="en-US" sz="1600" spc="-27">
                <a:solidFill>
                  <a:srgbClr val="FFFFFF"/>
                </a:solidFill>
                <a:latin typeface="Public Sans"/>
              </a:rPr>
              <a:t>Cognitive Development: Kohlberg's stages illustrate the progression of moral reasoning, influenced by cognitive development.</a:t>
            </a:r>
          </a:p>
          <a:p>
            <a:pPr algn="just">
              <a:lnSpc>
                <a:spcPts val="2240"/>
              </a:lnSpc>
            </a:pPr>
            <a:r>
              <a:rPr lang="en-US" sz="1600" spc="-27">
                <a:solidFill>
                  <a:srgbClr val="FFFFFF"/>
                </a:solidFill>
                <a:latin typeface="Public Sans"/>
              </a:rPr>
              <a:t>Social Development: Moral development occurs within cultural and social contexts, shaped by societal values and interactions.</a:t>
            </a:r>
          </a:p>
          <a:p>
            <a:pPr algn="just">
              <a:lnSpc>
                <a:spcPts val="2240"/>
              </a:lnSpc>
              <a:spcBef>
                <a:spcPct val="0"/>
              </a:spcBef>
            </a:pPr>
            <a:endParaRPr lang="en-US" sz="1600" spc="-27">
              <a:solidFill>
                <a:srgbClr val="FFFFFF"/>
              </a:solidFill>
              <a:latin typeface="Public San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E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1437026"/>
            <a:ext cx="16230600" cy="23850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20"/>
              </a:lnSpc>
            </a:pPr>
            <a:r>
              <a:rPr lang="en-US" sz="9500" spc="-779">
                <a:solidFill>
                  <a:srgbClr val="272665"/>
                </a:solidFill>
                <a:latin typeface="Public Sans"/>
              </a:rPr>
              <a:t>Psychological Theory - Piaget's Cognitive Development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637985" y="4003683"/>
            <a:ext cx="4750393" cy="5096690"/>
            <a:chOff x="0" y="0"/>
            <a:chExt cx="1232151" cy="132197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232151" cy="1321973"/>
            </a:xfrm>
            <a:custGeom>
              <a:avLst/>
              <a:gdLst/>
              <a:ahLst/>
              <a:cxnLst/>
              <a:rect l="l" t="t" r="r" b="b"/>
              <a:pathLst>
                <a:path w="1232151" h="1321973">
                  <a:moveTo>
                    <a:pt x="29335" y="0"/>
                  </a:moveTo>
                  <a:lnTo>
                    <a:pt x="1202815" y="0"/>
                  </a:lnTo>
                  <a:cubicBezTo>
                    <a:pt x="1210596" y="0"/>
                    <a:pt x="1218057" y="3091"/>
                    <a:pt x="1223559" y="8592"/>
                  </a:cubicBezTo>
                  <a:cubicBezTo>
                    <a:pt x="1229060" y="14094"/>
                    <a:pt x="1232151" y="21555"/>
                    <a:pt x="1232151" y="29335"/>
                  </a:cubicBezTo>
                  <a:lnTo>
                    <a:pt x="1232151" y="1292638"/>
                  </a:lnTo>
                  <a:cubicBezTo>
                    <a:pt x="1232151" y="1300418"/>
                    <a:pt x="1229060" y="1307879"/>
                    <a:pt x="1223559" y="1313381"/>
                  </a:cubicBezTo>
                  <a:cubicBezTo>
                    <a:pt x="1218057" y="1318882"/>
                    <a:pt x="1210596" y="1321973"/>
                    <a:pt x="1202815" y="1321973"/>
                  </a:cubicBezTo>
                  <a:lnTo>
                    <a:pt x="29335" y="1321973"/>
                  </a:lnTo>
                  <a:cubicBezTo>
                    <a:pt x="21555" y="1321973"/>
                    <a:pt x="14094" y="1318882"/>
                    <a:pt x="8592" y="1313381"/>
                  </a:cubicBezTo>
                  <a:cubicBezTo>
                    <a:pt x="3091" y="1307879"/>
                    <a:pt x="0" y="1300418"/>
                    <a:pt x="0" y="1292638"/>
                  </a:cubicBezTo>
                  <a:lnTo>
                    <a:pt x="0" y="29335"/>
                  </a:lnTo>
                  <a:cubicBezTo>
                    <a:pt x="0" y="21555"/>
                    <a:pt x="3091" y="14094"/>
                    <a:pt x="8592" y="8592"/>
                  </a:cubicBezTo>
                  <a:cubicBezTo>
                    <a:pt x="14094" y="3091"/>
                    <a:pt x="21555" y="0"/>
                    <a:pt x="2933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57150" cap="sq">
              <a:solidFill>
                <a:srgbClr val="AB9EE2"/>
              </a:solidFill>
              <a:prstDash val="solid"/>
              <a:miter/>
            </a:ln>
          </p:spPr>
        </p:sp>
        <p:sp>
          <p:nvSpPr>
            <p:cNvPr id="5" name="TextBox 5"/>
            <p:cNvSpPr txBox="1"/>
            <p:nvPr/>
          </p:nvSpPr>
          <p:spPr>
            <a:xfrm>
              <a:off x="0" y="85725"/>
              <a:ext cx="1232151" cy="123624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25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2225921" y="4343237"/>
            <a:ext cx="3574521" cy="43413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311"/>
              </a:lnSpc>
              <a:spcBef>
                <a:spcPct val="0"/>
              </a:spcBef>
            </a:pPr>
            <a:r>
              <a:rPr lang="en-US" sz="3079" spc="-52">
                <a:solidFill>
                  <a:srgbClr val="272665"/>
                </a:solidFill>
                <a:latin typeface="Public Sans"/>
              </a:rPr>
              <a:t>Sensorimotor Stage (Birth to 2 years): Children explore the world through sensory experiences and develop object permanence.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6769312" y="4003683"/>
            <a:ext cx="4750393" cy="5096690"/>
            <a:chOff x="0" y="0"/>
            <a:chExt cx="1232151" cy="1321973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232151" cy="1321973"/>
            </a:xfrm>
            <a:custGeom>
              <a:avLst/>
              <a:gdLst/>
              <a:ahLst/>
              <a:cxnLst/>
              <a:rect l="l" t="t" r="r" b="b"/>
              <a:pathLst>
                <a:path w="1232151" h="1321973">
                  <a:moveTo>
                    <a:pt x="29335" y="0"/>
                  </a:moveTo>
                  <a:lnTo>
                    <a:pt x="1202815" y="0"/>
                  </a:lnTo>
                  <a:cubicBezTo>
                    <a:pt x="1210596" y="0"/>
                    <a:pt x="1218057" y="3091"/>
                    <a:pt x="1223559" y="8592"/>
                  </a:cubicBezTo>
                  <a:cubicBezTo>
                    <a:pt x="1229060" y="14094"/>
                    <a:pt x="1232151" y="21555"/>
                    <a:pt x="1232151" y="29335"/>
                  </a:cubicBezTo>
                  <a:lnTo>
                    <a:pt x="1232151" y="1292638"/>
                  </a:lnTo>
                  <a:cubicBezTo>
                    <a:pt x="1232151" y="1300418"/>
                    <a:pt x="1229060" y="1307879"/>
                    <a:pt x="1223559" y="1313381"/>
                  </a:cubicBezTo>
                  <a:cubicBezTo>
                    <a:pt x="1218057" y="1318882"/>
                    <a:pt x="1210596" y="1321973"/>
                    <a:pt x="1202815" y="1321973"/>
                  </a:cubicBezTo>
                  <a:lnTo>
                    <a:pt x="29335" y="1321973"/>
                  </a:lnTo>
                  <a:cubicBezTo>
                    <a:pt x="21555" y="1321973"/>
                    <a:pt x="14094" y="1318882"/>
                    <a:pt x="8592" y="1313381"/>
                  </a:cubicBezTo>
                  <a:cubicBezTo>
                    <a:pt x="3091" y="1307879"/>
                    <a:pt x="0" y="1300418"/>
                    <a:pt x="0" y="1292638"/>
                  </a:cubicBezTo>
                  <a:lnTo>
                    <a:pt x="0" y="29335"/>
                  </a:lnTo>
                  <a:cubicBezTo>
                    <a:pt x="0" y="21555"/>
                    <a:pt x="3091" y="14094"/>
                    <a:pt x="8592" y="8592"/>
                  </a:cubicBezTo>
                  <a:cubicBezTo>
                    <a:pt x="14094" y="3091"/>
                    <a:pt x="21555" y="0"/>
                    <a:pt x="2933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57150" cap="sq">
              <a:solidFill>
                <a:srgbClr val="AB9EE2"/>
              </a:solidFill>
              <a:prstDash val="solid"/>
              <a:miter/>
            </a:ln>
          </p:spPr>
        </p:sp>
        <p:sp>
          <p:nvSpPr>
            <p:cNvPr id="9" name="TextBox 9"/>
            <p:cNvSpPr txBox="1"/>
            <p:nvPr/>
          </p:nvSpPr>
          <p:spPr>
            <a:xfrm>
              <a:off x="0" y="85725"/>
              <a:ext cx="1232151" cy="123624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25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1899623" y="4003683"/>
            <a:ext cx="4750393" cy="5096690"/>
            <a:chOff x="0" y="0"/>
            <a:chExt cx="1232151" cy="1321973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232151" cy="1321973"/>
            </a:xfrm>
            <a:custGeom>
              <a:avLst/>
              <a:gdLst/>
              <a:ahLst/>
              <a:cxnLst/>
              <a:rect l="l" t="t" r="r" b="b"/>
              <a:pathLst>
                <a:path w="1232151" h="1321973">
                  <a:moveTo>
                    <a:pt x="29335" y="0"/>
                  </a:moveTo>
                  <a:lnTo>
                    <a:pt x="1202815" y="0"/>
                  </a:lnTo>
                  <a:cubicBezTo>
                    <a:pt x="1210596" y="0"/>
                    <a:pt x="1218057" y="3091"/>
                    <a:pt x="1223559" y="8592"/>
                  </a:cubicBezTo>
                  <a:cubicBezTo>
                    <a:pt x="1229060" y="14094"/>
                    <a:pt x="1232151" y="21555"/>
                    <a:pt x="1232151" y="29335"/>
                  </a:cubicBezTo>
                  <a:lnTo>
                    <a:pt x="1232151" y="1292638"/>
                  </a:lnTo>
                  <a:cubicBezTo>
                    <a:pt x="1232151" y="1300418"/>
                    <a:pt x="1229060" y="1307879"/>
                    <a:pt x="1223559" y="1313381"/>
                  </a:cubicBezTo>
                  <a:cubicBezTo>
                    <a:pt x="1218057" y="1318882"/>
                    <a:pt x="1210596" y="1321973"/>
                    <a:pt x="1202815" y="1321973"/>
                  </a:cubicBezTo>
                  <a:lnTo>
                    <a:pt x="29335" y="1321973"/>
                  </a:lnTo>
                  <a:cubicBezTo>
                    <a:pt x="21555" y="1321973"/>
                    <a:pt x="14094" y="1318882"/>
                    <a:pt x="8592" y="1313381"/>
                  </a:cubicBezTo>
                  <a:cubicBezTo>
                    <a:pt x="3091" y="1307879"/>
                    <a:pt x="0" y="1300418"/>
                    <a:pt x="0" y="1292638"/>
                  </a:cubicBezTo>
                  <a:lnTo>
                    <a:pt x="0" y="29335"/>
                  </a:lnTo>
                  <a:cubicBezTo>
                    <a:pt x="0" y="21555"/>
                    <a:pt x="3091" y="14094"/>
                    <a:pt x="8592" y="8592"/>
                  </a:cubicBezTo>
                  <a:cubicBezTo>
                    <a:pt x="14094" y="3091"/>
                    <a:pt x="21555" y="0"/>
                    <a:pt x="2933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57150" cap="sq">
              <a:solidFill>
                <a:srgbClr val="AB9EE2"/>
              </a:solidFill>
              <a:prstDash val="solid"/>
              <a:miter/>
            </a:ln>
          </p:spPr>
        </p:sp>
        <p:sp>
          <p:nvSpPr>
            <p:cNvPr id="12" name="TextBox 12"/>
            <p:cNvSpPr txBox="1"/>
            <p:nvPr/>
          </p:nvSpPr>
          <p:spPr>
            <a:xfrm>
              <a:off x="0" y="85725"/>
              <a:ext cx="1232151" cy="123624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25"/>
                </a:lnSpc>
              </a:pPr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7235611" y="4587077"/>
            <a:ext cx="3817796" cy="38727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891"/>
              </a:lnSpc>
              <a:spcBef>
                <a:spcPct val="0"/>
              </a:spcBef>
            </a:pPr>
            <a:r>
              <a:rPr lang="en-US" sz="2779" spc="-47">
                <a:solidFill>
                  <a:srgbClr val="272665"/>
                </a:solidFill>
                <a:latin typeface="Public Sans"/>
              </a:rPr>
              <a:t>Preoperational Stage (2 to 7 years): Language development accelerates; children use symbols and engage in pretend play but struggle with logical thinking.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367430" y="4344189"/>
            <a:ext cx="3817796" cy="43585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891"/>
              </a:lnSpc>
              <a:spcBef>
                <a:spcPct val="0"/>
              </a:spcBef>
            </a:pPr>
            <a:r>
              <a:rPr lang="en-US" sz="2779" spc="-47">
                <a:solidFill>
                  <a:srgbClr val="272665"/>
                </a:solidFill>
                <a:latin typeface="Public Sans"/>
              </a:rPr>
              <a:t>Concrete Operational Stage (7 to 11 years): Improved logic and understanding of concrete events; mastery of conservation and mathematical operations.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E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1437026"/>
            <a:ext cx="16230600" cy="23850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20"/>
              </a:lnSpc>
            </a:pPr>
            <a:r>
              <a:rPr lang="en-US" sz="9500" spc="-779">
                <a:solidFill>
                  <a:srgbClr val="272665"/>
                </a:solidFill>
                <a:latin typeface="Public Sans"/>
              </a:rPr>
              <a:t>Psychological Theory - Piaget's Cognitive Development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637985" y="4003683"/>
            <a:ext cx="4750393" cy="5096690"/>
            <a:chOff x="0" y="0"/>
            <a:chExt cx="1232151" cy="132197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232151" cy="1321973"/>
            </a:xfrm>
            <a:custGeom>
              <a:avLst/>
              <a:gdLst/>
              <a:ahLst/>
              <a:cxnLst/>
              <a:rect l="l" t="t" r="r" b="b"/>
              <a:pathLst>
                <a:path w="1232151" h="1321973">
                  <a:moveTo>
                    <a:pt x="29335" y="0"/>
                  </a:moveTo>
                  <a:lnTo>
                    <a:pt x="1202815" y="0"/>
                  </a:lnTo>
                  <a:cubicBezTo>
                    <a:pt x="1210596" y="0"/>
                    <a:pt x="1218057" y="3091"/>
                    <a:pt x="1223559" y="8592"/>
                  </a:cubicBezTo>
                  <a:cubicBezTo>
                    <a:pt x="1229060" y="14094"/>
                    <a:pt x="1232151" y="21555"/>
                    <a:pt x="1232151" y="29335"/>
                  </a:cubicBezTo>
                  <a:lnTo>
                    <a:pt x="1232151" y="1292638"/>
                  </a:lnTo>
                  <a:cubicBezTo>
                    <a:pt x="1232151" y="1300418"/>
                    <a:pt x="1229060" y="1307879"/>
                    <a:pt x="1223559" y="1313381"/>
                  </a:cubicBezTo>
                  <a:cubicBezTo>
                    <a:pt x="1218057" y="1318882"/>
                    <a:pt x="1210596" y="1321973"/>
                    <a:pt x="1202815" y="1321973"/>
                  </a:cubicBezTo>
                  <a:lnTo>
                    <a:pt x="29335" y="1321973"/>
                  </a:lnTo>
                  <a:cubicBezTo>
                    <a:pt x="21555" y="1321973"/>
                    <a:pt x="14094" y="1318882"/>
                    <a:pt x="8592" y="1313381"/>
                  </a:cubicBezTo>
                  <a:cubicBezTo>
                    <a:pt x="3091" y="1307879"/>
                    <a:pt x="0" y="1300418"/>
                    <a:pt x="0" y="1292638"/>
                  </a:cubicBezTo>
                  <a:lnTo>
                    <a:pt x="0" y="29335"/>
                  </a:lnTo>
                  <a:cubicBezTo>
                    <a:pt x="0" y="21555"/>
                    <a:pt x="3091" y="14094"/>
                    <a:pt x="8592" y="8592"/>
                  </a:cubicBezTo>
                  <a:cubicBezTo>
                    <a:pt x="14094" y="3091"/>
                    <a:pt x="21555" y="0"/>
                    <a:pt x="2933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57150" cap="sq">
              <a:solidFill>
                <a:srgbClr val="AB9EE2"/>
              </a:solidFill>
              <a:prstDash val="solid"/>
              <a:miter/>
            </a:ln>
          </p:spPr>
        </p:sp>
        <p:sp>
          <p:nvSpPr>
            <p:cNvPr id="5" name="TextBox 5"/>
            <p:cNvSpPr txBox="1"/>
            <p:nvPr/>
          </p:nvSpPr>
          <p:spPr>
            <a:xfrm>
              <a:off x="0" y="85725"/>
              <a:ext cx="1232151" cy="123624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25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6769312" y="4003683"/>
            <a:ext cx="4750393" cy="5096690"/>
            <a:chOff x="0" y="0"/>
            <a:chExt cx="1232151" cy="1321973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232151" cy="1321973"/>
            </a:xfrm>
            <a:custGeom>
              <a:avLst/>
              <a:gdLst/>
              <a:ahLst/>
              <a:cxnLst/>
              <a:rect l="l" t="t" r="r" b="b"/>
              <a:pathLst>
                <a:path w="1232151" h="1321973">
                  <a:moveTo>
                    <a:pt x="29335" y="0"/>
                  </a:moveTo>
                  <a:lnTo>
                    <a:pt x="1202815" y="0"/>
                  </a:lnTo>
                  <a:cubicBezTo>
                    <a:pt x="1210596" y="0"/>
                    <a:pt x="1218057" y="3091"/>
                    <a:pt x="1223559" y="8592"/>
                  </a:cubicBezTo>
                  <a:cubicBezTo>
                    <a:pt x="1229060" y="14094"/>
                    <a:pt x="1232151" y="21555"/>
                    <a:pt x="1232151" y="29335"/>
                  </a:cubicBezTo>
                  <a:lnTo>
                    <a:pt x="1232151" y="1292638"/>
                  </a:lnTo>
                  <a:cubicBezTo>
                    <a:pt x="1232151" y="1300418"/>
                    <a:pt x="1229060" y="1307879"/>
                    <a:pt x="1223559" y="1313381"/>
                  </a:cubicBezTo>
                  <a:cubicBezTo>
                    <a:pt x="1218057" y="1318882"/>
                    <a:pt x="1210596" y="1321973"/>
                    <a:pt x="1202815" y="1321973"/>
                  </a:cubicBezTo>
                  <a:lnTo>
                    <a:pt x="29335" y="1321973"/>
                  </a:lnTo>
                  <a:cubicBezTo>
                    <a:pt x="21555" y="1321973"/>
                    <a:pt x="14094" y="1318882"/>
                    <a:pt x="8592" y="1313381"/>
                  </a:cubicBezTo>
                  <a:cubicBezTo>
                    <a:pt x="3091" y="1307879"/>
                    <a:pt x="0" y="1300418"/>
                    <a:pt x="0" y="1292638"/>
                  </a:cubicBezTo>
                  <a:lnTo>
                    <a:pt x="0" y="29335"/>
                  </a:lnTo>
                  <a:cubicBezTo>
                    <a:pt x="0" y="21555"/>
                    <a:pt x="3091" y="14094"/>
                    <a:pt x="8592" y="8592"/>
                  </a:cubicBezTo>
                  <a:cubicBezTo>
                    <a:pt x="14094" y="3091"/>
                    <a:pt x="21555" y="0"/>
                    <a:pt x="2933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57150" cap="sq">
              <a:solidFill>
                <a:srgbClr val="AB9EE2"/>
              </a:solidFill>
              <a:prstDash val="solid"/>
              <a:miter/>
            </a:ln>
          </p:spPr>
        </p:sp>
        <p:sp>
          <p:nvSpPr>
            <p:cNvPr id="8" name="TextBox 8"/>
            <p:cNvSpPr txBox="1"/>
            <p:nvPr/>
          </p:nvSpPr>
          <p:spPr>
            <a:xfrm>
              <a:off x="0" y="85725"/>
              <a:ext cx="1232151" cy="123624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25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1899623" y="4003683"/>
            <a:ext cx="4750393" cy="5096690"/>
            <a:chOff x="0" y="0"/>
            <a:chExt cx="1232151" cy="1321973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232151" cy="1321973"/>
            </a:xfrm>
            <a:custGeom>
              <a:avLst/>
              <a:gdLst/>
              <a:ahLst/>
              <a:cxnLst/>
              <a:rect l="l" t="t" r="r" b="b"/>
              <a:pathLst>
                <a:path w="1232151" h="1321973">
                  <a:moveTo>
                    <a:pt x="29335" y="0"/>
                  </a:moveTo>
                  <a:lnTo>
                    <a:pt x="1202815" y="0"/>
                  </a:lnTo>
                  <a:cubicBezTo>
                    <a:pt x="1210596" y="0"/>
                    <a:pt x="1218057" y="3091"/>
                    <a:pt x="1223559" y="8592"/>
                  </a:cubicBezTo>
                  <a:cubicBezTo>
                    <a:pt x="1229060" y="14094"/>
                    <a:pt x="1232151" y="21555"/>
                    <a:pt x="1232151" y="29335"/>
                  </a:cubicBezTo>
                  <a:lnTo>
                    <a:pt x="1232151" y="1292638"/>
                  </a:lnTo>
                  <a:cubicBezTo>
                    <a:pt x="1232151" y="1300418"/>
                    <a:pt x="1229060" y="1307879"/>
                    <a:pt x="1223559" y="1313381"/>
                  </a:cubicBezTo>
                  <a:cubicBezTo>
                    <a:pt x="1218057" y="1318882"/>
                    <a:pt x="1210596" y="1321973"/>
                    <a:pt x="1202815" y="1321973"/>
                  </a:cubicBezTo>
                  <a:lnTo>
                    <a:pt x="29335" y="1321973"/>
                  </a:lnTo>
                  <a:cubicBezTo>
                    <a:pt x="21555" y="1321973"/>
                    <a:pt x="14094" y="1318882"/>
                    <a:pt x="8592" y="1313381"/>
                  </a:cubicBezTo>
                  <a:cubicBezTo>
                    <a:pt x="3091" y="1307879"/>
                    <a:pt x="0" y="1300418"/>
                    <a:pt x="0" y="1292638"/>
                  </a:cubicBezTo>
                  <a:lnTo>
                    <a:pt x="0" y="29335"/>
                  </a:lnTo>
                  <a:cubicBezTo>
                    <a:pt x="0" y="21555"/>
                    <a:pt x="3091" y="14094"/>
                    <a:pt x="8592" y="8592"/>
                  </a:cubicBezTo>
                  <a:cubicBezTo>
                    <a:pt x="14094" y="3091"/>
                    <a:pt x="21555" y="0"/>
                    <a:pt x="2933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57150" cap="sq">
              <a:solidFill>
                <a:srgbClr val="AB9EE2"/>
              </a:solidFill>
              <a:prstDash val="solid"/>
              <a:miter/>
            </a:ln>
          </p:spPr>
        </p:sp>
        <p:sp>
          <p:nvSpPr>
            <p:cNvPr id="11" name="TextBox 11"/>
            <p:cNvSpPr txBox="1"/>
            <p:nvPr/>
          </p:nvSpPr>
          <p:spPr>
            <a:xfrm>
              <a:off x="0" y="85725"/>
              <a:ext cx="1232151" cy="123624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25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7235102" y="4101302"/>
            <a:ext cx="3817796" cy="48443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891"/>
              </a:lnSpc>
              <a:spcBef>
                <a:spcPct val="0"/>
              </a:spcBef>
            </a:pPr>
            <a:r>
              <a:rPr lang="en-US" sz="2779" spc="-47">
                <a:solidFill>
                  <a:srgbClr val="272665"/>
                </a:solidFill>
                <a:latin typeface="Public Sans"/>
              </a:rPr>
              <a:t>Formal Operational Stage (12 years and beyond): Abstract thinking emerges; individuals can reason logically about hypothetical situations and engage in systematic problem-solving.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B9E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1330356" y="1028700"/>
            <a:ext cx="6380741" cy="6743205"/>
          </a:xfrm>
          <a:custGeom>
            <a:avLst/>
            <a:gdLst/>
            <a:ahLst/>
            <a:cxnLst/>
            <a:rect l="l" t="t" r="r" b="b"/>
            <a:pathLst>
              <a:path w="6380741" h="6743205">
                <a:moveTo>
                  <a:pt x="0" y="0"/>
                </a:moveTo>
                <a:lnTo>
                  <a:pt x="6380741" y="0"/>
                </a:lnTo>
                <a:lnTo>
                  <a:pt x="6380741" y="6743205"/>
                </a:lnTo>
                <a:lnTo>
                  <a:pt x="0" y="674320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786696" y="970262"/>
            <a:ext cx="7937849" cy="35375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120"/>
              </a:lnSpc>
            </a:pPr>
            <a:r>
              <a:rPr lang="en-US" sz="9500" spc="-779">
                <a:solidFill>
                  <a:srgbClr val="FFFFFF"/>
                </a:solidFill>
                <a:latin typeface="Public Sans"/>
              </a:rPr>
              <a:t>Relating Piaget's Theory to Childhood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86696" y="4450700"/>
            <a:ext cx="10925950" cy="5468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080"/>
              </a:lnSpc>
            </a:pPr>
            <a:r>
              <a:rPr lang="en-US" sz="2200" spc="-28">
                <a:solidFill>
                  <a:srgbClr val="FFFFFF"/>
                </a:solidFill>
                <a:latin typeface="Public Sans"/>
              </a:rPr>
              <a:t>Cognitive Milestones: Piaget's theory highlights key cognitive milestones in childhood, such as the development of object permanence, symbolic thinking, and logical reasoning.</a:t>
            </a:r>
          </a:p>
          <a:p>
            <a:pPr>
              <a:lnSpc>
                <a:spcPts val="3080"/>
              </a:lnSpc>
            </a:pPr>
            <a:r>
              <a:rPr lang="en-US" sz="2200" spc="-28">
                <a:solidFill>
                  <a:srgbClr val="FFFFFF"/>
                </a:solidFill>
                <a:latin typeface="Public Sans"/>
              </a:rPr>
              <a:t>Implications for Education: Understanding Piaget's stages informs educational practices by tailoring instruction to children's cognitive abilities. For example, educators can design activities that align with children's developmental stage to optimize learning.</a:t>
            </a:r>
          </a:p>
          <a:p>
            <a:pPr>
              <a:lnSpc>
                <a:spcPts val="3080"/>
              </a:lnSpc>
            </a:pPr>
            <a:r>
              <a:rPr lang="en-US" sz="2200" spc="-28">
                <a:solidFill>
                  <a:srgbClr val="FFFFFF"/>
                </a:solidFill>
                <a:latin typeface="Public Sans"/>
              </a:rPr>
              <a:t>Social Interactions: Piaget's theory underscores the role of social interactions in cognitive development. Peer interactions and collaborative learning environments support cognitive growth by promoting perspective-taking and problem-solving skills.</a:t>
            </a:r>
          </a:p>
          <a:p>
            <a:pPr>
              <a:lnSpc>
                <a:spcPts val="3080"/>
              </a:lnSpc>
            </a:pPr>
            <a:r>
              <a:rPr lang="en-US" sz="2200" spc="-28">
                <a:solidFill>
                  <a:srgbClr val="FFFFFF"/>
                </a:solidFill>
                <a:latin typeface="Public Sans"/>
              </a:rPr>
              <a:t>Cognitive Challenges: Piaget's theory identifies cognitive challenges in childhood, such as egocentrism in the preoperational stage and limitations in abstract reasoning. Recognizing these challenges guides interventions to support cognitive development.</a:t>
            </a:r>
          </a:p>
          <a:p>
            <a:pPr>
              <a:lnSpc>
                <a:spcPts val="3080"/>
              </a:lnSpc>
            </a:pPr>
            <a:endParaRPr lang="en-US" sz="2200" spc="-28">
              <a:solidFill>
                <a:srgbClr val="FFFFFF"/>
              </a:solidFill>
              <a:latin typeface="Public San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E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307758" y="8405613"/>
            <a:ext cx="2895753" cy="1657692"/>
          </a:xfrm>
          <a:custGeom>
            <a:avLst/>
            <a:gdLst/>
            <a:ahLst/>
            <a:cxnLst/>
            <a:rect l="l" t="t" r="r" b="b"/>
            <a:pathLst>
              <a:path w="2895753" h="1657692">
                <a:moveTo>
                  <a:pt x="0" y="0"/>
                </a:moveTo>
                <a:lnTo>
                  <a:pt x="2895753" y="0"/>
                </a:lnTo>
                <a:lnTo>
                  <a:pt x="2895753" y="1657692"/>
                </a:lnTo>
                <a:lnTo>
                  <a:pt x="0" y="165769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2056202" y="8405613"/>
            <a:ext cx="2046215" cy="1881387"/>
          </a:xfrm>
          <a:custGeom>
            <a:avLst/>
            <a:gdLst/>
            <a:ahLst/>
            <a:cxnLst/>
            <a:rect l="l" t="t" r="r" b="b"/>
            <a:pathLst>
              <a:path w="2046215" h="1881387">
                <a:moveTo>
                  <a:pt x="0" y="0"/>
                </a:moveTo>
                <a:lnTo>
                  <a:pt x="2046215" y="0"/>
                </a:lnTo>
                <a:lnTo>
                  <a:pt x="2046215" y="1881387"/>
                </a:lnTo>
                <a:lnTo>
                  <a:pt x="0" y="188138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2754291" y="8314026"/>
            <a:ext cx="1972974" cy="1972974"/>
          </a:xfrm>
          <a:custGeom>
            <a:avLst/>
            <a:gdLst/>
            <a:ahLst/>
            <a:cxnLst/>
            <a:rect l="l" t="t" r="r" b="b"/>
            <a:pathLst>
              <a:path w="1972974" h="1972974">
                <a:moveTo>
                  <a:pt x="0" y="0"/>
                </a:moveTo>
                <a:lnTo>
                  <a:pt x="1972974" y="0"/>
                </a:lnTo>
                <a:lnTo>
                  <a:pt x="1972974" y="1972974"/>
                </a:lnTo>
                <a:lnTo>
                  <a:pt x="0" y="197297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3273152" y="664994"/>
            <a:ext cx="11741696" cy="23850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20"/>
              </a:lnSpc>
            </a:pPr>
            <a:r>
              <a:rPr lang="en-US" sz="9500" spc="-779">
                <a:solidFill>
                  <a:srgbClr val="272665"/>
                </a:solidFill>
                <a:latin typeface="Public Sans"/>
              </a:rPr>
              <a:t>Critically Evaluating Piaget's Theory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8700" y="2915285"/>
            <a:ext cx="16806740" cy="52273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79"/>
              </a:lnSpc>
            </a:pPr>
            <a:r>
              <a:rPr lang="en-US" sz="2699" spc="-35">
                <a:solidFill>
                  <a:srgbClr val="272665"/>
                </a:solidFill>
                <a:latin typeface="Public Sans Bold"/>
              </a:rPr>
              <a:t>Strengths</a:t>
            </a:r>
            <a:r>
              <a:rPr lang="en-US" sz="2699" spc="-35">
                <a:solidFill>
                  <a:srgbClr val="272665"/>
                </a:solidFill>
                <a:latin typeface="Public Sans"/>
              </a:rPr>
              <a:t>:</a:t>
            </a:r>
          </a:p>
          <a:p>
            <a:pPr algn="ctr">
              <a:lnSpc>
                <a:spcPts val="3779"/>
              </a:lnSpc>
            </a:pPr>
            <a:endParaRPr lang="en-US" sz="2699" spc="-35">
              <a:solidFill>
                <a:srgbClr val="272665"/>
              </a:solidFill>
              <a:latin typeface="Public Sans"/>
            </a:endParaRPr>
          </a:p>
          <a:p>
            <a:pPr algn="ctr">
              <a:lnSpc>
                <a:spcPts val="3779"/>
              </a:lnSpc>
            </a:pPr>
            <a:r>
              <a:rPr lang="en-US" sz="2699" spc="-35">
                <a:solidFill>
                  <a:srgbClr val="272665"/>
                </a:solidFill>
                <a:latin typeface="Public Sans"/>
              </a:rPr>
              <a:t>Emphasis on Cognitive Processes: Piaget's theory highlights the active role of children in constructing their understanding of the world through cognitive processes like assimilation and accommodation.</a:t>
            </a:r>
          </a:p>
          <a:p>
            <a:pPr algn="ctr">
              <a:lnSpc>
                <a:spcPts val="3779"/>
              </a:lnSpc>
            </a:pPr>
            <a:endParaRPr lang="en-US" sz="2699" spc="-35">
              <a:solidFill>
                <a:srgbClr val="272665"/>
              </a:solidFill>
              <a:latin typeface="Public Sans"/>
            </a:endParaRPr>
          </a:p>
          <a:p>
            <a:pPr algn="ctr">
              <a:lnSpc>
                <a:spcPts val="3779"/>
              </a:lnSpc>
            </a:pPr>
            <a:r>
              <a:rPr lang="en-US" sz="2699" spc="-35">
                <a:solidFill>
                  <a:srgbClr val="272665"/>
                </a:solidFill>
                <a:latin typeface="Public Sans Bold"/>
              </a:rPr>
              <a:t>Limitations</a:t>
            </a:r>
            <a:r>
              <a:rPr lang="en-US" sz="2699" spc="-35">
                <a:solidFill>
                  <a:srgbClr val="272665"/>
                </a:solidFill>
                <a:latin typeface="Public Sans"/>
              </a:rPr>
              <a:t>:</a:t>
            </a:r>
          </a:p>
          <a:p>
            <a:pPr algn="ctr">
              <a:lnSpc>
                <a:spcPts val="3779"/>
              </a:lnSpc>
            </a:pPr>
            <a:r>
              <a:rPr lang="en-US" sz="2699" spc="-35">
                <a:solidFill>
                  <a:srgbClr val="272665"/>
                </a:solidFill>
                <a:latin typeface="Public Sans"/>
              </a:rPr>
              <a:t>Underestimation of Children's Abilities: Piaget's theory has been criticized for underestimating children's cognitive abilities and the impact of social and cultural influences on development.</a:t>
            </a:r>
          </a:p>
          <a:p>
            <a:pPr algn="ctr">
              <a:lnSpc>
                <a:spcPts val="3779"/>
              </a:lnSpc>
            </a:pPr>
            <a:r>
              <a:rPr lang="en-US" sz="2699" spc="-35">
                <a:solidFill>
                  <a:srgbClr val="272665"/>
                </a:solidFill>
                <a:latin typeface="Public Sans"/>
              </a:rPr>
              <a:t>Age-Generalization: The theory suggests fixed age ranges for developmental stages, which may not account for individual variations in cognitive development.</a:t>
            </a:r>
          </a:p>
          <a:p>
            <a:pPr algn="ctr">
              <a:lnSpc>
                <a:spcPts val="3779"/>
              </a:lnSpc>
            </a:pPr>
            <a:endParaRPr lang="en-US" sz="2699" spc="-35">
              <a:solidFill>
                <a:srgbClr val="272665"/>
              </a:solidFill>
              <a:latin typeface="Public San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A51B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56475" y="356475"/>
            <a:ext cx="17575050" cy="9574050"/>
            <a:chOff x="0" y="0"/>
            <a:chExt cx="4628820" cy="252156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628820" cy="2521560"/>
            </a:xfrm>
            <a:custGeom>
              <a:avLst/>
              <a:gdLst/>
              <a:ahLst/>
              <a:cxnLst/>
              <a:rect l="l" t="t" r="r" b="b"/>
              <a:pathLst>
                <a:path w="4628820" h="2521560">
                  <a:moveTo>
                    <a:pt x="7048" y="0"/>
                  </a:moveTo>
                  <a:lnTo>
                    <a:pt x="4621772" y="0"/>
                  </a:lnTo>
                  <a:cubicBezTo>
                    <a:pt x="4623641" y="0"/>
                    <a:pt x="4625434" y="743"/>
                    <a:pt x="4626756" y="2064"/>
                  </a:cubicBezTo>
                  <a:cubicBezTo>
                    <a:pt x="4628077" y="3386"/>
                    <a:pt x="4628820" y="5179"/>
                    <a:pt x="4628820" y="7048"/>
                  </a:cubicBezTo>
                  <a:lnTo>
                    <a:pt x="4628820" y="2514512"/>
                  </a:lnTo>
                  <a:cubicBezTo>
                    <a:pt x="4628820" y="2516382"/>
                    <a:pt x="4628077" y="2518174"/>
                    <a:pt x="4626756" y="2519496"/>
                  </a:cubicBezTo>
                  <a:cubicBezTo>
                    <a:pt x="4625434" y="2520818"/>
                    <a:pt x="4623641" y="2521560"/>
                    <a:pt x="4621772" y="2521560"/>
                  </a:cubicBezTo>
                  <a:lnTo>
                    <a:pt x="7048" y="2521560"/>
                  </a:lnTo>
                  <a:cubicBezTo>
                    <a:pt x="5179" y="2521560"/>
                    <a:pt x="3386" y="2520818"/>
                    <a:pt x="2064" y="2519496"/>
                  </a:cubicBezTo>
                  <a:cubicBezTo>
                    <a:pt x="743" y="2518174"/>
                    <a:pt x="0" y="2516382"/>
                    <a:pt x="0" y="2514512"/>
                  </a:cubicBezTo>
                  <a:lnTo>
                    <a:pt x="0" y="7048"/>
                  </a:lnTo>
                  <a:cubicBezTo>
                    <a:pt x="0" y="5179"/>
                    <a:pt x="743" y="3386"/>
                    <a:pt x="2064" y="2064"/>
                  </a:cubicBezTo>
                  <a:cubicBezTo>
                    <a:pt x="3386" y="743"/>
                    <a:pt x="5179" y="0"/>
                    <a:pt x="7048" y="0"/>
                  </a:cubicBezTo>
                  <a:close/>
                </a:path>
              </a:pathLst>
            </a:custGeom>
            <a:solidFill>
              <a:srgbClr val="AB9EE2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85725"/>
              <a:ext cx="4628820" cy="243583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25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073217" y="1550769"/>
            <a:ext cx="14141567" cy="10439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80"/>
              </a:lnSpc>
            </a:pPr>
            <a:r>
              <a:rPr lang="en-US" sz="8000" spc="-656">
                <a:solidFill>
                  <a:srgbClr val="FFFFFF"/>
                </a:solidFill>
                <a:latin typeface="Public Sans"/>
              </a:rPr>
              <a:t>Social and Biological Determinants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79195" y="2528035"/>
            <a:ext cx="15694856" cy="72910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479"/>
              </a:lnSpc>
            </a:pPr>
            <a:r>
              <a:rPr lang="en-US" sz="3199" spc="-41">
                <a:solidFill>
                  <a:srgbClr val="FFFFFF"/>
                </a:solidFill>
                <a:latin typeface="Public Sans"/>
              </a:rPr>
              <a:t>Family Dynamics: The family environment, including parenting styles, sibling relationships, and family structure, significantly influences cognitive, emotional, and social development.</a:t>
            </a:r>
          </a:p>
          <a:p>
            <a:pPr>
              <a:lnSpc>
                <a:spcPts val="4479"/>
              </a:lnSpc>
            </a:pPr>
            <a:r>
              <a:rPr lang="en-US" sz="3199" spc="-41">
                <a:solidFill>
                  <a:srgbClr val="FFFFFF"/>
                </a:solidFill>
                <a:latin typeface="Public Sans"/>
              </a:rPr>
              <a:t>Socioeconomic Status (SES): SES encompasses factors like income, education, and occupation, impacting access to resources, opportunities, and support systems crucial for optimal development.</a:t>
            </a:r>
          </a:p>
          <a:p>
            <a:pPr>
              <a:lnSpc>
                <a:spcPts val="4479"/>
              </a:lnSpc>
            </a:pPr>
            <a:r>
              <a:rPr lang="en-US" sz="3199" spc="-41">
                <a:solidFill>
                  <a:srgbClr val="FFFFFF"/>
                </a:solidFill>
                <a:latin typeface="Public Sans"/>
              </a:rPr>
              <a:t>Genetics: Biological factors inherited from parents influence physical traits, cognitive abilities, temperament, and susceptibility to certain disorders, shaping individual developmental trajectories.</a:t>
            </a:r>
          </a:p>
          <a:p>
            <a:pPr>
              <a:lnSpc>
                <a:spcPts val="4479"/>
              </a:lnSpc>
            </a:pPr>
            <a:r>
              <a:rPr lang="en-US" sz="3199" spc="-41">
                <a:solidFill>
                  <a:srgbClr val="FFFFFF"/>
                </a:solidFill>
                <a:latin typeface="Public Sans"/>
              </a:rPr>
              <a:t>Cultural Factors: Cultural norms, values, beliefs, and practices shape socialization processes, identity formation, and worldview, influencing behavior and developmental outcomes across diverse cultural contexts.</a:t>
            </a:r>
          </a:p>
          <a:p>
            <a:pPr>
              <a:lnSpc>
                <a:spcPts val="4479"/>
              </a:lnSpc>
            </a:pPr>
            <a:endParaRPr lang="en-US" sz="3199" spc="-41">
              <a:solidFill>
                <a:srgbClr val="FFFFFF"/>
              </a:solidFill>
              <a:latin typeface="Public San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A51B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073217" y="1550769"/>
            <a:ext cx="14141567" cy="10439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80"/>
              </a:lnSpc>
            </a:pPr>
            <a:r>
              <a:rPr lang="en-US" sz="8000" spc="-656">
                <a:solidFill>
                  <a:srgbClr val="FFFFFF"/>
                </a:solidFill>
                <a:latin typeface="Public Sans"/>
              </a:rPr>
              <a:t>Challenges and Considerations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4123" y="2528035"/>
            <a:ext cx="17085001" cy="72910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479"/>
              </a:lnSpc>
            </a:pPr>
            <a:r>
              <a:rPr lang="en-US" sz="3199" spc="-41">
                <a:solidFill>
                  <a:srgbClr val="FFFFFF"/>
                </a:solidFill>
                <a:latin typeface="Public Sans"/>
              </a:rPr>
              <a:t>Challenges:</a:t>
            </a:r>
          </a:p>
          <a:p>
            <a:pPr>
              <a:lnSpc>
                <a:spcPts val="4479"/>
              </a:lnSpc>
            </a:pPr>
            <a:r>
              <a:rPr lang="en-US" sz="3199" spc="-41">
                <a:solidFill>
                  <a:srgbClr val="FFFFFF"/>
                </a:solidFill>
                <a:latin typeface="Public Sans"/>
              </a:rPr>
              <a:t>Cultural Variations: Psychological theories may not universally apply due to cultural differences in values, beliefs, and practices.</a:t>
            </a:r>
          </a:p>
          <a:p>
            <a:pPr>
              <a:lnSpc>
                <a:spcPts val="4479"/>
              </a:lnSpc>
            </a:pPr>
            <a:r>
              <a:rPr lang="en-US" sz="3199" spc="-41">
                <a:solidFill>
                  <a:srgbClr val="FFFFFF"/>
                </a:solidFill>
                <a:latin typeface="Public Sans"/>
              </a:rPr>
              <a:t>Diversity: Individual differences within diverse populations pose challenges in generalizing theories across varied contexts.</a:t>
            </a:r>
          </a:p>
          <a:p>
            <a:pPr>
              <a:lnSpc>
                <a:spcPts val="4479"/>
              </a:lnSpc>
            </a:pPr>
            <a:endParaRPr lang="en-US" sz="3199" spc="-41">
              <a:solidFill>
                <a:srgbClr val="FFFFFF"/>
              </a:solidFill>
              <a:latin typeface="Public Sans"/>
            </a:endParaRPr>
          </a:p>
          <a:p>
            <a:pPr>
              <a:lnSpc>
                <a:spcPts val="4479"/>
              </a:lnSpc>
            </a:pPr>
            <a:r>
              <a:rPr lang="en-US" sz="3199" spc="-41">
                <a:solidFill>
                  <a:srgbClr val="FFFFFF"/>
                </a:solidFill>
                <a:latin typeface="Public Sans"/>
              </a:rPr>
              <a:t>Considerations for Cultural Sensitivity:</a:t>
            </a:r>
          </a:p>
          <a:p>
            <a:pPr>
              <a:lnSpc>
                <a:spcPts val="4479"/>
              </a:lnSpc>
            </a:pPr>
            <a:r>
              <a:rPr lang="en-US" sz="3199" spc="-41">
                <a:solidFill>
                  <a:srgbClr val="FFFFFF"/>
                </a:solidFill>
                <a:latin typeface="Public Sans"/>
              </a:rPr>
              <a:t>Cultural Competence: Practitioners must demonstrate cultural competence by understanding and respecting diverse cultural norms.</a:t>
            </a:r>
          </a:p>
          <a:p>
            <a:pPr>
              <a:lnSpc>
                <a:spcPts val="4479"/>
              </a:lnSpc>
            </a:pPr>
            <a:r>
              <a:rPr lang="en-US" sz="3199" spc="-41">
                <a:solidFill>
                  <a:srgbClr val="FFFFFF"/>
                </a:solidFill>
                <a:latin typeface="Public Sans"/>
              </a:rPr>
              <a:t>Adaptation: Psychological theories should be adapted to accommodate cultural nuances and contextual factors.</a:t>
            </a:r>
          </a:p>
          <a:p>
            <a:pPr>
              <a:lnSpc>
                <a:spcPts val="4479"/>
              </a:lnSpc>
            </a:pPr>
            <a:endParaRPr lang="en-US" sz="3199" spc="-41">
              <a:solidFill>
                <a:srgbClr val="FFFFFF"/>
              </a:solidFill>
              <a:latin typeface="Public Sans"/>
            </a:endParaRPr>
          </a:p>
          <a:p>
            <a:pPr>
              <a:lnSpc>
                <a:spcPts val="4479"/>
              </a:lnSpc>
            </a:pPr>
            <a:endParaRPr lang="en-US" sz="3199" spc="-41">
              <a:solidFill>
                <a:srgbClr val="FFFFFF"/>
              </a:solidFill>
              <a:latin typeface="Public Sans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E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926328" y="1543050"/>
            <a:ext cx="8354890" cy="7200900"/>
          </a:xfrm>
          <a:custGeom>
            <a:avLst/>
            <a:gdLst/>
            <a:ahLst/>
            <a:cxnLst/>
            <a:rect l="l" t="t" r="r" b="b"/>
            <a:pathLst>
              <a:path w="8354890" h="7200900">
                <a:moveTo>
                  <a:pt x="0" y="0"/>
                </a:moveTo>
                <a:lnTo>
                  <a:pt x="8354891" y="0"/>
                </a:lnTo>
                <a:lnTo>
                  <a:pt x="8354891" y="7200900"/>
                </a:lnTo>
                <a:lnTo>
                  <a:pt x="0" y="72009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1088592" y="1238250"/>
            <a:ext cx="7421378" cy="12325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120"/>
              </a:lnSpc>
            </a:pPr>
            <a:r>
              <a:rPr lang="en-US" sz="9500" spc="-779">
                <a:solidFill>
                  <a:srgbClr val="272665"/>
                </a:solidFill>
                <a:latin typeface="Public Sans"/>
              </a:rPr>
              <a:t>Conclusion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2534" y="2734945"/>
            <a:ext cx="8393795" cy="68586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639"/>
              </a:lnSpc>
            </a:pPr>
            <a:r>
              <a:rPr lang="en-US" sz="2599" spc="-33">
                <a:solidFill>
                  <a:srgbClr val="272665"/>
                </a:solidFill>
                <a:latin typeface="Public Sans"/>
              </a:rPr>
              <a:t>Psychological theories offer valuable insights into human development across the lifespan, encompassing cognitive, emotional, and social aspects.</a:t>
            </a:r>
          </a:p>
          <a:p>
            <a:pPr>
              <a:lnSpc>
                <a:spcPts val="3639"/>
              </a:lnSpc>
            </a:pPr>
            <a:r>
              <a:rPr lang="en-US" sz="2599" spc="-33">
                <a:solidFill>
                  <a:srgbClr val="272665"/>
                </a:solidFill>
                <a:latin typeface="Public Sans"/>
              </a:rPr>
              <a:t>Holistic approaches in health and social care should integrate knowledge from psychological theories to address the diverse needs of individuals.</a:t>
            </a:r>
          </a:p>
          <a:p>
            <a:pPr>
              <a:lnSpc>
                <a:spcPts val="3639"/>
              </a:lnSpc>
            </a:pPr>
            <a:r>
              <a:rPr lang="en-US" sz="2599" spc="-33">
                <a:solidFill>
                  <a:srgbClr val="272665"/>
                </a:solidFill>
                <a:latin typeface="Public Sans"/>
              </a:rPr>
              <a:t>Recommendations include considering social determinants such as family dynamics and socioeconomic status, as well as biological factors like genetics.</a:t>
            </a:r>
          </a:p>
          <a:p>
            <a:pPr>
              <a:lnSpc>
                <a:spcPts val="3639"/>
              </a:lnSpc>
            </a:pPr>
            <a:r>
              <a:rPr lang="en-US" sz="2599" spc="-33">
                <a:solidFill>
                  <a:srgbClr val="272665"/>
                </a:solidFill>
                <a:latin typeface="Public Sans"/>
              </a:rPr>
              <a:t>Collaborative efforts among professionals, communities, and individuals can enhance the effectiveness of interventions aimed at promoting well-being.</a:t>
            </a:r>
          </a:p>
          <a:p>
            <a:pPr>
              <a:lnSpc>
                <a:spcPts val="3639"/>
              </a:lnSpc>
            </a:pPr>
            <a:endParaRPr lang="en-US" sz="2599" spc="-33">
              <a:solidFill>
                <a:srgbClr val="272665"/>
              </a:solidFill>
              <a:latin typeface="Public Sans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E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654641" y="218769"/>
            <a:ext cx="4318442" cy="5955212"/>
          </a:xfrm>
          <a:custGeom>
            <a:avLst/>
            <a:gdLst/>
            <a:ahLst/>
            <a:cxnLst/>
            <a:rect l="l" t="t" r="r" b="b"/>
            <a:pathLst>
              <a:path w="4318442" h="5955212">
                <a:moveTo>
                  <a:pt x="0" y="0"/>
                </a:moveTo>
                <a:lnTo>
                  <a:pt x="4318442" y="0"/>
                </a:lnTo>
                <a:lnTo>
                  <a:pt x="4318442" y="5955212"/>
                </a:lnTo>
                <a:lnTo>
                  <a:pt x="0" y="595521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10132975" y="7164020"/>
            <a:ext cx="8818251" cy="21260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161"/>
              </a:lnSpc>
            </a:pPr>
            <a:r>
              <a:rPr lang="en-US" sz="8501" spc="-697">
                <a:solidFill>
                  <a:srgbClr val="272665"/>
                </a:solidFill>
                <a:latin typeface="Public Sans"/>
              </a:rPr>
              <a:t>Thank you very much!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85425" y="1170547"/>
            <a:ext cx="9104275" cy="8328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500"/>
              </a:lnSpc>
              <a:spcBef>
                <a:spcPct val="0"/>
              </a:spcBef>
            </a:pPr>
            <a:r>
              <a:rPr lang="en-US" sz="2500" spc="-205">
                <a:solidFill>
                  <a:srgbClr val="272665"/>
                </a:solidFill>
                <a:latin typeface="Public Sans"/>
              </a:rPr>
              <a:t>Baltes, P. B., Staudinger, U. M., &amp; Lindenberger, U. (1999). Lifespan psychology: Theory and application to intellectual functioning. Annual review of psychology, 50(1), 471-507.</a:t>
            </a:r>
          </a:p>
          <a:p>
            <a:pPr>
              <a:lnSpc>
                <a:spcPts val="3500"/>
              </a:lnSpc>
              <a:spcBef>
                <a:spcPct val="0"/>
              </a:spcBef>
            </a:pPr>
            <a:endParaRPr lang="en-US" sz="2500" spc="-205">
              <a:solidFill>
                <a:srgbClr val="272665"/>
              </a:solidFill>
              <a:latin typeface="Public Sans"/>
            </a:endParaRPr>
          </a:p>
          <a:p>
            <a:pPr>
              <a:lnSpc>
                <a:spcPts val="3500"/>
              </a:lnSpc>
              <a:spcBef>
                <a:spcPct val="0"/>
              </a:spcBef>
            </a:pPr>
            <a:r>
              <a:rPr lang="en-US" sz="2500" spc="-205">
                <a:solidFill>
                  <a:srgbClr val="272665"/>
                </a:solidFill>
                <a:latin typeface="Public Sans"/>
              </a:rPr>
              <a:t>Hetherington, E. M., &amp; Baltes, P. B. (2013). Child psychology and life-span development. Child development in a life-span perspective, 1-19.</a:t>
            </a:r>
          </a:p>
          <a:p>
            <a:pPr>
              <a:lnSpc>
                <a:spcPts val="3500"/>
              </a:lnSpc>
              <a:spcBef>
                <a:spcPct val="0"/>
              </a:spcBef>
            </a:pPr>
            <a:endParaRPr lang="en-US" sz="2500" spc="-205">
              <a:solidFill>
                <a:srgbClr val="272665"/>
              </a:solidFill>
              <a:latin typeface="Public Sans"/>
            </a:endParaRPr>
          </a:p>
          <a:p>
            <a:pPr>
              <a:lnSpc>
                <a:spcPts val="3500"/>
              </a:lnSpc>
              <a:spcBef>
                <a:spcPct val="0"/>
              </a:spcBef>
            </a:pPr>
            <a:r>
              <a:rPr lang="en-US" sz="2500" spc="-205">
                <a:solidFill>
                  <a:srgbClr val="272665"/>
                </a:solidFill>
                <a:latin typeface="Public Sans"/>
              </a:rPr>
              <a:t>Hetherington, E. M., &amp; Baltes, P. B. (2013). Child psychology and life-span development. Child development in a life-span perspective, 1-19.</a:t>
            </a:r>
          </a:p>
          <a:p>
            <a:pPr>
              <a:lnSpc>
                <a:spcPts val="3500"/>
              </a:lnSpc>
              <a:spcBef>
                <a:spcPct val="0"/>
              </a:spcBef>
            </a:pPr>
            <a:endParaRPr lang="en-US" sz="2500" spc="-205">
              <a:solidFill>
                <a:srgbClr val="272665"/>
              </a:solidFill>
              <a:latin typeface="Public Sans"/>
            </a:endParaRPr>
          </a:p>
          <a:p>
            <a:pPr>
              <a:lnSpc>
                <a:spcPts val="3500"/>
              </a:lnSpc>
              <a:spcBef>
                <a:spcPct val="0"/>
              </a:spcBef>
            </a:pPr>
            <a:r>
              <a:rPr lang="en-US" sz="2500" spc="-205">
                <a:solidFill>
                  <a:srgbClr val="272665"/>
                </a:solidFill>
                <a:latin typeface="Public Sans"/>
              </a:rPr>
              <a:t>Overton, W. F. (2010). Life‐span development: Concepts and issues. The handbook of life‐span development.</a:t>
            </a:r>
          </a:p>
          <a:p>
            <a:pPr>
              <a:lnSpc>
                <a:spcPts val="3500"/>
              </a:lnSpc>
              <a:spcBef>
                <a:spcPct val="0"/>
              </a:spcBef>
            </a:pPr>
            <a:endParaRPr lang="en-US" sz="2500" spc="-205">
              <a:solidFill>
                <a:srgbClr val="272665"/>
              </a:solidFill>
              <a:latin typeface="Public Sans"/>
            </a:endParaRPr>
          </a:p>
          <a:p>
            <a:pPr>
              <a:lnSpc>
                <a:spcPts val="3500"/>
              </a:lnSpc>
              <a:spcBef>
                <a:spcPct val="0"/>
              </a:spcBef>
            </a:pPr>
            <a:r>
              <a:rPr lang="en-US" sz="2500" spc="-205">
                <a:solidFill>
                  <a:srgbClr val="272665"/>
                </a:solidFill>
                <a:latin typeface="Public Sans"/>
              </a:rPr>
              <a:t>Staudinger, U. M., &amp; Lindenberger, U. E. (Eds.). (2003). Understanding human development: Dialogues with lifespan psychology. Springer Science &amp; Business Media.</a:t>
            </a:r>
          </a:p>
          <a:p>
            <a:pPr>
              <a:lnSpc>
                <a:spcPts val="3500"/>
              </a:lnSpc>
              <a:spcBef>
                <a:spcPct val="0"/>
              </a:spcBef>
            </a:pPr>
            <a:endParaRPr lang="en-US" sz="2500" spc="-205">
              <a:solidFill>
                <a:srgbClr val="272665"/>
              </a:solidFill>
              <a:latin typeface="Public Sans"/>
            </a:endParaRPr>
          </a:p>
          <a:p>
            <a:pPr>
              <a:lnSpc>
                <a:spcPts val="3500"/>
              </a:lnSpc>
              <a:spcBef>
                <a:spcPct val="0"/>
              </a:spcBef>
            </a:pPr>
            <a:r>
              <a:rPr lang="en-US" sz="2500" spc="-205">
                <a:solidFill>
                  <a:srgbClr val="272665"/>
                </a:solidFill>
                <a:latin typeface="Public Sans"/>
              </a:rPr>
              <a:t>Moran, J. M. (2013). Lifespan development: The effects of typical aging on theory of mind. Behavioural brain research, 237, 32-40.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Custom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Lifespan Development</dc:title>
  <cp:lastModifiedBy>Kiril Bogdanov Baldev</cp:lastModifiedBy>
  <cp:revision>3</cp:revision>
  <dcterms:created xsi:type="dcterms:W3CDTF">2006-08-16T00:00:00Z</dcterms:created>
  <dcterms:modified xsi:type="dcterms:W3CDTF">2024-04-25T15:14:34Z</dcterms:modified>
  <dc:identifier>DAGDXPz6UMk</dc:identifier>
</cp:coreProperties>
</file>