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55"/>
  </p:notesMasterIdLst>
  <p:handoutMasterIdLst>
    <p:handoutMasterId r:id="rId56"/>
  </p:handoutMasterIdLst>
  <p:sldIdLst>
    <p:sldId id="256" r:id="rId5"/>
    <p:sldId id="301" r:id="rId6"/>
    <p:sldId id="302" r:id="rId7"/>
    <p:sldId id="303" r:id="rId8"/>
    <p:sldId id="304" r:id="rId9"/>
    <p:sldId id="305" r:id="rId10"/>
    <p:sldId id="306" r:id="rId11"/>
    <p:sldId id="307" r:id="rId12"/>
    <p:sldId id="308" r:id="rId13"/>
    <p:sldId id="309" r:id="rId14"/>
    <p:sldId id="310" r:id="rId15"/>
    <p:sldId id="311" r:id="rId16"/>
    <p:sldId id="312" r:id="rId17"/>
    <p:sldId id="313" r:id="rId18"/>
    <p:sldId id="314" r:id="rId19"/>
    <p:sldId id="315" r:id="rId20"/>
    <p:sldId id="316" r:id="rId21"/>
    <p:sldId id="348" r:id="rId22"/>
    <p:sldId id="317" r:id="rId23"/>
    <p:sldId id="318" r:id="rId24"/>
    <p:sldId id="349" r:id="rId25"/>
    <p:sldId id="347" r:id="rId26"/>
    <p:sldId id="319" r:id="rId27"/>
    <p:sldId id="320" r:id="rId28"/>
    <p:sldId id="321" r:id="rId29"/>
    <p:sldId id="322" r:id="rId30"/>
    <p:sldId id="323" r:id="rId31"/>
    <p:sldId id="324" r:id="rId32"/>
    <p:sldId id="325" r:id="rId33"/>
    <p:sldId id="326" r:id="rId34"/>
    <p:sldId id="327" r:id="rId35"/>
    <p:sldId id="328" r:id="rId36"/>
    <p:sldId id="329" r:id="rId37"/>
    <p:sldId id="332" r:id="rId38"/>
    <p:sldId id="333" r:id="rId39"/>
    <p:sldId id="334" r:id="rId40"/>
    <p:sldId id="335" r:id="rId41"/>
    <p:sldId id="341" r:id="rId42"/>
    <p:sldId id="330" r:id="rId43"/>
    <p:sldId id="336" r:id="rId44"/>
    <p:sldId id="337" r:id="rId45"/>
    <p:sldId id="338" r:id="rId46"/>
    <p:sldId id="339" r:id="rId47"/>
    <p:sldId id="331" r:id="rId48"/>
    <p:sldId id="342" r:id="rId49"/>
    <p:sldId id="343" r:id="rId50"/>
    <p:sldId id="344" r:id="rId51"/>
    <p:sldId id="346" r:id="rId52"/>
    <p:sldId id="345" r:id="rId53"/>
    <p:sldId id="350" r:id="rId54"/>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10AB05-02D0-47DD-8A3D-126C663F8829}" v="61" dt="2026-10-16T11:17:03.5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5934"/>
  </p:normalViewPr>
  <p:slideViewPr>
    <p:cSldViewPr snapToGrid="0">
      <p:cViewPr varScale="1">
        <p:scale>
          <a:sx n="101" d="100"/>
          <a:sy n="101" d="100"/>
        </p:scale>
        <p:origin x="120" y="216"/>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_rels/data4.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jpg"/><Relationship Id="rId1" Type="http://schemas.openxmlformats.org/officeDocument/2006/relationships/image" Target="../media/image32.jpg"/><Relationship Id="rId5" Type="http://schemas.openxmlformats.org/officeDocument/2006/relationships/image" Target="../media/image36.jpg"/><Relationship Id="rId4" Type="http://schemas.openxmlformats.org/officeDocument/2006/relationships/image" Target="../media/image35.jpg"/></Relationships>
</file>

<file path=ppt/diagrams/_rels/drawing4.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jpg"/><Relationship Id="rId1" Type="http://schemas.openxmlformats.org/officeDocument/2006/relationships/image" Target="../media/image32.jpg"/><Relationship Id="rId5" Type="http://schemas.openxmlformats.org/officeDocument/2006/relationships/image" Target="../media/image36.jpg"/><Relationship Id="rId4" Type="http://schemas.openxmlformats.org/officeDocument/2006/relationships/image" Target="../media/image35.jpg"/></Relationships>
</file>

<file path=ppt/diagrams/colors1.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3">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8AFE6FB6-C186-4041-95C4-E777EB8C242C}" type="doc">
      <dgm:prSet loTypeId="urn:microsoft.com/office/officeart/2005/8/layout/default" loCatId="list" qsTypeId="urn:microsoft.com/office/officeart/2005/8/quickstyle/simple5#1" qsCatId="simple" csTypeId="urn:microsoft.com/office/officeart/2005/8/colors/accent2_2#1" csCatId="accent2"/>
      <dgm:spPr/>
      <dgm:t>
        <a:bodyPr/>
        <a:lstStyle/>
        <a:p>
          <a:endParaRPr lang="en-US"/>
        </a:p>
      </dgm:t>
    </dgm:pt>
    <dgm:pt modelId="{7F595CC4-C525-47AF-BAF4-4378D2BFE75C}">
      <dgm:prSet/>
      <dgm:spPr/>
      <dgm:t>
        <a:bodyPr/>
        <a:lstStyle/>
        <a:p>
          <a:r>
            <a:rPr lang="en-GB"/>
            <a:t>Phrenology </a:t>
          </a:r>
          <a:endParaRPr lang="en-US"/>
        </a:p>
      </dgm:t>
    </dgm:pt>
    <dgm:pt modelId="{E9068497-F1E7-406C-8987-F72BDA19BF09}" type="parTrans" cxnId="{85024146-F185-4A40-A5FB-C3648072ACF1}">
      <dgm:prSet/>
      <dgm:spPr/>
      <dgm:t>
        <a:bodyPr/>
        <a:lstStyle/>
        <a:p>
          <a:endParaRPr lang="en-US"/>
        </a:p>
      </dgm:t>
    </dgm:pt>
    <dgm:pt modelId="{1CA78E27-3074-4961-A9B4-9BEB8A601339}" type="sibTrans" cxnId="{85024146-F185-4A40-A5FB-C3648072ACF1}">
      <dgm:prSet/>
      <dgm:spPr/>
      <dgm:t>
        <a:bodyPr/>
        <a:lstStyle/>
        <a:p>
          <a:endParaRPr lang="en-US"/>
        </a:p>
      </dgm:t>
    </dgm:pt>
    <dgm:pt modelId="{27E8E170-88C2-4576-A7C6-1D4BACEF6212}">
      <dgm:prSet/>
      <dgm:spPr/>
      <dgm:t>
        <a:bodyPr/>
        <a:lstStyle/>
        <a:p>
          <a:r>
            <a:rPr lang="en-GB"/>
            <a:t>Atavistic qualities </a:t>
          </a:r>
          <a:endParaRPr lang="en-US"/>
        </a:p>
      </dgm:t>
    </dgm:pt>
    <dgm:pt modelId="{76395BBB-AC37-4463-A8C5-0475DCB280B2}" type="parTrans" cxnId="{535ABFE4-2F8C-46C1-B859-1CF011FFB409}">
      <dgm:prSet/>
      <dgm:spPr/>
      <dgm:t>
        <a:bodyPr/>
        <a:lstStyle/>
        <a:p>
          <a:endParaRPr lang="en-US"/>
        </a:p>
      </dgm:t>
    </dgm:pt>
    <dgm:pt modelId="{2D9FAD64-DFBA-4AE1-B707-420187DFEA5C}" type="sibTrans" cxnId="{535ABFE4-2F8C-46C1-B859-1CF011FFB409}">
      <dgm:prSet/>
      <dgm:spPr/>
      <dgm:t>
        <a:bodyPr/>
        <a:lstStyle/>
        <a:p>
          <a:endParaRPr lang="en-US"/>
        </a:p>
      </dgm:t>
    </dgm:pt>
    <dgm:pt modelId="{56AEEA75-CFE6-40BF-99E6-B9A4A8ABE2AA}">
      <dgm:prSet/>
      <dgm:spPr/>
      <dgm:t>
        <a:bodyPr/>
        <a:lstStyle/>
        <a:p>
          <a:r>
            <a:rPr lang="en-GB"/>
            <a:t>Somatotype explanation </a:t>
          </a:r>
          <a:endParaRPr lang="en-US"/>
        </a:p>
      </dgm:t>
    </dgm:pt>
    <dgm:pt modelId="{16B0BFD7-9614-4D2B-8D41-3273A1A8991C}" type="parTrans" cxnId="{E5CE7E00-5850-4AB8-BD56-2F73BA413835}">
      <dgm:prSet/>
      <dgm:spPr/>
      <dgm:t>
        <a:bodyPr/>
        <a:lstStyle/>
        <a:p>
          <a:endParaRPr lang="en-US"/>
        </a:p>
      </dgm:t>
    </dgm:pt>
    <dgm:pt modelId="{02675E3B-31B2-4E93-8895-DA709D6E6F84}" type="sibTrans" cxnId="{E5CE7E00-5850-4AB8-BD56-2F73BA413835}">
      <dgm:prSet/>
      <dgm:spPr/>
      <dgm:t>
        <a:bodyPr/>
        <a:lstStyle/>
        <a:p>
          <a:endParaRPr lang="en-US"/>
        </a:p>
      </dgm:t>
    </dgm:pt>
    <dgm:pt modelId="{F6EA4F95-57FB-4043-83D9-E2FFF2AC11DE}">
      <dgm:prSet/>
      <dgm:spPr/>
      <dgm:t>
        <a:bodyPr/>
        <a:lstStyle/>
        <a:p>
          <a:r>
            <a:rPr lang="en-GB"/>
            <a:t>Genetics </a:t>
          </a:r>
          <a:endParaRPr lang="en-US"/>
        </a:p>
      </dgm:t>
    </dgm:pt>
    <dgm:pt modelId="{CCB6D2EC-536A-41AC-8B89-FBC08CF75EAA}" type="parTrans" cxnId="{5DB781E2-45AE-47BC-AA23-1AA519A6DB55}">
      <dgm:prSet/>
      <dgm:spPr/>
      <dgm:t>
        <a:bodyPr/>
        <a:lstStyle/>
        <a:p>
          <a:endParaRPr lang="en-US"/>
        </a:p>
      </dgm:t>
    </dgm:pt>
    <dgm:pt modelId="{2319EDF8-EA71-4DD9-8F30-E011F012555D}" type="sibTrans" cxnId="{5DB781E2-45AE-47BC-AA23-1AA519A6DB55}">
      <dgm:prSet/>
      <dgm:spPr/>
      <dgm:t>
        <a:bodyPr/>
        <a:lstStyle/>
        <a:p>
          <a:endParaRPr lang="en-US"/>
        </a:p>
      </dgm:t>
    </dgm:pt>
    <dgm:pt modelId="{50E49F7B-83CF-4D17-9247-253B0E1CCE4E}">
      <dgm:prSet/>
      <dgm:spPr/>
      <dgm:t>
        <a:bodyPr/>
        <a:lstStyle/>
        <a:p>
          <a:r>
            <a:rPr lang="en-GB"/>
            <a:t>Neuroanatomical explanations </a:t>
          </a:r>
          <a:endParaRPr lang="en-US"/>
        </a:p>
      </dgm:t>
    </dgm:pt>
    <dgm:pt modelId="{1D65EB4E-F2F5-41DC-A062-19A665509898}" type="parTrans" cxnId="{98E45C0A-7CD4-4E1E-AD03-F78A7A0CA5B1}">
      <dgm:prSet/>
      <dgm:spPr/>
      <dgm:t>
        <a:bodyPr/>
        <a:lstStyle/>
        <a:p>
          <a:endParaRPr lang="en-US"/>
        </a:p>
      </dgm:t>
    </dgm:pt>
    <dgm:pt modelId="{7444ED42-FAA2-422B-99E8-1526C4A4C6CD}" type="sibTrans" cxnId="{98E45C0A-7CD4-4E1E-AD03-F78A7A0CA5B1}">
      <dgm:prSet/>
      <dgm:spPr/>
      <dgm:t>
        <a:bodyPr/>
        <a:lstStyle/>
        <a:p>
          <a:endParaRPr lang="en-US"/>
        </a:p>
      </dgm:t>
    </dgm:pt>
    <dgm:pt modelId="{6E361151-9DDC-4374-B185-BA48EF93626D}">
      <dgm:prSet/>
      <dgm:spPr/>
      <dgm:t>
        <a:bodyPr/>
        <a:lstStyle/>
        <a:p>
          <a:r>
            <a:rPr lang="en-GB"/>
            <a:t>Neurochemical explanations </a:t>
          </a:r>
          <a:endParaRPr lang="en-US"/>
        </a:p>
      </dgm:t>
    </dgm:pt>
    <dgm:pt modelId="{7E8EFA17-6F00-44AE-82F9-F453307F40B3}" type="parTrans" cxnId="{918F8299-B194-4170-A0C9-6116A10E2A07}">
      <dgm:prSet/>
      <dgm:spPr/>
      <dgm:t>
        <a:bodyPr/>
        <a:lstStyle/>
        <a:p>
          <a:endParaRPr lang="en-US"/>
        </a:p>
      </dgm:t>
    </dgm:pt>
    <dgm:pt modelId="{0F030E58-B8B0-4654-8131-DCC0135C28F9}" type="sibTrans" cxnId="{918F8299-B194-4170-A0C9-6116A10E2A07}">
      <dgm:prSet/>
      <dgm:spPr/>
      <dgm:t>
        <a:bodyPr/>
        <a:lstStyle/>
        <a:p>
          <a:endParaRPr lang="en-US"/>
        </a:p>
      </dgm:t>
    </dgm:pt>
    <dgm:pt modelId="{471DA41E-CAC8-4B3C-A143-058D9494E17D}" type="pres">
      <dgm:prSet presAssocID="{8AFE6FB6-C186-4041-95C4-E777EB8C242C}" presName="diagram" presStyleCnt="0">
        <dgm:presLayoutVars>
          <dgm:dir/>
          <dgm:resizeHandles val="exact"/>
        </dgm:presLayoutVars>
      </dgm:prSet>
      <dgm:spPr/>
    </dgm:pt>
    <dgm:pt modelId="{599E61BF-E100-4CD7-AB70-21A410F0793E}" type="pres">
      <dgm:prSet presAssocID="{7F595CC4-C525-47AF-BAF4-4378D2BFE75C}" presName="node" presStyleLbl="node1" presStyleIdx="0" presStyleCnt="6">
        <dgm:presLayoutVars>
          <dgm:bulletEnabled val="1"/>
        </dgm:presLayoutVars>
      </dgm:prSet>
      <dgm:spPr/>
    </dgm:pt>
    <dgm:pt modelId="{575ADC4C-6C56-4E01-BCA6-E34D2CDAE636}" type="pres">
      <dgm:prSet presAssocID="{1CA78E27-3074-4961-A9B4-9BEB8A601339}" presName="sibTrans" presStyleCnt="0"/>
      <dgm:spPr/>
    </dgm:pt>
    <dgm:pt modelId="{3F6FA677-9D13-4F59-8155-EC96A273C7AE}" type="pres">
      <dgm:prSet presAssocID="{27E8E170-88C2-4576-A7C6-1D4BACEF6212}" presName="node" presStyleLbl="node1" presStyleIdx="1" presStyleCnt="6">
        <dgm:presLayoutVars>
          <dgm:bulletEnabled val="1"/>
        </dgm:presLayoutVars>
      </dgm:prSet>
      <dgm:spPr/>
    </dgm:pt>
    <dgm:pt modelId="{89FEE935-571B-417C-A5C0-9C1D6E58D19B}" type="pres">
      <dgm:prSet presAssocID="{2D9FAD64-DFBA-4AE1-B707-420187DFEA5C}" presName="sibTrans" presStyleCnt="0"/>
      <dgm:spPr/>
    </dgm:pt>
    <dgm:pt modelId="{18981E22-7615-4966-BA1B-74172D6C0AC7}" type="pres">
      <dgm:prSet presAssocID="{56AEEA75-CFE6-40BF-99E6-B9A4A8ABE2AA}" presName="node" presStyleLbl="node1" presStyleIdx="2" presStyleCnt="6">
        <dgm:presLayoutVars>
          <dgm:bulletEnabled val="1"/>
        </dgm:presLayoutVars>
      </dgm:prSet>
      <dgm:spPr/>
    </dgm:pt>
    <dgm:pt modelId="{FC0B21B3-B50A-4EED-8FE1-39561BD0B5B8}" type="pres">
      <dgm:prSet presAssocID="{02675E3B-31B2-4E93-8895-DA709D6E6F84}" presName="sibTrans" presStyleCnt="0"/>
      <dgm:spPr/>
    </dgm:pt>
    <dgm:pt modelId="{E5C0CFFF-85B1-4455-850D-4FAC43E21981}" type="pres">
      <dgm:prSet presAssocID="{F6EA4F95-57FB-4043-83D9-E2FFF2AC11DE}" presName="node" presStyleLbl="node1" presStyleIdx="3" presStyleCnt="6">
        <dgm:presLayoutVars>
          <dgm:bulletEnabled val="1"/>
        </dgm:presLayoutVars>
      </dgm:prSet>
      <dgm:spPr/>
    </dgm:pt>
    <dgm:pt modelId="{332923F4-B31C-4BE1-9E2A-459A386B5E76}" type="pres">
      <dgm:prSet presAssocID="{2319EDF8-EA71-4DD9-8F30-E011F012555D}" presName="sibTrans" presStyleCnt="0"/>
      <dgm:spPr/>
    </dgm:pt>
    <dgm:pt modelId="{15F8B58E-3726-479B-AEE5-E12EDF5E3CDF}" type="pres">
      <dgm:prSet presAssocID="{50E49F7B-83CF-4D17-9247-253B0E1CCE4E}" presName="node" presStyleLbl="node1" presStyleIdx="4" presStyleCnt="6">
        <dgm:presLayoutVars>
          <dgm:bulletEnabled val="1"/>
        </dgm:presLayoutVars>
      </dgm:prSet>
      <dgm:spPr/>
    </dgm:pt>
    <dgm:pt modelId="{1CDD1D22-BBC4-400C-809C-2B9A9A368B5A}" type="pres">
      <dgm:prSet presAssocID="{7444ED42-FAA2-422B-99E8-1526C4A4C6CD}" presName="sibTrans" presStyleCnt="0"/>
      <dgm:spPr/>
    </dgm:pt>
    <dgm:pt modelId="{CE75C841-4ACE-4C9D-B83C-11DD1543806C}" type="pres">
      <dgm:prSet presAssocID="{6E361151-9DDC-4374-B185-BA48EF93626D}" presName="node" presStyleLbl="node1" presStyleIdx="5" presStyleCnt="6">
        <dgm:presLayoutVars>
          <dgm:bulletEnabled val="1"/>
        </dgm:presLayoutVars>
      </dgm:prSet>
      <dgm:spPr/>
    </dgm:pt>
  </dgm:ptLst>
  <dgm:cxnLst>
    <dgm:cxn modelId="{E5CE7E00-5850-4AB8-BD56-2F73BA413835}" srcId="{8AFE6FB6-C186-4041-95C4-E777EB8C242C}" destId="{56AEEA75-CFE6-40BF-99E6-B9A4A8ABE2AA}" srcOrd="2" destOrd="0" parTransId="{16B0BFD7-9614-4D2B-8D41-3273A1A8991C}" sibTransId="{02675E3B-31B2-4E93-8895-DA709D6E6F84}"/>
    <dgm:cxn modelId="{98E45C0A-7CD4-4E1E-AD03-F78A7A0CA5B1}" srcId="{8AFE6FB6-C186-4041-95C4-E777EB8C242C}" destId="{50E49F7B-83CF-4D17-9247-253B0E1CCE4E}" srcOrd="4" destOrd="0" parTransId="{1D65EB4E-F2F5-41DC-A062-19A665509898}" sibTransId="{7444ED42-FAA2-422B-99E8-1526C4A4C6CD}"/>
    <dgm:cxn modelId="{77C50920-BFE6-4465-8A41-F7C51878DAED}" type="presOf" srcId="{8AFE6FB6-C186-4041-95C4-E777EB8C242C}" destId="{471DA41E-CAC8-4B3C-A143-058D9494E17D}" srcOrd="0" destOrd="0" presId="urn:microsoft.com/office/officeart/2005/8/layout/default"/>
    <dgm:cxn modelId="{85024146-F185-4A40-A5FB-C3648072ACF1}" srcId="{8AFE6FB6-C186-4041-95C4-E777EB8C242C}" destId="{7F595CC4-C525-47AF-BAF4-4378D2BFE75C}" srcOrd="0" destOrd="0" parTransId="{E9068497-F1E7-406C-8987-F72BDA19BF09}" sibTransId="{1CA78E27-3074-4961-A9B4-9BEB8A601339}"/>
    <dgm:cxn modelId="{F3A53F55-9F5B-4F24-A397-492B37399B77}" type="presOf" srcId="{27E8E170-88C2-4576-A7C6-1D4BACEF6212}" destId="{3F6FA677-9D13-4F59-8155-EC96A273C7AE}" srcOrd="0" destOrd="0" presId="urn:microsoft.com/office/officeart/2005/8/layout/default"/>
    <dgm:cxn modelId="{92B7E27D-6C39-4D69-B707-6DC81920349B}" type="presOf" srcId="{50E49F7B-83CF-4D17-9247-253B0E1CCE4E}" destId="{15F8B58E-3726-479B-AEE5-E12EDF5E3CDF}" srcOrd="0" destOrd="0" presId="urn:microsoft.com/office/officeart/2005/8/layout/default"/>
    <dgm:cxn modelId="{A0AF0D8F-3A84-4016-93F2-AEBAB00B87B4}" type="presOf" srcId="{6E361151-9DDC-4374-B185-BA48EF93626D}" destId="{CE75C841-4ACE-4C9D-B83C-11DD1543806C}" srcOrd="0" destOrd="0" presId="urn:microsoft.com/office/officeart/2005/8/layout/default"/>
    <dgm:cxn modelId="{918F8299-B194-4170-A0C9-6116A10E2A07}" srcId="{8AFE6FB6-C186-4041-95C4-E777EB8C242C}" destId="{6E361151-9DDC-4374-B185-BA48EF93626D}" srcOrd="5" destOrd="0" parTransId="{7E8EFA17-6F00-44AE-82F9-F453307F40B3}" sibTransId="{0F030E58-B8B0-4654-8131-DCC0135C28F9}"/>
    <dgm:cxn modelId="{5B1EC9A3-A8DD-4326-BF7D-184E6F63BFBF}" type="presOf" srcId="{7F595CC4-C525-47AF-BAF4-4378D2BFE75C}" destId="{599E61BF-E100-4CD7-AB70-21A410F0793E}" srcOrd="0" destOrd="0" presId="urn:microsoft.com/office/officeart/2005/8/layout/default"/>
    <dgm:cxn modelId="{F32859C7-A7EE-4CEC-A9EB-A960C4FE8A1F}" type="presOf" srcId="{F6EA4F95-57FB-4043-83D9-E2FFF2AC11DE}" destId="{E5C0CFFF-85B1-4455-850D-4FAC43E21981}" srcOrd="0" destOrd="0" presId="urn:microsoft.com/office/officeart/2005/8/layout/default"/>
    <dgm:cxn modelId="{5DB781E2-45AE-47BC-AA23-1AA519A6DB55}" srcId="{8AFE6FB6-C186-4041-95C4-E777EB8C242C}" destId="{F6EA4F95-57FB-4043-83D9-E2FFF2AC11DE}" srcOrd="3" destOrd="0" parTransId="{CCB6D2EC-536A-41AC-8B89-FBC08CF75EAA}" sibTransId="{2319EDF8-EA71-4DD9-8F30-E011F012555D}"/>
    <dgm:cxn modelId="{535ABFE4-2F8C-46C1-B859-1CF011FFB409}" srcId="{8AFE6FB6-C186-4041-95C4-E777EB8C242C}" destId="{27E8E170-88C2-4576-A7C6-1D4BACEF6212}" srcOrd="1" destOrd="0" parTransId="{76395BBB-AC37-4463-A8C5-0475DCB280B2}" sibTransId="{2D9FAD64-DFBA-4AE1-B707-420187DFEA5C}"/>
    <dgm:cxn modelId="{F30721FC-EEA4-4FC3-9154-9555E5A5391D}" type="presOf" srcId="{56AEEA75-CFE6-40BF-99E6-B9A4A8ABE2AA}" destId="{18981E22-7615-4966-BA1B-74172D6C0AC7}" srcOrd="0" destOrd="0" presId="urn:microsoft.com/office/officeart/2005/8/layout/default"/>
    <dgm:cxn modelId="{251111BA-DF6B-4B09-950F-8DDA1107967D}" type="presParOf" srcId="{471DA41E-CAC8-4B3C-A143-058D9494E17D}" destId="{599E61BF-E100-4CD7-AB70-21A410F0793E}" srcOrd="0" destOrd="0" presId="urn:microsoft.com/office/officeart/2005/8/layout/default"/>
    <dgm:cxn modelId="{C0F44269-5FCF-490A-89A3-F6E107456051}" type="presParOf" srcId="{471DA41E-CAC8-4B3C-A143-058D9494E17D}" destId="{575ADC4C-6C56-4E01-BCA6-E34D2CDAE636}" srcOrd="1" destOrd="0" presId="urn:microsoft.com/office/officeart/2005/8/layout/default"/>
    <dgm:cxn modelId="{21D645B9-0B6C-4221-B742-5E277C84D224}" type="presParOf" srcId="{471DA41E-CAC8-4B3C-A143-058D9494E17D}" destId="{3F6FA677-9D13-4F59-8155-EC96A273C7AE}" srcOrd="2" destOrd="0" presId="urn:microsoft.com/office/officeart/2005/8/layout/default"/>
    <dgm:cxn modelId="{4403FC13-B975-4565-B893-2E2348ACA217}" type="presParOf" srcId="{471DA41E-CAC8-4B3C-A143-058D9494E17D}" destId="{89FEE935-571B-417C-A5C0-9C1D6E58D19B}" srcOrd="3" destOrd="0" presId="urn:microsoft.com/office/officeart/2005/8/layout/default"/>
    <dgm:cxn modelId="{3832A0D1-84EF-4A91-84F9-1B3B08DD96B8}" type="presParOf" srcId="{471DA41E-CAC8-4B3C-A143-058D9494E17D}" destId="{18981E22-7615-4966-BA1B-74172D6C0AC7}" srcOrd="4" destOrd="0" presId="urn:microsoft.com/office/officeart/2005/8/layout/default"/>
    <dgm:cxn modelId="{77B6EAFD-5DCC-42A5-93BE-223C0A8AB402}" type="presParOf" srcId="{471DA41E-CAC8-4B3C-A143-058D9494E17D}" destId="{FC0B21B3-B50A-4EED-8FE1-39561BD0B5B8}" srcOrd="5" destOrd="0" presId="urn:microsoft.com/office/officeart/2005/8/layout/default"/>
    <dgm:cxn modelId="{39402EF9-38E0-4525-92FD-05FB2536AD54}" type="presParOf" srcId="{471DA41E-CAC8-4B3C-A143-058D9494E17D}" destId="{E5C0CFFF-85B1-4455-850D-4FAC43E21981}" srcOrd="6" destOrd="0" presId="urn:microsoft.com/office/officeart/2005/8/layout/default"/>
    <dgm:cxn modelId="{47400BA3-8887-460F-8BED-82C064301345}" type="presParOf" srcId="{471DA41E-CAC8-4B3C-A143-058D9494E17D}" destId="{332923F4-B31C-4BE1-9E2A-459A386B5E76}" srcOrd="7" destOrd="0" presId="urn:microsoft.com/office/officeart/2005/8/layout/default"/>
    <dgm:cxn modelId="{5341F604-488E-4F9F-95C3-8C3735BD7E99}" type="presParOf" srcId="{471DA41E-CAC8-4B3C-A143-058D9494E17D}" destId="{15F8B58E-3726-479B-AEE5-E12EDF5E3CDF}" srcOrd="8" destOrd="0" presId="urn:microsoft.com/office/officeart/2005/8/layout/default"/>
    <dgm:cxn modelId="{FB25CFE7-81D3-48E7-8CE5-DC1182E55CCD}" type="presParOf" srcId="{471DA41E-CAC8-4B3C-A143-058D9494E17D}" destId="{1CDD1D22-BBC4-400C-809C-2B9A9A368B5A}" srcOrd="9" destOrd="0" presId="urn:microsoft.com/office/officeart/2005/8/layout/default"/>
    <dgm:cxn modelId="{BC6E35D8-73AA-4659-BAEB-B7711A104595}" type="presParOf" srcId="{471DA41E-CAC8-4B3C-A143-058D9494E17D}" destId="{CE75C841-4ACE-4C9D-B83C-11DD1543806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D41623-2528-4202-868F-B6AE7B26FE5C}" type="doc">
      <dgm:prSet loTypeId="urn:microsoft.com/office/officeart/2008/layout/LinedList" loCatId="list" qsTypeId="urn:microsoft.com/office/officeart/2005/8/quickstyle/simple1#1" qsCatId="simple" csTypeId="urn:microsoft.com/office/officeart/2005/8/colors/accent2_2#2" csCatId="accent2"/>
      <dgm:spPr/>
      <dgm:t>
        <a:bodyPr/>
        <a:lstStyle/>
        <a:p>
          <a:endParaRPr lang="en-US"/>
        </a:p>
      </dgm:t>
    </dgm:pt>
    <dgm:pt modelId="{8DDEDF58-1826-4930-A820-2387B62DE195}">
      <dgm:prSet/>
      <dgm:spPr/>
      <dgm:t>
        <a:bodyPr/>
        <a:lstStyle/>
        <a:p>
          <a:r>
            <a:rPr lang="en-GB"/>
            <a:t>Plomin (1990,1994) has argued that genetics alone cannot explain adult behaviour and we should focus on the way genes interact with the environment. </a:t>
          </a:r>
          <a:endParaRPr lang="en-US"/>
        </a:p>
      </dgm:t>
    </dgm:pt>
    <dgm:pt modelId="{7053DCC9-B827-4779-87A3-E0E5D6456CC6}" type="parTrans" cxnId="{8B8F7C03-6C32-48E5-AFA2-1F96F614913F}">
      <dgm:prSet/>
      <dgm:spPr/>
      <dgm:t>
        <a:bodyPr/>
        <a:lstStyle/>
        <a:p>
          <a:endParaRPr lang="en-US"/>
        </a:p>
      </dgm:t>
    </dgm:pt>
    <dgm:pt modelId="{FA2C29B8-AF08-42D4-BDAA-FF4EFE60EF75}" type="sibTrans" cxnId="{8B8F7C03-6C32-48E5-AFA2-1F96F614913F}">
      <dgm:prSet/>
      <dgm:spPr/>
      <dgm:t>
        <a:bodyPr/>
        <a:lstStyle/>
        <a:p>
          <a:endParaRPr lang="en-US"/>
        </a:p>
      </dgm:t>
    </dgm:pt>
    <dgm:pt modelId="{0C42C6A0-21BB-42C0-B704-5CB3C5B1AB12}">
      <dgm:prSet/>
      <dgm:spPr/>
      <dgm:t>
        <a:bodyPr/>
        <a:lstStyle/>
        <a:p>
          <a:r>
            <a:rPr lang="en-GB"/>
            <a:t>He suggests that the environment cannot be taken as a constant and that the ‘nonshared environment' is a crucial factor in determining adult outcomes for children in the same family.</a:t>
          </a:r>
          <a:endParaRPr lang="en-US"/>
        </a:p>
      </dgm:t>
    </dgm:pt>
    <dgm:pt modelId="{B0C9036C-03E6-4569-8B5D-26CCB8FD2EA4}" type="parTrans" cxnId="{69160C64-E58C-4BA2-AF82-8D7C21DE3E7C}">
      <dgm:prSet/>
      <dgm:spPr/>
      <dgm:t>
        <a:bodyPr/>
        <a:lstStyle/>
        <a:p>
          <a:endParaRPr lang="en-US"/>
        </a:p>
      </dgm:t>
    </dgm:pt>
    <dgm:pt modelId="{378900FD-1909-4493-B1DD-504D9B31A0E6}" type="sibTrans" cxnId="{69160C64-E58C-4BA2-AF82-8D7C21DE3E7C}">
      <dgm:prSet/>
      <dgm:spPr/>
      <dgm:t>
        <a:bodyPr/>
        <a:lstStyle/>
        <a:p>
          <a:endParaRPr lang="en-US"/>
        </a:p>
      </dgm:t>
    </dgm:pt>
    <dgm:pt modelId="{54DDC21D-8517-4B7C-A6A6-2B75C1290853}">
      <dgm:prSet/>
      <dgm:spPr/>
      <dgm:t>
        <a:bodyPr/>
        <a:lstStyle/>
        <a:p>
          <a:r>
            <a:rPr lang="en-GB"/>
            <a:t>I.e. what most affects children are the things they do not share with their siblings, their own unique individual experiences. </a:t>
          </a:r>
          <a:endParaRPr lang="en-US"/>
        </a:p>
      </dgm:t>
    </dgm:pt>
    <dgm:pt modelId="{D531E75C-E996-4BAF-8C91-ACCCB908C319}" type="parTrans" cxnId="{3E1E709E-C9CD-4DF1-98AA-005C1884B506}">
      <dgm:prSet/>
      <dgm:spPr/>
      <dgm:t>
        <a:bodyPr/>
        <a:lstStyle/>
        <a:p>
          <a:endParaRPr lang="en-US"/>
        </a:p>
      </dgm:t>
    </dgm:pt>
    <dgm:pt modelId="{C8D82665-273D-4D83-83E0-ADEFFBD32E07}" type="sibTrans" cxnId="{3E1E709E-C9CD-4DF1-98AA-005C1884B506}">
      <dgm:prSet/>
      <dgm:spPr/>
      <dgm:t>
        <a:bodyPr/>
        <a:lstStyle/>
        <a:p>
          <a:endParaRPr lang="en-US"/>
        </a:p>
      </dgm:t>
    </dgm:pt>
    <dgm:pt modelId="{F6EA994F-9683-4505-B6AD-ACFDA6435807}">
      <dgm:prSet/>
      <dgm:spPr/>
      <dgm:t>
        <a:bodyPr/>
        <a:lstStyle/>
        <a:p>
          <a:r>
            <a:rPr lang="en-GB"/>
            <a:t>Parents think they raise their children in the same way, but families alter over time, sometimes quite significantly, e.g. chronic illness, unemployment, high mobility, divorce, etc. </a:t>
          </a:r>
          <a:endParaRPr lang="en-US"/>
        </a:p>
      </dgm:t>
    </dgm:pt>
    <dgm:pt modelId="{C61343C5-77C0-4502-8296-4EA1CDE1A488}" type="parTrans" cxnId="{CEA451E8-0F13-4EB8-8A9C-651CE24CCABB}">
      <dgm:prSet/>
      <dgm:spPr/>
      <dgm:t>
        <a:bodyPr/>
        <a:lstStyle/>
        <a:p>
          <a:endParaRPr lang="en-US"/>
        </a:p>
      </dgm:t>
    </dgm:pt>
    <dgm:pt modelId="{7F5C33DC-08A7-44D4-BA22-430A626DD878}" type="sibTrans" cxnId="{CEA451E8-0F13-4EB8-8A9C-651CE24CCABB}">
      <dgm:prSet/>
      <dgm:spPr/>
      <dgm:t>
        <a:bodyPr/>
        <a:lstStyle/>
        <a:p>
          <a:endParaRPr lang="en-US"/>
        </a:p>
      </dgm:t>
    </dgm:pt>
    <dgm:pt modelId="{9486F426-8831-4497-807D-757E3A6910F8}">
      <dgm:prSet/>
      <dgm:spPr/>
      <dgm:t>
        <a:bodyPr/>
        <a:lstStyle/>
        <a:p>
          <a:r>
            <a:rPr lang="en-GB"/>
            <a:t>Children’s experiences vary too, e.g. having an influential teacher, developing a new interest, losing a friend, etc. Plomin suggests that it is these differences and the way they interact with genetic make-up, which produce personality differences. </a:t>
          </a:r>
          <a:endParaRPr lang="en-US"/>
        </a:p>
      </dgm:t>
    </dgm:pt>
    <dgm:pt modelId="{08188E3A-8435-4A02-810A-B1139988EE48}" type="parTrans" cxnId="{8F6F25D4-C1F5-4A4B-8047-2A019401963C}">
      <dgm:prSet/>
      <dgm:spPr/>
      <dgm:t>
        <a:bodyPr/>
        <a:lstStyle/>
        <a:p>
          <a:endParaRPr lang="en-US"/>
        </a:p>
      </dgm:t>
    </dgm:pt>
    <dgm:pt modelId="{FBCBE015-22FB-4DF2-A8A2-B04903F7B4A3}" type="sibTrans" cxnId="{8F6F25D4-C1F5-4A4B-8047-2A019401963C}">
      <dgm:prSet/>
      <dgm:spPr/>
      <dgm:t>
        <a:bodyPr/>
        <a:lstStyle/>
        <a:p>
          <a:endParaRPr lang="en-US"/>
        </a:p>
      </dgm:t>
    </dgm:pt>
    <dgm:pt modelId="{48675FC2-223D-480C-91C0-DA38E33D206C}" type="pres">
      <dgm:prSet presAssocID="{FDD41623-2528-4202-868F-B6AE7B26FE5C}" presName="vert0" presStyleCnt="0">
        <dgm:presLayoutVars>
          <dgm:dir/>
          <dgm:animOne val="branch"/>
          <dgm:animLvl val="lvl"/>
        </dgm:presLayoutVars>
      </dgm:prSet>
      <dgm:spPr/>
    </dgm:pt>
    <dgm:pt modelId="{95D6C443-FFB2-44CA-AB02-202147CC4C49}" type="pres">
      <dgm:prSet presAssocID="{8DDEDF58-1826-4930-A820-2387B62DE195}" presName="thickLine" presStyleLbl="alignNode1" presStyleIdx="0" presStyleCnt="5"/>
      <dgm:spPr/>
    </dgm:pt>
    <dgm:pt modelId="{8F68CA88-FA46-4D3A-A54E-D4CE897E284F}" type="pres">
      <dgm:prSet presAssocID="{8DDEDF58-1826-4930-A820-2387B62DE195}" presName="horz1" presStyleCnt="0"/>
      <dgm:spPr/>
    </dgm:pt>
    <dgm:pt modelId="{44BB0885-EECC-41BD-8A09-BAAFFF1936BD}" type="pres">
      <dgm:prSet presAssocID="{8DDEDF58-1826-4930-A820-2387B62DE195}" presName="tx1" presStyleLbl="revTx" presStyleIdx="0" presStyleCnt="5"/>
      <dgm:spPr/>
    </dgm:pt>
    <dgm:pt modelId="{74E4AE47-3CFB-4599-ACB1-CF32597651C6}" type="pres">
      <dgm:prSet presAssocID="{8DDEDF58-1826-4930-A820-2387B62DE195}" presName="vert1" presStyleCnt="0"/>
      <dgm:spPr/>
    </dgm:pt>
    <dgm:pt modelId="{73EE5CC0-4F26-4D1A-9185-62BBDA051F25}" type="pres">
      <dgm:prSet presAssocID="{0C42C6A0-21BB-42C0-B704-5CB3C5B1AB12}" presName="thickLine" presStyleLbl="alignNode1" presStyleIdx="1" presStyleCnt="5"/>
      <dgm:spPr/>
    </dgm:pt>
    <dgm:pt modelId="{DAEA7B31-8723-467F-B9C2-5F7233F7DDF2}" type="pres">
      <dgm:prSet presAssocID="{0C42C6A0-21BB-42C0-B704-5CB3C5B1AB12}" presName="horz1" presStyleCnt="0"/>
      <dgm:spPr/>
    </dgm:pt>
    <dgm:pt modelId="{04045E6F-6239-4066-9275-6635B83BFB23}" type="pres">
      <dgm:prSet presAssocID="{0C42C6A0-21BB-42C0-B704-5CB3C5B1AB12}" presName="tx1" presStyleLbl="revTx" presStyleIdx="1" presStyleCnt="5"/>
      <dgm:spPr/>
    </dgm:pt>
    <dgm:pt modelId="{4223C8CD-121F-4560-82DB-491C4C3DBA28}" type="pres">
      <dgm:prSet presAssocID="{0C42C6A0-21BB-42C0-B704-5CB3C5B1AB12}" presName="vert1" presStyleCnt="0"/>
      <dgm:spPr/>
    </dgm:pt>
    <dgm:pt modelId="{1F9D449D-CEEF-453F-B462-FA4859241E15}" type="pres">
      <dgm:prSet presAssocID="{54DDC21D-8517-4B7C-A6A6-2B75C1290853}" presName="thickLine" presStyleLbl="alignNode1" presStyleIdx="2" presStyleCnt="5"/>
      <dgm:spPr/>
    </dgm:pt>
    <dgm:pt modelId="{D6E0E453-5B55-4692-984A-1CBEA26C8070}" type="pres">
      <dgm:prSet presAssocID="{54DDC21D-8517-4B7C-A6A6-2B75C1290853}" presName="horz1" presStyleCnt="0"/>
      <dgm:spPr/>
    </dgm:pt>
    <dgm:pt modelId="{0C70E936-98E3-4443-83CB-A58D1592690B}" type="pres">
      <dgm:prSet presAssocID="{54DDC21D-8517-4B7C-A6A6-2B75C1290853}" presName="tx1" presStyleLbl="revTx" presStyleIdx="2" presStyleCnt="5"/>
      <dgm:spPr/>
    </dgm:pt>
    <dgm:pt modelId="{DC6DAFF5-93F6-4E8C-9CE1-6095555EC7A1}" type="pres">
      <dgm:prSet presAssocID="{54DDC21D-8517-4B7C-A6A6-2B75C1290853}" presName="vert1" presStyleCnt="0"/>
      <dgm:spPr/>
    </dgm:pt>
    <dgm:pt modelId="{5C5A7DFA-8EC3-40C1-B42D-21FD9E1A888A}" type="pres">
      <dgm:prSet presAssocID="{F6EA994F-9683-4505-B6AD-ACFDA6435807}" presName="thickLine" presStyleLbl="alignNode1" presStyleIdx="3" presStyleCnt="5"/>
      <dgm:spPr/>
    </dgm:pt>
    <dgm:pt modelId="{0A794FB5-C628-400F-871E-B916BDA6AFB3}" type="pres">
      <dgm:prSet presAssocID="{F6EA994F-9683-4505-B6AD-ACFDA6435807}" presName="horz1" presStyleCnt="0"/>
      <dgm:spPr/>
    </dgm:pt>
    <dgm:pt modelId="{1B1AF49F-720E-4AAD-9769-8B53BA0D786D}" type="pres">
      <dgm:prSet presAssocID="{F6EA994F-9683-4505-B6AD-ACFDA6435807}" presName="tx1" presStyleLbl="revTx" presStyleIdx="3" presStyleCnt="5"/>
      <dgm:spPr/>
    </dgm:pt>
    <dgm:pt modelId="{B9949D81-EDEB-4693-9545-43D959CEB6B0}" type="pres">
      <dgm:prSet presAssocID="{F6EA994F-9683-4505-B6AD-ACFDA6435807}" presName="vert1" presStyleCnt="0"/>
      <dgm:spPr/>
    </dgm:pt>
    <dgm:pt modelId="{FE72E7AE-9385-4FBC-BC5E-3F4BA2FC2FDB}" type="pres">
      <dgm:prSet presAssocID="{9486F426-8831-4497-807D-757E3A6910F8}" presName="thickLine" presStyleLbl="alignNode1" presStyleIdx="4" presStyleCnt="5"/>
      <dgm:spPr/>
    </dgm:pt>
    <dgm:pt modelId="{48081554-37C7-42BF-93F1-AE7342669EA5}" type="pres">
      <dgm:prSet presAssocID="{9486F426-8831-4497-807D-757E3A6910F8}" presName="horz1" presStyleCnt="0"/>
      <dgm:spPr/>
    </dgm:pt>
    <dgm:pt modelId="{30D4BD9B-A9F5-4861-92A5-4B258AAF5580}" type="pres">
      <dgm:prSet presAssocID="{9486F426-8831-4497-807D-757E3A6910F8}" presName="tx1" presStyleLbl="revTx" presStyleIdx="4" presStyleCnt="5"/>
      <dgm:spPr/>
    </dgm:pt>
    <dgm:pt modelId="{5483DFC8-73F8-427F-A8BD-24B924F52EA0}" type="pres">
      <dgm:prSet presAssocID="{9486F426-8831-4497-807D-757E3A6910F8}" presName="vert1" presStyleCnt="0"/>
      <dgm:spPr/>
    </dgm:pt>
  </dgm:ptLst>
  <dgm:cxnLst>
    <dgm:cxn modelId="{8B8F7C03-6C32-48E5-AFA2-1F96F614913F}" srcId="{FDD41623-2528-4202-868F-B6AE7B26FE5C}" destId="{8DDEDF58-1826-4930-A820-2387B62DE195}" srcOrd="0" destOrd="0" parTransId="{7053DCC9-B827-4779-87A3-E0E5D6456CC6}" sibTransId="{FA2C29B8-AF08-42D4-BDAA-FF4EFE60EF75}"/>
    <dgm:cxn modelId="{340E0324-B589-4267-917E-21E0DACE1E26}" type="presOf" srcId="{8DDEDF58-1826-4930-A820-2387B62DE195}" destId="{44BB0885-EECC-41BD-8A09-BAAFFF1936BD}" srcOrd="0" destOrd="0" presId="urn:microsoft.com/office/officeart/2008/layout/LinedList"/>
    <dgm:cxn modelId="{69160C64-E58C-4BA2-AF82-8D7C21DE3E7C}" srcId="{FDD41623-2528-4202-868F-B6AE7B26FE5C}" destId="{0C42C6A0-21BB-42C0-B704-5CB3C5B1AB12}" srcOrd="1" destOrd="0" parTransId="{B0C9036C-03E6-4569-8B5D-26CCB8FD2EA4}" sibTransId="{378900FD-1909-4493-B1DD-504D9B31A0E6}"/>
    <dgm:cxn modelId="{0C3D3244-0606-464E-B476-071AD82AC3ED}" type="presOf" srcId="{F6EA994F-9683-4505-B6AD-ACFDA6435807}" destId="{1B1AF49F-720E-4AAD-9769-8B53BA0D786D}" srcOrd="0" destOrd="0" presId="urn:microsoft.com/office/officeart/2008/layout/LinedList"/>
    <dgm:cxn modelId="{3E1E709E-C9CD-4DF1-98AA-005C1884B506}" srcId="{FDD41623-2528-4202-868F-B6AE7B26FE5C}" destId="{54DDC21D-8517-4B7C-A6A6-2B75C1290853}" srcOrd="2" destOrd="0" parTransId="{D531E75C-E996-4BAF-8C91-ACCCB908C319}" sibTransId="{C8D82665-273D-4D83-83E0-ADEFFBD32E07}"/>
    <dgm:cxn modelId="{416E19CA-1B15-4ABF-9E62-347CF9424AC4}" type="presOf" srcId="{9486F426-8831-4497-807D-757E3A6910F8}" destId="{30D4BD9B-A9F5-4861-92A5-4B258AAF5580}" srcOrd="0" destOrd="0" presId="urn:microsoft.com/office/officeart/2008/layout/LinedList"/>
    <dgm:cxn modelId="{8F6F25D4-C1F5-4A4B-8047-2A019401963C}" srcId="{FDD41623-2528-4202-868F-B6AE7B26FE5C}" destId="{9486F426-8831-4497-807D-757E3A6910F8}" srcOrd="4" destOrd="0" parTransId="{08188E3A-8435-4A02-810A-B1139988EE48}" sibTransId="{FBCBE015-22FB-4DF2-A8A2-B04903F7B4A3}"/>
    <dgm:cxn modelId="{FE4518E3-8F9B-4774-9DAB-3F3694C86AAA}" type="presOf" srcId="{FDD41623-2528-4202-868F-B6AE7B26FE5C}" destId="{48675FC2-223D-480C-91C0-DA38E33D206C}" srcOrd="0" destOrd="0" presId="urn:microsoft.com/office/officeart/2008/layout/LinedList"/>
    <dgm:cxn modelId="{CEA451E8-0F13-4EB8-8A9C-651CE24CCABB}" srcId="{FDD41623-2528-4202-868F-B6AE7B26FE5C}" destId="{F6EA994F-9683-4505-B6AD-ACFDA6435807}" srcOrd="3" destOrd="0" parTransId="{C61343C5-77C0-4502-8296-4EA1CDE1A488}" sibTransId="{7F5C33DC-08A7-44D4-BA22-430A626DD878}"/>
    <dgm:cxn modelId="{270DB6EC-727B-4E55-84D1-5F60BB835862}" type="presOf" srcId="{0C42C6A0-21BB-42C0-B704-5CB3C5B1AB12}" destId="{04045E6F-6239-4066-9275-6635B83BFB23}" srcOrd="0" destOrd="0" presId="urn:microsoft.com/office/officeart/2008/layout/LinedList"/>
    <dgm:cxn modelId="{7A9132FA-B4DF-459D-953B-8F27C60D5897}" type="presOf" srcId="{54DDC21D-8517-4B7C-A6A6-2B75C1290853}" destId="{0C70E936-98E3-4443-83CB-A58D1592690B}" srcOrd="0" destOrd="0" presId="urn:microsoft.com/office/officeart/2008/layout/LinedList"/>
    <dgm:cxn modelId="{8D4E7E85-CE4B-4C83-B627-DD77B0ADC3B1}" type="presParOf" srcId="{48675FC2-223D-480C-91C0-DA38E33D206C}" destId="{95D6C443-FFB2-44CA-AB02-202147CC4C49}" srcOrd="0" destOrd="0" presId="urn:microsoft.com/office/officeart/2008/layout/LinedList"/>
    <dgm:cxn modelId="{1C018084-5421-4F73-8DFF-5AC232EAEA3F}" type="presParOf" srcId="{48675FC2-223D-480C-91C0-DA38E33D206C}" destId="{8F68CA88-FA46-4D3A-A54E-D4CE897E284F}" srcOrd="1" destOrd="0" presId="urn:microsoft.com/office/officeart/2008/layout/LinedList"/>
    <dgm:cxn modelId="{D9A1C904-16E0-4C88-99E3-69E18E21F40C}" type="presParOf" srcId="{8F68CA88-FA46-4D3A-A54E-D4CE897E284F}" destId="{44BB0885-EECC-41BD-8A09-BAAFFF1936BD}" srcOrd="0" destOrd="0" presId="urn:microsoft.com/office/officeart/2008/layout/LinedList"/>
    <dgm:cxn modelId="{7B2E83C3-B01D-421E-BB64-23EF780603F9}" type="presParOf" srcId="{8F68CA88-FA46-4D3A-A54E-D4CE897E284F}" destId="{74E4AE47-3CFB-4599-ACB1-CF32597651C6}" srcOrd="1" destOrd="0" presId="urn:microsoft.com/office/officeart/2008/layout/LinedList"/>
    <dgm:cxn modelId="{96FD8196-350D-4E09-AECB-C9970AF0BE5B}" type="presParOf" srcId="{48675FC2-223D-480C-91C0-DA38E33D206C}" destId="{73EE5CC0-4F26-4D1A-9185-62BBDA051F25}" srcOrd="2" destOrd="0" presId="urn:microsoft.com/office/officeart/2008/layout/LinedList"/>
    <dgm:cxn modelId="{42622879-F3D7-4447-B8DA-51BED175ECD3}" type="presParOf" srcId="{48675FC2-223D-480C-91C0-DA38E33D206C}" destId="{DAEA7B31-8723-467F-B9C2-5F7233F7DDF2}" srcOrd="3" destOrd="0" presId="urn:microsoft.com/office/officeart/2008/layout/LinedList"/>
    <dgm:cxn modelId="{25F567E0-D160-4F75-A009-FD9B62FDE0B2}" type="presParOf" srcId="{DAEA7B31-8723-467F-B9C2-5F7233F7DDF2}" destId="{04045E6F-6239-4066-9275-6635B83BFB23}" srcOrd="0" destOrd="0" presId="urn:microsoft.com/office/officeart/2008/layout/LinedList"/>
    <dgm:cxn modelId="{70E86993-94B0-4557-8F26-09188D727A3E}" type="presParOf" srcId="{DAEA7B31-8723-467F-B9C2-5F7233F7DDF2}" destId="{4223C8CD-121F-4560-82DB-491C4C3DBA28}" srcOrd="1" destOrd="0" presId="urn:microsoft.com/office/officeart/2008/layout/LinedList"/>
    <dgm:cxn modelId="{5C23122C-3D7B-4949-A21D-AD6646F72802}" type="presParOf" srcId="{48675FC2-223D-480C-91C0-DA38E33D206C}" destId="{1F9D449D-CEEF-453F-B462-FA4859241E15}" srcOrd="4" destOrd="0" presId="urn:microsoft.com/office/officeart/2008/layout/LinedList"/>
    <dgm:cxn modelId="{07923838-3503-43D4-8542-C8996CA4C5CF}" type="presParOf" srcId="{48675FC2-223D-480C-91C0-DA38E33D206C}" destId="{D6E0E453-5B55-4692-984A-1CBEA26C8070}" srcOrd="5" destOrd="0" presId="urn:microsoft.com/office/officeart/2008/layout/LinedList"/>
    <dgm:cxn modelId="{518BAEF2-0B27-4FF2-800C-2F71283933FF}" type="presParOf" srcId="{D6E0E453-5B55-4692-984A-1CBEA26C8070}" destId="{0C70E936-98E3-4443-83CB-A58D1592690B}" srcOrd="0" destOrd="0" presId="urn:microsoft.com/office/officeart/2008/layout/LinedList"/>
    <dgm:cxn modelId="{C5A864E2-8331-4A4B-A075-1A66CC2C7B9D}" type="presParOf" srcId="{D6E0E453-5B55-4692-984A-1CBEA26C8070}" destId="{DC6DAFF5-93F6-4E8C-9CE1-6095555EC7A1}" srcOrd="1" destOrd="0" presId="urn:microsoft.com/office/officeart/2008/layout/LinedList"/>
    <dgm:cxn modelId="{8CBEF8C7-FF88-482E-8974-32C917E3C74A}" type="presParOf" srcId="{48675FC2-223D-480C-91C0-DA38E33D206C}" destId="{5C5A7DFA-8EC3-40C1-B42D-21FD9E1A888A}" srcOrd="6" destOrd="0" presId="urn:microsoft.com/office/officeart/2008/layout/LinedList"/>
    <dgm:cxn modelId="{D5531B1A-F139-48E3-9B3D-0176CDCD3D28}" type="presParOf" srcId="{48675FC2-223D-480C-91C0-DA38E33D206C}" destId="{0A794FB5-C628-400F-871E-B916BDA6AFB3}" srcOrd="7" destOrd="0" presId="urn:microsoft.com/office/officeart/2008/layout/LinedList"/>
    <dgm:cxn modelId="{BA0B40E6-6DDC-4B2E-A297-8DB1447448A5}" type="presParOf" srcId="{0A794FB5-C628-400F-871E-B916BDA6AFB3}" destId="{1B1AF49F-720E-4AAD-9769-8B53BA0D786D}" srcOrd="0" destOrd="0" presId="urn:microsoft.com/office/officeart/2008/layout/LinedList"/>
    <dgm:cxn modelId="{B041F939-6D10-4603-AFA9-BFFF74E5C2FC}" type="presParOf" srcId="{0A794FB5-C628-400F-871E-B916BDA6AFB3}" destId="{B9949D81-EDEB-4693-9545-43D959CEB6B0}" srcOrd="1" destOrd="0" presId="urn:microsoft.com/office/officeart/2008/layout/LinedList"/>
    <dgm:cxn modelId="{B7305BD5-EA0C-4CCD-818A-4BD10A5156C2}" type="presParOf" srcId="{48675FC2-223D-480C-91C0-DA38E33D206C}" destId="{FE72E7AE-9385-4FBC-BC5E-3F4BA2FC2FDB}" srcOrd="8" destOrd="0" presId="urn:microsoft.com/office/officeart/2008/layout/LinedList"/>
    <dgm:cxn modelId="{BDDF97C2-4922-4181-AB99-E97F744A84F2}" type="presParOf" srcId="{48675FC2-223D-480C-91C0-DA38E33D206C}" destId="{48081554-37C7-42BF-93F1-AE7342669EA5}" srcOrd="9" destOrd="0" presId="urn:microsoft.com/office/officeart/2008/layout/LinedList"/>
    <dgm:cxn modelId="{0D197720-FEE2-40C9-B071-E214A501EDD1}" type="presParOf" srcId="{48081554-37C7-42BF-93F1-AE7342669EA5}" destId="{30D4BD9B-A9F5-4861-92A5-4B258AAF5580}" srcOrd="0" destOrd="0" presId="urn:microsoft.com/office/officeart/2008/layout/LinedList"/>
    <dgm:cxn modelId="{7E9F5333-65C0-45DC-A879-F42E7222B229}" type="presParOf" srcId="{48081554-37C7-42BF-93F1-AE7342669EA5}" destId="{5483DFC8-73F8-427F-A8BD-24B924F52EA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74D71C-33BC-470B-A21E-0901946F2317}" type="doc">
      <dgm:prSet loTypeId="urn:microsoft.com/office/officeart/2005/8/layout/default" loCatId="list" qsTypeId="urn:microsoft.com/office/officeart/2005/8/quickstyle/simple5#2" qsCatId="simple" csTypeId="urn:microsoft.com/office/officeart/2005/8/colors/accent2_2#3" csCatId="accent2"/>
      <dgm:spPr/>
      <dgm:t>
        <a:bodyPr/>
        <a:lstStyle/>
        <a:p>
          <a:endParaRPr lang="en-US"/>
        </a:p>
      </dgm:t>
    </dgm:pt>
    <dgm:pt modelId="{859A2E12-4038-4FBC-A635-DF7C372070F5}">
      <dgm:prSet/>
      <dgm:spPr/>
      <dgm:t>
        <a:bodyPr/>
        <a:lstStyle/>
        <a:p>
          <a:r>
            <a:rPr lang="en-GB"/>
            <a:t>Intelligence and crime </a:t>
          </a:r>
          <a:endParaRPr lang="en-US"/>
        </a:p>
      </dgm:t>
    </dgm:pt>
    <dgm:pt modelId="{5FB96CBC-AC71-4A85-BA26-0D3C5AA41F40}" type="parTrans" cxnId="{A3B54BAE-5080-4EA6-B5DD-1959AB8D89BC}">
      <dgm:prSet/>
      <dgm:spPr/>
      <dgm:t>
        <a:bodyPr/>
        <a:lstStyle/>
        <a:p>
          <a:endParaRPr lang="en-US"/>
        </a:p>
      </dgm:t>
    </dgm:pt>
    <dgm:pt modelId="{09AE74F7-50CF-4DDB-B7B4-837E04D9D77C}" type="sibTrans" cxnId="{A3B54BAE-5080-4EA6-B5DD-1959AB8D89BC}">
      <dgm:prSet/>
      <dgm:spPr/>
      <dgm:t>
        <a:bodyPr/>
        <a:lstStyle/>
        <a:p>
          <a:endParaRPr lang="en-US"/>
        </a:p>
      </dgm:t>
    </dgm:pt>
    <dgm:pt modelId="{75A704C6-0C72-4351-BFA4-F619BD9EEC1E}">
      <dgm:prSet/>
      <dgm:spPr/>
      <dgm:t>
        <a:bodyPr/>
        <a:lstStyle/>
        <a:p>
          <a:r>
            <a:rPr lang="en-GB"/>
            <a:t>Developmental elements of criminality </a:t>
          </a:r>
          <a:endParaRPr lang="en-US"/>
        </a:p>
      </dgm:t>
    </dgm:pt>
    <dgm:pt modelId="{E3ACBFA4-4901-4113-ADE4-CFBBC7BEDC7D}" type="parTrans" cxnId="{BAD8FC77-2005-434A-817E-730066BEDCE4}">
      <dgm:prSet/>
      <dgm:spPr/>
      <dgm:t>
        <a:bodyPr/>
        <a:lstStyle/>
        <a:p>
          <a:endParaRPr lang="en-US"/>
        </a:p>
      </dgm:t>
    </dgm:pt>
    <dgm:pt modelId="{D78901E1-BD65-4F4E-B8FE-1031A10B11FF}" type="sibTrans" cxnId="{BAD8FC77-2005-434A-817E-730066BEDCE4}">
      <dgm:prSet/>
      <dgm:spPr/>
      <dgm:t>
        <a:bodyPr/>
        <a:lstStyle/>
        <a:p>
          <a:endParaRPr lang="en-US"/>
        </a:p>
      </dgm:t>
    </dgm:pt>
    <dgm:pt modelId="{256ED1FB-FDF6-485B-A89A-D7C272F0E3E2}">
      <dgm:prSet/>
      <dgm:spPr/>
      <dgm:t>
        <a:bodyPr/>
        <a:lstStyle/>
        <a:p>
          <a:r>
            <a:rPr lang="en-GB"/>
            <a:t>Executive function and crime </a:t>
          </a:r>
          <a:endParaRPr lang="en-US"/>
        </a:p>
      </dgm:t>
    </dgm:pt>
    <dgm:pt modelId="{B4A0F21F-7A89-473C-B76B-F937E4346BFC}" type="parTrans" cxnId="{BF7CC8F6-C4F9-4BF5-BEEF-9487A6E02D8B}">
      <dgm:prSet/>
      <dgm:spPr/>
      <dgm:t>
        <a:bodyPr/>
        <a:lstStyle/>
        <a:p>
          <a:endParaRPr lang="en-US"/>
        </a:p>
      </dgm:t>
    </dgm:pt>
    <dgm:pt modelId="{38B92CD1-C45F-473A-8ACA-2715EC952DBF}" type="sibTrans" cxnId="{BF7CC8F6-C4F9-4BF5-BEEF-9487A6E02D8B}">
      <dgm:prSet/>
      <dgm:spPr/>
      <dgm:t>
        <a:bodyPr/>
        <a:lstStyle/>
        <a:p>
          <a:endParaRPr lang="en-US"/>
        </a:p>
      </dgm:t>
    </dgm:pt>
    <dgm:pt modelId="{780555AB-89D9-445B-A16B-007271ECEF5B}">
      <dgm:prSet/>
      <dgm:spPr/>
      <dgm:t>
        <a:bodyPr/>
        <a:lstStyle/>
        <a:p>
          <a:r>
            <a:rPr lang="en-GB"/>
            <a:t>Interpersonal skills and crime </a:t>
          </a:r>
          <a:endParaRPr lang="en-US"/>
        </a:p>
      </dgm:t>
    </dgm:pt>
    <dgm:pt modelId="{8C4ADC62-CF29-4AFE-847D-51BCE37C2C1A}" type="parTrans" cxnId="{3BC05558-235E-4FA6-85D1-E4830341F792}">
      <dgm:prSet/>
      <dgm:spPr/>
      <dgm:t>
        <a:bodyPr/>
        <a:lstStyle/>
        <a:p>
          <a:endParaRPr lang="en-US"/>
        </a:p>
      </dgm:t>
    </dgm:pt>
    <dgm:pt modelId="{E8D3E3C7-05EB-4437-968D-14E9F382896F}" type="sibTrans" cxnId="{3BC05558-235E-4FA6-85D1-E4830341F792}">
      <dgm:prSet/>
      <dgm:spPr/>
      <dgm:t>
        <a:bodyPr/>
        <a:lstStyle/>
        <a:p>
          <a:endParaRPr lang="en-US"/>
        </a:p>
      </dgm:t>
    </dgm:pt>
    <dgm:pt modelId="{9D4EA124-3BC1-47DC-9660-5CA825CEE57B}">
      <dgm:prSet/>
      <dgm:spPr/>
      <dgm:t>
        <a:bodyPr/>
        <a:lstStyle/>
        <a:p>
          <a:r>
            <a:rPr lang="en-GB"/>
            <a:t>Familial factors and crime </a:t>
          </a:r>
          <a:endParaRPr lang="en-US"/>
        </a:p>
      </dgm:t>
    </dgm:pt>
    <dgm:pt modelId="{CB535EA2-0B92-4EF4-9D90-346DF8DFD122}" type="parTrans" cxnId="{FB97238E-ACEB-4D64-900B-548B9B64954B}">
      <dgm:prSet/>
      <dgm:spPr/>
      <dgm:t>
        <a:bodyPr/>
        <a:lstStyle/>
        <a:p>
          <a:endParaRPr lang="en-US"/>
        </a:p>
      </dgm:t>
    </dgm:pt>
    <dgm:pt modelId="{4596440C-F0BF-41C8-B6AB-D8BB0DBCF373}" type="sibTrans" cxnId="{FB97238E-ACEB-4D64-900B-548B9B64954B}">
      <dgm:prSet/>
      <dgm:spPr/>
      <dgm:t>
        <a:bodyPr/>
        <a:lstStyle/>
        <a:p>
          <a:endParaRPr lang="en-US"/>
        </a:p>
      </dgm:t>
    </dgm:pt>
    <dgm:pt modelId="{7E9A10AC-867A-4D1C-AE6D-241BC37E9D09}">
      <dgm:prSet/>
      <dgm:spPr/>
      <dgm:t>
        <a:bodyPr/>
        <a:lstStyle/>
        <a:p>
          <a:r>
            <a:rPr lang="en-GB"/>
            <a:t>Abuse and neglect </a:t>
          </a:r>
          <a:endParaRPr lang="en-US"/>
        </a:p>
      </dgm:t>
    </dgm:pt>
    <dgm:pt modelId="{23CEEC38-0E18-46FD-9395-9C25663D3F11}" type="parTrans" cxnId="{E7202296-483C-4391-8901-16831278B491}">
      <dgm:prSet/>
      <dgm:spPr/>
      <dgm:t>
        <a:bodyPr/>
        <a:lstStyle/>
        <a:p>
          <a:endParaRPr lang="en-US"/>
        </a:p>
      </dgm:t>
    </dgm:pt>
    <dgm:pt modelId="{FBBF05F9-5192-448B-AC27-3A464D72EDF3}" type="sibTrans" cxnId="{E7202296-483C-4391-8901-16831278B491}">
      <dgm:prSet/>
      <dgm:spPr/>
      <dgm:t>
        <a:bodyPr/>
        <a:lstStyle/>
        <a:p>
          <a:endParaRPr lang="en-US"/>
        </a:p>
      </dgm:t>
    </dgm:pt>
    <dgm:pt modelId="{E7E87F03-B531-4F9D-93B8-EA686B8F3D6F}">
      <dgm:prSet/>
      <dgm:spPr/>
      <dgm:t>
        <a:bodyPr/>
        <a:lstStyle/>
        <a:p>
          <a:r>
            <a:rPr lang="en-GB"/>
            <a:t>Social factors in criminality </a:t>
          </a:r>
          <a:endParaRPr lang="en-US"/>
        </a:p>
      </dgm:t>
    </dgm:pt>
    <dgm:pt modelId="{10A97A4D-ACB8-4337-91C5-65FFA427DB56}" type="parTrans" cxnId="{BBAD6CC3-0A76-4261-BE1C-56B2B2C0199C}">
      <dgm:prSet/>
      <dgm:spPr/>
      <dgm:t>
        <a:bodyPr/>
        <a:lstStyle/>
        <a:p>
          <a:endParaRPr lang="en-US"/>
        </a:p>
      </dgm:t>
    </dgm:pt>
    <dgm:pt modelId="{4F17178A-1448-45B3-903F-08EFE3FBCC79}" type="sibTrans" cxnId="{BBAD6CC3-0A76-4261-BE1C-56B2B2C0199C}">
      <dgm:prSet/>
      <dgm:spPr/>
      <dgm:t>
        <a:bodyPr/>
        <a:lstStyle/>
        <a:p>
          <a:endParaRPr lang="en-US"/>
        </a:p>
      </dgm:t>
    </dgm:pt>
    <dgm:pt modelId="{6E45FFA5-0812-4A4E-87B5-840E231C5899}">
      <dgm:prSet/>
      <dgm:spPr/>
      <dgm:t>
        <a:bodyPr/>
        <a:lstStyle/>
        <a:p>
          <a:r>
            <a:rPr lang="en-GB"/>
            <a:t>Traditional Psychological explanations </a:t>
          </a:r>
          <a:endParaRPr lang="en-US"/>
        </a:p>
      </dgm:t>
    </dgm:pt>
    <dgm:pt modelId="{C710D246-1EC8-456C-B936-A7034F94AA7A}" type="parTrans" cxnId="{D8FD7621-52E7-4874-8F90-49DDFF5B5526}">
      <dgm:prSet/>
      <dgm:spPr/>
      <dgm:t>
        <a:bodyPr/>
        <a:lstStyle/>
        <a:p>
          <a:endParaRPr lang="en-US"/>
        </a:p>
      </dgm:t>
    </dgm:pt>
    <dgm:pt modelId="{EFF37958-0F82-4FAC-B017-9FF6FD79792A}" type="sibTrans" cxnId="{D8FD7621-52E7-4874-8F90-49DDFF5B5526}">
      <dgm:prSet/>
      <dgm:spPr/>
      <dgm:t>
        <a:bodyPr/>
        <a:lstStyle/>
        <a:p>
          <a:endParaRPr lang="en-US"/>
        </a:p>
      </dgm:t>
    </dgm:pt>
    <dgm:pt modelId="{FD8EB335-8B86-4819-8B03-FEDD584CF731}" type="pres">
      <dgm:prSet presAssocID="{9774D71C-33BC-470B-A21E-0901946F2317}" presName="diagram" presStyleCnt="0">
        <dgm:presLayoutVars>
          <dgm:dir/>
          <dgm:resizeHandles val="exact"/>
        </dgm:presLayoutVars>
      </dgm:prSet>
      <dgm:spPr/>
    </dgm:pt>
    <dgm:pt modelId="{B6369E76-1B2A-4675-89E7-2F02E970FDCF}" type="pres">
      <dgm:prSet presAssocID="{859A2E12-4038-4FBC-A635-DF7C372070F5}" presName="node" presStyleLbl="node1" presStyleIdx="0" presStyleCnt="8">
        <dgm:presLayoutVars>
          <dgm:bulletEnabled val="1"/>
        </dgm:presLayoutVars>
      </dgm:prSet>
      <dgm:spPr/>
    </dgm:pt>
    <dgm:pt modelId="{67C8F55D-7448-42CA-AE6C-05D5789C3399}" type="pres">
      <dgm:prSet presAssocID="{09AE74F7-50CF-4DDB-B7B4-837E04D9D77C}" presName="sibTrans" presStyleCnt="0"/>
      <dgm:spPr/>
    </dgm:pt>
    <dgm:pt modelId="{89822246-9D63-4F6D-885E-23A316D6D347}" type="pres">
      <dgm:prSet presAssocID="{75A704C6-0C72-4351-BFA4-F619BD9EEC1E}" presName="node" presStyleLbl="node1" presStyleIdx="1" presStyleCnt="8">
        <dgm:presLayoutVars>
          <dgm:bulletEnabled val="1"/>
        </dgm:presLayoutVars>
      </dgm:prSet>
      <dgm:spPr/>
    </dgm:pt>
    <dgm:pt modelId="{AA9A0E17-E734-4914-9CD4-7AEFA1C1B1E0}" type="pres">
      <dgm:prSet presAssocID="{D78901E1-BD65-4F4E-B8FE-1031A10B11FF}" presName="sibTrans" presStyleCnt="0"/>
      <dgm:spPr/>
    </dgm:pt>
    <dgm:pt modelId="{7BBD27F1-ECB7-407E-BAB7-598F191A1CC0}" type="pres">
      <dgm:prSet presAssocID="{256ED1FB-FDF6-485B-A89A-D7C272F0E3E2}" presName="node" presStyleLbl="node1" presStyleIdx="2" presStyleCnt="8">
        <dgm:presLayoutVars>
          <dgm:bulletEnabled val="1"/>
        </dgm:presLayoutVars>
      </dgm:prSet>
      <dgm:spPr/>
    </dgm:pt>
    <dgm:pt modelId="{CFFEB09D-69B9-4000-BEAD-694D35737549}" type="pres">
      <dgm:prSet presAssocID="{38B92CD1-C45F-473A-8ACA-2715EC952DBF}" presName="sibTrans" presStyleCnt="0"/>
      <dgm:spPr/>
    </dgm:pt>
    <dgm:pt modelId="{718E0261-A2D2-4FF2-96F5-829A241B2B93}" type="pres">
      <dgm:prSet presAssocID="{780555AB-89D9-445B-A16B-007271ECEF5B}" presName="node" presStyleLbl="node1" presStyleIdx="3" presStyleCnt="8">
        <dgm:presLayoutVars>
          <dgm:bulletEnabled val="1"/>
        </dgm:presLayoutVars>
      </dgm:prSet>
      <dgm:spPr/>
    </dgm:pt>
    <dgm:pt modelId="{AE2C6CF1-6BB8-45ED-9415-D8BD8870CE40}" type="pres">
      <dgm:prSet presAssocID="{E8D3E3C7-05EB-4437-968D-14E9F382896F}" presName="sibTrans" presStyleCnt="0"/>
      <dgm:spPr/>
    </dgm:pt>
    <dgm:pt modelId="{D41EFB6C-9311-4A0F-9536-89E002686033}" type="pres">
      <dgm:prSet presAssocID="{9D4EA124-3BC1-47DC-9660-5CA825CEE57B}" presName="node" presStyleLbl="node1" presStyleIdx="4" presStyleCnt="8">
        <dgm:presLayoutVars>
          <dgm:bulletEnabled val="1"/>
        </dgm:presLayoutVars>
      </dgm:prSet>
      <dgm:spPr/>
    </dgm:pt>
    <dgm:pt modelId="{8FC6FC04-B3EC-4640-9A76-6B4F0CE5B18B}" type="pres">
      <dgm:prSet presAssocID="{4596440C-F0BF-41C8-B6AB-D8BB0DBCF373}" presName="sibTrans" presStyleCnt="0"/>
      <dgm:spPr/>
    </dgm:pt>
    <dgm:pt modelId="{F6FAA70A-1349-45B3-B7DA-373A3318CA4D}" type="pres">
      <dgm:prSet presAssocID="{7E9A10AC-867A-4D1C-AE6D-241BC37E9D09}" presName="node" presStyleLbl="node1" presStyleIdx="5" presStyleCnt="8">
        <dgm:presLayoutVars>
          <dgm:bulletEnabled val="1"/>
        </dgm:presLayoutVars>
      </dgm:prSet>
      <dgm:spPr/>
    </dgm:pt>
    <dgm:pt modelId="{59B786DD-6B52-4B74-B2CE-01FB0F6A7EAB}" type="pres">
      <dgm:prSet presAssocID="{FBBF05F9-5192-448B-AC27-3A464D72EDF3}" presName="sibTrans" presStyleCnt="0"/>
      <dgm:spPr/>
    </dgm:pt>
    <dgm:pt modelId="{ECE2667A-0E4D-4D7A-BDBF-A7CC2060900C}" type="pres">
      <dgm:prSet presAssocID="{E7E87F03-B531-4F9D-93B8-EA686B8F3D6F}" presName="node" presStyleLbl="node1" presStyleIdx="6" presStyleCnt="8">
        <dgm:presLayoutVars>
          <dgm:bulletEnabled val="1"/>
        </dgm:presLayoutVars>
      </dgm:prSet>
      <dgm:spPr/>
    </dgm:pt>
    <dgm:pt modelId="{AA628CD6-B12A-4CA8-81DA-0E4F03AC910E}" type="pres">
      <dgm:prSet presAssocID="{4F17178A-1448-45B3-903F-08EFE3FBCC79}" presName="sibTrans" presStyleCnt="0"/>
      <dgm:spPr/>
    </dgm:pt>
    <dgm:pt modelId="{3027F1EE-F33D-4E59-B7B4-D6BDC2C2FC71}" type="pres">
      <dgm:prSet presAssocID="{6E45FFA5-0812-4A4E-87B5-840E231C5899}" presName="node" presStyleLbl="node1" presStyleIdx="7" presStyleCnt="8">
        <dgm:presLayoutVars>
          <dgm:bulletEnabled val="1"/>
        </dgm:presLayoutVars>
      </dgm:prSet>
      <dgm:spPr/>
    </dgm:pt>
  </dgm:ptLst>
  <dgm:cxnLst>
    <dgm:cxn modelId="{D8FD7621-52E7-4874-8F90-49DDFF5B5526}" srcId="{9774D71C-33BC-470B-A21E-0901946F2317}" destId="{6E45FFA5-0812-4A4E-87B5-840E231C5899}" srcOrd="7" destOrd="0" parTransId="{C710D246-1EC8-456C-B936-A7034F94AA7A}" sibTransId="{EFF37958-0F82-4FAC-B017-9FF6FD79792A}"/>
    <dgm:cxn modelId="{F2DAE94F-6423-4374-99D4-4C646B0B6AE1}" type="presOf" srcId="{780555AB-89D9-445B-A16B-007271ECEF5B}" destId="{718E0261-A2D2-4FF2-96F5-829A241B2B93}" srcOrd="0" destOrd="0" presId="urn:microsoft.com/office/officeart/2005/8/layout/default"/>
    <dgm:cxn modelId="{0D928B76-678A-4214-AD4B-D306191F435E}" type="presOf" srcId="{256ED1FB-FDF6-485B-A89A-D7C272F0E3E2}" destId="{7BBD27F1-ECB7-407E-BAB7-598F191A1CC0}" srcOrd="0" destOrd="0" presId="urn:microsoft.com/office/officeart/2005/8/layout/default"/>
    <dgm:cxn modelId="{BAD8FC77-2005-434A-817E-730066BEDCE4}" srcId="{9774D71C-33BC-470B-A21E-0901946F2317}" destId="{75A704C6-0C72-4351-BFA4-F619BD9EEC1E}" srcOrd="1" destOrd="0" parTransId="{E3ACBFA4-4901-4113-ADE4-CFBBC7BEDC7D}" sibTransId="{D78901E1-BD65-4F4E-B8FE-1031A10B11FF}"/>
    <dgm:cxn modelId="{3BC05558-235E-4FA6-85D1-E4830341F792}" srcId="{9774D71C-33BC-470B-A21E-0901946F2317}" destId="{780555AB-89D9-445B-A16B-007271ECEF5B}" srcOrd="3" destOrd="0" parTransId="{8C4ADC62-CF29-4AFE-847D-51BCE37C2C1A}" sibTransId="{E8D3E3C7-05EB-4437-968D-14E9F382896F}"/>
    <dgm:cxn modelId="{76AA4E79-BC95-4C10-A4D0-67091C612528}" type="presOf" srcId="{9D4EA124-3BC1-47DC-9660-5CA825CEE57B}" destId="{D41EFB6C-9311-4A0F-9536-89E002686033}" srcOrd="0" destOrd="0" presId="urn:microsoft.com/office/officeart/2005/8/layout/default"/>
    <dgm:cxn modelId="{FB97238E-ACEB-4D64-900B-548B9B64954B}" srcId="{9774D71C-33BC-470B-A21E-0901946F2317}" destId="{9D4EA124-3BC1-47DC-9660-5CA825CEE57B}" srcOrd="4" destOrd="0" parTransId="{CB535EA2-0B92-4EF4-9D90-346DF8DFD122}" sibTransId="{4596440C-F0BF-41C8-B6AB-D8BB0DBCF373}"/>
    <dgm:cxn modelId="{E7202296-483C-4391-8901-16831278B491}" srcId="{9774D71C-33BC-470B-A21E-0901946F2317}" destId="{7E9A10AC-867A-4D1C-AE6D-241BC37E9D09}" srcOrd="5" destOrd="0" parTransId="{23CEEC38-0E18-46FD-9395-9C25663D3F11}" sibTransId="{FBBF05F9-5192-448B-AC27-3A464D72EDF3}"/>
    <dgm:cxn modelId="{F3D40E9C-58EC-4EA0-B0DA-ECB15847A5E3}" type="presOf" srcId="{E7E87F03-B531-4F9D-93B8-EA686B8F3D6F}" destId="{ECE2667A-0E4D-4D7A-BDBF-A7CC2060900C}" srcOrd="0" destOrd="0" presId="urn:microsoft.com/office/officeart/2005/8/layout/default"/>
    <dgm:cxn modelId="{65AEECA6-E7CD-49DA-A6C6-928E11E0A174}" type="presOf" srcId="{75A704C6-0C72-4351-BFA4-F619BD9EEC1E}" destId="{89822246-9D63-4F6D-885E-23A316D6D347}" srcOrd="0" destOrd="0" presId="urn:microsoft.com/office/officeart/2005/8/layout/default"/>
    <dgm:cxn modelId="{09CD9BAC-8A24-47C4-93FA-83566221DEDE}" type="presOf" srcId="{6E45FFA5-0812-4A4E-87B5-840E231C5899}" destId="{3027F1EE-F33D-4E59-B7B4-D6BDC2C2FC71}" srcOrd="0" destOrd="0" presId="urn:microsoft.com/office/officeart/2005/8/layout/default"/>
    <dgm:cxn modelId="{A3B54BAE-5080-4EA6-B5DD-1959AB8D89BC}" srcId="{9774D71C-33BC-470B-A21E-0901946F2317}" destId="{859A2E12-4038-4FBC-A635-DF7C372070F5}" srcOrd="0" destOrd="0" parTransId="{5FB96CBC-AC71-4A85-BA26-0D3C5AA41F40}" sibTransId="{09AE74F7-50CF-4DDB-B7B4-837E04D9D77C}"/>
    <dgm:cxn modelId="{BBAD6CC3-0A76-4261-BE1C-56B2B2C0199C}" srcId="{9774D71C-33BC-470B-A21E-0901946F2317}" destId="{E7E87F03-B531-4F9D-93B8-EA686B8F3D6F}" srcOrd="6" destOrd="0" parTransId="{10A97A4D-ACB8-4337-91C5-65FFA427DB56}" sibTransId="{4F17178A-1448-45B3-903F-08EFE3FBCC79}"/>
    <dgm:cxn modelId="{6DAB56CB-C31B-4C0F-88CC-2422BF663683}" type="presOf" srcId="{859A2E12-4038-4FBC-A635-DF7C372070F5}" destId="{B6369E76-1B2A-4675-89E7-2F02E970FDCF}" srcOrd="0" destOrd="0" presId="urn:microsoft.com/office/officeart/2005/8/layout/default"/>
    <dgm:cxn modelId="{E6AF07D9-12E8-4EC7-9F97-449DB4B0C940}" type="presOf" srcId="{7E9A10AC-867A-4D1C-AE6D-241BC37E9D09}" destId="{F6FAA70A-1349-45B3-B7DA-373A3318CA4D}" srcOrd="0" destOrd="0" presId="urn:microsoft.com/office/officeart/2005/8/layout/default"/>
    <dgm:cxn modelId="{20D1E7E8-D203-4CA4-924E-8AE1C37A0D91}" type="presOf" srcId="{9774D71C-33BC-470B-A21E-0901946F2317}" destId="{FD8EB335-8B86-4819-8B03-FEDD584CF731}" srcOrd="0" destOrd="0" presId="urn:microsoft.com/office/officeart/2005/8/layout/default"/>
    <dgm:cxn modelId="{BF7CC8F6-C4F9-4BF5-BEEF-9487A6E02D8B}" srcId="{9774D71C-33BC-470B-A21E-0901946F2317}" destId="{256ED1FB-FDF6-485B-A89A-D7C272F0E3E2}" srcOrd="2" destOrd="0" parTransId="{B4A0F21F-7A89-473C-B76B-F937E4346BFC}" sibTransId="{38B92CD1-C45F-473A-8ACA-2715EC952DBF}"/>
    <dgm:cxn modelId="{A8752E39-5468-4CB4-86A8-89301F9B3546}" type="presParOf" srcId="{FD8EB335-8B86-4819-8B03-FEDD584CF731}" destId="{B6369E76-1B2A-4675-89E7-2F02E970FDCF}" srcOrd="0" destOrd="0" presId="urn:microsoft.com/office/officeart/2005/8/layout/default"/>
    <dgm:cxn modelId="{0A1D866E-E032-4B3E-B984-4ED63E6DA76F}" type="presParOf" srcId="{FD8EB335-8B86-4819-8B03-FEDD584CF731}" destId="{67C8F55D-7448-42CA-AE6C-05D5789C3399}" srcOrd="1" destOrd="0" presId="urn:microsoft.com/office/officeart/2005/8/layout/default"/>
    <dgm:cxn modelId="{163CDBDE-BCBB-47AC-8D2B-E8BFB1F1DADD}" type="presParOf" srcId="{FD8EB335-8B86-4819-8B03-FEDD584CF731}" destId="{89822246-9D63-4F6D-885E-23A316D6D347}" srcOrd="2" destOrd="0" presId="urn:microsoft.com/office/officeart/2005/8/layout/default"/>
    <dgm:cxn modelId="{E5404F63-6115-4694-A010-9691BB80FDE8}" type="presParOf" srcId="{FD8EB335-8B86-4819-8B03-FEDD584CF731}" destId="{AA9A0E17-E734-4914-9CD4-7AEFA1C1B1E0}" srcOrd="3" destOrd="0" presId="urn:microsoft.com/office/officeart/2005/8/layout/default"/>
    <dgm:cxn modelId="{84B578AD-3EFF-4B22-B0E7-BF8F21D9168F}" type="presParOf" srcId="{FD8EB335-8B86-4819-8B03-FEDD584CF731}" destId="{7BBD27F1-ECB7-407E-BAB7-598F191A1CC0}" srcOrd="4" destOrd="0" presId="urn:microsoft.com/office/officeart/2005/8/layout/default"/>
    <dgm:cxn modelId="{4E4C05D0-3FF1-420E-BD5C-95B88814DF8C}" type="presParOf" srcId="{FD8EB335-8B86-4819-8B03-FEDD584CF731}" destId="{CFFEB09D-69B9-4000-BEAD-694D35737549}" srcOrd="5" destOrd="0" presId="urn:microsoft.com/office/officeart/2005/8/layout/default"/>
    <dgm:cxn modelId="{CEACD74B-70E4-4994-BCFB-6ED3BB6C611B}" type="presParOf" srcId="{FD8EB335-8B86-4819-8B03-FEDD584CF731}" destId="{718E0261-A2D2-4FF2-96F5-829A241B2B93}" srcOrd="6" destOrd="0" presId="urn:microsoft.com/office/officeart/2005/8/layout/default"/>
    <dgm:cxn modelId="{BDC480AC-DAF9-41C2-8A90-7CBAC25B6E75}" type="presParOf" srcId="{FD8EB335-8B86-4819-8B03-FEDD584CF731}" destId="{AE2C6CF1-6BB8-45ED-9415-D8BD8870CE40}" srcOrd="7" destOrd="0" presId="urn:microsoft.com/office/officeart/2005/8/layout/default"/>
    <dgm:cxn modelId="{6E795EB0-F281-4A3D-8BA4-98786AFEC329}" type="presParOf" srcId="{FD8EB335-8B86-4819-8B03-FEDD584CF731}" destId="{D41EFB6C-9311-4A0F-9536-89E002686033}" srcOrd="8" destOrd="0" presId="urn:microsoft.com/office/officeart/2005/8/layout/default"/>
    <dgm:cxn modelId="{9C35507A-5164-4324-8BB0-1D480C8EE16E}" type="presParOf" srcId="{FD8EB335-8B86-4819-8B03-FEDD584CF731}" destId="{8FC6FC04-B3EC-4640-9A76-6B4F0CE5B18B}" srcOrd="9" destOrd="0" presId="urn:microsoft.com/office/officeart/2005/8/layout/default"/>
    <dgm:cxn modelId="{B88D71DB-3174-4BC4-9F61-44058597038F}" type="presParOf" srcId="{FD8EB335-8B86-4819-8B03-FEDD584CF731}" destId="{F6FAA70A-1349-45B3-B7DA-373A3318CA4D}" srcOrd="10" destOrd="0" presId="urn:microsoft.com/office/officeart/2005/8/layout/default"/>
    <dgm:cxn modelId="{81DD309F-A180-49CA-964D-2322C6DC4BF5}" type="presParOf" srcId="{FD8EB335-8B86-4819-8B03-FEDD584CF731}" destId="{59B786DD-6B52-4B74-B2CE-01FB0F6A7EAB}" srcOrd="11" destOrd="0" presId="urn:microsoft.com/office/officeart/2005/8/layout/default"/>
    <dgm:cxn modelId="{84E24046-9092-4E3A-A0EC-D6F58FE3D8E3}" type="presParOf" srcId="{FD8EB335-8B86-4819-8B03-FEDD584CF731}" destId="{ECE2667A-0E4D-4D7A-BDBF-A7CC2060900C}" srcOrd="12" destOrd="0" presId="urn:microsoft.com/office/officeart/2005/8/layout/default"/>
    <dgm:cxn modelId="{8A83E3EE-3A72-446F-8E97-BD69508D6487}" type="presParOf" srcId="{FD8EB335-8B86-4819-8B03-FEDD584CF731}" destId="{AA628CD6-B12A-4CA8-81DA-0E4F03AC910E}" srcOrd="13" destOrd="0" presId="urn:microsoft.com/office/officeart/2005/8/layout/default"/>
    <dgm:cxn modelId="{3BE095EC-2889-4424-A800-5C900BFA5E4F}" type="presParOf" srcId="{FD8EB335-8B86-4819-8B03-FEDD584CF731}" destId="{3027F1EE-F33D-4E59-B7B4-D6BDC2C2FC71}"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631FAC-1D9E-4499-8D4C-D43CE210BA26}" type="doc">
      <dgm:prSet loTypeId="urn:microsoft.com/office/officeart/2005/8/layout/hProcess10" loCatId="process" qsTypeId="urn:microsoft.com/office/officeart/2005/8/quickstyle/simple1" qsCatId="simple" csTypeId="urn:microsoft.com/office/officeart/2005/8/colors/accent1_2" csCatId="accent1" phldr="1"/>
      <dgm:spPr/>
      <dgm:t>
        <a:bodyPr/>
        <a:lstStyle/>
        <a:p>
          <a:endParaRPr lang="en-GB"/>
        </a:p>
      </dgm:t>
    </dgm:pt>
    <dgm:pt modelId="{0B6A8B65-A37E-461A-8EB8-0097B421AD61}">
      <dgm:prSet phldrT="[Text]" phldr="0" custT="1"/>
      <dgm:spPr/>
      <dgm:t>
        <a:bodyPr/>
        <a:lstStyle/>
        <a:p>
          <a:endParaRPr lang="en-GB" sz="1000" dirty="0"/>
        </a:p>
        <a:p>
          <a:endParaRPr lang="en-GB" sz="1000" dirty="0"/>
        </a:p>
        <a:p>
          <a:endParaRPr lang="en-GB" sz="1000" dirty="0"/>
        </a:p>
        <a:p>
          <a:r>
            <a:rPr lang="en-GB" sz="1600" dirty="0"/>
            <a:t>Presenting</a:t>
          </a:r>
        </a:p>
        <a:p>
          <a:endParaRPr lang="en-GB" sz="1000" dirty="0"/>
        </a:p>
        <a:p>
          <a:endParaRPr lang="en-GB" sz="1000" dirty="0"/>
        </a:p>
        <a:p>
          <a:endParaRPr lang="en-GB" sz="1000" dirty="0"/>
        </a:p>
      </dgm:t>
    </dgm:pt>
    <dgm:pt modelId="{2C275DF9-1AC4-4932-95A6-560700A451BB}" type="parTrans" cxnId="{C53B7DFE-4299-467E-8106-FE20DE4498D5}">
      <dgm:prSet/>
      <dgm:spPr/>
      <dgm:t>
        <a:bodyPr/>
        <a:lstStyle/>
        <a:p>
          <a:endParaRPr lang="en-GB"/>
        </a:p>
      </dgm:t>
    </dgm:pt>
    <dgm:pt modelId="{8D334ECC-36D0-4EC3-BC66-9577BCC11332}" type="sibTrans" cxnId="{C53B7DFE-4299-467E-8106-FE20DE4498D5}">
      <dgm:prSet/>
      <dgm:spPr/>
      <dgm:t>
        <a:bodyPr/>
        <a:lstStyle/>
        <a:p>
          <a:endParaRPr lang="en-GB"/>
        </a:p>
      </dgm:t>
    </dgm:pt>
    <dgm:pt modelId="{CDE9409C-089A-4FC7-93EB-CA9AD2A5D3A6}">
      <dgm:prSet phldrT="[Text]" phldr="0" custT="1"/>
      <dgm:spPr/>
      <dgm:t>
        <a:bodyPr/>
        <a:lstStyle/>
        <a:p>
          <a:endParaRPr lang="en-GB" sz="1000" dirty="0"/>
        </a:p>
        <a:p>
          <a:endParaRPr lang="en-GB" sz="1000" dirty="0"/>
        </a:p>
        <a:p>
          <a:endParaRPr lang="en-GB" sz="1000" dirty="0"/>
        </a:p>
        <a:p>
          <a:r>
            <a:rPr lang="en-GB" sz="1600" dirty="0"/>
            <a:t>Predisposing</a:t>
          </a:r>
        </a:p>
        <a:p>
          <a:endParaRPr lang="en-GB" sz="1000" dirty="0"/>
        </a:p>
        <a:p>
          <a:endParaRPr lang="en-GB" sz="1000" dirty="0"/>
        </a:p>
        <a:p>
          <a:endParaRPr lang="en-GB" sz="1000" dirty="0"/>
        </a:p>
      </dgm:t>
    </dgm:pt>
    <dgm:pt modelId="{0F9E9E90-4288-43CF-9A74-EE8877075AF2}" type="parTrans" cxnId="{5DC384FF-49CC-4E8B-966C-E997A341E22E}">
      <dgm:prSet/>
      <dgm:spPr/>
      <dgm:t>
        <a:bodyPr/>
        <a:lstStyle/>
        <a:p>
          <a:endParaRPr lang="en-GB"/>
        </a:p>
      </dgm:t>
    </dgm:pt>
    <dgm:pt modelId="{0805598A-D397-4672-85CC-28DF3495AFDB}" type="sibTrans" cxnId="{5DC384FF-49CC-4E8B-966C-E997A341E22E}">
      <dgm:prSet/>
      <dgm:spPr/>
      <dgm:t>
        <a:bodyPr/>
        <a:lstStyle/>
        <a:p>
          <a:endParaRPr lang="en-GB"/>
        </a:p>
      </dgm:t>
    </dgm:pt>
    <dgm:pt modelId="{07EEBCCA-6424-41E4-B77C-AA3C7D565DAE}">
      <dgm:prSet phldrT="[Text]" phldr="0" custT="1"/>
      <dgm:spPr/>
      <dgm:t>
        <a:bodyPr/>
        <a:lstStyle/>
        <a:p>
          <a:endParaRPr lang="en-GB" sz="1000" dirty="0"/>
        </a:p>
        <a:p>
          <a:endParaRPr lang="en-GB" sz="1000" dirty="0"/>
        </a:p>
        <a:p>
          <a:endParaRPr lang="en-GB" sz="1000" dirty="0"/>
        </a:p>
        <a:p>
          <a:r>
            <a:rPr lang="en-GB" sz="1600" dirty="0"/>
            <a:t>Precipitating</a:t>
          </a:r>
          <a:r>
            <a:rPr lang="en-GB" sz="1000" dirty="0"/>
            <a:t> </a:t>
          </a:r>
        </a:p>
        <a:p>
          <a:endParaRPr lang="en-GB" sz="1000" dirty="0"/>
        </a:p>
        <a:p>
          <a:endParaRPr lang="en-GB" sz="1000" dirty="0"/>
        </a:p>
        <a:p>
          <a:endParaRPr lang="en-GB" sz="1000" dirty="0"/>
        </a:p>
      </dgm:t>
    </dgm:pt>
    <dgm:pt modelId="{95DCE5A5-39EF-4DDD-B166-E4649914FDBA}" type="parTrans" cxnId="{1A8B2974-00F9-4798-899F-2631B38B82F4}">
      <dgm:prSet/>
      <dgm:spPr/>
      <dgm:t>
        <a:bodyPr/>
        <a:lstStyle/>
        <a:p>
          <a:endParaRPr lang="en-GB"/>
        </a:p>
      </dgm:t>
    </dgm:pt>
    <dgm:pt modelId="{48D1335A-0856-4B85-AFA1-BA0BFE8AEBA4}" type="sibTrans" cxnId="{1A8B2974-00F9-4798-899F-2631B38B82F4}">
      <dgm:prSet/>
      <dgm:spPr/>
      <dgm:t>
        <a:bodyPr/>
        <a:lstStyle/>
        <a:p>
          <a:endParaRPr lang="en-GB"/>
        </a:p>
      </dgm:t>
    </dgm:pt>
    <dgm:pt modelId="{1829D06F-0339-4DCB-B807-567F1A586000}">
      <dgm:prSet phldrT="[Text]" phldr="0" custT="1"/>
      <dgm:spPr/>
      <dgm:t>
        <a:bodyPr/>
        <a:lstStyle/>
        <a:p>
          <a:endParaRPr lang="en-GB" sz="1000" dirty="0"/>
        </a:p>
        <a:p>
          <a:endParaRPr lang="en-GB" sz="1000" dirty="0"/>
        </a:p>
        <a:p>
          <a:endParaRPr lang="en-GB" sz="1000" dirty="0"/>
        </a:p>
        <a:p>
          <a:r>
            <a:rPr lang="en-GB" sz="1600" dirty="0"/>
            <a:t>Perpetuating</a:t>
          </a:r>
        </a:p>
        <a:p>
          <a:endParaRPr lang="en-GB" sz="1000" dirty="0"/>
        </a:p>
        <a:p>
          <a:endParaRPr lang="en-GB" sz="1000" dirty="0"/>
        </a:p>
        <a:p>
          <a:endParaRPr lang="en-GB" sz="1000" dirty="0"/>
        </a:p>
      </dgm:t>
    </dgm:pt>
    <dgm:pt modelId="{80D77F3B-DE5D-4012-8803-D639A4B52C01}" type="parTrans" cxnId="{0160BE76-20E2-4BA0-914A-81DAE1A013F4}">
      <dgm:prSet/>
      <dgm:spPr/>
      <dgm:t>
        <a:bodyPr/>
        <a:lstStyle/>
        <a:p>
          <a:endParaRPr lang="en-GB"/>
        </a:p>
      </dgm:t>
    </dgm:pt>
    <dgm:pt modelId="{11064B85-EEFF-46E2-AD48-9664EA27D578}" type="sibTrans" cxnId="{0160BE76-20E2-4BA0-914A-81DAE1A013F4}">
      <dgm:prSet/>
      <dgm:spPr/>
      <dgm:t>
        <a:bodyPr/>
        <a:lstStyle/>
        <a:p>
          <a:endParaRPr lang="en-GB"/>
        </a:p>
      </dgm:t>
    </dgm:pt>
    <dgm:pt modelId="{7E590584-A023-43F8-BAD7-87BFBD01034F}">
      <dgm:prSet phldrT="[Text]" phldr="0"/>
      <dgm:spPr/>
      <dgm:t>
        <a:bodyPr/>
        <a:lstStyle/>
        <a:p>
          <a:r>
            <a:rPr lang="en-GB" dirty="0"/>
            <a:t>Protective </a:t>
          </a:r>
        </a:p>
      </dgm:t>
    </dgm:pt>
    <dgm:pt modelId="{9A244B8C-D342-4565-9690-80CF8FE71A54}" type="parTrans" cxnId="{4158C5F6-8B10-4535-B18B-2C5EE7DCFDF5}">
      <dgm:prSet/>
      <dgm:spPr/>
      <dgm:t>
        <a:bodyPr/>
        <a:lstStyle/>
        <a:p>
          <a:endParaRPr lang="en-GB"/>
        </a:p>
      </dgm:t>
    </dgm:pt>
    <dgm:pt modelId="{60D48394-AC3E-4902-862C-D4E101693CF0}" type="sibTrans" cxnId="{4158C5F6-8B10-4535-B18B-2C5EE7DCFDF5}">
      <dgm:prSet/>
      <dgm:spPr/>
      <dgm:t>
        <a:bodyPr/>
        <a:lstStyle/>
        <a:p>
          <a:endParaRPr lang="en-GB"/>
        </a:p>
      </dgm:t>
    </dgm:pt>
    <dgm:pt modelId="{0A947682-B8B1-4461-B3BA-16DFB2C49721}" type="pres">
      <dgm:prSet presAssocID="{78631FAC-1D9E-4499-8D4C-D43CE210BA26}" presName="Name0" presStyleCnt="0">
        <dgm:presLayoutVars>
          <dgm:dir/>
          <dgm:resizeHandles val="exact"/>
        </dgm:presLayoutVars>
      </dgm:prSet>
      <dgm:spPr/>
    </dgm:pt>
    <dgm:pt modelId="{9BF04EDF-C12D-4470-824A-E026EE3A3550}" type="pres">
      <dgm:prSet presAssocID="{0B6A8B65-A37E-461A-8EB8-0097B421AD61}" presName="composite" presStyleCnt="0"/>
      <dgm:spPr/>
    </dgm:pt>
    <dgm:pt modelId="{86CF16F3-C0D7-4281-9A09-9E90C599BB5E}" type="pres">
      <dgm:prSet presAssocID="{0B6A8B65-A37E-461A-8EB8-0097B421AD61}" presName="imagSh" presStyleLbl="bgImgPlace1" presStyleIdx="0" presStyleCnt="5"/>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Person sitting with cup"/>
        </a:ext>
      </dgm:extLst>
    </dgm:pt>
    <dgm:pt modelId="{C44D5CBC-F7D0-43B3-BD84-F504B42E9293}" type="pres">
      <dgm:prSet presAssocID="{0B6A8B65-A37E-461A-8EB8-0097B421AD61}" presName="txNode" presStyleLbl="node1" presStyleIdx="0" presStyleCnt="5">
        <dgm:presLayoutVars>
          <dgm:bulletEnabled val="1"/>
        </dgm:presLayoutVars>
      </dgm:prSet>
      <dgm:spPr/>
    </dgm:pt>
    <dgm:pt modelId="{A3E95112-DCA1-4DF6-A448-524831C4B763}" type="pres">
      <dgm:prSet presAssocID="{8D334ECC-36D0-4EC3-BC66-9577BCC11332}" presName="sibTrans" presStyleLbl="sibTrans2D1" presStyleIdx="0" presStyleCnt="4"/>
      <dgm:spPr/>
    </dgm:pt>
    <dgm:pt modelId="{507698C3-AE0A-49AD-B2C5-E402B6D178B5}" type="pres">
      <dgm:prSet presAssocID="{8D334ECC-36D0-4EC3-BC66-9577BCC11332}" presName="connTx" presStyleLbl="sibTrans2D1" presStyleIdx="0" presStyleCnt="4"/>
      <dgm:spPr/>
    </dgm:pt>
    <dgm:pt modelId="{D1362F1E-8522-4240-9905-5C204B9C5A11}" type="pres">
      <dgm:prSet presAssocID="{CDE9409C-089A-4FC7-93EB-CA9AD2A5D3A6}" presName="composite" presStyleCnt="0"/>
      <dgm:spPr/>
    </dgm:pt>
    <dgm:pt modelId="{DA904C29-DFCD-4CA3-A0CA-01893D8A1E89}" type="pres">
      <dgm:prSet presAssocID="{CDE9409C-089A-4FC7-93EB-CA9AD2A5D3A6}" presName="imagSh" presStyleLbl="bgImgPlace1" presStyleIdx="1" presStyleCnt="5"/>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Stick figure families holding hands"/>
        </a:ext>
      </dgm:extLst>
    </dgm:pt>
    <dgm:pt modelId="{46DBD17E-15C8-4562-B176-375809DDB351}" type="pres">
      <dgm:prSet presAssocID="{CDE9409C-089A-4FC7-93EB-CA9AD2A5D3A6}" presName="txNode" presStyleLbl="node1" presStyleIdx="1" presStyleCnt="5">
        <dgm:presLayoutVars>
          <dgm:bulletEnabled val="1"/>
        </dgm:presLayoutVars>
      </dgm:prSet>
      <dgm:spPr/>
    </dgm:pt>
    <dgm:pt modelId="{B83A7B77-1E5B-423F-B1A8-16B4532C8DE9}" type="pres">
      <dgm:prSet presAssocID="{0805598A-D397-4672-85CC-28DF3495AFDB}" presName="sibTrans" presStyleLbl="sibTrans2D1" presStyleIdx="1" presStyleCnt="4"/>
      <dgm:spPr/>
    </dgm:pt>
    <dgm:pt modelId="{BDEFC386-9885-4E39-BE7A-8049922E98FF}" type="pres">
      <dgm:prSet presAssocID="{0805598A-D397-4672-85CC-28DF3495AFDB}" presName="connTx" presStyleLbl="sibTrans2D1" presStyleIdx="1" presStyleCnt="4"/>
      <dgm:spPr/>
    </dgm:pt>
    <dgm:pt modelId="{ADF3C835-3105-424F-B464-ADF7E2EFBDC0}" type="pres">
      <dgm:prSet presAssocID="{07EEBCCA-6424-41E4-B77C-AA3C7D565DAE}" presName="composite" presStyleCnt="0"/>
      <dgm:spPr/>
    </dgm:pt>
    <dgm:pt modelId="{4D2AEBD7-5761-494A-AC0E-7A746D7C8310}" type="pres">
      <dgm:prSet presAssocID="{07EEBCCA-6424-41E4-B77C-AA3C7D565DAE}" presName="imagSh" presStyleLbl="bgImgPlace1" presStyleIdx="2" presStyleCnt="5"/>
      <dgm:spPr>
        <a:blipFill rotWithShape="1">
          <a:blip xmlns:r="http://schemas.openxmlformats.org/officeDocument/2006/relationships" r:embed="rId3"/>
          <a:srcRect/>
          <a:stretch>
            <a:fillRect l="-39000" r="-39000"/>
          </a:stretch>
        </a:blipFill>
      </dgm:spPr>
    </dgm:pt>
    <dgm:pt modelId="{99320A09-64E0-4F32-AE03-8ACD9C66BF8F}" type="pres">
      <dgm:prSet presAssocID="{07EEBCCA-6424-41E4-B77C-AA3C7D565DAE}" presName="txNode" presStyleLbl="node1" presStyleIdx="2" presStyleCnt="5">
        <dgm:presLayoutVars>
          <dgm:bulletEnabled val="1"/>
        </dgm:presLayoutVars>
      </dgm:prSet>
      <dgm:spPr/>
    </dgm:pt>
    <dgm:pt modelId="{CB7FCC00-E78A-4461-90FF-DC6E4F008B7C}" type="pres">
      <dgm:prSet presAssocID="{48D1335A-0856-4B85-AFA1-BA0BFE8AEBA4}" presName="sibTrans" presStyleLbl="sibTrans2D1" presStyleIdx="2" presStyleCnt="4"/>
      <dgm:spPr/>
    </dgm:pt>
    <dgm:pt modelId="{EEE652CA-8C98-4153-A745-92C32BBC719A}" type="pres">
      <dgm:prSet presAssocID="{48D1335A-0856-4B85-AFA1-BA0BFE8AEBA4}" presName="connTx" presStyleLbl="sibTrans2D1" presStyleIdx="2" presStyleCnt="4"/>
      <dgm:spPr/>
    </dgm:pt>
    <dgm:pt modelId="{BE9F8D5D-AABB-447C-AC27-AF03CB13A16C}" type="pres">
      <dgm:prSet presAssocID="{1829D06F-0339-4DCB-B807-567F1A586000}" presName="composite" presStyleCnt="0"/>
      <dgm:spPr/>
    </dgm:pt>
    <dgm:pt modelId="{80A5E52C-BA87-4ED0-88CA-E2689C824111}" type="pres">
      <dgm:prSet presAssocID="{1829D06F-0339-4DCB-B807-567F1A586000}" presName="imagSh" presStyleLbl="bgImgPlace1" presStyleIdx="3" presStyleCnt="5"/>
      <dgm:spPr>
        <a:blipFill>
          <a:blip xmlns:r="http://schemas.openxmlformats.org/officeDocument/2006/relationships" r:embed="rId4"/>
          <a:srcRect/>
          <a:stretch>
            <a:fillRect l="-25000" r="-25000"/>
          </a:stretch>
        </a:blipFill>
      </dgm:spPr>
      <dgm:extLst>
        <a:ext uri="{E40237B7-FDA0-4F09-8148-C483321AD2D9}">
          <dgm14:cNvPr xmlns:dgm14="http://schemas.microsoft.com/office/drawing/2010/diagram" id="0" name="" descr="Black and white spiralling staircase"/>
        </a:ext>
      </dgm:extLst>
    </dgm:pt>
    <dgm:pt modelId="{77EA436E-C9C9-48F8-8A79-B2D2335458F9}" type="pres">
      <dgm:prSet presAssocID="{1829D06F-0339-4DCB-B807-567F1A586000}" presName="txNode" presStyleLbl="node1" presStyleIdx="3" presStyleCnt="5">
        <dgm:presLayoutVars>
          <dgm:bulletEnabled val="1"/>
        </dgm:presLayoutVars>
      </dgm:prSet>
      <dgm:spPr/>
    </dgm:pt>
    <dgm:pt modelId="{B60B77AB-E4A7-49E9-A3CD-395EF3A65A54}" type="pres">
      <dgm:prSet presAssocID="{11064B85-EEFF-46E2-AD48-9664EA27D578}" presName="sibTrans" presStyleLbl="sibTrans2D1" presStyleIdx="3" presStyleCnt="4"/>
      <dgm:spPr/>
    </dgm:pt>
    <dgm:pt modelId="{FE1A4137-4013-4628-94E6-44428EB90838}" type="pres">
      <dgm:prSet presAssocID="{11064B85-EEFF-46E2-AD48-9664EA27D578}" presName="connTx" presStyleLbl="sibTrans2D1" presStyleIdx="3" presStyleCnt="4"/>
      <dgm:spPr/>
    </dgm:pt>
    <dgm:pt modelId="{CF25AE13-C527-45EA-8443-C44B32F1BAB4}" type="pres">
      <dgm:prSet presAssocID="{7E590584-A023-43F8-BAD7-87BFBD01034F}" presName="composite" presStyleCnt="0"/>
      <dgm:spPr/>
    </dgm:pt>
    <dgm:pt modelId="{67394D12-96C4-4E55-AEB6-B38A373DEF29}" type="pres">
      <dgm:prSet presAssocID="{7E590584-A023-43F8-BAD7-87BFBD01034F}" presName="imagSh" presStyleLbl="bgImgPlace1" presStyleIdx="4" presStyleCnt="5"/>
      <dgm:spPr>
        <a:blipFill>
          <a:blip xmlns:r="http://schemas.openxmlformats.org/officeDocument/2006/relationships" r:embed="rId5"/>
          <a:srcRect/>
          <a:stretch>
            <a:fillRect l="-25000" r="-25000"/>
          </a:stretch>
        </a:blipFill>
      </dgm:spPr>
      <dgm:extLst>
        <a:ext uri="{E40237B7-FDA0-4F09-8148-C483321AD2D9}">
          <dgm14:cNvPr xmlns:dgm14="http://schemas.microsoft.com/office/drawing/2010/diagram" id="0" name="" descr="Women embracing in doorway"/>
        </a:ext>
      </dgm:extLst>
    </dgm:pt>
    <dgm:pt modelId="{90A0B2B1-1B31-44FA-A1D5-EFDA0B593586}" type="pres">
      <dgm:prSet presAssocID="{7E590584-A023-43F8-BAD7-87BFBD01034F}" presName="txNode" presStyleLbl="node1" presStyleIdx="4" presStyleCnt="5">
        <dgm:presLayoutVars>
          <dgm:bulletEnabled val="1"/>
        </dgm:presLayoutVars>
      </dgm:prSet>
      <dgm:spPr/>
    </dgm:pt>
  </dgm:ptLst>
  <dgm:cxnLst>
    <dgm:cxn modelId="{ECCBB122-D006-4C58-9088-1709DA9B81D0}" type="presOf" srcId="{CDE9409C-089A-4FC7-93EB-CA9AD2A5D3A6}" destId="{46DBD17E-15C8-4562-B176-375809DDB351}" srcOrd="0" destOrd="0" presId="urn:microsoft.com/office/officeart/2005/8/layout/hProcess10"/>
    <dgm:cxn modelId="{05A78339-9670-4E89-8A63-50C2BA38BB05}" type="presOf" srcId="{48D1335A-0856-4B85-AFA1-BA0BFE8AEBA4}" destId="{EEE652CA-8C98-4153-A745-92C32BBC719A}" srcOrd="1" destOrd="0" presId="urn:microsoft.com/office/officeart/2005/8/layout/hProcess10"/>
    <dgm:cxn modelId="{60D2FE39-F79B-481F-A655-0D687142C93E}" type="presOf" srcId="{07EEBCCA-6424-41E4-B77C-AA3C7D565DAE}" destId="{99320A09-64E0-4F32-AE03-8ACD9C66BF8F}" srcOrd="0" destOrd="0" presId="urn:microsoft.com/office/officeart/2005/8/layout/hProcess10"/>
    <dgm:cxn modelId="{D92A6065-BE92-437E-9808-7B84C21DF942}" type="presOf" srcId="{8D334ECC-36D0-4EC3-BC66-9577BCC11332}" destId="{A3E95112-DCA1-4DF6-A448-524831C4B763}" srcOrd="0" destOrd="0" presId="urn:microsoft.com/office/officeart/2005/8/layout/hProcess10"/>
    <dgm:cxn modelId="{D3C7D14A-0250-48F6-B8F8-83CB068AA88A}" type="presOf" srcId="{7E590584-A023-43F8-BAD7-87BFBD01034F}" destId="{90A0B2B1-1B31-44FA-A1D5-EFDA0B593586}" srcOrd="0" destOrd="0" presId="urn:microsoft.com/office/officeart/2005/8/layout/hProcess10"/>
    <dgm:cxn modelId="{1A8B2974-00F9-4798-899F-2631B38B82F4}" srcId="{78631FAC-1D9E-4499-8D4C-D43CE210BA26}" destId="{07EEBCCA-6424-41E4-B77C-AA3C7D565DAE}" srcOrd="2" destOrd="0" parTransId="{95DCE5A5-39EF-4DDD-B166-E4649914FDBA}" sibTransId="{48D1335A-0856-4B85-AFA1-BA0BFE8AEBA4}"/>
    <dgm:cxn modelId="{0160BE76-20E2-4BA0-914A-81DAE1A013F4}" srcId="{78631FAC-1D9E-4499-8D4C-D43CE210BA26}" destId="{1829D06F-0339-4DCB-B807-567F1A586000}" srcOrd="3" destOrd="0" parTransId="{80D77F3B-DE5D-4012-8803-D639A4B52C01}" sibTransId="{11064B85-EEFF-46E2-AD48-9664EA27D578}"/>
    <dgm:cxn modelId="{44177B7F-5724-4329-A2B6-32397628FC90}" type="presOf" srcId="{78631FAC-1D9E-4499-8D4C-D43CE210BA26}" destId="{0A947682-B8B1-4461-B3BA-16DFB2C49721}" srcOrd="0" destOrd="0" presId="urn:microsoft.com/office/officeart/2005/8/layout/hProcess10"/>
    <dgm:cxn modelId="{4F590B80-0821-4451-B77F-64C25D59B639}" type="presOf" srcId="{11064B85-EEFF-46E2-AD48-9664EA27D578}" destId="{B60B77AB-E4A7-49E9-A3CD-395EF3A65A54}" srcOrd="0" destOrd="0" presId="urn:microsoft.com/office/officeart/2005/8/layout/hProcess10"/>
    <dgm:cxn modelId="{AA524881-FDE3-4F37-9297-0FADAE491A28}" type="presOf" srcId="{0805598A-D397-4672-85CC-28DF3495AFDB}" destId="{B83A7B77-1E5B-423F-B1A8-16B4532C8DE9}" srcOrd="0" destOrd="0" presId="urn:microsoft.com/office/officeart/2005/8/layout/hProcess10"/>
    <dgm:cxn modelId="{9D54C381-7250-4DAD-9349-642E8C3C605E}" type="presOf" srcId="{8D334ECC-36D0-4EC3-BC66-9577BCC11332}" destId="{507698C3-AE0A-49AD-B2C5-E402B6D178B5}" srcOrd="1" destOrd="0" presId="urn:microsoft.com/office/officeart/2005/8/layout/hProcess10"/>
    <dgm:cxn modelId="{1A8E8583-29A5-4517-B2DE-BE5D684E9560}" type="presOf" srcId="{0B6A8B65-A37E-461A-8EB8-0097B421AD61}" destId="{C44D5CBC-F7D0-43B3-BD84-F504B42E9293}" srcOrd="0" destOrd="0" presId="urn:microsoft.com/office/officeart/2005/8/layout/hProcess10"/>
    <dgm:cxn modelId="{98E3C6A9-B877-4F8D-891B-82BC89CF2FDB}" type="presOf" srcId="{48D1335A-0856-4B85-AFA1-BA0BFE8AEBA4}" destId="{CB7FCC00-E78A-4461-90FF-DC6E4F008B7C}" srcOrd="0" destOrd="0" presId="urn:microsoft.com/office/officeart/2005/8/layout/hProcess10"/>
    <dgm:cxn modelId="{5A2CF4C8-53A8-4C68-830F-21CC7A16C40A}" type="presOf" srcId="{1829D06F-0339-4DCB-B807-567F1A586000}" destId="{77EA436E-C9C9-48F8-8A79-B2D2335458F9}" srcOrd="0" destOrd="0" presId="urn:microsoft.com/office/officeart/2005/8/layout/hProcess10"/>
    <dgm:cxn modelId="{4158C5F6-8B10-4535-B18B-2C5EE7DCFDF5}" srcId="{78631FAC-1D9E-4499-8D4C-D43CE210BA26}" destId="{7E590584-A023-43F8-BAD7-87BFBD01034F}" srcOrd="4" destOrd="0" parTransId="{9A244B8C-D342-4565-9690-80CF8FE71A54}" sibTransId="{60D48394-AC3E-4902-862C-D4E101693CF0}"/>
    <dgm:cxn modelId="{F7246EF9-FA40-418F-BF88-4E20582656B0}" type="presOf" srcId="{11064B85-EEFF-46E2-AD48-9664EA27D578}" destId="{FE1A4137-4013-4628-94E6-44428EB90838}" srcOrd="1" destOrd="0" presId="urn:microsoft.com/office/officeart/2005/8/layout/hProcess10"/>
    <dgm:cxn modelId="{9265FDFC-9F71-4E20-8E0D-43D20CC7D531}" type="presOf" srcId="{0805598A-D397-4672-85CC-28DF3495AFDB}" destId="{BDEFC386-9885-4E39-BE7A-8049922E98FF}" srcOrd="1" destOrd="0" presId="urn:microsoft.com/office/officeart/2005/8/layout/hProcess10"/>
    <dgm:cxn modelId="{C53B7DFE-4299-467E-8106-FE20DE4498D5}" srcId="{78631FAC-1D9E-4499-8D4C-D43CE210BA26}" destId="{0B6A8B65-A37E-461A-8EB8-0097B421AD61}" srcOrd="0" destOrd="0" parTransId="{2C275DF9-1AC4-4932-95A6-560700A451BB}" sibTransId="{8D334ECC-36D0-4EC3-BC66-9577BCC11332}"/>
    <dgm:cxn modelId="{5DC384FF-49CC-4E8B-966C-E997A341E22E}" srcId="{78631FAC-1D9E-4499-8D4C-D43CE210BA26}" destId="{CDE9409C-089A-4FC7-93EB-CA9AD2A5D3A6}" srcOrd="1" destOrd="0" parTransId="{0F9E9E90-4288-43CF-9A74-EE8877075AF2}" sibTransId="{0805598A-D397-4672-85CC-28DF3495AFDB}"/>
    <dgm:cxn modelId="{7785DF2A-CA02-4E40-85D9-24EDA2558C13}" type="presParOf" srcId="{0A947682-B8B1-4461-B3BA-16DFB2C49721}" destId="{9BF04EDF-C12D-4470-824A-E026EE3A3550}" srcOrd="0" destOrd="0" presId="urn:microsoft.com/office/officeart/2005/8/layout/hProcess10"/>
    <dgm:cxn modelId="{D8F19D1D-38B6-4158-BB3E-8D35754D1509}" type="presParOf" srcId="{9BF04EDF-C12D-4470-824A-E026EE3A3550}" destId="{86CF16F3-C0D7-4281-9A09-9E90C599BB5E}" srcOrd="0" destOrd="0" presId="urn:microsoft.com/office/officeart/2005/8/layout/hProcess10"/>
    <dgm:cxn modelId="{E2326C0F-4F31-42AB-AF6D-9A5813AC0C12}" type="presParOf" srcId="{9BF04EDF-C12D-4470-824A-E026EE3A3550}" destId="{C44D5CBC-F7D0-43B3-BD84-F504B42E9293}" srcOrd="1" destOrd="0" presId="urn:microsoft.com/office/officeart/2005/8/layout/hProcess10"/>
    <dgm:cxn modelId="{7FD01F9E-9E8B-4BA5-AB96-3F5F5C3F415F}" type="presParOf" srcId="{0A947682-B8B1-4461-B3BA-16DFB2C49721}" destId="{A3E95112-DCA1-4DF6-A448-524831C4B763}" srcOrd="1" destOrd="0" presId="urn:microsoft.com/office/officeart/2005/8/layout/hProcess10"/>
    <dgm:cxn modelId="{42FD10B8-AC3A-4FD4-8135-02D45D8BFED5}" type="presParOf" srcId="{A3E95112-DCA1-4DF6-A448-524831C4B763}" destId="{507698C3-AE0A-49AD-B2C5-E402B6D178B5}" srcOrd="0" destOrd="0" presId="urn:microsoft.com/office/officeart/2005/8/layout/hProcess10"/>
    <dgm:cxn modelId="{A1AFC459-6F31-484D-8489-4A7FA5997CEF}" type="presParOf" srcId="{0A947682-B8B1-4461-B3BA-16DFB2C49721}" destId="{D1362F1E-8522-4240-9905-5C204B9C5A11}" srcOrd="2" destOrd="0" presId="urn:microsoft.com/office/officeart/2005/8/layout/hProcess10"/>
    <dgm:cxn modelId="{A04EE99F-65D0-48F6-94EA-61AE74372624}" type="presParOf" srcId="{D1362F1E-8522-4240-9905-5C204B9C5A11}" destId="{DA904C29-DFCD-4CA3-A0CA-01893D8A1E89}" srcOrd="0" destOrd="0" presId="urn:microsoft.com/office/officeart/2005/8/layout/hProcess10"/>
    <dgm:cxn modelId="{4D2FA92B-B66F-4A08-92CA-B94EA7FB73D8}" type="presParOf" srcId="{D1362F1E-8522-4240-9905-5C204B9C5A11}" destId="{46DBD17E-15C8-4562-B176-375809DDB351}" srcOrd="1" destOrd="0" presId="urn:microsoft.com/office/officeart/2005/8/layout/hProcess10"/>
    <dgm:cxn modelId="{0833C887-1D40-403E-A23B-86091C834CC5}" type="presParOf" srcId="{0A947682-B8B1-4461-B3BA-16DFB2C49721}" destId="{B83A7B77-1E5B-423F-B1A8-16B4532C8DE9}" srcOrd="3" destOrd="0" presId="urn:microsoft.com/office/officeart/2005/8/layout/hProcess10"/>
    <dgm:cxn modelId="{0CEFBEFB-EB20-4CDA-8F8C-D3957BE62728}" type="presParOf" srcId="{B83A7B77-1E5B-423F-B1A8-16B4532C8DE9}" destId="{BDEFC386-9885-4E39-BE7A-8049922E98FF}" srcOrd="0" destOrd="0" presId="urn:microsoft.com/office/officeart/2005/8/layout/hProcess10"/>
    <dgm:cxn modelId="{5FE16149-42C8-4427-91DC-A60C8A2339D9}" type="presParOf" srcId="{0A947682-B8B1-4461-B3BA-16DFB2C49721}" destId="{ADF3C835-3105-424F-B464-ADF7E2EFBDC0}" srcOrd="4" destOrd="0" presId="urn:microsoft.com/office/officeart/2005/8/layout/hProcess10"/>
    <dgm:cxn modelId="{B86AC087-8B06-477F-88C2-1D6AF3CE169B}" type="presParOf" srcId="{ADF3C835-3105-424F-B464-ADF7E2EFBDC0}" destId="{4D2AEBD7-5761-494A-AC0E-7A746D7C8310}" srcOrd="0" destOrd="0" presId="urn:microsoft.com/office/officeart/2005/8/layout/hProcess10"/>
    <dgm:cxn modelId="{5A4ADA12-EFEC-41BF-BFFF-10F29DCA12B5}" type="presParOf" srcId="{ADF3C835-3105-424F-B464-ADF7E2EFBDC0}" destId="{99320A09-64E0-4F32-AE03-8ACD9C66BF8F}" srcOrd="1" destOrd="0" presId="urn:microsoft.com/office/officeart/2005/8/layout/hProcess10"/>
    <dgm:cxn modelId="{7113461B-075A-4149-A84C-B4C5E3536C36}" type="presParOf" srcId="{0A947682-B8B1-4461-B3BA-16DFB2C49721}" destId="{CB7FCC00-E78A-4461-90FF-DC6E4F008B7C}" srcOrd="5" destOrd="0" presId="urn:microsoft.com/office/officeart/2005/8/layout/hProcess10"/>
    <dgm:cxn modelId="{D8A8AC34-CF59-4BDE-AE5D-44C6C2B41312}" type="presParOf" srcId="{CB7FCC00-E78A-4461-90FF-DC6E4F008B7C}" destId="{EEE652CA-8C98-4153-A745-92C32BBC719A}" srcOrd="0" destOrd="0" presId="urn:microsoft.com/office/officeart/2005/8/layout/hProcess10"/>
    <dgm:cxn modelId="{B02160A7-F6DA-4AC2-A603-5E755ECAB3ED}" type="presParOf" srcId="{0A947682-B8B1-4461-B3BA-16DFB2C49721}" destId="{BE9F8D5D-AABB-447C-AC27-AF03CB13A16C}" srcOrd="6" destOrd="0" presId="urn:microsoft.com/office/officeart/2005/8/layout/hProcess10"/>
    <dgm:cxn modelId="{4873D120-69C6-43A0-AC1E-09128DEEAE6E}" type="presParOf" srcId="{BE9F8D5D-AABB-447C-AC27-AF03CB13A16C}" destId="{80A5E52C-BA87-4ED0-88CA-E2689C824111}" srcOrd="0" destOrd="0" presId="urn:microsoft.com/office/officeart/2005/8/layout/hProcess10"/>
    <dgm:cxn modelId="{DEF6D9A1-37A6-4B72-94A6-382620E57143}" type="presParOf" srcId="{BE9F8D5D-AABB-447C-AC27-AF03CB13A16C}" destId="{77EA436E-C9C9-48F8-8A79-B2D2335458F9}" srcOrd="1" destOrd="0" presId="urn:microsoft.com/office/officeart/2005/8/layout/hProcess10"/>
    <dgm:cxn modelId="{952AEB73-B478-4473-85B0-CC595D638050}" type="presParOf" srcId="{0A947682-B8B1-4461-B3BA-16DFB2C49721}" destId="{B60B77AB-E4A7-49E9-A3CD-395EF3A65A54}" srcOrd="7" destOrd="0" presId="urn:microsoft.com/office/officeart/2005/8/layout/hProcess10"/>
    <dgm:cxn modelId="{A598AAC3-4567-4510-8FCD-498B7DEB3654}" type="presParOf" srcId="{B60B77AB-E4A7-49E9-A3CD-395EF3A65A54}" destId="{FE1A4137-4013-4628-94E6-44428EB90838}" srcOrd="0" destOrd="0" presId="urn:microsoft.com/office/officeart/2005/8/layout/hProcess10"/>
    <dgm:cxn modelId="{5C633DB1-CC91-4D6C-B33C-09DD212C7F79}" type="presParOf" srcId="{0A947682-B8B1-4461-B3BA-16DFB2C49721}" destId="{CF25AE13-C527-45EA-8443-C44B32F1BAB4}" srcOrd="8" destOrd="0" presId="urn:microsoft.com/office/officeart/2005/8/layout/hProcess10"/>
    <dgm:cxn modelId="{4879B919-81EF-4E9D-B70B-25A125C821AE}" type="presParOf" srcId="{CF25AE13-C527-45EA-8443-C44B32F1BAB4}" destId="{67394D12-96C4-4E55-AEB6-B38A373DEF29}" srcOrd="0" destOrd="0" presId="urn:microsoft.com/office/officeart/2005/8/layout/hProcess10"/>
    <dgm:cxn modelId="{BC5DA861-EF70-4F1B-AA10-2056C1481BF2}" type="presParOf" srcId="{CF25AE13-C527-45EA-8443-C44B32F1BAB4}" destId="{90A0B2B1-1B31-44FA-A1D5-EFDA0B593586}" srcOrd="1" destOrd="0" presId="urn:microsoft.com/office/officeart/2005/8/layout/hProcess10"/>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9E61BF-E100-4CD7-AB70-21A410F0793E}">
      <dsp:nvSpPr>
        <dsp:cNvPr id="0" name=""/>
        <dsp:cNvSpPr/>
      </dsp:nvSpPr>
      <dsp:spPr>
        <a:xfrm>
          <a:off x="135644" y="644"/>
          <a:ext cx="3106847" cy="1864108"/>
        </a:xfrm>
        <a:prstGeom prst="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Phrenology </a:t>
          </a:r>
          <a:endParaRPr lang="en-US" sz="2800" kern="1200"/>
        </a:p>
      </dsp:txBody>
      <dsp:txXfrm>
        <a:off x="135644" y="644"/>
        <a:ext cx="3106847" cy="1864108"/>
      </dsp:txXfrm>
    </dsp:sp>
    <dsp:sp modelId="{3F6FA677-9D13-4F59-8155-EC96A273C7AE}">
      <dsp:nvSpPr>
        <dsp:cNvPr id="0" name=""/>
        <dsp:cNvSpPr/>
      </dsp:nvSpPr>
      <dsp:spPr>
        <a:xfrm>
          <a:off x="3553176" y="644"/>
          <a:ext cx="3106847" cy="1864108"/>
        </a:xfrm>
        <a:prstGeom prst="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Atavistic qualities </a:t>
          </a:r>
          <a:endParaRPr lang="en-US" sz="2800" kern="1200"/>
        </a:p>
      </dsp:txBody>
      <dsp:txXfrm>
        <a:off x="3553176" y="644"/>
        <a:ext cx="3106847" cy="1864108"/>
      </dsp:txXfrm>
    </dsp:sp>
    <dsp:sp modelId="{18981E22-7615-4966-BA1B-74172D6C0AC7}">
      <dsp:nvSpPr>
        <dsp:cNvPr id="0" name=""/>
        <dsp:cNvSpPr/>
      </dsp:nvSpPr>
      <dsp:spPr>
        <a:xfrm>
          <a:off x="6970708" y="644"/>
          <a:ext cx="3106847" cy="1864108"/>
        </a:xfrm>
        <a:prstGeom prst="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Somatotype explanation </a:t>
          </a:r>
          <a:endParaRPr lang="en-US" sz="2800" kern="1200"/>
        </a:p>
      </dsp:txBody>
      <dsp:txXfrm>
        <a:off x="6970708" y="644"/>
        <a:ext cx="3106847" cy="1864108"/>
      </dsp:txXfrm>
    </dsp:sp>
    <dsp:sp modelId="{E5C0CFFF-85B1-4455-850D-4FAC43E21981}">
      <dsp:nvSpPr>
        <dsp:cNvPr id="0" name=""/>
        <dsp:cNvSpPr/>
      </dsp:nvSpPr>
      <dsp:spPr>
        <a:xfrm>
          <a:off x="135644" y="2175437"/>
          <a:ext cx="3106847" cy="1864108"/>
        </a:xfrm>
        <a:prstGeom prst="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Genetics </a:t>
          </a:r>
          <a:endParaRPr lang="en-US" sz="2800" kern="1200"/>
        </a:p>
      </dsp:txBody>
      <dsp:txXfrm>
        <a:off x="135644" y="2175437"/>
        <a:ext cx="3106847" cy="1864108"/>
      </dsp:txXfrm>
    </dsp:sp>
    <dsp:sp modelId="{15F8B58E-3726-479B-AEE5-E12EDF5E3CDF}">
      <dsp:nvSpPr>
        <dsp:cNvPr id="0" name=""/>
        <dsp:cNvSpPr/>
      </dsp:nvSpPr>
      <dsp:spPr>
        <a:xfrm>
          <a:off x="3553176" y="2175437"/>
          <a:ext cx="3106847" cy="1864108"/>
        </a:xfrm>
        <a:prstGeom prst="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Neuroanatomical explanations </a:t>
          </a:r>
          <a:endParaRPr lang="en-US" sz="2800" kern="1200"/>
        </a:p>
      </dsp:txBody>
      <dsp:txXfrm>
        <a:off x="3553176" y="2175437"/>
        <a:ext cx="3106847" cy="1864108"/>
      </dsp:txXfrm>
    </dsp:sp>
    <dsp:sp modelId="{CE75C841-4ACE-4C9D-B83C-11DD1543806C}">
      <dsp:nvSpPr>
        <dsp:cNvPr id="0" name=""/>
        <dsp:cNvSpPr/>
      </dsp:nvSpPr>
      <dsp:spPr>
        <a:xfrm>
          <a:off x="6970708" y="2175437"/>
          <a:ext cx="3106847" cy="1864108"/>
        </a:xfrm>
        <a:prstGeom prst="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Neurochemical explanations </a:t>
          </a:r>
          <a:endParaRPr lang="en-US" sz="2800" kern="1200"/>
        </a:p>
      </dsp:txBody>
      <dsp:txXfrm>
        <a:off x="6970708" y="2175437"/>
        <a:ext cx="3106847" cy="18641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6C443-FFB2-44CA-AB02-202147CC4C49}">
      <dsp:nvSpPr>
        <dsp:cNvPr id="0" name=""/>
        <dsp:cNvSpPr/>
      </dsp:nvSpPr>
      <dsp:spPr>
        <a:xfrm>
          <a:off x="0" y="564"/>
          <a:ext cx="112268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BB0885-EECC-41BD-8A09-BAAFFF1936BD}">
      <dsp:nvSpPr>
        <dsp:cNvPr id="0" name=""/>
        <dsp:cNvSpPr/>
      </dsp:nvSpPr>
      <dsp:spPr>
        <a:xfrm>
          <a:off x="0" y="564"/>
          <a:ext cx="11226800" cy="924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Plomin (1990,1994) has argued that genetics alone cannot explain adult behaviour and we should focus on the way genes interact with the environment. </a:t>
          </a:r>
          <a:endParaRPr lang="en-US" sz="1800" kern="1200"/>
        </a:p>
      </dsp:txBody>
      <dsp:txXfrm>
        <a:off x="0" y="564"/>
        <a:ext cx="11226800" cy="924397"/>
      </dsp:txXfrm>
    </dsp:sp>
    <dsp:sp modelId="{73EE5CC0-4F26-4D1A-9185-62BBDA051F25}">
      <dsp:nvSpPr>
        <dsp:cNvPr id="0" name=""/>
        <dsp:cNvSpPr/>
      </dsp:nvSpPr>
      <dsp:spPr>
        <a:xfrm>
          <a:off x="0" y="924961"/>
          <a:ext cx="112268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045E6F-6239-4066-9275-6635B83BFB23}">
      <dsp:nvSpPr>
        <dsp:cNvPr id="0" name=""/>
        <dsp:cNvSpPr/>
      </dsp:nvSpPr>
      <dsp:spPr>
        <a:xfrm>
          <a:off x="0" y="924961"/>
          <a:ext cx="11226800" cy="924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He suggests that the environment cannot be taken as a constant and that the ‘nonshared environment' is a crucial factor in determining adult outcomes for children in the same family.</a:t>
          </a:r>
          <a:endParaRPr lang="en-US" sz="1800" kern="1200"/>
        </a:p>
      </dsp:txBody>
      <dsp:txXfrm>
        <a:off x="0" y="924961"/>
        <a:ext cx="11226800" cy="924397"/>
      </dsp:txXfrm>
    </dsp:sp>
    <dsp:sp modelId="{1F9D449D-CEEF-453F-B462-FA4859241E15}">
      <dsp:nvSpPr>
        <dsp:cNvPr id="0" name=""/>
        <dsp:cNvSpPr/>
      </dsp:nvSpPr>
      <dsp:spPr>
        <a:xfrm>
          <a:off x="0" y="1849359"/>
          <a:ext cx="112268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70E936-98E3-4443-83CB-A58D1592690B}">
      <dsp:nvSpPr>
        <dsp:cNvPr id="0" name=""/>
        <dsp:cNvSpPr/>
      </dsp:nvSpPr>
      <dsp:spPr>
        <a:xfrm>
          <a:off x="0" y="1849359"/>
          <a:ext cx="11226800" cy="924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I.e. what most affects children are the things they do not share with their siblings, their own unique individual experiences. </a:t>
          </a:r>
          <a:endParaRPr lang="en-US" sz="1800" kern="1200"/>
        </a:p>
      </dsp:txBody>
      <dsp:txXfrm>
        <a:off x="0" y="1849359"/>
        <a:ext cx="11226800" cy="924397"/>
      </dsp:txXfrm>
    </dsp:sp>
    <dsp:sp modelId="{5C5A7DFA-8EC3-40C1-B42D-21FD9E1A888A}">
      <dsp:nvSpPr>
        <dsp:cNvPr id="0" name=""/>
        <dsp:cNvSpPr/>
      </dsp:nvSpPr>
      <dsp:spPr>
        <a:xfrm>
          <a:off x="0" y="2773756"/>
          <a:ext cx="112268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1AF49F-720E-4AAD-9769-8B53BA0D786D}">
      <dsp:nvSpPr>
        <dsp:cNvPr id="0" name=""/>
        <dsp:cNvSpPr/>
      </dsp:nvSpPr>
      <dsp:spPr>
        <a:xfrm>
          <a:off x="0" y="2773756"/>
          <a:ext cx="11226800" cy="924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Parents think they raise their children in the same way, but families alter over time, sometimes quite significantly, e.g. chronic illness, unemployment, high mobility, divorce, etc. </a:t>
          </a:r>
          <a:endParaRPr lang="en-US" sz="1800" kern="1200"/>
        </a:p>
      </dsp:txBody>
      <dsp:txXfrm>
        <a:off x="0" y="2773756"/>
        <a:ext cx="11226800" cy="924397"/>
      </dsp:txXfrm>
    </dsp:sp>
    <dsp:sp modelId="{FE72E7AE-9385-4FBC-BC5E-3F4BA2FC2FDB}">
      <dsp:nvSpPr>
        <dsp:cNvPr id="0" name=""/>
        <dsp:cNvSpPr/>
      </dsp:nvSpPr>
      <dsp:spPr>
        <a:xfrm>
          <a:off x="0" y="3698154"/>
          <a:ext cx="112268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D4BD9B-A9F5-4861-92A5-4B258AAF5580}">
      <dsp:nvSpPr>
        <dsp:cNvPr id="0" name=""/>
        <dsp:cNvSpPr/>
      </dsp:nvSpPr>
      <dsp:spPr>
        <a:xfrm>
          <a:off x="0" y="3698154"/>
          <a:ext cx="11226800" cy="924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Children’s experiences vary too, e.g. having an influential teacher, developing a new interest, losing a friend, etc. Plomin suggests that it is these differences and the way they interact with genetic make-up, which produce personality differences. </a:t>
          </a:r>
          <a:endParaRPr lang="en-US" sz="1800" kern="1200"/>
        </a:p>
      </dsp:txBody>
      <dsp:txXfrm>
        <a:off x="0" y="3698154"/>
        <a:ext cx="11226800" cy="9243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369E76-1B2A-4675-89E7-2F02E970FDCF}">
      <dsp:nvSpPr>
        <dsp:cNvPr id="0" name=""/>
        <dsp:cNvSpPr/>
      </dsp:nvSpPr>
      <dsp:spPr>
        <a:xfrm>
          <a:off x="3307" y="771619"/>
          <a:ext cx="2624112" cy="1574467"/>
        </a:xfrm>
        <a:prstGeom prst="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Intelligence and crime </a:t>
          </a:r>
          <a:endParaRPr lang="en-US" sz="2700" kern="1200"/>
        </a:p>
      </dsp:txBody>
      <dsp:txXfrm>
        <a:off x="3307" y="771619"/>
        <a:ext cx="2624112" cy="1574467"/>
      </dsp:txXfrm>
    </dsp:sp>
    <dsp:sp modelId="{89822246-9D63-4F6D-885E-23A316D6D347}">
      <dsp:nvSpPr>
        <dsp:cNvPr id="0" name=""/>
        <dsp:cNvSpPr/>
      </dsp:nvSpPr>
      <dsp:spPr>
        <a:xfrm>
          <a:off x="2889831" y="771619"/>
          <a:ext cx="2624112" cy="1574467"/>
        </a:xfrm>
        <a:prstGeom prst="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Developmental elements of criminality </a:t>
          </a:r>
          <a:endParaRPr lang="en-US" sz="2700" kern="1200"/>
        </a:p>
      </dsp:txBody>
      <dsp:txXfrm>
        <a:off x="2889831" y="771619"/>
        <a:ext cx="2624112" cy="1574467"/>
      </dsp:txXfrm>
    </dsp:sp>
    <dsp:sp modelId="{7BBD27F1-ECB7-407E-BAB7-598F191A1CC0}">
      <dsp:nvSpPr>
        <dsp:cNvPr id="0" name=""/>
        <dsp:cNvSpPr/>
      </dsp:nvSpPr>
      <dsp:spPr>
        <a:xfrm>
          <a:off x="5776355" y="771619"/>
          <a:ext cx="2624112" cy="1574467"/>
        </a:xfrm>
        <a:prstGeom prst="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Executive function and crime </a:t>
          </a:r>
          <a:endParaRPr lang="en-US" sz="2700" kern="1200"/>
        </a:p>
      </dsp:txBody>
      <dsp:txXfrm>
        <a:off x="5776355" y="771619"/>
        <a:ext cx="2624112" cy="1574467"/>
      </dsp:txXfrm>
    </dsp:sp>
    <dsp:sp modelId="{718E0261-A2D2-4FF2-96F5-829A241B2B93}">
      <dsp:nvSpPr>
        <dsp:cNvPr id="0" name=""/>
        <dsp:cNvSpPr/>
      </dsp:nvSpPr>
      <dsp:spPr>
        <a:xfrm>
          <a:off x="8662879" y="771619"/>
          <a:ext cx="2624112" cy="1574467"/>
        </a:xfrm>
        <a:prstGeom prst="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Interpersonal skills and crime </a:t>
          </a:r>
          <a:endParaRPr lang="en-US" sz="2700" kern="1200"/>
        </a:p>
      </dsp:txBody>
      <dsp:txXfrm>
        <a:off x="8662879" y="771619"/>
        <a:ext cx="2624112" cy="1574467"/>
      </dsp:txXfrm>
    </dsp:sp>
    <dsp:sp modelId="{D41EFB6C-9311-4A0F-9536-89E002686033}">
      <dsp:nvSpPr>
        <dsp:cNvPr id="0" name=""/>
        <dsp:cNvSpPr/>
      </dsp:nvSpPr>
      <dsp:spPr>
        <a:xfrm>
          <a:off x="3307" y="2608498"/>
          <a:ext cx="2624112" cy="1574467"/>
        </a:xfrm>
        <a:prstGeom prst="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Familial factors and crime </a:t>
          </a:r>
          <a:endParaRPr lang="en-US" sz="2700" kern="1200"/>
        </a:p>
      </dsp:txBody>
      <dsp:txXfrm>
        <a:off x="3307" y="2608498"/>
        <a:ext cx="2624112" cy="1574467"/>
      </dsp:txXfrm>
    </dsp:sp>
    <dsp:sp modelId="{F6FAA70A-1349-45B3-B7DA-373A3318CA4D}">
      <dsp:nvSpPr>
        <dsp:cNvPr id="0" name=""/>
        <dsp:cNvSpPr/>
      </dsp:nvSpPr>
      <dsp:spPr>
        <a:xfrm>
          <a:off x="2889831" y="2608498"/>
          <a:ext cx="2624112" cy="1574467"/>
        </a:xfrm>
        <a:prstGeom prst="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Abuse and neglect </a:t>
          </a:r>
          <a:endParaRPr lang="en-US" sz="2700" kern="1200"/>
        </a:p>
      </dsp:txBody>
      <dsp:txXfrm>
        <a:off x="2889831" y="2608498"/>
        <a:ext cx="2624112" cy="1574467"/>
      </dsp:txXfrm>
    </dsp:sp>
    <dsp:sp modelId="{ECE2667A-0E4D-4D7A-BDBF-A7CC2060900C}">
      <dsp:nvSpPr>
        <dsp:cNvPr id="0" name=""/>
        <dsp:cNvSpPr/>
      </dsp:nvSpPr>
      <dsp:spPr>
        <a:xfrm>
          <a:off x="5776355" y="2608498"/>
          <a:ext cx="2624112" cy="1574467"/>
        </a:xfrm>
        <a:prstGeom prst="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Social factors in criminality </a:t>
          </a:r>
          <a:endParaRPr lang="en-US" sz="2700" kern="1200"/>
        </a:p>
      </dsp:txBody>
      <dsp:txXfrm>
        <a:off x="5776355" y="2608498"/>
        <a:ext cx="2624112" cy="1574467"/>
      </dsp:txXfrm>
    </dsp:sp>
    <dsp:sp modelId="{3027F1EE-F33D-4E59-B7B4-D6BDC2C2FC71}">
      <dsp:nvSpPr>
        <dsp:cNvPr id="0" name=""/>
        <dsp:cNvSpPr/>
      </dsp:nvSpPr>
      <dsp:spPr>
        <a:xfrm>
          <a:off x="8662879" y="2608498"/>
          <a:ext cx="2624112" cy="1574467"/>
        </a:xfrm>
        <a:prstGeom prst="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Traditional Psychological explanations </a:t>
          </a:r>
          <a:endParaRPr lang="en-US" sz="2700" kern="1200"/>
        </a:p>
      </dsp:txBody>
      <dsp:txXfrm>
        <a:off x="8662879" y="2608498"/>
        <a:ext cx="2624112" cy="15744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CF16F3-C0D7-4281-9A09-9E90C599BB5E}">
      <dsp:nvSpPr>
        <dsp:cNvPr id="0" name=""/>
        <dsp:cNvSpPr/>
      </dsp:nvSpPr>
      <dsp:spPr>
        <a:xfrm>
          <a:off x="6443" y="1664782"/>
          <a:ext cx="1506380" cy="1506380"/>
        </a:xfrm>
        <a:prstGeom prst="roundRect">
          <a:avLst>
            <a:gd name="adj" fmla="val 10000"/>
          </a:avLst>
        </a:prstGeom>
        <a:blipFill>
          <a:blip xmlns:r="http://schemas.openxmlformats.org/officeDocument/2006/relationships" r:embed="rId1"/>
          <a:srcRect/>
          <a:stretch>
            <a:fillRect l="-25000" r="-25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44D5CBC-F7D0-43B3-BD84-F504B42E9293}">
      <dsp:nvSpPr>
        <dsp:cNvPr id="0" name=""/>
        <dsp:cNvSpPr/>
      </dsp:nvSpPr>
      <dsp:spPr>
        <a:xfrm>
          <a:off x="251668" y="2568610"/>
          <a:ext cx="1506380" cy="150638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r>
            <a:rPr lang="en-GB" sz="1600" kern="1200" dirty="0"/>
            <a:t>Presenting</a:t>
          </a:r>
        </a:p>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endParaRPr lang="en-GB" sz="1000" kern="1200" dirty="0"/>
        </a:p>
      </dsp:txBody>
      <dsp:txXfrm>
        <a:off x="295788" y="2612730"/>
        <a:ext cx="1418140" cy="1418140"/>
      </dsp:txXfrm>
    </dsp:sp>
    <dsp:sp modelId="{A3E95112-DCA1-4DF6-A448-524831C4B763}">
      <dsp:nvSpPr>
        <dsp:cNvPr id="0" name=""/>
        <dsp:cNvSpPr/>
      </dsp:nvSpPr>
      <dsp:spPr>
        <a:xfrm>
          <a:off x="1802985" y="2236991"/>
          <a:ext cx="290162" cy="36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1802985" y="2309383"/>
        <a:ext cx="203113" cy="217178"/>
      </dsp:txXfrm>
    </dsp:sp>
    <dsp:sp modelId="{DA904C29-DFCD-4CA3-A0CA-01893D8A1E89}">
      <dsp:nvSpPr>
        <dsp:cNvPr id="0" name=""/>
        <dsp:cNvSpPr/>
      </dsp:nvSpPr>
      <dsp:spPr>
        <a:xfrm>
          <a:off x="2341858" y="1664782"/>
          <a:ext cx="1506380" cy="1506380"/>
        </a:xfrm>
        <a:prstGeom prst="roundRect">
          <a:avLst>
            <a:gd name="adj" fmla="val 10000"/>
          </a:avLst>
        </a:prstGeom>
        <a:blipFill>
          <a:blip xmlns:r="http://schemas.openxmlformats.org/officeDocument/2006/relationships" r:embed="rId2"/>
          <a:srcRect/>
          <a:stretch>
            <a:fillRect l="-25000" r="-25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DBD17E-15C8-4562-B176-375809DDB351}">
      <dsp:nvSpPr>
        <dsp:cNvPr id="0" name=""/>
        <dsp:cNvSpPr/>
      </dsp:nvSpPr>
      <dsp:spPr>
        <a:xfrm>
          <a:off x="2587082" y="2568610"/>
          <a:ext cx="1506380" cy="150638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r>
            <a:rPr lang="en-GB" sz="1600" kern="1200" dirty="0"/>
            <a:t>Predisposing</a:t>
          </a:r>
        </a:p>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endParaRPr lang="en-GB" sz="1000" kern="1200" dirty="0"/>
        </a:p>
      </dsp:txBody>
      <dsp:txXfrm>
        <a:off x="2631202" y="2612730"/>
        <a:ext cx="1418140" cy="1418140"/>
      </dsp:txXfrm>
    </dsp:sp>
    <dsp:sp modelId="{B83A7B77-1E5B-423F-B1A8-16B4532C8DE9}">
      <dsp:nvSpPr>
        <dsp:cNvPr id="0" name=""/>
        <dsp:cNvSpPr/>
      </dsp:nvSpPr>
      <dsp:spPr>
        <a:xfrm>
          <a:off x="4138400" y="2236991"/>
          <a:ext cx="290162" cy="36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4138400" y="2309383"/>
        <a:ext cx="203113" cy="217178"/>
      </dsp:txXfrm>
    </dsp:sp>
    <dsp:sp modelId="{4D2AEBD7-5761-494A-AC0E-7A746D7C8310}">
      <dsp:nvSpPr>
        <dsp:cNvPr id="0" name=""/>
        <dsp:cNvSpPr/>
      </dsp:nvSpPr>
      <dsp:spPr>
        <a:xfrm>
          <a:off x="4677272" y="1664782"/>
          <a:ext cx="1506380" cy="1506380"/>
        </a:xfrm>
        <a:prstGeom prst="roundRect">
          <a:avLst>
            <a:gd name="adj" fmla="val 10000"/>
          </a:avLst>
        </a:prstGeom>
        <a:blipFill rotWithShape="1">
          <a:blip xmlns:r="http://schemas.openxmlformats.org/officeDocument/2006/relationships" r:embed="rId3"/>
          <a:srcRect/>
          <a:stretch>
            <a:fillRect l="-39000" r="-39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9320A09-64E0-4F32-AE03-8ACD9C66BF8F}">
      <dsp:nvSpPr>
        <dsp:cNvPr id="0" name=""/>
        <dsp:cNvSpPr/>
      </dsp:nvSpPr>
      <dsp:spPr>
        <a:xfrm>
          <a:off x="4922497" y="2568610"/>
          <a:ext cx="1506380" cy="150638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r>
            <a:rPr lang="en-GB" sz="1600" kern="1200" dirty="0"/>
            <a:t>Precipitating</a:t>
          </a:r>
          <a:r>
            <a:rPr lang="en-GB" sz="1000" kern="1200" dirty="0"/>
            <a:t> </a:t>
          </a:r>
        </a:p>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endParaRPr lang="en-GB" sz="1000" kern="1200" dirty="0"/>
        </a:p>
      </dsp:txBody>
      <dsp:txXfrm>
        <a:off x="4966617" y="2612730"/>
        <a:ext cx="1418140" cy="1418140"/>
      </dsp:txXfrm>
    </dsp:sp>
    <dsp:sp modelId="{CB7FCC00-E78A-4461-90FF-DC6E4F008B7C}">
      <dsp:nvSpPr>
        <dsp:cNvPr id="0" name=""/>
        <dsp:cNvSpPr/>
      </dsp:nvSpPr>
      <dsp:spPr>
        <a:xfrm>
          <a:off x="6473814" y="2236991"/>
          <a:ext cx="290162" cy="36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6473814" y="2309383"/>
        <a:ext cx="203113" cy="217178"/>
      </dsp:txXfrm>
    </dsp:sp>
    <dsp:sp modelId="{80A5E52C-BA87-4ED0-88CA-E2689C824111}">
      <dsp:nvSpPr>
        <dsp:cNvPr id="0" name=""/>
        <dsp:cNvSpPr/>
      </dsp:nvSpPr>
      <dsp:spPr>
        <a:xfrm>
          <a:off x="7012687" y="1664782"/>
          <a:ext cx="1506380" cy="1506380"/>
        </a:xfrm>
        <a:prstGeom prst="roundRect">
          <a:avLst>
            <a:gd name="adj" fmla="val 10000"/>
          </a:avLst>
        </a:prstGeom>
        <a:blipFill>
          <a:blip xmlns:r="http://schemas.openxmlformats.org/officeDocument/2006/relationships" r:embed="rId4"/>
          <a:srcRect/>
          <a:stretch>
            <a:fillRect l="-25000" r="-25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EA436E-C9C9-48F8-8A79-B2D2335458F9}">
      <dsp:nvSpPr>
        <dsp:cNvPr id="0" name=""/>
        <dsp:cNvSpPr/>
      </dsp:nvSpPr>
      <dsp:spPr>
        <a:xfrm>
          <a:off x="7257911" y="2568610"/>
          <a:ext cx="1506380" cy="150638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r>
            <a:rPr lang="en-GB" sz="1600" kern="1200" dirty="0"/>
            <a:t>Perpetuating</a:t>
          </a:r>
        </a:p>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endParaRPr lang="en-GB" sz="1000" kern="1200" dirty="0"/>
        </a:p>
        <a:p>
          <a:pPr marL="0" lvl="0" indent="0" algn="ctr" defTabSz="444500">
            <a:lnSpc>
              <a:spcPct val="90000"/>
            </a:lnSpc>
            <a:spcBef>
              <a:spcPct val="0"/>
            </a:spcBef>
            <a:spcAft>
              <a:spcPct val="35000"/>
            </a:spcAft>
            <a:buNone/>
          </a:pPr>
          <a:endParaRPr lang="en-GB" sz="1000" kern="1200" dirty="0"/>
        </a:p>
      </dsp:txBody>
      <dsp:txXfrm>
        <a:off x="7302031" y="2612730"/>
        <a:ext cx="1418140" cy="1418140"/>
      </dsp:txXfrm>
    </dsp:sp>
    <dsp:sp modelId="{B60B77AB-E4A7-49E9-A3CD-395EF3A65A54}">
      <dsp:nvSpPr>
        <dsp:cNvPr id="0" name=""/>
        <dsp:cNvSpPr/>
      </dsp:nvSpPr>
      <dsp:spPr>
        <a:xfrm>
          <a:off x="8809229" y="2236991"/>
          <a:ext cx="290162" cy="36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8809229" y="2309383"/>
        <a:ext cx="203113" cy="217178"/>
      </dsp:txXfrm>
    </dsp:sp>
    <dsp:sp modelId="{67394D12-96C4-4E55-AEB6-B38A373DEF29}">
      <dsp:nvSpPr>
        <dsp:cNvPr id="0" name=""/>
        <dsp:cNvSpPr/>
      </dsp:nvSpPr>
      <dsp:spPr>
        <a:xfrm>
          <a:off x="9348101" y="1664782"/>
          <a:ext cx="1506380" cy="1506380"/>
        </a:xfrm>
        <a:prstGeom prst="roundRect">
          <a:avLst>
            <a:gd name="adj" fmla="val 10000"/>
          </a:avLst>
        </a:prstGeom>
        <a:blipFill>
          <a:blip xmlns:r="http://schemas.openxmlformats.org/officeDocument/2006/relationships" r:embed="rId5"/>
          <a:srcRect/>
          <a:stretch>
            <a:fillRect l="-25000" r="-25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0A0B2B1-1B31-44FA-A1D5-EFDA0B593586}">
      <dsp:nvSpPr>
        <dsp:cNvPr id="0" name=""/>
        <dsp:cNvSpPr/>
      </dsp:nvSpPr>
      <dsp:spPr>
        <a:xfrm>
          <a:off x="9593326" y="2568610"/>
          <a:ext cx="1506380" cy="150638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Protective </a:t>
          </a:r>
        </a:p>
      </dsp:txBody>
      <dsp:txXfrm>
        <a:off x="9637446" y="2612730"/>
        <a:ext cx="1418140" cy="141814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1">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2">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14C67D-B906-455D-BA57-3AC7BDDD5A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332E0C-8512-4414-B261-B516F8BA774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75B80D-FABD-4FC7-8A89-6B424C925E22}" type="datetime1">
              <a:rPr lang="en-GB" smtClean="0"/>
              <a:t>14/10/2026</a:t>
            </a:fld>
            <a:endParaRPr lang="en-GB"/>
          </a:p>
        </p:txBody>
      </p:sp>
      <p:sp>
        <p:nvSpPr>
          <p:cNvPr id="4" name="Footer Placeholder 3">
            <a:extLst>
              <a:ext uri="{FF2B5EF4-FFF2-40B4-BE49-F238E27FC236}">
                <a16:creationId xmlns:a16="http://schemas.microsoft.com/office/drawing/2014/main" id="{9286510F-EAB7-49FF-882B-FACF21CCB6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B226CFF-3858-4E44-8689-2174855E04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9FA676-98A1-4ED8-86AE-3FF061B14C58}" type="slidenum">
              <a:rPr lang="en-GB" smtClean="0"/>
              <a:t>‹#›</a:t>
            </a:fld>
            <a:endParaRPr lang="en-GB"/>
          </a:p>
        </p:txBody>
      </p:sp>
    </p:spTree>
    <p:extLst>
      <p:ext uri="{BB962C8B-B14F-4D97-AF65-F5344CB8AC3E}">
        <p14:creationId xmlns:p14="http://schemas.microsoft.com/office/powerpoint/2010/main" val="19438620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CF671F2-2E7C-46ED-BAF7-C6A1BAC40ED2}" type="datetime1">
              <a:rPr lang="en-GB" noProof="0" smtClean="0"/>
              <a:t>14/10/2026</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B8B270D-091D-4ED2-8C85-0898DD7D9F21}" type="slidenum">
              <a:rPr lang="en-GB" noProof="0" smtClean="0"/>
              <a:t>‹#›</a:t>
            </a:fld>
            <a:endParaRPr lang="en-GB" noProof="0"/>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B8B270D-091D-4ED2-8C85-0898DD7D9F21}" type="slidenum">
              <a:rPr lang="en-GB" smtClean="0"/>
              <a:t>1</a:t>
            </a:fld>
            <a:endParaRPr lang="en-GB"/>
          </a:p>
        </p:txBody>
      </p:sp>
    </p:spTree>
    <p:extLst>
      <p:ext uri="{BB962C8B-B14F-4D97-AF65-F5344CB8AC3E}">
        <p14:creationId xmlns:p14="http://schemas.microsoft.com/office/powerpoint/2010/main" val="2490102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US" noProof="0"/>
              <a:t>Click to edit Master title style</a:t>
            </a:r>
            <a:endParaRPr lang="en-GB" noProof="0"/>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4229122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US" noProof="0"/>
              <a:t>Click to edit Master title style</a:t>
            </a:r>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US" noProof="0"/>
              <a:t>Click icon to add picture</a:t>
            </a:r>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4646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rtlCol="0"/>
          <a:lstStyle>
            <a:lvl1pPr algn="ctr">
              <a:defRPr/>
            </a:lvl1pPr>
          </a:lstStyle>
          <a:p>
            <a:pPr rtl="0"/>
            <a:r>
              <a:rPr lang="en-US" noProof="0"/>
              <a:t>Click to edit Master title style</a:t>
            </a:r>
            <a:endParaRPr lang="en-GB" noProof="0"/>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rtlCol="0">
            <a:normAutofit/>
          </a:bodyPr>
          <a:lstStyle>
            <a:lvl1pPr marL="0" indent="0" algn="ctr">
              <a:buNone/>
              <a:defRPr sz="16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add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grpSp>
        <p:nvGrpSpPr>
          <p:cNvPr id="6" name="Group 5" hidden="1">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grpSp>
        <p:nvGrpSpPr>
          <p:cNvPr id="48" name="Group 47" hidden="1">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US" noProof="0"/>
              <a:t>Click to edit Master title style</a:t>
            </a:r>
            <a:endParaRPr lang="en-GB" noProof="0"/>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US" noProof="0"/>
              <a:t>Click icon to add picture</a:t>
            </a:r>
            <a:endParaRPr lang="en-GB" noProof="0"/>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1372053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a:xfrm>
            <a:off x="838200" y="1839595"/>
            <a:ext cx="10515600" cy="41544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637256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rtlCol="0" anchor="t">
            <a:noAutofit/>
          </a:bodyPr>
          <a:lstStyle>
            <a:lvl1pPr algn="ctr">
              <a:defRPr sz="32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rtlCol="0" anchor="b">
            <a:normAutofit/>
          </a:bodyPr>
          <a:lstStyle>
            <a:lvl1pPr marL="0" indent="0" algn="ctr">
              <a:lnSpc>
                <a:spcPct val="125000"/>
              </a:lnSpc>
              <a:buNone/>
              <a:defRPr sz="32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rtlCol="0"/>
          <a:lstStyle/>
          <a:p>
            <a:pPr rtl="0"/>
            <a:r>
              <a:rPr lang="en-US" noProof="0"/>
              <a:t>Click icon to add picture</a:t>
            </a:r>
            <a:endParaRPr lang="en-GB" noProof="0"/>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rtlCol="0"/>
          <a:lstStyle/>
          <a:p>
            <a:pPr rtl="0"/>
            <a:r>
              <a:rPr lang="en-US" noProof="0"/>
              <a:t>Click icon to add picture</a:t>
            </a:r>
            <a:endParaRPr lang="en-GB" noProof="0"/>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rtlCol="0"/>
          <a:lstStyle/>
          <a:p>
            <a:pPr rtl="0"/>
            <a:r>
              <a:rPr lang="en-US" noProof="0"/>
              <a:t>Click icon to add picture</a:t>
            </a:r>
            <a:endParaRPr lang="en-GB" noProof="0"/>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rtlCol="0"/>
          <a:lstStyle/>
          <a:p>
            <a:pPr rtl="0"/>
            <a:r>
              <a:rPr lang="en-US" noProof="0"/>
              <a:t>Click icon to add picture</a:t>
            </a:r>
            <a:endParaRPr lang="en-GB" noProof="0"/>
          </a:p>
        </p:txBody>
      </p:sp>
      <p:sp>
        <p:nvSpPr>
          <p:cNvPr id="28" name="Date Placeholder 47">
            <a:extLst>
              <a:ext uri="{FF2B5EF4-FFF2-40B4-BE49-F238E27FC236}">
                <a16:creationId xmlns:a16="http://schemas.microsoft.com/office/drawing/2014/main" id="{5B51C357-082C-45A5-80C8-69FD4B94D329}"/>
              </a:ext>
            </a:extLst>
          </p:cNvPr>
          <p:cNvSpPr txBox="1">
            <a:spLocks/>
          </p:cNvSpPr>
          <p:nvPr userDrawn="1"/>
        </p:nvSpPr>
        <p:spPr>
          <a:xfrm>
            <a:off x="450000" y="6357168"/>
            <a:ext cx="1760150" cy="46166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20XX</a:t>
            </a:r>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hidden="1">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29" name="Footer Placeholder 48">
            <a:extLst>
              <a:ext uri="{FF2B5EF4-FFF2-40B4-BE49-F238E27FC236}">
                <a16:creationId xmlns:a16="http://schemas.microsoft.com/office/drawing/2014/main" id="{B217CCF8-D1B0-4B96-AF9D-78BFAEE6D77D}"/>
              </a:ext>
            </a:extLst>
          </p:cNvPr>
          <p:cNvSpPr txBox="1">
            <a:spLocks/>
          </p:cNvSpPr>
          <p:nvPr userDrawn="1"/>
        </p:nvSpPr>
        <p:spPr>
          <a:xfrm>
            <a:off x="2754312" y="6357600"/>
            <a:ext cx="6683376" cy="460800"/>
          </a:xfrm>
          <a:prstGeom prst="rect">
            <a:avLst/>
          </a:prstGeom>
        </p:spPr>
        <p:txBody>
          <a:bodyPr vert="horz" lIns="91440" tIns="45720" rIns="91440" bIns="45720" rtlCol="0" anchor="ctr"/>
          <a:lstStyle>
            <a:defPPr>
              <a:defRPr lang="en-US"/>
            </a:defPPr>
            <a:lvl1pPr marL="0" algn="ctr" defTabSz="914400" rtl="0" eaLnBrk="1" latinLnBrk="0" hangingPunct="1">
              <a:defRPr sz="1000" kern="1200" cap="all" spc="3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grpSp>
        <p:nvGrpSpPr>
          <p:cNvPr id="30" name="Group 29" hidden="1">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39" name="Slide Number Placeholder 49">
            <a:extLst>
              <a:ext uri="{FF2B5EF4-FFF2-40B4-BE49-F238E27FC236}">
                <a16:creationId xmlns:a16="http://schemas.microsoft.com/office/drawing/2014/main" id="{FAE9A1BE-DDB9-4362-A4F6-BE1A07DBF6F1}"/>
              </a:ext>
            </a:extLst>
          </p:cNvPr>
          <p:cNvSpPr txBox="1">
            <a:spLocks/>
          </p:cNvSpPr>
          <p:nvPr userDrawn="1"/>
        </p:nvSpPr>
        <p:spPr>
          <a:xfrm>
            <a:off x="9982800" y="6357600"/>
            <a:ext cx="1760150" cy="460800"/>
          </a:xfrm>
          <a:prstGeom prst="rect">
            <a:avLst/>
          </a:prstGeom>
        </p:spPr>
        <p:txBody>
          <a:bodyPr vert="horz" lIns="91440" tIns="45720" rIns="91440" bIns="45720" rtlCol="0" anchor="ctr"/>
          <a:lstStyle>
            <a:defPPr>
              <a:defRPr lang="en-US"/>
            </a:defPPr>
            <a:lvl1pPr marL="0" algn="r"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D39607A7-8386-47DB-8578-DDEDD194E5D4}" type="slidenum">
              <a:rPr lang="en-GB" noProof="0" smtClean="0"/>
              <a:pPr/>
              <a:t>‹#›</a:t>
            </a:fld>
            <a:endParaRPr lang="en-GB" noProof="0"/>
          </a:p>
        </p:txBody>
      </p:sp>
    </p:spTree>
    <p:extLst>
      <p:ext uri="{BB962C8B-B14F-4D97-AF65-F5344CB8AC3E}">
        <p14:creationId xmlns:p14="http://schemas.microsoft.com/office/powerpoint/2010/main" val="1283764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14" name="Picture Placeholder 13">
            <a:extLst>
              <a:ext uri="{FF2B5EF4-FFF2-40B4-BE49-F238E27FC236}">
                <a16:creationId xmlns:a16="http://schemas.microsoft.com/office/drawing/2014/main" id="{BC50FC60-9736-40BD-8EF0-51BD04771675}"/>
              </a:ext>
            </a:extLst>
          </p:cNvPr>
          <p:cNvSpPr>
            <a:spLocks noGrp="1"/>
          </p:cNvSpPr>
          <p:nvPr>
            <p:ph type="pic" sz="quarter" idx="13"/>
          </p:nvPr>
        </p:nvSpPr>
        <p:spPr>
          <a:xfrm>
            <a:off x="1166813" y="2479675"/>
            <a:ext cx="1587500" cy="2330450"/>
          </a:xfrm>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7D564077-E600-44C8-B691-00C1C3ECC1C6}"/>
              </a:ext>
            </a:extLst>
          </p:cNvPr>
          <p:cNvSpPr>
            <a:spLocks noGrp="1"/>
          </p:cNvSpPr>
          <p:nvPr>
            <p:ph type="pic" sz="quarter" idx="14"/>
          </p:nvPr>
        </p:nvSpPr>
        <p:spPr>
          <a:xfrm>
            <a:off x="3228885" y="2479675"/>
            <a:ext cx="1587500" cy="2330450"/>
          </a:xfrm>
        </p:spPr>
        <p:txBody>
          <a:bodyPr rtlCol="0"/>
          <a:lstStyle/>
          <a:p>
            <a:pPr rtl="0"/>
            <a:r>
              <a:rPr lang="en-US" noProof="0"/>
              <a:t>Click icon to add picture</a:t>
            </a:r>
            <a:endParaRPr lang="en-GB" noProof="0"/>
          </a:p>
        </p:txBody>
      </p:sp>
      <p:sp>
        <p:nvSpPr>
          <p:cNvPr id="16" name="Picture Placeholder 13">
            <a:extLst>
              <a:ext uri="{FF2B5EF4-FFF2-40B4-BE49-F238E27FC236}">
                <a16:creationId xmlns:a16="http://schemas.microsoft.com/office/drawing/2014/main" id="{5EF6670B-24A6-4EC1-AB19-83414A6BFC81}"/>
              </a:ext>
            </a:extLst>
          </p:cNvPr>
          <p:cNvSpPr>
            <a:spLocks noGrp="1"/>
          </p:cNvSpPr>
          <p:nvPr>
            <p:ph type="pic" sz="quarter" idx="15"/>
          </p:nvPr>
        </p:nvSpPr>
        <p:spPr>
          <a:xfrm>
            <a:off x="5302249" y="2479675"/>
            <a:ext cx="1587500" cy="2330450"/>
          </a:xfrm>
        </p:spPr>
        <p:txBody>
          <a:bodyPr rtlCol="0"/>
          <a:lstStyle/>
          <a:p>
            <a:pPr rtl="0"/>
            <a:r>
              <a:rPr lang="en-US" noProof="0"/>
              <a:t>Click icon to add picture</a:t>
            </a:r>
            <a:endParaRPr lang="en-GB" noProof="0"/>
          </a:p>
        </p:txBody>
      </p:sp>
      <p:sp>
        <p:nvSpPr>
          <p:cNvPr id="17" name="Picture Placeholder 13">
            <a:extLst>
              <a:ext uri="{FF2B5EF4-FFF2-40B4-BE49-F238E27FC236}">
                <a16:creationId xmlns:a16="http://schemas.microsoft.com/office/drawing/2014/main" id="{DCE770BA-A562-4780-AEC9-94BC0C7C53FA}"/>
              </a:ext>
            </a:extLst>
          </p:cNvPr>
          <p:cNvSpPr>
            <a:spLocks noGrp="1"/>
          </p:cNvSpPr>
          <p:nvPr>
            <p:ph type="pic" sz="quarter" idx="16"/>
          </p:nvPr>
        </p:nvSpPr>
        <p:spPr>
          <a:xfrm>
            <a:off x="7364764" y="2479675"/>
            <a:ext cx="1587500" cy="2330450"/>
          </a:xfrm>
        </p:spPr>
        <p:txBody>
          <a:bodyPr rtlCol="0"/>
          <a:lstStyle/>
          <a:p>
            <a:pPr rtl="0"/>
            <a:r>
              <a:rPr lang="en-US" noProof="0"/>
              <a:t>Click icon to add picture</a:t>
            </a:r>
            <a:endParaRPr lang="en-GB" noProof="0"/>
          </a:p>
        </p:txBody>
      </p:sp>
      <p:sp>
        <p:nvSpPr>
          <p:cNvPr id="18" name="Picture Placeholder 13">
            <a:extLst>
              <a:ext uri="{FF2B5EF4-FFF2-40B4-BE49-F238E27FC236}">
                <a16:creationId xmlns:a16="http://schemas.microsoft.com/office/drawing/2014/main" id="{C627DB31-AE80-40F1-A5C7-E1FBE1521BD4}"/>
              </a:ext>
            </a:extLst>
          </p:cNvPr>
          <p:cNvSpPr>
            <a:spLocks noGrp="1"/>
          </p:cNvSpPr>
          <p:nvPr>
            <p:ph type="pic" sz="quarter" idx="17"/>
          </p:nvPr>
        </p:nvSpPr>
        <p:spPr>
          <a:xfrm>
            <a:off x="9437688" y="2479675"/>
            <a:ext cx="1587500" cy="2330450"/>
          </a:xfrm>
        </p:spPr>
        <p:txBody>
          <a:bodyPr rtlCol="0"/>
          <a:lstStyle/>
          <a:p>
            <a:pPr rtl="0"/>
            <a:r>
              <a:rPr lang="en-US" noProof="0"/>
              <a:t>Click icon to add picture</a:t>
            </a:r>
            <a:endParaRPr lang="en-GB" noProof="0"/>
          </a:p>
        </p:txBody>
      </p:sp>
      <p:cxnSp>
        <p:nvCxnSpPr>
          <p:cNvPr id="11" name="Straight Connector 10">
            <a:extLst>
              <a:ext uri="{FF2B5EF4-FFF2-40B4-BE49-F238E27FC236}">
                <a16:creationId xmlns:a16="http://schemas.microsoft.com/office/drawing/2014/main" id="{CDA79604-04BA-44C3-8188-694F8E9C2360}"/>
              </a:ext>
              <a:ext uri="{C183D7F6-B498-43B3-948B-1728B52AA6E4}">
                <adec:decorative xmlns:adec="http://schemas.microsoft.com/office/drawing/2017/decorative" val="1"/>
              </a:ext>
            </a:extLst>
          </p:cNvPr>
          <p:cNvCxnSpPr>
            <a:cxnSpLocks/>
          </p:cNvCxnSpPr>
          <p:nvPr userDrawn="1"/>
        </p:nvCxnSpPr>
        <p:spPr>
          <a:xfrm>
            <a:off x="5826000" y="19115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Text Placeholder 27">
            <a:extLst>
              <a:ext uri="{FF2B5EF4-FFF2-40B4-BE49-F238E27FC236}">
                <a16:creationId xmlns:a16="http://schemas.microsoft.com/office/drawing/2014/main" id="{325542BB-A1DE-421A-898F-007CCBCC1040}"/>
              </a:ext>
            </a:extLst>
          </p:cNvPr>
          <p:cNvSpPr>
            <a:spLocks noGrp="1"/>
          </p:cNvSpPr>
          <p:nvPr>
            <p:ph type="body" sz="quarter" idx="18"/>
          </p:nvPr>
        </p:nvSpPr>
        <p:spPr>
          <a:xfrm>
            <a:off x="1166813"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0" name="Text Placeholder 27">
            <a:extLst>
              <a:ext uri="{FF2B5EF4-FFF2-40B4-BE49-F238E27FC236}">
                <a16:creationId xmlns:a16="http://schemas.microsoft.com/office/drawing/2014/main" id="{95E87339-255E-4557-9768-A292ED25DBA8}"/>
              </a:ext>
            </a:extLst>
          </p:cNvPr>
          <p:cNvSpPr>
            <a:spLocks noGrp="1"/>
          </p:cNvSpPr>
          <p:nvPr>
            <p:ph type="body" sz="quarter" idx="19"/>
          </p:nvPr>
        </p:nvSpPr>
        <p:spPr>
          <a:xfrm>
            <a:off x="1166813"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1" name="Text Placeholder 27">
            <a:extLst>
              <a:ext uri="{FF2B5EF4-FFF2-40B4-BE49-F238E27FC236}">
                <a16:creationId xmlns:a16="http://schemas.microsoft.com/office/drawing/2014/main" id="{969EC781-370F-41FC-AD76-0728B465E512}"/>
              </a:ext>
            </a:extLst>
          </p:cNvPr>
          <p:cNvSpPr>
            <a:spLocks noGrp="1"/>
          </p:cNvSpPr>
          <p:nvPr>
            <p:ph type="body" sz="quarter" idx="20"/>
          </p:nvPr>
        </p:nvSpPr>
        <p:spPr>
          <a:xfrm>
            <a:off x="322888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2" name="Text Placeholder 27">
            <a:extLst>
              <a:ext uri="{FF2B5EF4-FFF2-40B4-BE49-F238E27FC236}">
                <a16:creationId xmlns:a16="http://schemas.microsoft.com/office/drawing/2014/main" id="{50C960BB-D9A3-417D-87D9-E93363FB5850}"/>
              </a:ext>
            </a:extLst>
          </p:cNvPr>
          <p:cNvSpPr>
            <a:spLocks noGrp="1"/>
          </p:cNvSpPr>
          <p:nvPr>
            <p:ph type="body" sz="quarter" idx="21"/>
          </p:nvPr>
        </p:nvSpPr>
        <p:spPr>
          <a:xfrm>
            <a:off x="322888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3" name="Text Placeholder 27">
            <a:extLst>
              <a:ext uri="{FF2B5EF4-FFF2-40B4-BE49-F238E27FC236}">
                <a16:creationId xmlns:a16="http://schemas.microsoft.com/office/drawing/2014/main" id="{714B566C-453D-4E47-8BE0-2EF7145AD3AF}"/>
              </a:ext>
            </a:extLst>
          </p:cNvPr>
          <p:cNvSpPr>
            <a:spLocks noGrp="1"/>
          </p:cNvSpPr>
          <p:nvPr>
            <p:ph type="body" sz="quarter" idx="22"/>
          </p:nvPr>
        </p:nvSpPr>
        <p:spPr>
          <a:xfrm>
            <a:off x="5302249"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4" name="Text Placeholder 27">
            <a:extLst>
              <a:ext uri="{FF2B5EF4-FFF2-40B4-BE49-F238E27FC236}">
                <a16:creationId xmlns:a16="http://schemas.microsoft.com/office/drawing/2014/main" id="{8C9D423F-AE1B-476A-AC7E-F34CE6ABFA31}"/>
              </a:ext>
            </a:extLst>
          </p:cNvPr>
          <p:cNvSpPr>
            <a:spLocks noGrp="1"/>
          </p:cNvSpPr>
          <p:nvPr>
            <p:ph type="body" sz="quarter" idx="23"/>
          </p:nvPr>
        </p:nvSpPr>
        <p:spPr>
          <a:xfrm>
            <a:off x="5302249"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5" name="Text Placeholder 27">
            <a:extLst>
              <a:ext uri="{FF2B5EF4-FFF2-40B4-BE49-F238E27FC236}">
                <a16:creationId xmlns:a16="http://schemas.microsoft.com/office/drawing/2014/main" id="{F25DCDC4-ECAE-47AB-8ED3-07D8D33BF181}"/>
              </a:ext>
            </a:extLst>
          </p:cNvPr>
          <p:cNvSpPr>
            <a:spLocks noGrp="1"/>
          </p:cNvSpPr>
          <p:nvPr>
            <p:ph type="body" sz="quarter" idx="24"/>
          </p:nvPr>
        </p:nvSpPr>
        <p:spPr>
          <a:xfrm>
            <a:off x="736476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6" name="Text Placeholder 27">
            <a:extLst>
              <a:ext uri="{FF2B5EF4-FFF2-40B4-BE49-F238E27FC236}">
                <a16:creationId xmlns:a16="http://schemas.microsoft.com/office/drawing/2014/main" id="{1A7D8398-681A-475F-9624-02EFB0099D50}"/>
              </a:ext>
            </a:extLst>
          </p:cNvPr>
          <p:cNvSpPr>
            <a:spLocks noGrp="1"/>
          </p:cNvSpPr>
          <p:nvPr>
            <p:ph type="body" sz="quarter" idx="25"/>
          </p:nvPr>
        </p:nvSpPr>
        <p:spPr>
          <a:xfrm>
            <a:off x="736476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7" name="Text Placeholder 27">
            <a:extLst>
              <a:ext uri="{FF2B5EF4-FFF2-40B4-BE49-F238E27FC236}">
                <a16:creationId xmlns:a16="http://schemas.microsoft.com/office/drawing/2014/main" id="{9692C358-06E1-468E-90F8-9F5F3918233E}"/>
              </a:ext>
            </a:extLst>
          </p:cNvPr>
          <p:cNvSpPr>
            <a:spLocks noGrp="1"/>
          </p:cNvSpPr>
          <p:nvPr>
            <p:ph type="body" sz="quarter" idx="26"/>
          </p:nvPr>
        </p:nvSpPr>
        <p:spPr>
          <a:xfrm>
            <a:off x="9437688"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8" name="Text Placeholder 27">
            <a:extLst>
              <a:ext uri="{FF2B5EF4-FFF2-40B4-BE49-F238E27FC236}">
                <a16:creationId xmlns:a16="http://schemas.microsoft.com/office/drawing/2014/main" id="{2167CC03-B865-47EB-83C3-CA5CDC584C0F}"/>
              </a:ext>
            </a:extLst>
          </p:cNvPr>
          <p:cNvSpPr>
            <a:spLocks noGrp="1"/>
          </p:cNvSpPr>
          <p:nvPr>
            <p:ph type="body" sz="quarter" idx="27"/>
          </p:nvPr>
        </p:nvSpPr>
        <p:spPr>
          <a:xfrm>
            <a:off x="9437688"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885303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rtlCol="0"/>
          <a:lstStyle>
            <a:lvl1pPr>
              <a:defRPr/>
            </a:lvl1pPr>
          </a:lstStyle>
          <a:p>
            <a:pPr rtl="0"/>
            <a:r>
              <a:rPr lang="en-GB" noProof="0"/>
              <a:t>20XX</a:t>
            </a:r>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730545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185498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2971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46103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46103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65563541-7DAA-4F84-BBAB-31C12F6AE981}"/>
              </a:ext>
            </a:extLst>
          </p:cNvPr>
          <p:cNvSpPr>
            <a:spLocks noGrp="1"/>
          </p:cNvSpPr>
          <p:nvPr>
            <p:ph type="body" sz="quarter" idx="13"/>
          </p:nvPr>
        </p:nvSpPr>
        <p:spPr>
          <a:xfrm>
            <a:off x="82312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AE3321C3-E759-4DD7-BFA1-2E724B8DDBF0}"/>
              </a:ext>
            </a:extLst>
          </p:cNvPr>
          <p:cNvSpPr>
            <a:spLocks noGrp="1"/>
          </p:cNvSpPr>
          <p:nvPr>
            <p:ph sz="quarter" idx="14"/>
          </p:nvPr>
        </p:nvSpPr>
        <p:spPr>
          <a:xfrm>
            <a:off x="82312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936496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rtlCol="0"/>
          <a:lstStyle>
            <a:lvl1pPr algn="ctr">
              <a:defRPr/>
            </a:lvl1pPr>
          </a:lstStyle>
          <a:p>
            <a:pPr rtl="0"/>
            <a:r>
              <a:rPr lang="en-US" noProof="0"/>
              <a:t>Click to edit Master title style</a:t>
            </a:r>
            <a:endParaRPr lang="en-GB" noProof="0"/>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rtlCol="0"/>
          <a:lstStyle/>
          <a:p>
            <a:pPr rtl="0"/>
            <a:r>
              <a:rPr lang="en-US" noProof="0"/>
              <a:t>Click icon to add picture</a:t>
            </a:r>
            <a:endParaRPr lang="en-GB" noProof="0"/>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rtlCol="0"/>
          <a:lstStyle/>
          <a:p>
            <a:pPr rtl="0"/>
            <a:r>
              <a:rPr lang="en-US" noProof="0"/>
              <a:t>Click icon to add picture</a:t>
            </a:r>
            <a:endParaRPr lang="en-GB" noProof="0"/>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rtlCol="0"/>
          <a:lstStyle/>
          <a:p>
            <a:pPr rtl="0"/>
            <a:r>
              <a:rPr lang="en-US" noProof="0"/>
              <a:t>Click icon to add picture</a:t>
            </a:r>
            <a:endParaRPr lang="en-GB" noProof="0"/>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rtlCol="0">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edit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318000" y="6357167"/>
            <a:ext cx="176015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6356725" y="6357600"/>
            <a:ext cx="3347285" cy="460800"/>
          </a:xfrm>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rtlCol="0"/>
          <a:lstStyle>
            <a:lvl1pPr algn="ctr">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hidden="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rtlCol="0"/>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rtl="0"/>
            <a:r>
              <a:rPr lang="en-US" noProof="0"/>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pPr rtl="0"/>
            <a:r>
              <a:rPr lang="en-GB" noProof="0"/>
              <a:t>20XX</a:t>
            </a:r>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pPr rtl="0"/>
            <a:endParaRPr lang="en-GB" noProof="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911974659"/>
      </p:ext>
    </p:extLst>
  </p:cSld>
  <p:clrMap bg1="lt1" tx1="dk1" bg2="lt2" tx2="dk2" accent1="accent1" accent2="accent2" accent3="accent3" accent4="accent4" accent5="accent5" accent6="accent6" hlink="hlink" folHlink="folHlink"/>
  <p:sldLayoutIdLst>
    <p:sldLayoutId id="2147483672" r:id="rId1"/>
    <p:sldLayoutId id="2147483675" r:id="rId2"/>
    <p:sldLayoutId id="2147483673" r:id="rId3"/>
    <p:sldLayoutId id="2147483678" r:id="rId4"/>
    <p:sldLayoutId id="2147483660" r:id="rId5"/>
    <p:sldLayoutId id="2147483680" r:id="rId6"/>
    <p:sldLayoutId id="2147483679" r:id="rId7"/>
    <p:sldLayoutId id="2147483677" r:id="rId8"/>
    <p:sldLayoutId id="2147483662" r:id="rId9"/>
    <p:sldLayoutId id="2147483663" r:id="rId10"/>
    <p:sldLayoutId id="2147483671" r:id="rId11"/>
    <p:sldLayoutId id="2147483676" r:id="rId12"/>
    <p:sldLayoutId id="2147483674" r:id="rId13"/>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userDrawn="1">
          <p15:clr>
            <a:srgbClr val="A4A3A4"/>
          </p15:clr>
        </p15:guide>
        <p15:guide id="31" pos="3840" userDrawn="1">
          <p15:clr>
            <a:srgbClr val="A4A3A4"/>
          </p15:clr>
        </p15:guide>
        <p15:guide id="32" pos="240" userDrawn="1">
          <p15:clr>
            <a:srgbClr val="547EBF"/>
          </p15:clr>
        </p15:guide>
        <p15:guide id="33" orient="horz" pos="240" userDrawn="1">
          <p15:clr>
            <a:srgbClr val="547EBF"/>
          </p15:clr>
        </p15:guide>
        <p15:guide id="34" pos="7440" userDrawn="1">
          <p15:clr>
            <a:srgbClr val="547EBF"/>
          </p15:clr>
        </p15:guide>
        <p15:guide id="35" orient="horz" pos="4080" userDrawn="1">
          <p15:clr>
            <a:srgbClr val="547EBF"/>
          </p15:clr>
        </p15:guide>
        <p15:guide id="36" pos="3960" userDrawn="1">
          <p15:clr>
            <a:srgbClr val="547EBF"/>
          </p15:clr>
        </p15:guide>
        <p15:guide id="37" pos="3720" userDrawn="1">
          <p15:clr>
            <a:srgbClr val="547EBF"/>
          </p15:clr>
        </p15:guide>
        <p15:guide id="38" pos="2112" userDrawn="1">
          <p15:clr>
            <a:srgbClr val="547EBF"/>
          </p15:clr>
        </p15:guide>
        <p15:guide id="39" pos="1848" userDrawn="1">
          <p15:clr>
            <a:srgbClr val="547EBF"/>
          </p15:clr>
        </p15:guide>
        <p15:guide id="40" pos="5568" userDrawn="1">
          <p15:clr>
            <a:srgbClr val="547EBF"/>
          </p15:clr>
        </p15:guide>
        <p15:guide id="41" pos="5832" userDrawn="1">
          <p15:clr>
            <a:srgbClr val="547EBF"/>
          </p15:clr>
        </p15:guide>
        <p15:guide id="42" pos="4968" userDrawn="1">
          <p15:clr>
            <a:srgbClr val="9FCC3B"/>
          </p15:clr>
        </p15:guide>
        <p15:guide id="43" pos="5208" userDrawn="1">
          <p15:clr>
            <a:srgbClr val="9FCC3B"/>
          </p15:clr>
        </p15:guide>
        <p15:guide id="44" pos="2712" userDrawn="1">
          <p15:clr>
            <a:srgbClr val="9FCC3B"/>
          </p15:clr>
        </p15:guide>
        <p15:guide id="45"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9.xml"/><Relationship Id="rId4" Type="http://schemas.openxmlformats.org/officeDocument/2006/relationships/hyperlink" Target="https://www.sciencedirect.com/science/article/pii/S1359178926000352?casa_token=DbpVPTYmCZoAAAAA:2_tOQNyepFpcH6UWHsKgg-6fas84CfvnoGOYTmySn7f9xFPXkJGMxFRnhtFHsoZnRCaIC2ys7w"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doi.org/10.1073/pnas.0808376106" TargetMode="External"/><Relationship Id="rId1" Type="http://schemas.openxmlformats.org/officeDocument/2006/relationships/slideLayout" Target="../slideLayouts/slideLayout5.xml"/><Relationship Id="rId4" Type="http://schemas.openxmlformats.org/officeDocument/2006/relationships/hyperlink" Target="https://www.youtube.com/watch?v=w11HBKmc0To"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WAbUmF4Pujc" TargetMode="External"/><Relationship Id="rId2" Type="http://schemas.openxmlformats.org/officeDocument/2006/relationships/hyperlink" Target="https://www.researchgate.net/profile/Chanika-Jayasinghe/publication/383339346_The_Tale_of_Warrior_Gene_The_MAOA-upstream_Variable_Number_Tandem_Repeat_MAOA-uVNTR_Polymorphism_and_Its_Role_in_Shaping_Aggressive_and_Violent_Behaviour/links/67aa37da96e7fb48b9be2cf0/The-Tale-of-Warrior-Gene-The-MAOA-upstream-Variable-Number-Tandem-Repeat-MAOA-uVNTR-Polymorphism-and-Its-Role-in-Shaping-Aggressive-and-Violent-Behaviour.pdf" TargetMode="External"/><Relationship Id="rId1" Type="http://schemas.openxmlformats.org/officeDocument/2006/relationships/slideLayout" Target="../slideLayouts/slideLayout9.xml"/><Relationship Id="rId4" Type="http://schemas.openxmlformats.org/officeDocument/2006/relationships/image" Target="../media/image15.jpeg"/></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rIbHeHpS8EU" TargetMode="External"/><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mKLcEp8SJKg" TargetMode="External"/><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VHfuRihT_mU" TargetMode="External"/><Relationship Id="rId2" Type="http://schemas.openxmlformats.org/officeDocument/2006/relationships/image" Target="../media/image25.jpeg"/><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9.xml"/></Relationships>
</file>

<file path=ppt/slides/_rels/slide4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1.jpeg"/><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530307" y="536573"/>
            <a:ext cx="3856679" cy="1453003"/>
          </a:xfrm>
        </p:spPr>
        <p:txBody>
          <a:bodyPr rtlCol="0" anchor="b">
            <a:noAutofit/>
          </a:bodyPr>
          <a:lstStyle/>
          <a:p>
            <a:pPr rtl="0">
              <a:lnSpc>
                <a:spcPct val="90000"/>
              </a:lnSpc>
            </a:pPr>
            <a:r>
              <a:rPr lang="en-GB" sz="3600" dirty="0"/>
              <a:t>Psychological and Biological Theories of Crime</a:t>
            </a:r>
          </a:p>
        </p:txBody>
      </p:sp>
      <p:sp>
        <p:nvSpPr>
          <p:cNvPr id="9" name="Content Placeholder 2">
            <a:extLst>
              <a:ext uri="{FF2B5EF4-FFF2-40B4-BE49-F238E27FC236}">
                <a16:creationId xmlns:a16="http://schemas.microsoft.com/office/drawing/2014/main" id="{65ADEDC5-EEB4-0305-49B3-974B8067F85E}"/>
              </a:ext>
            </a:extLst>
          </p:cNvPr>
          <p:cNvSpPr>
            <a:spLocks noGrp="1"/>
          </p:cNvSpPr>
          <p:nvPr>
            <p:ph idx="13"/>
          </p:nvPr>
        </p:nvSpPr>
        <p:spPr>
          <a:xfrm>
            <a:off x="907606" y="2877018"/>
            <a:ext cx="3060000" cy="2938561"/>
          </a:xfrm>
        </p:spPr>
        <p:txBody>
          <a:bodyPr/>
          <a:lstStyle/>
          <a:p>
            <a:pPr marL="0" indent="0">
              <a:buNone/>
            </a:pPr>
            <a:endParaRPr lang="en-US" dirty="0"/>
          </a:p>
        </p:txBody>
      </p:sp>
      <p:pic>
        <p:nvPicPr>
          <p:cNvPr id="5" name="Picture 4" descr="Person using microscope">
            <a:extLst>
              <a:ext uri="{FF2B5EF4-FFF2-40B4-BE49-F238E27FC236}">
                <a16:creationId xmlns:a16="http://schemas.microsoft.com/office/drawing/2014/main" id="{7EA72608-3520-4EAE-9C9A-374292665D39}"/>
              </a:ext>
            </a:extLst>
          </p:cNvPr>
          <p:cNvPicPr>
            <a:picLocks noChangeAspect="1"/>
          </p:cNvPicPr>
          <p:nvPr/>
        </p:nvPicPr>
        <p:blipFill>
          <a:blip r:embed="rId3"/>
          <a:srcRect l="15709" r="32762" b="1"/>
          <a:stretch/>
        </p:blipFill>
        <p:spPr>
          <a:xfrm>
            <a:off x="4979987" y="10"/>
            <a:ext cx="7212013" cy="6857990"/>
          </a:xfrm>
          <a:prstGeom prst="rect">
            <a:avLst/>
          </a:prstGeom>
          <a:noFill/>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D2380-E3AD-9ACD-1B7F-7EFA4A492844}"/>
              </a:ext>
            </a:extLst>
          </p:cNvPr>
          <p:cNvSpPr>
            <a:spLocks noGrp="1"/>
          </p:cNvSpPr>
          <p:nvPr>
            <p:ph type="title"/>
          </p:nvPr>
        </p:nvSpPr>
        <p:spPr>
          <a:xfrm>
            <a:off x="989400" y="395289"/>
            <a:ext cx="10213200" cy="1112836"/>
          </a:xfrm>
        </p:spPr>
        <p:txBody>
          <a:bodyPr anchor="b">
            <a:normAutofit/>
          </a:bodyPr>
          <a:lstStyle/>
          <a:p>
            <a:r>
              <a:rPr lang="en-GB" dirty="0"/>
              <a:t>Part 1: Biological Explanations of Offending: Old and New</a:t>
            </a:r>
          </a:p>
        </p:txBody>
      </p:sp>
      <p:graphicFrame>
        <p:nvGraphicFramePr>
          <p:cNvPr id="5" name="Content Placeholder 2">
            <a:extLst>
              <a:ext uri="{FF2B5EF4-FFF2-40B4-BE49-F238E27FC236}">
                <a16:creationId xmlns:a16="http://schemas.microsoft.com/office/drawing/2014/main" id="{7B9A3905-6A64-5E63-A128-652597D94432}"/>
              </a:ext>
            </a:extLst>
          </p:cNvPr>
          <p:cNvGraphicFramePr>
            <a:graphicFrameLocks noGrp="1"/>
          </p:cNvGraphicFramePr>
          <p:nvPr>
            <p:ph idx="1"/>
            <p:extLst>
              <p:ext uri="{D42A27DB-BD31-4B8C-83A1-F6EECF244321}">
                <p14:modId xmlns:p14="http://schemas.microsoft.com/office/powerpoint/2010/main" val="707168654"/>
              </p:ext>
            </p:extLst>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765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5FF85-D336-D37F-3103-D0C7794D60EF}"/>
              </a:ext>
            </a:extLst>
          </p:cNvPr>
          <p:cNvSpPr>
            <a:spLocks noGrp="1"/>
          </p:cNvSpPr>
          <p:nvPr>
            <p:ph type="title"/>
          </p:nvPr>
        </p:nvSpPr>
        <p:spPr>
          <a:xfrm>
            <a:off x="989400" y="395289"/>
            <a:ext cx="10213200" cy="1112836"/>
          </a:xfrm>
        </p:spPr>
        <p:txBody>
          <a:bodyPr anchor="b">
            <a:normAutofit/>
          </a:bodyPr>
          <a:lstStyle/>
          <a:p>
            <a:r>
              <a:rPr lang="en-GB" dirty="0"/>
              <a:t>Franz Gall (1800) - Phrenology</a:t>
            </a:r>
          </a:p>
        </p:txBody>
      </p:sp>
      <p:pic>
        <p:nvPicPr>
          <p:cNvPr id="1026" name="Picture 2" descr="Franz Joseph Gall and the Origins of ...">
            <a:extLst>
              <a:ext uri="{FF2B5EF4-FFF2-40B4-BE49-F238E27FC236}">
                <a16:creationId xmlns:a16="http://schemas.microsoft.com/office/drawing/2014/main" id="{D8B8B04C-8C32-C4DF-C8F0-A7D4F1359A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228" r="1" b="27034"/>
          <a:stretch/>
        </p:blipFill>
        <p:spPr bwMode="auto">
          <a:xfrm>
            <a:off x="989400" y="1685925"/>
            <a:ext cx="4928400" cy="4092575"/>
          </a:xfrm>
          <a:prstGeom prst="rect">
            <a:avLst/>
          </a:prstGeom>
          <a:solidFill>
            <a:srgbClr val="FFFFFF"/>
          </a:solidFill>
          <a:ln>
            <a:solidFill>
              <a:schemeClr val="accent1"/>
            </a:solidFill>
          </a:ln>
        </p:spPr>
      </p:pic>
      <p:sp>
        <p:nvSpPr>
          <p:cNvPr id="3" name="Content Placeholder 2">
            <a:extLst>
              <a:ext uri="{FF2B5EF4-FFF2-40B4-BE49-F238E27FC236}">
                <a16:creationId xmlns:a16="http://schemas.microsoft.com/office/drawing/2014/main" id="{AC183EE3-CCD4-26FE-81C4-74D48F908ABF}"/>
              </a:ext>
            </a:extLst>
          </p:cNvPr>
          <p:cNvSpPr>
            <a:spLocks noGrp="1"/>
          </p:cNvSpPr>
          <p:nvPr>
            <p:ph sz="half" idx="2"/>
          </p:nvPr>
        </p:nvSpPr>
        <p:spPr>
          <a:xfrm>
            <a:off x="6274202" y="1685925"/>
            <a:ext cx="4928400" cy="4092575"/>
          </a:xfrm>
          <a:solidFill>
            <a:schemeClr val="bg1"/>
          </a:solidFill>
          <a:ln>
            <a:solidFill>
              <a:schemeClr val="accent1"/>
            </a:solidFill>
          </a:ln>
        </p:spPr>
        <p:txBody>
          <a:bodyPr>
            <a:normAutofit/>
          </a:bodyPr>
          <a:lstStyle/>
          <a:p>
            <a:endParaRPr lang="en-GB" dirty="0"/>
          </a:p>
          <a:p>
            <a:r>
              <a:rPr lang="en-GB" dirty="0"/>
              <a:t>The size and shape of your head effects your brain growth.</a:t>
            </a:r>
          </a:p>
          <a:p>
            <a:r>
              <a:rPr lang="en-GB" dirty="0"/>
              <a:t>The shape of your head therefore determines your mental abilities.</a:t>
            </a:r>
          </a:p>
          <a:p>
            <a:r>
              <a:rPr lang="en-GB" dirty="0"/>
              <a:t>This is innate and therefore fixed. </a:t>
            </a:r>
          </a:p>
          <a:p>
            <a:endParaRPr lang="en-GB" dirty="0"/>
          </a:p>
        </p:txBody>
      </p:sp>
    </p:spTree>
    <p:extLst>
      <p:ext uri="{BB962C8B-B14F-4D97-AF65-F5344CB8AC3E}">
        <p14:creationId xmlns:p14="http://schemas.microsoft.com/office/powerpoint/2010/main" val="1422472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404B8-47E6-66A0-9996-CB6B18F6148A}"/>
              </a:ext>
            </a:extLst>
          </p:cNvPr>
          <p:cNvSpPr>
            <a:spLocks noGrp="1"/>
          </p:cNvSpPr>
          <p:nvPr>
            <p:ph type="title"/>
          </p:nvPr>
        </p:nvSpPr>
        <p:spPr>
          <a:xfrm>
            <a:off x="989400" y="0"/>
            <a:ext cx="10213200" cy="1112836"/>
          </a:xfrm>
        </p:spPr>
        <p:txBody>
          <a:bodyPr/>
          <a:lstStyle/>
          <a:p>
            <a:r>
              <a:rPr lang="en-GB" dirty="0"/>
              <a:t>Phrenology </a:t>
            </a:r>
          </a:p>
        </p:txBody>
      </p:sp>
      <p:sp>
        <p:nvSpPr>
          <p:cNvPr id="3" name="Content Placeholder 2">
            <a:extLst>
              <a:ext uri="{FF2B5EF4-FFF2-40B4-BE49-F238E27FC236}">
                <a16:creationId xmlns:a16="http://schemas.microsoft.com/office/drawing/2014/main" id="{252D7592-C184-F71E-385C-9E2273219AF3}"/>
              </a:ext>
            </a:extLst>
          </p:cNvPr>
          <p:cNvSpPr>
            <a:spLocks noGrp="1"/>
          </p:cNvSpPr>
          <p:nvPr>
            <p:ph sz="half" idx="1"/>
          </p:nvPr>
        </p:nvSpPr>
        <p:spPr>
          <a:xfrm>
            <a:off x="762000" y="1508125"/>
            <a:ext cx="6045200" cy="5106035"/>
          </a:xfrm>
          <a:solidFill>
            <a:schemeClr val="bg1"/>
          </a:solidFill>
          <a:ln>
            <a:solidFill>
              <a:schemeClr val="accent1"/>
            </a:solidFill>
          </a:ln>
        </p:spPr>
        <p:txBody>
          <a:bodyPr>
            <a:noAutofit/>
          </a:bodyPr>
          <a:lstStyle/>
          <a:p>
            <a:r>
              <a:rPr lang="en-GB" sz="1600" dirty="0"/>
              <a:t>Attempts were made to legitimize phrenology by using it in America's courtrooms. In 1927 phrenologist, </a:t>
            </a:r>
            <a:r>
              <a:rPr lang="en-GB" sz="1600" dirty="0" err="1"/>
              <a:t>Dr.</a:t>
            </a:r>
            <a:r>
              <a:rPr lang="en-GB" sz="1600" dirty="0"/>
              <a:t> Edgar Beall was called in to perform a reading on Ruth Snyder, accused of murdering her husband. </a:t>
            </a:r>
          </a:p>
          <a:p>
            <a:r>
              <a:rPr lang="en-GB" sz="1600" dirty="0" err="1"/>
              <a:t>Dr.</a:t>
            </a:r>
            <a:r>
              <a:rPr lang="en-GB" sz="1600" dirty="0"/>
              <a:t> Beall decided that Snyder's chin "tapered like the lower face of a cat" which proved her "treachery" and "ingratitude." Her mouth was as "cold and hard and unsympathetic as a crack in a dried lemon." Beall's final analysis, after studying Ruth Snyder's face, was that she had "the character of a shallow brained pleasure seeker...murderous passion and lust."  </a:t>
            </a:r>
          </a:p>
          <a:p>
            <a:r>
              <a:rPr lang="en-GB" sz="1600" dirty="0"/>
              <a:t>These descriptions were printed in newspapers of the time and treated as fact. </a:t>
            </a:r>
          </a:p>
        </p:txBody>
      </p:sp>
      <p:pic>
        <p:nvPicPr>
          <p:cNvPr id="2050" name="Picture 2" descr="Ruth Snyder | Photos 1 | Murderpedia ...">
            <a:extLst>
              <a:ext uri="{FF2B5EF4-FFF2-40B4-BE49-F238E27FC236}">
                <a16:creationId xmlns:a16="http://schemas.microsoft.com/office/drawing/2014/main" id="{607AD519-3E2C-D421-9970-6C37B951F755}"/>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563072" y="1788700"/>
            <a:ext cx="3639528" cy="4544883"/>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191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0D9C3-19E5-33B9-E153-299DBFC1B840}"/>
              </a:ext>
            </a:extLst>
          </p:cNvPr>
          <p:cNvSpPr>
            <a:spLocks noGrp="1"/>
          </p:cNvSpPr>
          <p:nvPr>
            <p:ph type="title"/>
          </p:nvPr>
        </p:nvSpPr>
        <p:spPr/>
        <p:txBody>
          <a:bodyPr/>
          <a:lstStyle/>
          <a:p>
            <a:r>
              <a:rPr lang="en-GB" dirty="0"/>
              <a:t>Cesare Lombroso (1876)</a:t>
            </a:r>
          </a:p>
        </p:txBody>
      </p:sp>
      <p:sp>
        <p:nvSpPr>
          <p:cNvPr id="3" name="Content Placeholder 2">
            <a:extLst>
              <a:ext uri="{FF2B5EF4-FFF2-40B4-BE49-F238E27FC236}">
                <a16:creationId xmlns:a16="http://schemas.microsoft.com/office/drawing/2014/main" id="{B4A069BE-66C1-FBD8-8359-6855C89F4342}"/>
              </a:ext>
            </a:extLst>
          </p:cNvPr>
          <p:cNvSpPr>
            <a:spLocks noGrp="1"/>
          </p:cNvSpPr>
          <p:nvPr>
            <p:ph sz="half" idx="1"/>
          </p:nvPr>
        </p:nvSpPr>
        <p:spPr>
          <a:solidFill>
            <a:schemeClr val="bg1"/>
          </a:solidFill>
          <a:ln>
            <a:solidFill>
              <a:schemeClr val="accent1"/>
            </a:solidFill>
          </a:ln>
        </p:spPr>
        <p:txBody>
          <a:bodyPr>
            <a:normAutofit fontScale="85000" lnSpcReduction="20000"/>
          </a:bodyPr>
          <a:lstStyle/>
          <a:p>
            <a:endParaRPr lang="en-GB" sz="2100" dirty="0"/>
          </a:p>
          <a:p>
            <a:r>
              <a:rPr lang="en-GB" sz="2100" dirty="0"/>
              <a:t>The criminal is a separate species, a species that is between modern and primitive humans.</a:t>
            </a:r>
          </a:p>
          <a:p>
            <a:r>
              <a:rPr lang="en-GB" sz="2100" dirty="0"/>
              <a:t>The physical shape of the head and face determined the "born criminal". </a:t>
            </a:r>
          </a:p>
          <a:p>
            <a:r>
              <a:rPr lang="en-GB" sz="2100" dirty="0"/>
              <a:t>He professed that criminals could be identified by a series of distinguishing physical characteristics such as : </a:t>
            </a:r>
          </a:p>
          <a:p>
            <a:pPr marL="0" indent="0">
              <a:buNone/>
            </a:pPr>
            <a:endParaRPr lang="en-GB" dirty="0"/>
          </a:p>
        </p:txBody>
      </p:sp>
      <p:sp>
        <p:nvSpPr>
          <p:cNvPr id="4" name="Content Placeholder 3">
            <a:extLst>
              <a:ext uri="{FF2B5EF4-FFF2-40B4-BE49-F238E27FC236}">
                <a16:creationId xmlns:a16="http://schemas.microsoft.com/office/drawing/2014/main" id="{3EFD345B-C54E-5A6A-8472-4BA2769CD8D8}"/>
              </a:ext>
            </a:extLst>
          </p:cNvPr>
          <p:cNvSpPr>
            <a:spLocks noGrp="1"/>
          </p:cNvSpPr>
          <p:nvPr>
            <p:ph sz="half" idx="2"/>
          </p:nvPr>
        </p:nvSpPr>
        <p:spPr>
          <a:solidFill>
            <a:schemeClr val="bg1"/>
          </a:solidFill>
          <a:ln>
            <a:solidFill>
              <a:schemeClr val="accent1"/>
            </a:solidFill>
          </a:ln>
        </p:spPr>
        <p:txBody>
          <a:bodyPr>
            <a:normAutofit fontScale="85000" lnSpcReduction="20000"/>
          </a:bodyPr>
          <a:lstStyle/>
          <a:p>
            <a:pPr lvl="1"/>
            <a:r>
              <a:rPr lang="en-GB" b="1" dirty="0">
                <a:solidFill>
                  <a:schemeClr val="accent2">
                    <a:lumMod val="50000"/>
                    <a:alpha val="60000"/>
                  </a:schemeClr>
                </a:solidFill>
              </a:rPr>
              <a:t>Asymmetrical face  </a:t>
            </a:r>
          </a:p>
          <a:p>
            <a:pPr lvl="1"/>
            <a:r>
              <a:rPr lang="en-GB" b="1" dirty="0">
                <a:solidFill>
                  <a:schemeClr val="accent2">
                    <a:lumMod val="50000"/>
                    <a:alpha val="60000"/>
                  </a:schemeClr>
                </a:solidFill>
              </a:rPr>
              <a:t>Unusually large or small ears </a:t>
            </a:r>
          </a:p>
          <a:p>
            <a:pPr lvl="1"/>
            <a:r>
              <a:rPr lang="en-GB" b="1" dirty="0">
                <a:solidFill>
                  <a:schemeClr val="accent2">
                    <a:lumMod val="50000"/>
                    <a:alpha val="60000"/>
                  </a:schemeClr>
                </a:solidFill>
              </a:rPr>
              <a:t>A low receding forehead </a:t>
            </a:r>
          </a:p>
          <a:p>
            <a:pPr lvl="1"/>
            <a:r>
              <a:rPr lang="en-GB" b="1" dirty="0">
                <a:solidFill>
                  <a:schemeClr val="accent2">
                    <a:lumMod val="50000"/>
                    <a:alpha val="60000"/>
                  </a:schemeClr>
                </a:solidFill>
              </a:rPr>
              <a:t>Prominent eyebrows, jawbones or cheekbones </a:t>
            </a:r>
          </a:p>
          <a:p>
            <a:r>
              <a:rPr lang="en-GB" dirty="0"/>
              <a:t>Goring (1972) compared 3000 convicts with 3000 others and found no difference in features </a:t>
            </a:r>
          </a:p>
          <a:p>
            <a:r>
              <a:rPr lang="en-GB" b="1" dirty="0"/>
              <a:t>He was however considered: `The Father of Criminology` </a:t>
            </a:r>
          </a:p>
          <a:p>
            <a:endParaRPr lang="en-GB" dirty="0"/>
          </a:p>
        </p:txBody>
      </p:sp>
    </p:spTree>
    <p:extLst>
      <p:ext uri="{BB962C8B-B14F-4D97-AF65-F5344CB8AC3E}">
        <p14:creationId xmlns:p14="http://schemas.microsoft.com/office/powerpoint/2010/main" val="3722170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2F4D3-3C10-B27E-4F81-FD89433749AC}"/>
              </a:ext>
            </a:extLst>
          </p:cNvPr>
          <p:cNvSpPr>
            <a:spLocks noGrp="1"/>
          </p:cNvSpPr>
          <p:nvPr>
            <p:ph type="title"/>
          </p:nvPr>
        </p:nvSpPr>
        <p:spPr/>
        <p:txBody>
          <a:bodyPr/>
          <a:lstStyle/>
          <a:p>
            <a:r>
              <a:rPr lang="en-GB" dirty="0"/>
              <a:t>William Sheldon (1949) The Varieties of Delinquent Youth</a:t>
            </a:r>
          </a:p>
        </p:txBody>
      </p:sp>
      <p:sp>
        <p:nvSpPr>
          <p:cNvPr id="3" name="Content Placeholder 2">
            <a:extLst>
              <a:ext uri="{FF2B5EF4-FFF2-40B4-BE49-F238E27FC236}">
                <a16:creationId xmlns:a16="http://schemas.microsoft.com/office/drawing/2014/main" id="{8D5EE08E-15B6-2487-DE1E-5472274D20A2}"/>
              </a:ext>
            </a:extLst>
          </p:cNvPr>
          <p:cNvSpPr>
            <a:spLocks noGrp="1"/>
          </p:cNvSpPr>
          <p:nvPr>
            <p:ph sz="half" idx="1"/>
          </p:nvPr>
        </p:nvSpPr>
        <p:spPr>
          <a:xfrm>
            <a:off x="623640" y="1685925"/>
            <a:ext cx="4928400" cy="4092575"/>
          </a:xfrm>
        </p:spPr>
        <p:txBody>
          <a:bodyPr>
            <a:normAutofit fontScale="85000" lnSpcReduction="10000"/>
          </a:bodyPr>
          <a:lstStyle/>
          <a:p>
            <a:r>
              <a:rPr lang="en-GB" b="1" dirty="0">
                <a:solidFill>
                  <a:schemeClr val="accent2">
                    <a:lumMod val="50000"/>
                    <a:alpha val="60000"/>
                  </a:schemeClr>
                </a:solidFill>
              </a:rPr>
              <a:t>There is a strong correlation between body morphology (shape) and criminal behaviour in teenagers </a:t>
            </a:r>
          </a:p>
          <a:p>
            <a:r>
              <a:rPr lang="en-GB" b="1" dirty="0">
                <a:solidFill>
                  <a:schemeClr val="accent2">
                    <a:lumMod val="50000"/>
                    <a:alpha val="60000"/>
                  </a:schemeClr>
                </a:solidFill>
              </a:rPr>
              <a:t>Convicts were most likely to mesomorphic, and least likely to be ectomorphic </a:t>
            </a:r>
          </a:p>
          <a:p>
            <a:endParaRPr lang="en-GB" dirty="0"/>
          </a:p>
        </p:txBody>
      </p:sp>
      <p:sp>
        <p:nvSpPr>
          <p:cNvPr id="4" name="Content Placeholder 3">
            <a:extLst>
              <a:ext uri="{FF2B5EF4-FFF2-40B4-BE49-F238E27FC236}">
                <a16:creationId xmlns:a16="http://schemas.microsoft.com/office/drawing/2014/main" id="{03330565-197C-E0CD-9447-A28370CAC169}"/>
              </a:ext>
            </a:extLst>
          </p:cNvPr>
          <p:cNvSpPr>
            <a:spLocks noGrp="1"/>
          </p:cNvSpPr>
          <p:nvPr>
            <p:ph sz="half" idx="2"/>
          </p:nvPr>
        </p:nvSpPr>
        <p:spPr>
          <a:solidFill>
            <a:schemeClr val="bg1"/>
          </a:solidFill>
          <a:ln>
            <a:solidFill>
              <a:schemeClr val="accent1"/>
            </a:solidFill>
          </a:ln>
        </p:spPr>
        <p:txBody>
          <a:bodyPr>
            <a:normAutofit fontScale="85000" lnSpcReduction="10000"/>
          </a:bodyPr>
          <a:lstStyle/>
          <a:p>
            <a:r>
              <a:rPr lang="en-GB" dirty="0"/>
              <a:t>The body types are associated with specific traits: </a:t>
            </a:r>
          </a:p>
          <a:p>
            <a:r>
              <a:rPr lang="en-GB" b="1" dirty="0"/>
              <a:t>Ectomorph</a:t>
            </a:r>
            <a:r>
              <a:rPr lang="en-GB" dirty="0"/>
              <a:t>-(thin and fragile), Solitary, Restrained and Self-conscious.</a:t>
            </a:r>
          </a:p>
          <a:p>
            <a:r>
              <a:rPr lang="en-GB" b="1" dirty="0"/>
              <a:t> Endomorph</a:t>
            </a:r>
            <a:r>
              <a:rPr lang="en-GB" dirty="0"/>
              <a:t>-(fat and soft),Relaxed and pleasure loving; Enjoy food and others company. </a:t>
            </a:r>
          </a:p>
          <a:p>
            <a:r>
              <a:rPr lang="en-GB" b="1" dirty="0"/>
              <a:t>Mesomorph</a:t>
            </a:r>
            <a:r>
              <a:rPr lang="en-GB" dirty="0"/>
              <a:t>- (muscular and hard),Aggressive, High pain tolerance; Callous and uncaring. </a:t>
            </a:r>
          </a:p>
        </p:txBody>
      </p:sp>
      <p:pic>
        <p:nvPicPr>
          <p:cNvPr id="3074" name="Picture 2" descr="William Herbert Sheldon - Wikipedia">
            <a:extLst>
              <a:ext uri="{FF2B5EF4-FFF2-40B4-BE49-F238E27FC236}">
                <a16:creationId xmlns:a16="http://schemas.microsoft.com/office/drawing/2014/main" id="{B601E526-05A7-F361-8230-2958F352D5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3900" y="4194286"/>
            <a:ext cx="3407880" cy="2370026"/>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2163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B3AD7-1D77-DACE-4E3C-11B31C5C5B26}"/>
              </a:ext>
            </a:extLst>
          </p:cNvPr>
          <p:cNvSpPr>
            <a:spLocks noGrp="1"/>
          </p:cNvSpPr>
          <p:nvPr>
            <p:ph type="title"/>
          </p:nvPr>
        </p:nvSpPr>
        <p:spPr/>
        <p:txBody>
          <a:bodyPr/>
          <a:lstStyle/>
          <a:p>
            <a:r>
              <a:rPr lang="en-GB" dirty="0"/>
              <a:t>Evidence for Sheldon?</a:t>
            </a:r>
          </a:p>
        </p:txBody>
      </p:sp>
      <p:sp>
        <p:nvSpPr>
          <p:cNvPr id="3" name="Content Placeholder 2">
            <a:extLst>
              <a:ext uri="{FF2B5EF4-FFF2-40B4-BE49-F238E27FC236}">
                <a16:creationId xmlns:a16="http://schemas.microsoft.com/office/drawing/2014/main" id="{DD6FF843-171C-F96E-9E73-0D18EF87B04F}"/>
              </a:ext>
            </a:extLst>
          </p:cNvPr>
          <p:cNvSpPr>
            <a:spLocks noGrp="1"/>
          </p:cNvSpPr>
          <p:nvPr>
            <p:ph sz="half" idx="1"/>
          </p:nvPr>
        </p:nvSpPr>
        <p:spPr>
          <a:solidFill>
            <a:schemeClr val="bg1"/>
          </a:solidFill>
          <a:ln>
            <a:solidFill>
              <a:schemeClr val="accent1"/>
            </a:solidFill>
          </a:ln>
        </p:spPr>
        <p:txBody>
          <a:bodyPr/>
          <a:lstStyle/>
          <a:p>
            <a:r>
              <a:rPr lang="en-GB" dirty="0"/>
              <a:t>Sheldon rated 200 students and 200 criminals and found:</a:t>
            </a:r>
          </a:p>
          <a:p>
            <a:r>
              <a:rPr lang="en-GB" dirty="0"/>
              <a:t>An equal representation of all types in students,</a:t>
            </a:r>
          </a:p>
          <a:p>
            <a:r>
              <a:rPr lang="en-GB" dirty="0"/>
              <a:t>More mesomorphs in delinquents,</a:t>
            </a:r>
          </a:p>
          <a:p>
            <a:r>
              <a:rPr lang="en-GB" dirty="0"/>
              <a:t>More mesomorphs in criminal delinquents. </a:t>
            </a:r>
          </a:p>
        </p:txBody>
      </p:sp>
      <p:sp>
        <p:nvSpPr>
          <p:cNvPr id="4" name="Content Placeholder 3">
            <a:extLst>
              <a:ext uri="{FF2B5EF4-FFF2-40B4-BE49-F238E27FC236}">
                <a16:creationId xmlns:a16="http://schemas.microsoft.com/office/drawing/2014/main" id="{12542CF6-CA47-5612-5984-1BF23E941F30}"/>
              </a:ext>
            </a:extLst>
          </p:cNvPr>
          <p:cNvSpPr>
            <a:spLocks noGrp="1"/>
          </p:cNvSpPr>
          <p:nvPr>
            <p:ph sz="half" idx="2"/>
          </p:nvPr>
        </p:nvSpPr>
        <p:spPr>
          <a:solidFill>
            <a:schemeClr val="bg1"/>
          </a:solidFill>
          <a:ln>
            <a:solidFill>
              <a:schemeClr val="accent1"/>
            </a:solidFill>
          </a:ln>
        </p:spPr>
        <p:txBody>
          <a:bodyPr/>
          <a:lstStyle/>
          <a:p>
            <a:r>
              <a:rPr lang="en-GB" dirty="0"/>
              <a:t>Sheldon’s constitutional psychology is no longer taken seriously </a:t>
            </a:r>
          </a:p>
          <a:p>
            <a:r>
              <a:rPr lang="en-GB" dirty="0"/>
              <a:t>But there is a small association between bodily build and criminality. </a:t>
            </a:r>
          </a:p>
          <a:p>
            <a:r>
              <a:rPr lang="en-GB" dirty="0"/>
              <a:t>How could this be explained?</a:t>
            </a:r>
          </a:p>
        </p:txBody>
      </p:sp>
    </p:spTree>
    <p:extLst>
      <p:ext uri="{BB962C8B-B14F-4D97-AF65-F5344CB8AC3E}">
        <p14:creationId xmlns:p14="http://schemas.microsoft.com/office/powerpoint/2010/main" val="35982442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1F8FB-43F2-1644-ADBF-0D2DD93CF3B6}"/>
              </a:ext>
            </a:extLst>
          </p:cNvPr>
          <p:cNvSpPr>
            <a:spLocks noGrp="1"/>
          </p:cNvSpPr>
          <p:nvPr>
            <p:ph type="title"/>
          </p:nvPr>
        </p:nvSpPr>
        <p:spPr/>
        <p:txBody>
          <a:bodyPr/>
          <a:lstStyle/>
          <a:p>
            <a:r>
              <a:rPr lang="en-GB" dirty="0"/>
              <a:t>Genetic Explanations for Criminality</a:t>
            </a:r>
          </a:p>
        </p:txBody>
      </p:sp>
      <p:sp>
        <p:nvSpPr>
          <p:cNvPr id="3" name="Content Placeholder 2">
            <a:extLst>
              <a:ext uri="{FF2B5EF4-FFF2-40B4-BE49-F238E27FC236}">
                <a16:creationId xmlns:a16="http://schemas.microsoft.com/office/drawing/2014/main" id="{AC25CAD3-A2C1-0D01-9BC6-F17F2CADC1E8}"/>
              </a:ext>
            </a:extLst>
          </p:cNvPr>
          <p:cNvSpPr>
            <a:spLocks noGrp="1"/>
          </p:cNvSpPr>
          <p:nvPr>
            <p:ph sz="half" idx="1"/>
          </p:nvPr>
        </p:nvSpPr>
        <p:spPr>
          <a:xfrm>
            <a:off x="304800" y="1685925"/>
            <a:ext cx="5328520" cy="4776786"/>
          </a:xfrm>
          <a:solidFill>
            <a:schemeClr val="bg1"/>
          </a:solidFill>
          <a:ln>
            <a:solidFill>
              <a:schemeClr val="accent1"/>
            </a:solidFill>
          </a:ln>
        </p:spPr>
        <p:txBody>
          <a:bodyPr>
            <a:normAutofit fontScale="62500" lnSpcReduction="20000"/>
          </a:bodyPr>
          <a:lstStyle/>
          <a:p>
            <a:r>
              <a:rPr lang="en-GB" sz="2600" b="1" dirty="0">
                <a:solidFill>
                  <a:schemeClr val="accent2">
                    <a:lumMod val="50000"/>
                    <a:alpha val="60000"/>
                  </a:schemeClr>
                </a:solidFill>
              </a:rPr>
              <a:t>The role of genes: </a:t>
            </a:r>
          </a:p>
          <a:p>
            <a:r>
              <a:rPr lang="en-GB" sz="2600" dirty="0"/>
              <a:t>Does crime run in families? If so, is that because of genes or upbringing? </a:t>
            </a:r>
          </a:p>
          <a:p>
            <a:r>
              <a:rPr lang="en-GB" sz="2600" dirty="0"/>
              <a:t>As you know, to explore the contribution of genetics, researchers have used twin studies. </a:t>
            </a:r>
          </a:p>
          <a:p>
            <a:r>
              <a:rPr lang="en-GB" sz="2600" dirty="0"/>
              <a:t>Genes hold the traits to build and maintain their cells and pass genetic heredity to offspring. BUT… </a:t>
            </a:r>
          </a:p>
          <a:p>
            <a:r>
              <a:rPr lang="en-GB" sz="2600" dirty="0"/>
              <a:t>Just how much of our behaviour is determined by our genes? </a:t>
            </a:r>
          </a:p>
          <a:p>
            <a:r>
              <a:rPr lang="en-GB" sz="2600" dirty="0"/>
              <a:t>Children are born with a range of genetic makeup predispositions and temperaments. </a:t>
            </a:r>
          </a:p>
          <a:p>
            <a:endParaRPr lang="en-GB" dirty="0"/>
          </a:p>
        </p:txBody>
      </p:sp>
      <p:sp>
        <p:nvSpPr>
          <p:cNvPr id="4" name="Content Placeholder 3">
            <a:extLst>
              <a:ext uri="{FF2B5EF4-FFF2-40B4-BE49-F238E27FC236}">
                <a16:creationId xmlns:a16="http://schemas.microsoft.com/office/drawing/2014/main" id="{CDD0BB57-757A-4BAA-EAA8-B848742720AB}"/>
              </a:ext>
            </a:extLst>
          </p:cNvPr>
          <p:cNvSpPr>
            <a:spLocks noGrp="1"/>
          </p:cNvSpPr>
          <p:nvPr>
            <p:ph sz="half" idx="2"/>
          </p:nvPr>
        </p:nvSpPr>
        <p:spPr>
          <a:xfrm>
            <a:off x="5892800" y="1685925"/>
            <a:ext cx="5994400" cy="4776786"/>
          </a:xfrm>
          <a:solidFill>
            <a:schemeClr val="bg1"/>
          </a:solidFill>
          <a:ln>
            <a:solidFill>
              <a:schemeClr val="accent1"/>
            </a:solidFill>
          </a:ln>
        </p:spPr>
        <p:txBody>
          <a:bodyPr>
            <a:noAutofit/>
          </a:bodyPr>
          <a:lstStyle/>
          <a:p>
            <a:r>
              <a:rPr lang="en-GB" sz="1600" dirty="0"/>
              <a:t>The increasing development of sophisticated technologies has shown that the adolescent brain keeps developing into the twenties (Beckman 2004). </a:t>
            </a:r>
          </a:p>
          <a:p>
            <a:r>
              <a:rPr lang="en-GB" sz="1600" dirty="0"/>
              <a:t>But also, we know that it is not simply biology, but a lack of </a:t>
            </a:r>
            <a:r>
              <a:rPr lang="en-GB" sz="1600" b="1" dirty="0"/>
              <a:t>contact, stimulation and social responsiveness </a:t>
            </a:r>
            <a:r>
              <a:rPr lang="en-GB" sz="1600" dirty="0"/>
              <a:t>that can alter the developmental path considerably (Dahlberg &amp; Potter 2001). </a:t>
            </a:r>
          </a:p>
          <a:p>
            <a:r>
              <a:rPr lang="en-GB" sz="1600" dirty="0"/>
              <a:t>And temperament is crucial for three areas- </a:t>
            </a:r>
          </a:p>
          <a:p>
            <a:r>
              <a:rPr lang="en-GB" sz="1600" b="1" dirty="0">
                <a:solidFill>
                  <a:schemeClr val="accent2">
                    <a:lumMod val="50000"/>
                    <a:alpha val="60000"/>
                  </a:schemeClr>
                </a:solidFill>
              </a:rPr>
              <a:t>Emotional expression, </a:t>
            </a:r>
          </a:p>
          <a:p>
            <a:r>
              <a:rPr lang="en-GB" sz="1600" b="1" dirty="0">
                <a:solidFill>
                  <a:schemeClr val="accent2">
                    <a:lumMod val="50000"/>
                    <a:alpha val="60000"/>
                  </a:schemeClr>
                </a:solidFill>
              </a:rPr>
              <a:t>Motor activity and </a:t>
            </a:r>
          </a:p>
          <a:p>
            <a:r>
              <a:rPr lang="en-GB" sz="1600" b="1" dirty="0">
                <a:solidFill>
                  <a:schemeClr val="accent2">
                    <a:lumMod val="50000"/>
                    <a:alpha val="60000"/>
                  </a:schemeClr>
                </a:solidFill>
              </a:rPr>
              <a:t>Sensitivity to stimulation. </a:t>
            </a:r>
          </a:p>
        </p:txBody>
      </p:sp>
    </p:spTree>
    <p:extLst>
      <p:ext uri="{BB962C8B-B14F-4D97-AF65-F5344CB8AC3E}">
        <p14:creationId xmlns:p14="http://schemas.microsoft.com/office/powerpoint/2010/main" val="3739823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F2999-BA46-7460-D67D-354E7CC056F4}"/>
              </a:ext>
            </a:extLst>
          </p:cNvPr>
          <p:cNvSpPr>
            <a:spLocks noGrp="1"/>
          </p:cNvSpPr>
          <p:nvPr>
            <p:ph type="title"/>
          </p:nvPr>
        </p:nvSpPr>
        <p:spPr/>
        <p:txBody>
          <a:bodyPr/>
          <a:lstStyle/>
          <a:p>
            <a:r>
              <a:rPr lang="en-GB" dirty="0"/>
              <a:t>A Criminal Gene?</a:t>
            </a:r>
          </a:p>
        </p:txBody>
      </p:sp>
      <p:sp>
        <p:nvSpPr>
          <p:cNvPr id="3" name="Content Placeholder 2">
            <a:extLst>
              <a:ext uri="{FF2B5EF4-FFF2-40B4-BE49-F238E27FC236}">
                <a16:creationId xmlns:a16="http://schemas.microsoft.com/office/drawing/2014/main" id="{12EAB9E9-6480-BE62-8D05-38564CE0E4EF}"/>
              </a:ext>
            </a:extLst>
          </p:cNvPr>
          <p:cNvSpPr>
            <a:spLocks noGrp="1"/>
          </p:cNvSpPr>
          <p:nvPr>
            <p:ph sz="half" idx="1"/>
          </p:nvPr>
        </p:nvSpPr>
        <p:spPr>
          <a:xfrm>
            <a:off x="152400" y="1685925"/>
            <a:ext cx="5943600" cy="4471035"/>
          </a:xfrm>
          <a:solidFill>
            <a:schemeClr val="bg1"/>
          </a:solidFill>
          <a:ln>
            <a:solidFill>
              <a:schemeClr val="accent1"/>
            </a:solidFill>
          </a:ln>
        </p:spPr>
        <p:txBody>
          <a:bodyPr>
            <a:noAutofit/>
          </a:bodyPr>
          <a:lstStyle/>
          <a:p>
            <a:r>
              <a:rPr lang="en-GB" sz="1800" dirty="0" err="1"/>
              <a:t>Theilgaard</a:t>
            </a:r>
            <a:r>
              <a:rPr lang="en-GB" sz="1800" dirty="0"/>
              <a:t> (1984) looked for a ‘criminal gene’. He studied blood samples of over 30,000 men born in the 1940s. </a:t>
            </a:r>
          </a:p>
          <a:p>
            <a:r>
              <a:rPr lang="en-GB" sz="1800" dirty="0"/>
              <a:t>Found two chromosome abnormalities – XXY chromosome pattern and XYY chromosome pattern. </a:t>
            </a:r>
          </a:p>
          <a:p>
            <a:r>
              <a:rPr lang="en-GB" sz="1800" dirty="0"/>
              <a:t>Found that XYY males had slightly lower levels of intelligence than average and tended to be more aggressive towards people than `normal` men. </a:t>
            </a:r>
          </a:p>
        </p:txBody>
      </p:sp>
      <p:sp>
        <p:nvSpPr>
          <p:cNvPr id="4" name="Content Placeholder 3">
            <a:extLst>
              <a:ext uri="{FF2B5EF4-FFF2-40B4-BE49-F238E27FC236}">
                <a16:creationId xmlns:a16="http://schemas.microsoft.com/office/drawing/2014/main" id="{93965603-346A-E3A8-2B79-AD46A2946B6B}"/>
              </a:ext>
            </a:extLst>
          </p:cNvPr>
          <p:cNvSpPr>
            <a:spLocks noGrp="1"/>
          </p:cNvSpPr>
          <p:nvPr>
            <p:ph sz="half" idx="2"/>
          </p:nvPr>
        </p:nvSpPr>
        <p:spPr>
          <a:xfrm>
            <a:off x="6274202" y="1685925"/>
            <a:ext cx="5531718" cy="4471035"/>
          </a:xfrm>
          <a:solidFill>
            <a:schemeClr val="bg1"/>
          </a:solidFill>
          <a:ln>
            <a:solidFill>
              <a:schemeClr val="accent1"/>
            </a:solidFill>
          </a:ln>
        </p:spPr>
        <p:txBody>
          <a:bodyPr>
            <a:normAutofit fontScale="70000" lnSpcReduction="20000"/>
          </a:bodyPr>
          <a:lstStyle/>
          <a:p>
            <a:r>
              <a:rPr lang="en-GB" dirty="0"/>
              <a:t>Similarly, Jacobs et al., (1965) suggested that men with the XYY syndrome were more aggressive than normal 'XY' men. </a:t>
            </a:r>
          </a:p>
          <a:p>
            <a:r>
              <a:rPr lang="en-GB" dirty="0"/>
              <a:t> XYY men are over-represented in the prison population. There are 15 sufferers per 1,000 in prisons and 1 per 1000 in the general population.</a:t>
            </a:r>
          </a:p>
          <a:p>
            <a:r>
              <a:rPr lang="en-GB" dirty="0"/>
              <a:t>BUT…XYY males not actually as predicted (Graham et al., 2007):</a:t>
            </a:r>
          </a:p>
          <a:p>
            <a:pPr lvl="1"/>
            <a:r>
              <a:rPr lang="en-GB" b="1" dirty="0">
                <a:solidFill>
                  <a:schemeClr val="accent2">
                    <a:lumMod val="50000"/>
                    <a:alpha val="60000"/>
                  </a:schemeClr>
                </a:solidFill>
              </a:rPr>
              <a:t>`Normal`  aggression and testosterone levels</a:t>
            </a:r>
          </a:p>
          <a:p>
            <a:pPr lvl="1"/>
            <a:r>
              <a:rPr lang="en-GB" b="1" dirty="0">
                <a:solidFill>
                  <a:schemeClr val="accent2">
                    <a:lumMod val="50000"/>
                    <a:alpha val="60000"/>
                  </a:schemeClr>
                </a:solidFill>
              </a:rPr>
              <a:t>Prone to developmental disorders and learning difficulties </a:t>
            </a:r>
          </a:p>
          <a:p>
            <a:pPr lvl="1"/>
            <a:r>
              <a:rPr lang="en-GB" b="1" dirty="0">
                <a:solidFill>
                  <a:schemeClr val="accent2">
                    <a:lumMod val="50000"/>
                    <a:alpha val="60000"/>
                  </a:schemeClr>
                </a:solidFill>
              </a:rPr>
              <a:t>XYY males are rare in the general population but over-represented in the offender population – why?</a:t>
            </a:r>
          </a:p>
        </p:txBody>
      </p:sp>
    </p:spTree>
    <p:extLst>
      <p:ext uri="{BB962C8B-B14F-4D97-AF65-F5344CB8AC3E}">
        <p14:creationId xmlns:p14="http://schemas.microsoft.com/office/powerpoint/2010/main" val="1385402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ED3FF-E932-6A69-EFC9-D6C01A140D5C}"/>
              </a:ext>
            </a:extLst>
          </p:cNvPr>
          <p:cNvSpPr>
            <a:spLocks noGrp="1"/>
          </p:cNvSpPr>
          <p:nvPr>
            <p:ph type="title"/>
          </p:nvPr>
        </p:nvSpPr>
        <p:spPr/>
        <p:txBody>
          <a:bodyPr/>
          <a:lstStyle/>
          <a:p>
            <a:r>
              <a:rPr lang="en-GB" dirty="0"/>
              <a:t>Twin Studies as Explanations for Criminality</a:t>
            </a:r>
          </a:p>
        </p:txBody>
      </p:sp>
      <p:sp>
        <p:nvSpPr>
          <p:cNvPr id="3" name="Content Placeholder 2">
            <a:extLst>
              <a:ext uri="{FF2B5EF4-FFF2-40B4-BE49-F238E27FC236}">
                <a16:creationId xmlns:a16="http://schemas.microsoft.com/office/drawing/2014/main" id="{E5A49D1D-CCBF-07D0-4AF5-98987193E375}"/>
              </a:ext>
            </a:extLst>
          </p:cNvPr>
          <p:cNvSpPr>
            <a:spLocks noGrp="1"/>
          </p:cNvSpPr>
          <p:nvPr>
            <p:ph sz="half" idx="1"/>
          </p:nvPr>
        </p:nvSpPr>
        <p:spPr>
          <a:solidFill>
            <a:schemeClr val="bg1"/>
          </a:solidFill>
          <a:ln>
            <a:solidFill>
              <a:schemeClr val="accent1"/>
            </a:solidFill>
          </a:ln>
        </p:spPr>
        <p:txBody>
          <a:bodyPr>
            <a:normAutofit fontScale="92500"/>
          </a:bodyPr>
          <a:lstStyle/>
          <a:p>
            <a:r>
              <a:rPr lang="en-GB" dirty="0"/>
              <a:t>Christiansen (1977) studied 3586 sets of Danish twins. </a:t>
            </a:r>
          </a:p>
          <a:p>
            <a:r>
              <a:rPr lang="en-GB" dirty="0"/>
              <a:t>Concordance rates: </a:t>
            </a:r>
          </a:p>
          <a:p>
            <a:pPr lvl="1"/>
            <a:r>
              <a:rPr lang="en-GB" b="1" dirty="0">
                <a:solidFill>
                  <a:schemeClr val="accent2">
                    <a:lumMod val="50000"/>
                    <a:alpha val="60000"/>
                  </a:schemeClr>
                </a:solidFill>
              </a:rPr>
              <a:t>MZ male twins = 35% </a:t>
            </a:r>
          </a:p>
          <a:p>
            <a:pPr lvl="1"/>
            <a:r>
              <a:rPr lang="en-GB" b="1" dirty="0">
                <a:solidFill>
                  <a:schemeClr val="accent2">
                    <a:lumMod val="50000"/>
                    <a:alpha val="60000"/>
                  </a:schemeClr>
                </a:solidFill>
              </a:rPr>
              <a:t>DZ male twins = 13% </a:t>
            </a:r>
          </a:p>
          <a:p>
            <a:pPr lvl="1"/>
            <a:r>
              <a:rPr lang="en-GB" b="1" dirty="0">
                <a:solidFill>
                  <a:schemeClr val="accent2">
                    <a:lumMod val="50000"/>
                    <a:alpha val="60000"/>
                  </a:schemeClr>
                </a:solidFill>
              </a:rPr>
              <a:t>MZ female twins = 21% </a:t>
            </a:r>
          </a:p>
          <a:p>
            <a:pPr lvl="1"/>
            <a:r>
              <a:rPr lang="en-GB" b="1" dirty="0">
                <a:solidFill>
                  <a:schemeClr val="accent2">
                    <a:lumMod val="50000"/>
                    <a:alpha val="60000"/>
                  </a:schemeClr>
                </a:solidFill>
              </a:rPr>
              <a:t>DZ female twins = 8%</a:t>
            </a:r>
          </a:p>
        </p:txBody>
      </p:sp>
      <p:sp>
        <p:nvSpPr>
          <p:cNvPr id="4" name="Content Placeholder 3">
            <a:extLst>
              <a:ext uri="{FF2B5EF4-FFF2-40B4-BE49-F238E27FC236}">
                <a16:creationId xmlns:a16="http://schemas.microsoft.com/office/drawing/2014/main" id="{F24101B0-CBDD-2A73-409F-296332B65313}"/>
              </a:ext>
            </a:extLst>
          </p:cNvPr>
          <p:cNvSpPr>
            <a:spLocks noGrp="1"/>
          </p:cNvSpPr>
          <p:nvPr>
            <p:ph sz="half" idx="2"/>
          </p:nvPr>
        </p:nvSpPr>
        <p:spPr>
          <a:solidFill>
            <a:schemeClr val="bg1"/>
          </a:solidFill>
          <a:ln>
            <a:solidFill>
              <a:schemeClr val="accent1"/>
            </a:solidFill>
          </a:ln>
        </p:spPr>
        <p:txBody>
          <a:bodyPr>
            <a:normAutofit fontScale="92500"/>
          </a:bodyPr>
          <a:lstStyle/>
          <a:p>
            <a:r>
              <a:rPr lang="en-GB" dirty="0"/>
              <a:t>MISTRA-The Minnesota Study of Twins Reared Apart (Bouchard et al., 1979-1990).</a:t>
            </a:r>
          </a:p>
          <a:p>
            <a:r>
              <a:rPr lang="en-GB" dirty="0"/>
              <a:t>They reported that at least 70% of the variance in IQ was due to genetics. </a:t>
            </a:r>
          </a:p>
          <a:p>
            <a:r>
              <a:rPr lang="en-GB" dirty="0"/>
              <a:t>Although this study did not specifically look at criminality, it has enormous implications…</a:t>
            </a:r>
          </a:p>
        </p:txBody>
      </p:sp>
    </p:spTree>
    <p:extLst>
      <p:ext uri="{BB962C8B-B14F-4D97-AF65-F5344CB8AC3E}">
        <p14:creationId xmlns:p14="http://schemas.microsoft.com/office/powerpoint/2010/main" val="3535917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6470D-FE39-173D-D9AC-CDC38F743887}"/>
              </a:ext>
            </a:extLst>
          </p:cNvPr>
          <p:cNvSpPr>
            <a:spLocks noGrp="1"/>
          </p:cNvSpPr>
          <p:nvPr>
            <p:ph type="title"/>
          </p:nvPr>
        </p:nvSpPr>
        <p:spPr/>
        <p:txBody>
          <a:bodyPr/>
          <a:lstStyle/>
          <a:p>
            <a:r>
              <a:rPr lang="en-GB" dirty="0"/>
              <a:t>How exactly do genes influence our behaviour?</a:t>
            </a:r>
          </a:p>
        </p:txBody>
      </p:sp>
      <p:sp>
        <p:nvSpPr>
          <p:cNvPr id="3" name="Content Placeholder 2">
            <a:extLst>
              <a:ext uri="{FF2B5EF4-FFF2-40B4-BE49-F238E27FC236}">
                <a16:creationId xmlns:a16="http://schemas.microsoft.com/office/drawing/2014/main" id="{7B267C5A-5AAA-CA29-0F8E-C803DCB0BBA5}"/>
              </a:ext>
            </a:extLst>
          </p:cNvPr>
          <p:cNvSpPr>
            <a:spLocks noGrp="1"/>
          </p:cNvSpPr>
          <p:nvPr>
            <p:ph sz="half" idx="1"/>
          </p:nvPr>
        </p:nvSpPr>
        <p:spPr>
          <a:solidFill>
            <a:schemeClr val="bg1"/>
          </a:solidFill>
          <a:ln>
            <a:solidFill>
              <a:schemeClr val="accent1"/>
            </a:solidFill>
          </a:ln>
        </p:spPr>
        <p:txBody>
          <a:bodyPr>
            <a:normAutofit fontScale="77500" lnSpcReduction="20000"/>
          </a:bodyPr>
          <a:lstStyle/>
          <a:p>
            <a:r>
              <a:rPr lang="en-GB" dirty="0"/>
              <a:t>Genes influence our behaviour </a:t>
            </a:r>
            <a:r>
              <a:rPr lang="en-GB" b="1" dirty="0"/>
              <a:t>via the amino acids</a:t>
            </a:r>
            <a:r>
              <a:rPr lang="en-GB" dirty="0"/>
              <a:t> for which they </a:t>
            </a:r>
            <a:r>
              <a:rPr lang="en-GB" b="1" dirty="0"/>
              <a:t>code</a:t>
            </a:r>
            <a:r>
              <a:rPr lang="en-GB" dirty="0"/>
              <a:t>, which in turn </a:t>
            </a:r>
            <a:r>
              <a:rPr lang="en-GB" b="1" dirty="0"/>
              <a:t>leads to behavioural responses to the environment</a:t>
            </a:r>
            <a:r>
              <a:rPr lang="en-GB" dirty="0"/>
              <a:t> (both </a:t>
            </a:r>
            <a:r>
              <a:rPr lang="en-GB" b="1" dirty="0">
                <a:solidFill>
                  <a:schemeClr val="accent2">
                    <a:lumMod val="50000"/>
                    <a:alpha val="60000"/>
                  </a:schemeClr>
                </a:solidFill>
              </a:rPr>
              <a:t>internally and externally</a:t>
            </a:r>
            <a:r>
              <a:rPr lang="en-GB" dirty="0"/>
              <a:t>). </a:t>
            </a:r>
          </a:p>
          <a:p>
            <a:r>
              <a:rPr lang="en-GB" dirty="0"/>
              <a:t>Behaviours are usually polygenic and </a:t>
            </a:r>
            <a:r>
              <a:rPr lang="en-GB" b="1" dirty="0"/>
              <a:t>genes</a:t>
            </a:r>
            <a:r>
              <a:rPr lang="en-GB" dirty="0"/>
              <a:t> are often </a:t>
            </a:r>
            <a:r>
              <a:rPr lang="en-GB" b="1" dirty="0"/>
              <a:t>pleiotropic</a:t>
            </a:r>
            <a:r>
              <a:rPr lang="en-GB" dirty="0"/>
              <a:t> (Plomin 1990; one gene influences two or more seemingly unrelated phenotypic traits). </a:t>
            </a:r>
          </a:p>
          <a:p>
            <a:r>
              <a:rPr lang="en-GB" dirty="0"/>
              <a:t> However, there are specific genes associated with certain traits. </a:t>
            </a:r>
          </a:p>
        </p:txBody>
      </p:sp>
      <p:sp>
        <p:nvSpPr>
          <p:cNvPr id="4" name="Content Placeholder 3">
            <a:extLst>
              <a:ext uri="{FF2B5EF4-FFF2-40B4-BE49-F238E27FC236}">
                <a16:creationId xmlns:a16="http://schemas.microsoft.com/office/drawing/2014/main" id="{80AD8A49-0D12-93BA-5612-CA52E68B11FC}"/>
              </a:ext>
            </a:extLst>
          </p:cNvPr>
          <p:cNvSpPr>
            <a:spLocks noGrp="1"/>
          </p:cNvSpPr>
          <p:nvPr>
            <p:ph sz="half" idx="2"/>
          </p:nvPr>
        </p:nvSpPr>
        <p:spPr>
          <a:solidFill>
            <a:schemeClr val="bg1"/>
          </a:solidFill>
          <a:ln>
            <a:solidFill>
              <a:schemeClr val="accent1"/>
            </a:solidFill>
          </a:ln>
        </p:spPr>
        <p:txBody>
          <a:bodyPr>
            <a:normAutofit fontScale="77500" lnSpcReduction="20000"/>
          </a:bodyPr>
          <a:lstStyle/>
          <a:p>
            <a:endParaRPr lang="en-GB" b="1" dirty="0">
              <a:solidFill>
                <a:schemeClr val="accent2">
                  <a:lumMod val="50000"/>
                  <a:alpha val="60000"/>
                </a:schemeClr>
              </a:solidFill>
            </a:endParaRPr>
          </a:p>
          <a:p>
            <a:pPr marL="0" indent="0">
              <a:buNone/>
            </a:pPr>
            <a:r>
              <a:rPr lang="en-GB" b="1" dirty="0">
                <a:solidFill>
                  <a:schemeClr val="accent2">
                    <a:lumMod val="50000"/>
                    <a:alpha val="60000"/>
                  </a:schemeClr>
                </a:solidFill>
              </a:rPr>
              <a:t>Contemporary twin studies demonstrate- </a:t>
            </a:r>
          </a:p>
          <a:p>
            <a:r>
              <a:rPr lang="en-GB" dirty="0"/>
              <a:t>Hyperactivity in boys and girls aged 8-16 has heritability of .70 (</a:t>
            </a:r>
            <a:r>
              <a:rPr lang="en-GB" dirty="0" err="1"/>
              <a:t>Silberg</a:t>
            </a:r>
            <a:r>
              <a:rPr lang="en-GB" dirty="0"/>
              <a:t> et al., 1996). </a:t>
            </a:r>
          </a:p>
          <a:p>
            <a:r>
              <a:rPr lang="en-GB" dirty="0"/>
              <a:t>For Conduct disorder similar results (</a:t>
            </a:r>
            <a:r>
              <a:rPr lang="en-GB" dirty="0" err="1"/>
              <a:t>Maes</a:t>
            </a:r>
            <a:r>
              <a:rPr lang="en-GB" dirty="0"/>
              <a:t> et al., 2007). </a:t>
            </a:r>
          </a:p>
          <a:p>
            <a:r>
              <a:rPr lang="en-GB" dirty="0"/>
              <a:t>For ADHD it is .76 (</a:t>
            </a:r>
            <a:r>
              <a:rPr lang="en-GB" dirty="0" err="1"/>
              <a:t>Faraone</a:t>
            </a:r>
            <a:r>
              <a:rPr lang="en-GB" dirty="0"/>
              <a:t> et al., 2005).  </a:t>
            </a:r>
          </a:p>
          <a:p>
            <a:r>
              <a:rPr lang="en-GB" dirty="0"/>
              <a:t>For aggression it is .65 (Burt 2009). </a:t>
            </a:r>
          </a:p>
          <a:p>
            <a:r>
              <a:rPr lang="en-GB" dirty="0"/>
              <a:t>And for self-control it is .64 (Beaver et al., 2010).</a:t>
            </a:r>
          </a:p>
        </p:txBody>
      </p:sp>
    </p:spTree>
    <p:extLst>
      <p:ext uri="{BB962C8B-B14F-4D97-AF65-F5344CB8AC3E}">
        <p14:creationId xmlns:p14="http://schemas.microsoft.com/office/powerpoint/2010/main" val="2603252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509E0-0790-2376-A627-097B51EC1E63}"/>
              </a:ext>
            </a:extLst>
          </p:cNvPr>
          <p:cNvSpPr>
            <a:spLocks noGrp="1"/>
          </p:cNvSpPr>
          <p:nvPr>
            <p:ph type="title"/>
          </p:nvPr>
        </p:nvSpPr>
        <p:spPr/>
        <p:txBody>
          <a:bodyPr/>
          <a:lstStyle/>
          <a:p>
            <a:r>
              <a:rPr lang="en-GB" dirty="0"/>
              <a:t>Family Studies</a:t>
            </a:r>
          </a:p>
        </p:txBody>
      </p:sp>
      <p:sp>
        <p:nvSpPr>
          <p:cNvPr id="3" name="Content Placeholder 2">
            <a:extLst>
              <a:ext uri="{FF2B5EF4-FFF2-40B4-BE49-F238E27FC236}">
                <a16:creationId xmlns:a16="http://schemas.microsoft.com/office/drawing/2014/main" id="{2F58B61A-0F23-421F-7804-F55DEB621700}"/>
              </a:ext>
            </a:extLst>
          </p:cNvPr>
          <p:cNvSpPr>
            <a:spLocks noGrp="1"/>
          </p:cNvSpPr>
          <p:nvPr>
            <p:ph sz="half" idx="1"/>
          </p:nvPr>
        </p:nvSpPr>
        <p:spPr>
          <a:xfrm>
            <a:off x="365760" y="1685925"/>
            <a:ext cx="5552040" cy="4664075"/>
          </a:xfrm>
          <a:solidFill>
            <a:schemeClr val="bg1"/>
          </a:solidFill>
          <a:ln>
            <a:solidFill>
              <a:schemeClr val="accent1"/>
            </a:solidFill>
          </a:ln>
        </p:spPr>
        <p:txBody>
          <a:bodyPr>
            <a:normAutofit fontScale="70000" lnSpcReduction="20000"/>
          </a:bodyPr>
          <a:lstStyle/>
          <a:p>
            <a:r>
              <a:rPr lang="en-GB" b="1" dirty="0"/>
              <a:t>Size of family: </a:t>
            </a:r>
          </a:p>
          <a:p>
            <a:r>
              <a:rPr lang="en-GB" dirty="0"/>
              <a:t>Larger families - less attention. Also younger siblings model their behaviour on that of older siblings - the 'contagion effect’. </a:t>
            </a:r>
          </a:p>
          <a:p>
            <a:r>
              <a:rPr lang="en-GB" b="1" dirty="0"/>
              <a:t>Interactions within the family: </a:t>
            </a:r>
          </a:p>
          <a:p>
            <a:r>
              <a:rPr lang="en-GB" dirty="0"/>
              <a:t>Correlation between crime and poor interaction within the family. </a:t>
            </a:r>
          </a:p>
          <a:p>
            <a:r>
              <a:rPr lang="en-GB" dirty="0"/>
              <a:t>Parental conflict, poor use of language and communication, mistrust of other family members. </a:t>
            </a:r>
          </a:p>
          <a:p>
            <a:r>
              <a:rPr lang="en-GB" dirty="0"/>
              <a:t> Lack of parental supervision is associated with inconsistent punishment. Harsh punishment is effective in the short term, but in the long run can lead to violent delinquency (Straus, 1991). </a:t>
            </a:r>
          </a:p>
        </p:txBody>
      </p:sp>
      <p:sp>
        <p:nvSpPr>
          <p:cNvPr id="4" name="Content Placeholder 3">
            <a:extLst>
              <a:ext uri="{FF2B5EF4-FFF2-40B4-BE49-F238E27FC236}">
                <a16:creationId xmlns:a16="http://schemas.microsoft.com/office/drawing/2014/main" id="{18EC1398-8B8F-0596-95AD-BBA4BC418288}"/>
              </a:ext>
            </a:extLst>
          </p:cNvPr>
          <p:cNvSpPr>
            <a:spLocks noGrp="1"/>
          </p:cNvSpPr>
          <p:nvPr>
            <p:ph sz="half" idx="2"/>
          </p:nvPr>
        </p:nvSpPr>
        <p:spPr>
          <a:xfrm>
            <a:off x="6274200" y="1685925"/>
            <a:ext cx="4928400" cy="4664075"/>
          </a:xfrm>
          <a:solidFill>
            <a:schemeClr val="bg1"/>
          </a:solidFill>
          <a:ln>
            <a:solidFill>
              <a:schemeClr val="accent1"/>
            </a:solidFill>
          </a:ln>
        </p:spPr>
        <p:txBody>
          <a:bodyPr>
            <a:normAutofit fontScale="70000" lnSpcReduction="20000"/>
          </a:bodyPr>
          <a:lstStyle/>
          <a:p>
            <a:r>
              <a:rPr lang="en-GB" b="1" dirty="0"/>
              <a:t>Child rearing practice </a:t>
            </a:r>
            <a:r>
              <a:rPr lang="en-GB" dirty="0"/>
              <a:t>(Offman,1984) found that 'power assertion' style of child rearing was associated strongly with delinquency. </a:t>
            </a:r>
          </a:p>
          <a:p>
            <a:r>
              <a:rPr lang="en-GB" b="1" dirty="0"/>
              <a:t>Physical punishment </a:t>
            </a:r>
            <a:r>
              <a:rPr lang="en-GB" dirty="0"/>
              <a:t>encourages the child to consider aggression as acceptable, given that an authority figure uses it. </a:t>
            </a:r>
          </a:p>
          <a:p>
            <a:r>
              <a:rPr lang="en-GB" b="1" dirty="0"/>
              <a:t>Inconsistent punishment </a:t>
            </a:r>
            <a:r>
              <a:rPr lang="en-GB" dirty="0"/>
              <a:t>has a profound effect on criminal behaviour. Coopersmith (1968) found that inconsistent punishment was linked to very low self-esteem and delinquent behaviour. </a:t>
            </a:r>
          </a:p>
        </p:txBody>
      </p:sp>
      <p:pic>
        <p:nvPicPr>
          <p:cNvPr id="4098" name="Picture 2" descr="Ending Corporal Punishment of Children ...">
            <a:extLst>
              <a:ext uri="{FF2B5EF4-FFF2-40B4-BE49-F238E27FC236}">
                <a16:creationId xmlns:a16="http://schemas.microsoft.com/office/drawing/2014/main" id="{07CF76AC-B4C3-CAE2-F678-86B3E3F590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8183" y="4826000"/>
            <a:ext cx="3478898" cy="1818005"/>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3883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84AD4-FCD0-A599-1720-3E3EB7A758B8}"/>
              </a:ext>
            </a:extLst>
          </p:cNvPr>
          <p:cNvSpPr>
            <a:spLocks noGrp="1"/>
          </p:cNvSpPr>
          <p:nvPr>
            <p:ph type="title"/>
          </p:nvPr>
        </p:nvSpPr>
        <p:spPr/>
        <p:txBody>
          <a:bodyPr/>
          <a:lstStyle/>
          <a:p>
            <a:r>
              <a:rPr lang="en-GB" dirty="0"/>
              <a:t>Adoption Studies</a:t>
            </a:r>
          </a:p>
        </p:txBody>
      </p:sp>
      <p:sp>
        <p:nvSpPr>
          <p:cNvPr id="3" name="Content Placeholder 2">
            <a:extLst>
              <a:ext uri="{FF2B5EF4-FFF2-40B4-BE49-F238E27FC236}">
                <a16:creationId xmlns:a16="http://schemas.microsoft.com/office/drawing/2014/main" id="{5C8D0226-1B72-BED6-DBE3-C6E92F476BA1}"/>
              </a:ext>
            </a:extLst>
          </p:cNvPr>
          <p:cNvSpPr>
            <a:spLocks noGrp="1"/>
          </p:cNvSpPr>
          <p:nvPr>
            <p:ph sz="half" idx="1"/>
          </p:nvPr>
        </p:nvSpPr>
        <p:spPr>
          <a:xfrm>
            <a:off x="284480" y="1685925"/>
            <a:ext cx="5176120" cy="4776786"/>
          </a:xfrm>
          <a:solidFill>
            <a:schemeClr val="bg1"/>
          </a:solidFill>
          <a:ln>
            <a:solidFill>
              <a:schemeClr val="accent1"/>
            </a:solidFill>
          </a:ln>
        </p:spPr>
        <p:txBody>
          <a:bodyPr>
            <a:noAutofit/>
          </a:bodyPr>
          <a:lstStyle/>
          <a:p>
            <a:r>
              <a:rPr lang="en-GB" sz="1800" dirty="0"/>
              <a:t>Bohman (1982) found that when biological father was alcoholic so was son and often involved in violent crime (Supports previous study opposite) . </a:t>
            </a:r>
          </a:p>
          <a:p>
            <a:r>
              <a:rPr lang="en-GB" sz="1800" dirty="0"/>
              <a:t>Criminality of sons and non-alcoholics also correlated, but for smaller/petty crimes. </a:t>
            </a:r>
          </a:p>
          <a:p>
            <a:r>
              <a:rPr lang="en-GB" sz="1800" dirty="0"/>
              <a:t>So, are criminal tendencies inherited? </a:t>
            </a:r>
          </a:p>
          <a:p>
            <a:r>
              <a:rPr lang="en-GB" sz="1800" dirty="0"/>
              <a:t>Stot (1982) argues that you cannot ignore </a:t>
            </a:r>
            <a:r>
              <a:rPr lang="en-GB" sz="1800" b="1" dirty="0"/>
              <a:t>prenatal influences</a:t>
            </a:r>
            <a:r>
              <a:rPr lang="en-GB" sz="1800" dirty="0"/>
              <a:t> and </a:t>
            </a:r>
            <a:r>
              <a:rPr lang="en-GB" sz="1800" b="1" dirty="0"/>
              <a:t>socioeconomic</a:t>
            </a:r>
            <a:r>
              <a:rPr lang="en-GB" sz="1800" dirty="0"/>
              <a:t> status, in turn linking with stress. </a:t>
            </a:r>
          </a:p>
        </p:txBody>
      </p:sp>
      <p:sp>
        <p:nvSpPr>
          <p:cNvPr id="4" name="Content Placeholder 3">
            <a:extLst>
              <a:ext uri="{FF2B5EF4-FFF2-40B4-BE49-F238E27FC236}">
                <a16:creationId xmlns:a16="http://schemas.microsoft.com/office/drawing/2014/main" id="{EE3777A0-B817-580B-306A-E519CC5C4D0E}"/>
              </a:ext>
            </a:extLst>
          </p:cNvPr>
          <p:cNvSpPr>
            <a:spLocks noGrp="1"/>
          </p:cNvSpPr>
          <p:nvPr>
            <p:ph sz="half" idx="2"/>
          </p:nvPr>
        </p:nvSpPr>
        <p:spPr>
          <a:xfrm>
            <a:off x="5750560" y="670560"/>
            <a:ext cx="6045200" cy="5792151"/>
          </a:xfrm>
          <a:solidFill>
            <a:schemeClr val="bg1"/>
          </a:solidFill>
          <a:ln>
            <a:solidFill>
              <a:schemeClr val="accent1"/>
            </a:solidFill>
          </a:ln>
        </p:spPr>
        <p:txBody>
          <a:bodyPr>
            <a:normAutofit fontScale="70000" lnSpcReduction="20000"/>
          </a:bodyPr>
          <a:lstStyle/>
          <a:p>
            <a:r>
              <a:rPr lang="en-GB" b="1" dirty="0"/>
              <a:t>Hutchins &amp; Mednick (1975)</a:t>
            </a:r>
          </a:p>
          <a:p>
            <a:r>
              <a:rPr lang="en-GB" dirty="0"/>
              <a:t>If both biological and adoptive father had criminal record, 36.2% of sons had a criminal record </a:t>
            </a:r>
          </a:p>
          <a:p>
            <a:r>
              <a:rPr lang="en-GB" dirty="0"/>
              <a:t>If only the biological father had a criminal record, 21.4% of sons had a criminal record </a:t>
            </a:r>
          </a:p>
          <a:p>
            <a:r>
              <a:rPr lang="en-GB" dirty="0"/>
              <a:t>If only the adoptive father had a criminal record, 11.5% of sons had a criminal record </a:t>
            </a:r>
          </a:p>
          <a:p>
            <a:r>
              <a:rPr lang="en-GB" dirty="0"/>
              <a:t>If neither father had a criminal record, 10.5% of sons had a criminal record. </a:t>
            </a:r>
          </a:p>
          <a:p>
            <a:r>
              <a:rPr lang="en-GB" dirty="0"/>
              <a:t>This clearly shows the importance of environmental factors, in combination with genetic factors, in determining behaviour. </a:t>
            </a:r>
          </a:p>
          <a:p>
            <a:r>
              <a:rPr lang="en-GB" dirty="0"/>
              <a:t> However, children are placed in an environment similar to the one from which they were adopted. Some children are adopted years after birth, raising the possibility that early experience with the birth-family may have contributed to later behaviour.</a:t>
            </a:r>
          </a:p>
        </p:txBody>
      </p:sp>
    </p:spTree>
    <p:extLst>
      <p:ext uri="{BB962C8B-B14F-4D97-AF65-F5344CB8AC3E}">
        <p14:creationId xmlns:p14="http://schemas.microsoft.com/office/powerpoint/2010/main" val="204284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30E15-B6B7-5243-A6FC-46D346F3B8D9}"/>
              </a:ext>
            </a:extLst>
          </p:cNvPr>
          <p:cNvSpPr>
            <a:spLocks noGrp="1"/>
          </p:cNvSpPr>
          <p:nvPr>
            <p:ph type="title"/>
          </p:nvPr>
        </p:nvSpPr>
        <p:spPr/>
        <p:txBody>
          <a:bodyPr/>
          <a:lstStyle/>
          <a:p>
            <a:r>
              <a:rPr lang="en-GB" dirty="0"/>
              <a:t>Genes Criminality and Free Will</a:t>
            </a:r>
          </a:p>
        </p:txBody>
      </p:sp>
      <p:sp>
        <p:nvSpPr>
          <p:cNvPr id="3" name="Content Placeholder 2">
            <a:extLst>
              <a:ext uri="{FF2B5EF4-FFF2-40B4-BE49-F238E27FC236}">
                <a16:creationId xmlns:a16="http://schemas.microsoft.com/office/drawing/2014/main" id="{E4D9F9CB-1C75-8C60-0D63-5CBFCE57CF6D}"/>
              </a:ext>
            </a:extLst>
          </p:cNvPr>
          <p:cNvSpPr>
            <a:spLocks noGrp="1"/>
          </p:cNvSpPr>
          <p:nvPr>
            <p:ph sz="half" idx="1"/>
          </p:nvPr>
        </p:nvSpPr>
        <p:spPr>
          <a:xfrm>
            <a:off x="553720" y="1685925"/>
            <a:ext cx="11084560" cy="4776786"/>
          </a:xfrm>
          <a:solidFill>
            <a:schemeClr val="bg1"/>
          </a:solidFill>
          <a:ln>
            <a:solidFill>
              <a:schemeClr val="accent1"/>
            </a:solidFill>
          </a:ln>
        </p:spPr>
        <p:txBody>
          <a:bodyPr>
            <a:noAutofit/>
          </a:bodyPr>
          <a:lstStyle/>
          <a:p>
            <a:r>
              <a:rPr lang="en-GB" sz="1600" dirty="0"/>
              <a:t>The debate regarding criminality and free will is a fundamental part of the explanation of causality of criminal activity. </a:t>
            </a:r>
          </a:p>
          <a:p>
            <a:r>
              <a:rPr lang="en-GB" sz="1600" dirty="0"/>
              <a:t>It is inherently linked to responsibility and legal sanction. </a:t>
            </a:r>
          </a:p>
          <a:p>
            <a:r>
              <a:rPr lang="en-GB" sz="1600" dirty="0"/>
              <a:t>This notion of `free will` must consider the individual`s ability to choose from an endless array of life options (Carson et al., 2007). </a:t>
            </a:r>
          </a:p>
          <a:p>
            <a:r>
              <a:rPr lang="en-GB" sz="1600" dirty="0"/>
              <a:t>That offenders exhibit a </a:t>
            </a:r>
            <a:r>
              <a:rPr lang="en-GB" sz="1600" b="1" dirty="0"/>
              <a:t>rational cost-benefit analysis </a:t>
            </a:r>
            <a:r>
              <a:rPr lang="en-GB" sz="1600" dirty="0"/>
              <a:t>before making their decision to engage in crime is often a problematic notion which does </a:t>
            </a:r>
            <a:r>
              <a:rPr lang="en-GB" sz="1600" b="1" dirty="0"/>
              <a:t>not acknowledge </a:t>
            </a:r>
            <a:r>
              <a:rPr lang="en-GB" sz="1600" dirty="0"/>
              <a:t>the role of </a:t>
            </a:r>
            <a:r>
              <a:rPr lang="en-GB" sz="1600" b="1" dirty="0"/>
              <a:t>biological and environmental factors</a:t>
            </a:r>
            <a:r>
              <a:rPr lang="en-GB" sz="1600" dirty="0"/>
              <a:t> in shaping their decisions (McGuire, 2004). </a:t>
            </a:r>
          </a:p>
          <a:p>
            <a:r>
              <a:rPr lang="en-GB" sz="1600" dirty="0"/>
              <a:t>However, an individual is not a passive reflection of external influences and biological influences; we must also consider their personal constructs by which they interpret, predict and control their world. </a:t>
            </a:r>
          </a:p>
          <a:p>
            <a:r>
              <a:rPr lang="en-GB" sz="1600" dirty="0"/>
              <a:t>It is these constructs that largely guide our behaviour. </a:t>
            </a:r>
          </a:p>
        </p:txBody>
      </p:sp>
    </p:spTree>
    <p:extLst>
      <p:ext uri="{BB962C8B-B14F-4D97-AF65-F5344CB8AC3E}">
        <p14:creationId xmlns:p14="http://schemas.microsoft.com/office/powerpoint/2010/main" val="42843651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3FAF2-95F8-173D-D814-EC186A6575E3}"/>
              </a:ext>
            </a:extLst>
          </p:cNvPr>
          <p:cNvSpPr>
            <a:spLocks noGrp="1"/>
          </p:cNvSpPr>
          <p:nvPr>
            <p:ph type="title"/>
          </p:nvPr>
        </p:nvSpPr>
        <p:spPr/>
        <p:txBody>
          <a:bodyPr/>
          <a:lstStyle/>
          <a:p>
            <a:r>
              <a:rPr lang="en-GB" dirty="0"/>
              <a:t>Neurotransmitters and Hormones</a:t>
            </a:r>
          </a:p>
        </p:txBody>
      </p:sp>
      <p:sp>
        <p:nvSpPr>
          <p:cNvPr id="3" name="Content Placeholder 2">
            <a:extLst>
              <a:ext uri="{FF2B5EF4-FFF2-40B4-BE49-F238E27FC236}">
                <a16:creationId xmlns:a16="http://schemas.microsoft.com/office/drawing/2014/main" id="{15056292-0318-3C0C-78BF-D6404694340A}"/>
              </a:ext>
            </a:extLst>
          </p:cNvPr>
          <p:cNvSpPr>
            <a:spLocks noGrp="1"/>
          </p:cNvSpPr>
          <p:nvPr>
            <p:ph sz="half" idx="1"/>
          </p:nvPr>
        </p:nvSpPr>
        <p:spPr>
          <a:xfrm>
            <a:off x="447040" y="1685925"/>
            <a:ext cx="5470760" cy="4613275"/>
          </a:xfrm>
          <a:solidFill>
            <a:schemeClr val="bg1"/>
          </a:solidFill>
          <a:ln>
            <a:solidFill>
              <a:schemeClr val="accent1"/>
            </a:solidFill>
          </a:ln>
        </p:spPr>
        <p:txBody>
          <a:bodyPr>
            <a:normAutofit fontScale="85000" lnSpcReduction="10000"/>
          </a:bodyPr>
          <a:lstStyle/>
          <a:p>
            <a:r>
              <a:rPr lang="en-GB" b="1" dirty="0"/>
              <a:t>Low levels of serotonin </a:t>
            </a:r>
            <a:r>
              <a:rPr lang="en-GB" dirty="0"/>
              <a:t>have been linked to </a:t>
            </a:r>
            <a:r>
              <a:rPr lang="en-GB" b="1" dirty="0"/>
              <a:t>antisocial</a:t>
            </a:r>
            <a:r>
              <a:rPr lang="en-GB" dirty="0"/>
              <a:t> and impulsive behaviour. </a:t>
            </a:r>
          </a:p>
          <a:p>
            <a:r>
              <a:rPr lang="en-GB" dirty="0"/>
              <a:t>Men generally have lower levels of serotonin. </a:t>
            </a:r>
          </a:p>
          <a:p>
            <a:r>
              <a:rPr lang="en-GB" dirty="0"/>
              <a:t>James Dabbs (2001) demonstrated that </a:t>
            </a:r>
            <a:r>
              <a:rPr lang="en-GB" b="1" dirty="0"/>
              <a:t>violent</a:t>
            </a:r>
            <a:r>
              <a:rPr lang="en-GB" dirty="0"/>
              <a:t> criminals have </a:t>
            </a:r>
            <a:r>
              <a:rPr lang="en-GB" b="1" dirty="0"/>
              <a:t>higher testosterone </a:t>
            </a:r>
            <a:r>
              <a:rPr lang="en-GB" dirty="0"/>
              <a:t>levels than non-aggressive criminals. </a:t>
            </a:r>
          </a:p>
          <a:p>
            <a:r>
              <a:rPr lang="en-GB" dirty="0"/>
              <a:t>However, all of these are </a:t>
            </a:r>
            <a:r>
              <a:rPr lang="en-GB" b="1" dirty="0"/>
              <a:t>correlational</a:t>
            </a:r>
            <a:r>
              <a:rPr lang="en-GB" dirty="0"/>
              <a:t> studies and do not show cause and effect. </a:t>
            </a:r>
          </a:p>
          <a:p>
            <a:r>
              <a:rPr lang="en-GB" dirty="0"/>
              <a:t>Are these chemical imbalances </a:t>
            </a:r>
            <a:r>
              <a:rPr lang="en-GB" b="1" dirty="0"/>
              <a:t>genetic</a:t>
            </a:r>
            <a:r>
              <a:rPr lang="en-GB" dirty="0"/>
              <a:t> or the result of </a:t>
            </a:r>
            <a:r>
              <a:rPr lang="en-GB" b="1" dirty="0"/>
              <a:t>environmental</a:t>
            </a:r>
            <a:r>
              <a:rPr lang="en-GB" dirty="0"/>
              <a:t> factors? </a:t>
            </a:r>
          </a:p>
        </p:txBody>
      </p:sp>
      <p:pic>
        <p:nvPicPr>
          <p:cNvPr id="5122" name="Picture 2" descr="What is serotonin? | Royal Institution">
            <a:extLst>
              <a:ext uri="{FF2B5EF4-FFF2-40B4-BE49-F238E27FC236}">
                <a16:creationId xmlns:a16="http://schemas.microsoft.com/office/drawing/2014/main" id="{26B8553D-F42D-CB2D-25D7-4AA7CEC84EA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445026" y="4424680"/>
            <a:ext cx="3757574" cy="1874520"/>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5124" name="Picture 4" descr="Testosterone Hormone Therapy ...">
            <a:extLst>
              <a:ext uri="{FF2B5EF4-FFF2-40B4-BE49-F238E27FC236}">
                <a16:creationId xmlns:a16="http://schemas.microsoft.com/office/drawing/2014/main" id="{3F722387-A465-F41F-EB11-2A550682DD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9579" y="1685925"/>
            <a:ext cx="3783021" cy="1989137"/>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2442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21E4B-487B-9699-4679-9A2D3F454036}"/>
              </a:ext>
            </a:extLst>
          </p:cNvPr>
          <p:cNvSpPr>
            <a:spLocks noGrp="1"/>
          </p:cNvSpPr>
          <p:nvPr>
            <p:ph type="title"/>
          </p:nvPr>
        </p:nvSpPr>
        <p:spPr/>
        <p:txBody>
          <a:bodyPr/>
          <a:lstStyle/>
          <a:p>
            <a:r>
              <a:rPr lang="en-GB" dirty="0"/>
              <a:t>Evidence?</a:t>
            </a:r>
          </a:p>
        </p:txBody>
      </p:sp>
      <p:sp>
        <p:nvSpPr>
          <p:cNvPr id="3" name="Content Placeholder 2">
            <a:extLst>
              <a:ext uri="{FF2B5EF4-FFF2-40B4-BE49-F238E27FC236}">
                <a16:creationId xmlns:a16="http://schemas.microsoft.com/office/drawing/2014/main" id="{05CFFD93-EC6B-CE3E-AF82-17BC94908FCE}"/>
              </a:ext>
            </a:extLst>
          </p:cNvPr>
          <p:cNvSpPr>
            <a:spLocks noGrp="1"/>
          </p:cNvSpPr>
          <p:nvPr>
            <p:ph sz="half" idx="1"/>
          </p:nvPr>
        </p:nvSpPr>
        <p:spPr>
          <a:xfrm>
            <a:off x="426720" y="1685925"/>
            <a:ext cx="5491080" cy="4776786"/>
          </a:xfrm>
          <a:solidFill>
            <a:schemeClr val="bg1"/>
          </a:solidFill>
          <a:ln>
            <a:solidFill>
              <a:schemeClr val="accent1"/>
            </a:solidFill>
          </a:ln>
        </p:spPr>
        <p:txBody>
          <a:bodyPr>
            <a:normAutofit fontScale="85000" lnSpcReduction="10000"/>
          </a:bodyPr>
          <a:lstStyle/>
          <a:p>
            <a:r>
              <a:rPr lang="en-GB" dirty="0"/>
              <a:t>Animal studies show that by giving MAOI`s or SSRI`s to increase the amount of </a:t>
            </a:r>
            <a:r>
              <a:rPr lang="en-GB" b="1" dirty="0"/>
              <a:t>5-HT</a:t>
            </a:r>
            <a:r>
              <a:rPr lang="en-GB" dirty="0"/>
              <a:t> (serotonin) available will </a:t>
            </a:r>
            <a:r>
              <a:rPr lang="en-GB" b="1" dirty="0"/>
              <a:t>reduce</a:t>
            </a:r>
            <a:r>
              <a:rPr lang="en-GB" dirty="0"/>
              <a:t> aggression (Nelson &amp; Trainor 2007). </a:t>
            </a:r>
          </a:p>
          <a:p>
            <a:r>
              <a:rPr lang="en-GB" dirty="0"/>
              <a:t>Eisenberger (2007) found all of the aggressive males in one family had a </a:t>
            </a:r>
            <a:r>
              <a:rPr lang="en-GB" b="1" dirty="0"/>
              <a:t>MAO deficiency</a:t>
            </a:r>
            <a:r>
              <a:rPr lang="en-GB" dirty="0"/>
              <a:t>. </a:t>
            </a:r>
          </a:p>
          <a:p>
            <a:r>
              <a:rPr lang="en-GB" dirty="0"/>
              <a:t>Also, there are reported </a:t>
            </a:r>
            <a:r>
              <a:rPr lang="en-GB" b="1" dirty="0"/>
              <a:t>reduced</a:t>
            </a:r>
            <a:r>
              <a:rPr lang="en-GB" dirty="0"/>
              <a:t> levels of 5-HT in victims of violent suicides. </a:t>
            </a:r>
          </a:p>
          <a:p>
            <a:r>
              <a:rPr lang="en-GB" dirty="0"/>
              <a:t>Furthermore, </a:t>
            </a:r>
            <a:r>
              <a:rPr lang="en-GB" b="1" dirty="0"/>
              <a:t>low levels of dopamine </a:t>
            </a:r>
            <a:r>
              <a:rPr lang="en-GB" dirty="0"/>
              <a:t>in the FC have been linked to </a:t>
            </a:r>
            <a:r>
              <a:rPr lang="en-GB" b="1" dirty="0"/>
              <a:t>poor self-regulation </a:t>
            </a:r>
            <a:r>
              <a:rPr lang="en-GB" dirty="0"/>
              <a:t>and faulty </a:t>
            </a:r>
            <a:r>
              <a:rPr lang="en-GB" b="1" dirty="0"/>
              <a:t>executive</a:t>
            </a:r>
            <a:r>
              <a:rPr lang="en-GB" dirty="0"/>
              <a:t> functioning. </a:t>
            </a:r>
          </a:p>
        </p:txBody>
      </p:sp>
      <p:sp>
        <p:nvSpPr>
          <p:cNvPr id="4" name="Content Placeholder 3">
            <a:extLst>
              <a:ext uri="{FF2B5EF4-FFF2-40B4-BE49-F238E27FC236}">
                <a16:creationId xmlns:a16="http://schemas.microsoft.com/office/drawing/2014/main" id="{2B06CDA3-69EB-0EFB-DEAC-A676E564148D}"/>
              </a:ext>
            </a:extLst>
          </p:cNvPr>
          <p:cNvSpPr>
            <a:spLocks noGrp="1"/>
          </p:cNvSpPr>
          <p:nvPr>
            <p:ph sz="half" idx="2"/>
          </p:nvPr>
        </p:nvSpPr>
        <p:spPr>
          <a:xfrm>
            <a:off x="6274202" y="1685925"/>
            <a:ext cx="5369158" cy="4776786"/>
          </a:xfrm>
          <a:solidFill>
            <a:schemeClr val="bg1"/>
          </a:solidFill>
          <a:ln>
            <a:solidFill>
              <a:schemeClr val="accent1"/>
            </a:solidFill>
          </a:ln>
        </p:spPr>
        <p:txBody>
          <a:bodyPr>
            <a:normAutofit fontScale="85000" lnSpcReduction="10000"/>
          </a:bodyPr>
          <a:lstStyle/>
          <a:p>
            <a:r>
              <a:rPr lang="en-GB" dirty="0"/>
              <a:t>Animal studies show that castrated rats will only become aggressive when given testosterone if they were previously aggressive before castration. </a:t>
            </a:r>
          </a:p>
          <a:p>
            <a:r>
              <a:rPr lang="en-GB" b="1" dirty="0"/>
              <a:t>What does this imply? </a:t>
            </a:r>
          </a:p>
        </p:txBody>
      </p:sp>
      <p:pic>
        <p:nvPicPr>
          <p:cNvPr id="6146" name="Picture 2" descr="Rat Fact Sheet | Blog | Nature | PBS">
            <a:extLst>
              <a:ext uri="{FF2B5EF4-FFF2-40B4-BE49-F238E27FC236}">
                <a16:creationId xmlns:a16="http://schemas.microsoft.com/office/drawing/2014/main" id="{2F8C1039-A2CC-AD9B-0BFD-B332594A61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0319" y="3731338"/>
            <a:ext cx="2787015" cy="1560729"/>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3D2ACD6-0DA6-7A85-A874-4E9C06536DF2}"/>
              </a:ext>
            </a:extLst>
          </p:cNvPr>
          <p:cNvSpPr txBox="1"/>
          <p:nvPr/>
        </p:nvSpPr>
        <p:spPr>
          <a:xfrm>
            <a:off x="6355481" y="5450000"/>
            <a:ext cx="5206600" cy="1077218"/>
          </a:xfrm>
          <a:prstGeom prst="rect">
            <a:avLst/>
          </a:prstGeom>
          <a:noFill/>
        </p:spPr>
        <p:txBody>
          <a:bodyPr wrap="square">
            <a:spAutoFit/>
          </a:bodyPr>
          <a:lstStyle/>
          <a:p>
            <a:pPr algn="ctr"/>
            <a:r>
              <a:rPr lang="en-GB" sz="1600" dirty="0">
                <a:solidFill>
                  <a:schemeClr val="accent2">
                    <a:lumMod val="50000"/>
                  </a:schemeClr>
                </a:solidFill>
              </a:rPr>
              <a:t>Testosterone does not directly "cause" or manufacture aggression from scratch in a passive animal; it reactivates or amplifies established behavioural patterns.</a:t>
            </a:r>
          </a:p>
        </p:txBody>
      </p:sp>
    </p:spTree>
    <p:extLst>
      <p:ext uri="{BB962C8B-B14F-4D97-AF65-F5344CB8AC3E}">
        <p14:creationId xmlns:p14="http://schemas.microsoft.com/office/powerpoint/2010/main" val="2579713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3000"/>
                                        <p:tgtEl>
                                          <p:spTgt spid="9"/>
                                        </p:tgtEl>
                                      </p:cBhvr>
                                    </p:animEffect>
                                    <p:anim calcmode="lin" valueType="num">
                                      <p:cBhvr>
                                        <p:cTn id="8" dur="3000" fill="hold"/>
                                        <p:tgtEl>
                                          <p:spTgt spid="9"/>
                                        </p:tgtEl>
                                        <p:attrNameLst>
                                          <p:attrName>ppt_x</p:attrName>
                                        </p:attrNameLst>
                                      </p:cBhvr>
                                      <p:tavLst>
                                        <p:tav tm="0">
                                          <p:val>
                                            <p:strVal val="#ppt_x"/>
                                          </p:val>
                                        </p:tav>
                                        <p:tav tm="100000">
                                          <p:val>
                                            <p:strVal val="#ppt_x"/>
                                          </p:val>
                                        </p:tav>
                                      </p:tavLst>
                                    </p:anim>
                                    <p:anim calcmode="lin" valueType="num">
                                      <p:cBhvr>
                                        <p:cTn id="9" dur="3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6011-0828-209A-0AEF-5356668A9189}"/>
              </a:ext>
            </a:extLst>
          </p:cNvPr>
          <p:cNvSpPr>
            <a:spLocks noGrp="1"/>
          </p:cNvSpPr>
          <p:nvPr>
            <p:ph type="title"/>
          </p:nvPr>
        </p:nvSpPr>
        <p:spPr>
          <a:xfrm>
            <a:off x="989400" y="395289"/>
            <a:ext cx="10213200" cy="1112836"/>
          </a:xfrm>
        </p:spPr>
        <p:txBody>
          <a:bodyPr anchor="b">
            <a:normAutofit/>
          </a:bodyPr>
          <a:lstStyle/>
          <a:p>
            <a:r>
              <a:rPr lang="en-GB" dirty="0"/>
              <a:t>The Frontal Brain Hypothesis</a:t>
            </a:r>
          </a:p>
        </p:txBody>
      </p:sp>
      <p:sp>
        <p:nvSpPr>
          <p:cNvPr id="4" name="Content Placeholder 3">
            <a:extLst>
              <a:ext uri="{FF2B5EF4-FFF2-40B4-BE49-F238E27FC236}">
                <a16:creationId xmlns:a16="http://schemas.microsoft.com/office/drawing/2014/main" id="{C417A9D9-408E-039B-3F22-C47422B252E5}"/>
              </a:ext>
            </a:extLst>
          </p:cNvPr>
          <p:cNvSpPr>
            <a:spLocks noGrp="1"/>
          </p:cNvSpPr>
          <p:nvPr>
            <p:ph sz="half" idx="1"/>
          </p:nvPr>
        </p:nvSpPr>
        <p:spPr>
          <a:xfrm>
            <a:off x="393052" y="1685924"/>
            <a:ext cx="4928400" cy="4913659"/>
          </a:xfrm>
          <a:solidFill>
            <a:schemeClr val="bg1"/>
          </a:solidFill>
          <a:ln>
            <a:solidFill>
              <a:schemeClr val="accent1"/>
            </a:solidFill>
          </a:ln>
        </p:spPr>
        <p:txBody>
          <a:bodyPr>
            <a:noAutofit/>
          </a:bodyPr>
          <a:lstStyle/>
          <a:p>
            <a:pPr>
              <a:lnSpc>
                <a:spcPct val="140000"/>
              </a:lnSpc>
            </a:pPr>
            <a:r>
              <a:rPr lang="en-GB" sz="1400" b="1" dirty="0"/>
              <a:t>Remember – emotions are in the limbic system, decision making is in the frontal lobe. </a:t>
            </a:r>
          </a:p>
          <a:p>
            <a:pPr>
              <a:lnSpc>
                <a:spcPct val="140000"/>
              </a:lnSpc>
            </a:pPr>
            <a:r>
              <a:rPr lang="en-GB" sz="1400" b="1" dirty="0"/>
              <a:t>It is the interaction between these two parts of the brain that may help us gain insight into criminal behaviour. </a:t>
            </a:r>
          </a:p>
          <a:p>
            <a:pPr>
              <a:lnSpc>
                <a:spcPct val="140000"/>
              </a:lnSpc>
            </a:pPr>
            <a:r>
              <a:rPr lang="en-GB" sz="1400" dirty="0"/>
              <a:t>Blair et al. (1999) Looked at the brains of convicted psychopaths and </a:t>
            </a:r>
            <a:r>
              <a:rPr lang="en-GB" sz="1400" b="1" dirty="0"/>
              <a:t>PET</a:t>
            </a:r>
            <a:r>
              <a:rPr lang="en-GB" sz="1400" dirty="0"/>
              <a:t> scans revealed </a:t>
            </a:r>
            <a:r>
              <a:rPr lang="en-GB" sz="1400" b="1" dirty="0"/>
              <a:t>impairment of the pathways between the amygdala and the frontal lobe</a:t>
            </a:r>
            <a:r>
              <a:rPr lang="en-GB" sz="1400" dirty="0"/>
              <a:t>, which makes it difficult for the individual to moderate emotional reactions. </a:t>
            </a:r>
          </a:p>
          <a:p>
            <a:pPr>
              <a:lnSpc>
                <a:spcPct val="140000"/>
              </a:lnSpc>
            </a:pPr>
            <a:r>
              <a:rPr lang="en-GB" sz="1400" dirty="0"/>
              <a:t>This will affect how the individual will interact with others. Social relationships are difficult, he/she never appropriately develop empathy or guilt, and thus acts more impulsively, without regard for consequences. </a:t>
            </a:r>
            <a:endParaRPr lang="en-GB" sz="1400" b="1" dirty="0"/>
          </a:p>
        </p:txBody>
      </p:sp>
      <p:pic>
        <p:nvPicPr>
          <p:cNvPr id="11" name="Content Placeholder 10" descr="A leading criminologist thinks Doyle may have been in the grip of the rare psychological crisis">
            <a:extLst>
              <a:ext uri="{FF2B5EF4-FFF2-40B4-BE49-F238E27FC236}">
                <a16:creationId xmlns:a16="http://schemas.microsoft.com/office/drawing/2014/main" id="{75D9C1CB-A3BB-5021-6714-359751C63DE4}"/>
              </a:ext>
            </a:extLst>
          </p:cNvPr>
          <p:cNvPicPr>
            <a:picLocks noGrp="1" noChangeAspect="1"/>
          </p:cNvPicPr>
          <p:nvPr>
            <p:ph sz="half" idx="2"/>
          </p:nvPr>
        </p:nvPicPr>
        <p:blipFill>
          <a:blip r:embed="rId2"/>
          <a:stretch>
            <a:fillRect/>
          </a:stretch>
        </p:blipFill>
        <p:spPr>
          <a:xfrm>
            <a:off x="6000025" y="1685923"/>
            <a:ext cx="5954484" cy="4913659"/>
          </a:xfrm>
          <a:prstGeom prst="rect">
            <a:avLst/>
          </a:prstGeom>
          <a:ln>
            <a:solidFill>
              <a:schemeClr val="accent1"/>
            </a:solidFill>
          </a:ln>
        </p:spPr>
      </p:pic>
    </p:spTree>
    <p:extLst>
      <p:ext uri="{BB962C8B-B14F-4D97-AF65-F5344CB8AC3E}">
        <p14:creationId xmlns:p14="http://schemas.microsoft.com/office/powerpoint/2010/main" val="3883980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0952C7B-6852-C35B-2982-9509F2FF0CAF}"/>
              </a:ext>
            </a:extLst>
          </p:cNvPr>
          <p:cNvSpPr>
            <a:spLocks noGrp="1"/>
          </p:cNvSpPr>
          <p:nvPr>
            <p:ph type="title"/>
          </p:nvPr>
        </p:nvSpPr>
        <p:spPr/>
        <p:txBody>
          <a:bodyPr/>
          <a:lstStyle/>
          <a:p>
            <a:r>
              <a:rPr lang="en-GB" dirty="0"/>
              <a:t>The Frontal Brain Hypothesis and Neuroimaging</a:t>
            </a:r>
          </a:p>
        </p:txBody>
      </p:sp>
      <p:pic>
        <p:nvPicPr>
          <p:cNvPr id="7" name="Content Placeholder 7">
            <a:extLst>
              <a:ext uri="{FF2B5EF4-FFF2-40B4-BE49-F238E27FC236}">
                <a16:creationId xmlns:a16="http://schemas.microsoft.com/office/drawing/2014/main" id="{51761031-4FD4-6585-5861-F14A72FB38BE}"/>
              </a:ext>
            </a:extLst>
          </p:cNvPr>
          <p:cNvPicPr>
            <a:picLocks noGrp="1" noChangeAspect="1"/>
          </p:cNvPicPr>
          <p:nvPr>
            <p:ph idx="1"/>
          </p:nvPr>
        </p:nvPicPr>
        <p:blipFill>
          <a:blip r:embed="rId2"/>
          <a:stretch>
            <a:fillRect/>
          </a:stretch>
        </p:blipFill>
        <p:spPr>
          <a:xfrm>
            <a:off x="140691" y="1878964"/>
            <a:ext cx="7501764" cy="4450716"/>
          </a:xfrm>
          <a:prstGeom prst="rect">
            <a:avLst/>
          </a:prstGeom>
          <a:noFill/>
          <a:ln>
            <a:solidFill>
              <a:schemeClr val="accent1"/>
            </a:solidFill>
          </a:ln>
        </p:spPr>
      </p:pic>
      <p:sp>
        <p:nvSpPr>
          <p:cNvPr id="8" name="TextBox 7">
            <a:extLst>
              <a:ext uri="{FF2B5EF4-FFF2-40B4-BE49-F238E27FC236}">
                <a16:creationId xmlns:a16="http://schemas.microsoft.com/office/drawing/2014/main" id="{05C3884B-7AC0-EBB4-C4F9-D297B3A5E84E}"/>
              </a:ext>
            </a:extLst>
          </p:cNvPr>
          <p:cNvSpPr txBox="1"/>
          <p:nvPr/>
        </p:nvSpPr>
        <p:spPr>
          <a:xfrm>
            <a:off x="8027949" y="1805365"/>
            <a:ext cx="4023360" cy="4524315"/>
          </a:xfrm>
          <a:prstGeom prst="rect">
            <a:avLst/>
          </a:prstGeom>
          <a:solidFill>
            <a:schemeClr val="bg1"/>
          </a:solidFill>
          <a:ln>
            <a:solidFill>
              <a:schemeClr val="accent1"/>
            </a:solidFill>
          </a:ln>
        </p:spPr>
        <p:txBody>
          <a:bodyPr wrap="square" rtlCol="0">
            <a:spAutoFit/>
          </a:bodyPr>
          <a:lstStyle/>
          <a:p>
            <a:r>
              <a:rPr lang="en-GB" dirty="0"/>
              <a:t>MRI – Magnetic Resonance Imaging: 3D structural pictures.</a:t>
            </a:r>
          </a:p>
          <a:p>
            <a:endParaRPr lang="en-GB" dirty="0"/>
          </a:p>
          <a:p>
            <a:r>
              <a:rPr lang="en-GB" dirty="0"/>
              <a:t>MRS - Magnetic Resonance Spectroscopy: measures chemical and metabolic changes (metabolites) such as NAA, Creatine, Choline, Lactate, and Lipids. I.e. indicators of healthy/unhealthy brain tissue activity (produces line graphs).</a:t>
            </a:r>
          </a:p>
          <a:p>
            <a:endParaRPr lang="en-GB" dirty="0"/>
          </a:p>
          <a:p>
            <a:r>
              <a:rPr lang="en-GB" dirty="0"/>
              <a:t>DTI - Diffusion Tensor Imaging: maps the microscopic movement of water molecules along the brain's white matter tracts to explore neural integrity (produces colourful maps).</a:t>
            </a:r>
          </a:p>
        </p:txBody>
      </p:sp>
    </p:spTree>
    <p:extLst>
      <p:ext uri="{BB962C8B-B14F-4D97-AF65-F5344CB8AC3E}">
        <p14:creationId xmlns:p14="http://schemas.microsoft.com/office/powerpoint/2010/main" val="21529763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923CD-83B2-22F5-4F3A-B21BC5B7D71D}"/>
              </a:ext>
            </a:extLst>
          </p:cNvPr>
          <p:cNvSpPr>
            <a:spLocks noGrp="1"/>
          </p:cNvSpPr>
          <p:nvPr>
            <p:ph type="title"/>
          </p:nvPr>
        </p:nvSpPr>
        <p:spPr/>
        <p:txBody>
          <a:bodyPr/>
          <a:lstStyle/>
          <a:p>
            <a:r>
              <a:rPr lang="en-GB" dirty="0"/>
              <a:t>The Frontal Brain Hypothesis</a:t>
            </a:r>
          </a:p>
        </p:txBody>
      </p:sp>
      <p:sp>
        <p:nvSpPr>
          <p:cNvPr id="3" name="Content Placeholder 2">
            <a:extLst>
              <a:ext uri="{FF2B5EF4-FFF2-40B4-BE49-F238E27FC236}">
                <a16:creationId xmlns:a16="http://schemas.microsoft.com/office/drawing/2014/main" id="{A4849073-DD03-BFDC-F85F-86CF065FF05B}"/>
              </a:ext>
            </a:extLst>
          </p:cNvPr>
          <p:cNvSpPr>
            <a:spLocks noGrp="1"/>
          </p:cNvSpPr>
          <p:nvPr>
            <p:ph sz="half" idx="1"/>
          </p:nvPr>
        </p:nvSpPr>
        <p:spPr>
          <a:xfrm>
            <a:off x="497840" y="1685925"/>
            <a:ext cx="5419960" cy="4776786"/>
          </a:xfrm>
          <a:solidFill>
            <a:schemeClr val="bg1"/>
          </a:solidFill>
          <a:ln>
            <a:solidFill>
              <a:schemeClr val="accent1"/>
            </a:solidFill>
          </a:ln>
        </p:spPr>
        <p:txBody>
          <a:bodyPr>
            <a:normAutofit fontScale="70000" lnSpcReduction="20000"/>
          </a:bodyPr>
          <a:lstStyle/>
          <a:p>
            <a:r>
              <a:rPr lang="en-GB" dirty="0"/>
              <a:t>A malfunctioning relationship between the PFC and limbic system may cause criminal behaviour? </a:t>
            </a:r>
          </a:p>
          <a:p>
            <a:r>
              <a:rPr lang="en-GB" dirty="0"/>
              <a:t>As well as studying convicted offenders, research has been carried out on patients with brain damage. </a:t>
            </a:r>
          </a:p>
          <a:p>
            <a:r>
              <a:rPr lang="en-GB" dirty="0"/>
              <a:t>Damasio looked at the effect of brain trauma in children on later development. </a:t>
            </a:r>
          </a:p>
          <a:p>
            <a:r>
              <a:rPr lang="en-GB" dirty="0"/>
              <a:t>A 3-month-old infant who had a tumour removed from the frontal cortex, by the age of 9 was demonstrating behavioural problems in school. </a:t>
            </a:r>
          </a:p>
          <a:p>
            <a:r>
              <a:rPr lang="en-GB" dirty="0"/>
              <a:t>He was socially isolated and inattentive. His free time was spent alone in front of the TV. At times he would lose control of his emotions and physically threaten others. </a:t>
            </a:r>
          </a:p>
        </p:txBody>
      </p:sp>
      <p:sp>
        <p:nvSpPr>
          <p:cNvPr id="4" name="Content Placeholder 3">
            <a:extLst>
              <a:ext uri="{FF2B5EF4-FFF2-40B4-BE49-F238E27FC236}">
                <a16:creationId xmlns:a16="http://schemas.microsoft.com/office/drawing/2014/main" id="{42E8EC21-EFB8-96AF-E7DC-592CB11DE9D3}"/>
              </a:ext>
            </a:extLst>
          </p:cNvPr>
          <p:cNvSpPr>
            <a:spLocks noGrp="1"/>
          </p:cNvSpPr>
          <p:nvPr>
            <p:ph sz="half" idx="2"/>
          </p:nvPr>
        </p:nvSpPr>
        <p:spPr>
          <a:xfrm>
            <a:off x="6588360" y="395289"/>
            <a:ext cx="4928400" cy="4092575"/>
          </a:xfrm>
          <a:solidFill>
            <a:schemeClr val="bg1"/>
          </a:solidFill>
          <a:ln>
            <a:solidFill>
              <a:schemeClr val="accent1"/>
            </a:solidFill>
          </a:ln>
        </p:spPr>
        <p:txBody>
          <a:bodyPr>
            <a:normAutofit fontScale="70000" lnSpcReduction="20000"/>
          </a:bodyPr>
          <a:lstStyle/>
          <a:p>
            <a:endParaRPr lang="en-GB" dirty="0"/>
          </a:p>
          <a:p>
            <a:r>
              <a:rPr lang="en-GB" b="1" dirty="0">
                <a:solidFill>
                  <a:schemeClr val="accent2">
                    <a:lumMod val="50000"/>
                    <a:alpha val="60000"/>
                  </a:schemeClr>
                </a:solidFill>
              </a:rPr>
              <a:t>Raine (1994 onwards)</a:t>
            </a:r>
          </a:p>
          <a:p>
            <a:r>
              <a:rPr lang="en-GB" dirty="0"/>
              <a:t>Using PET neuroimaging 41 Pp`s completed a cognitive task which involved sustained attention. </a:t>
            </a:r>
          </a:p>
          <a:p>
            <a:r>
              <a:rPr lang="en-GB" dirty="0"/>
              <a:t>This involved watching a screen for 32 minutes and responding every time a `0` appeared. </a:t>
            </a:r>
          </a:p>
          <a:p>
            <a:r>
              <a:rPr lang="en-GB" dirty="0"/>
              <a:t>Result: The impulsive killers missed many of the `0`s. </a:t>
            </a:r>
          </a:p>
          <a:p>
            <a:r>
              <a:rPr lang="en-GB" dirty="0"/>
              <a:t>Damage was also found in the pre-frontal cortex, which controls impulsive behaviour. </a:t>
            </a:r>
          </a:p>
        </p:txBody>
      </p:sp>
      <p:pic>
        <p:nvPicPr>
          <p:cNvPr id="7170" name="Picture 2" descr="Raine AO1 AO3 - PSYCHOLOGY WIZARD">
            <a:extLst>
              <a:ext uri="{FF2B5EF4-FFF2-40B4-BE49-F238E27FC236}">
                <a16:creationId xmlns:a16="http://schemas.microsoft.com/office/drawing/2014/main" id="{C5597C5E-CC16-8D73-2A9E-DBE32B8AE2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7060" y="4115751"/>
            <a:ext cx="4191000" cy="2346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66750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68F44-AFBD-E079-754E-E0E2E3801A2E}"/>
              </a:ext>
            </a:extLst>
          </p:cNvPr>
          <p:cNvSpPr>
            <a:spLocks noGrp="1"/>
          </p:cNvSpPr>
          <p:nvPr>
            <p:ph type="title"/>
          </p:nvPr>
        </p:nvSpPr>
        <p:spPr>
          <a:xfrm>
            <a:off x="989400" y="395289"/>
            <a:ext cx="10213200" cy="661351"/>
          </a:xfrm>
        </p:spPr>
        <p:txBody>
          <a:bodyPr/>
          <a:lstStyle/>
          <a:p>
            <a:r>
              <a:rPr lang="en-GB" dirty="0"/>
              <a:t>Evidence</a:t>
            </a:r>
          </a:p>
        </p:txBody>
      </p:sp>
      <p:sp>
        <p:nvSpPr>
          <p:cNvPr id="3" name="Content Placeholder 2">
            <a:extLst>
              <a:ext uri="{FF2B5EF4-FFF2-40B4-BE49-F238E27FC236}">
                <a16:creationId xmlns:a16="http://schemas.microsoft.com/office/drawing/2014/main" id="{20E310B2-C730-866C-A364-D2A35CB929DF}"/>
              </a:ext>
            </a:extLst>
          </p:cNvPr>
          <p:cNvSpPr>
            <a:spLocks noGrp="1"/>
          </p:cNvSpPr>
          <p:nvPr>
            <p:ph sz="half" idx="1"/>
          </p:nvPr>
        </p:nvSpPr>
        <p:spPr>
          <a:xfrm>
            <a:off x="294640" y="1685925"/>
            <a:ext cx="5623160" cy="4776786"/>
          </a:xfrm>
          <a:solidFill>
            <a:schemeClr val="bg1"/>
          </a:solidFill>
          <a:ln>
            <a:solidFill>
              <a:schemeClr val="accent1"/>
            </a:solidFill>
          </a:ln>
        </p:spPr>
        <p:txBody>
          <a:bodyPr>
            <a:normAutofit fontScale="70000" lnSpcReduction="20000"/>
          </a:bodyPr>
          <a:lstStyle/>
          <a:p>
            <a:r>
              <a:rPr lang="en-GB" dirty="0"/>
              <a:t>Raine believes that sudden, unpremeditated murder could have a biological cause – </a:t>
            </a:r>
            <a:r>
              <a:rPr lang="en-GB" b="1" dirty="0"/>
              <a:t>abnormality in brain’s metabolism. </a:t>
            </a:r>
          </a:p>
          <a:p>
            <a:r>
              <a:rPr lang="en-GB" b="1" dirty="0"/>
              <a:t>Low physiological </a:t>
            </a:r>
            <a:r>
              <a:rPr lang="en-GB" dirty="0"/>
              <a:t>arousal might mean an individual seeks ‘thrills’ in increasing measures = criminal behaviour. </a:t>
            </a:r>
          </a:p>
          <a:p>
            <a:r>
              <a:rPr lang="en-GB" dirty="0"/>
              <a:t>The PET scan studies revealed that a </a:t>
            </a:r>
            <a:r>
              <a:rPr lang="en-GB" b="1" dirty="0"/>
              <a:t>less active forebrain </a:t>
            </a:r>
            <a:r>
              <a:rPr lang="en-GB" dirty="0"/>
              <a:t>and corpus callosum (executive control) will </a:t>
            </a:r>
            <a:r>
              <a:rPr lang="en-GB" b="1" dirty="0"/>
              <a:t>fail to put the 'brakes'</a:t>
            </a:r>
            <a:r>
              <a:rPr lang="en-GB" dirty="0"/>
              <a:t> on for potential criminal behaviour. </a:t>
            </a:r>
          </a:p>
          <a:p>
            <a:r>
              <a:rPr lang="en-GB" dirty="0"/>
              <a:t>This may be </a:t>
            </a:r>
            <a:r>
              <a:rPr lang="en-GB" b="1" dirty="0"/>
              <a:t>coupled with low amygdala </a:t>
            </a:r>
            <a:r>
              <a:rPr lang="en-GB" dirty="0"/>
              <a:t>activity which can also equal criminal tendencies i.e. lack of fear = likely criminal behaviour. </a:t>
            </a:r>
          </a:p>
          <a:p>
            <a:r>
              <a:rPr lang="en-GB" dirty="0" err="1"/>
              <a:t>Yeudall</a:t>
            </a:r>
            <a:r>
              <a:rPr lang="en-GB" dirty="0"/>
              <a:t> (1982) in a study of 2000 offenders (post-mortem), found that 90% had some damage to frontal or temporal regions. </a:t>
            </a:r>
          </a:p>
        </p:txBody>
      </p:sp>
      <p:pic>
        <p:nvPicPr>
          <p:cNvPr id="11266" name="Picture 2" descr="Characteristics of a Psychopath - CharlesManson.com">
            <a:extLst>
              <a:ext uri="{FF2B5EF4-FFF2-40B4-BE49-F238E27FC236}">
                <a16:creationId xmlns:a16="http://schemas.microsoft.com/office/drawing/2014/main" id="{49286314-995F-41CC-87A0-E15401E4E27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559708" y="1685926"/>
            <a:ext cx="2025491" cy="4776786"/>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The Anatomy of Violence: The Biological ...">
            <a:extLst>
              <a:ext uri="{FF2B5EF4-FFF2-40B4-BE49-F238E27FC236}">
                <a16:creationId xmlns:a16="http://schemas.microsoft.com/office/drawing/2014/main" id="{BACC16C9-245E-DE2A-6EC7-50A1D49BA0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3725" y="1993900"/>
            <a:ext cx="2875643" cy="40259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148643F-7B72-A99D-EC0C-C30952B65CF1}"/>
              </a:ext>
            </a:extLst>
          </p:cNvPr>
          <p:cNvSpPr txBox="1"/>
          <p:nvPr/>
        </p:nvSpPr>
        <p:spPr>
          <a:xfrm>
            <a:off x="5289708" y="395288"/>
            <a:ext cx="6096000" cy="923330"/>
          </a:xfrm>
          <a:prstGeom prst="rect">
            <a:avLst/>
          </a:prstGeom>
          <a:noFill/>
        </p:spPr>
        <p:txBody>
          <a:bodyPr wrap="square">
            <a:spAutoFit/>
          </a:bodyPr>
          <a:lstStyle/>
          <a:p>
            <a:r>
              <a:rPr lang="en-GB" dirty="0">
                <a:hlinkClick r:id="rId4"/>
              </a:rPr>
              <a:t>Reduced amygdala and lateral orbitofrontal volumes in pre-trial murderers: The role of psychopathy - ScienceDirect</a:t>
            </a:r>
            <a:endParaRPr lang="en-GB" dirty="0"/>
          </a:p>
        </p:txBody>
      </p:sp>
      <p:sp>
        <p:nvSpPr>
          <p:cNvPr id="7" name="TextBox 6">
            <a:extLst>
              <a:ext uri="{FF2B5EF4-FFF2-40B4-BE49-F238E27FC236}">
                <a16:creationId xmlns:a16="http://schemas.microsoft.com/office/drawing/2014/main" id="{5232C2E9-32A8-70BC-10BE-E12CFE6C3D1E}"/>
              </a:ext>
            </a:extLst>
          </p:cNvPr>
          <p:cNvSpPr txBox="1"/>
          <p:nvPr/>
        </p:nvSpPr>
        <p:spPr>
          <a:xfrm>
            <a:off x="3603148" y="581799"/>
            <a:ext cx="1686560" cy="646331"/>
          </a:xfrm>
          <a:prstGeom prst="rect">
            <a:avLst/>
          </a:prstGeom>
          <a:noFill/>
        </p:spPr>
        <p:txBody>
          <a:bodyPr wrap="square" rtlCol="0">
            <a:spAutoFit/>
          </a:bodyPr>
          <a:lstStyle/>
          <a:p>
            <a:r>
              <a:rPr lang="en-GB" dirty="0"/>
              <a:t>More recently (2026):</a:t>
            </a:r>
          </a:p>
        </p:txBody>
      </p:sp>
    </p:spTree>
    <p:extLst>
      <p:ext uri="{BB962C8B-B14F-4D97-AF65-F5344CB8AC3E}">
        <p14:creationId xmlns:p14="http://schemas.microsoft.com/office/powerpoint/2010/main" val="28505422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93B3D-3621-7862-C923-7492F94438A3}"/>
              </a:ext>
            </a:extLst>
          </p:cNvPr>
          <p:cNvSpPr>
            <a:spLocks noGrp="1"/>
          </p:cNvSpPr>
          <p:nvPr>
            <p:ph type="title"/>
          </p:nvPr>
        </p:nvSpPr>
        <p:spPr>
          <a:xfrm>
            <a:off x="989400" y="395289"/>
            <a:ext cx="10213200" cy="572120"/>
          </a:xfrm>
        </p:spPr>
        <p:txBody>
          <a:bodyPr>
            <a:normAutofit fontScale="90000"/>
          </a:bodyPr>
          <a:lstStyle/>
          <a:p>
            <a:r>
              <a:rPr lang="en-GB" dirty="0"/>
              <a:t>The MAOA Gene :</a:t>
            </a:r>
          </a:p>
        </p:txBody>
      </p:sp>
      <p:sp>
        <p:nvSpPr>
          <p:cNvPr id="5" name="Content Placeholder 4">
            <a:extLst>
              <a:ext uri="{FF2B5EF4-FFF2-40B4-BE49-F238E27FC236}">
                <a16:creationId xmlns:a16="http://schemas.microsoft.com/office/drawing/2014/main" id="{A09D2134-0C2D-2A31-F562-743CB06D53B4}"/>
              </a:ext>
            </a:extLst>
          </p:cNvPr>
          <p:cNvSpPr>
            <a:spLocks noGrp="1"/>
          </p:cNvSpPr>
          <p:nvPr>
            <p:ph idx="1"/>
          </p:nvPr>
        </p:nvSpPr>
        <p:spPr>
          <a:xfrm>
            <a:off x="237560" y="1291271"/>
            <a:ext cx="10213200" cy="5374640"/>
          </a:xfrm>
          <a:solidFill>
            <a:schemeClr val="bg1"/>
          </a:solidFill>
          <a:ln>
            <a:solidFill>
              <a:schemeClr val="accent1"/>
            </a:solidFill>
          </a:ln>
        </p:spPr>
        <p:txBody>
          <a:bodyPr>
            <a:normAutofit fontScale="70000" lnSpcReduction="20000"/>
          </a:bodyPr>
          <a:lstStyle/>
          <a:p>
            <a:pPr>
              <a:lnSpc>
                <a:spcPct val="100000"/>
              </a:lnSpc>
            </a:pPr>
            <a:endParaRPr lang="en-GB" dirty="0"/>
          </a:p>
          <a:p>
            <a:pPr>
              <a:lnSpc>
                <a:spcPct val="120000"/>
              </a:lnSpc>
            </a:pPr>
            <a:r>
              <a:rPr lang="en-GB" sz="2300" dirty="0"/>
              <a:t>The </a:t>
            </a:r>
            <a:r>
              <a:rPr lang="en-GB" sz="2300" i="1" dirty="0"/>
              <a:t>MAOA</a:t>
            </a:r>
            <a:r>
              <a:rPr lang="en-GB" sz="2300" dirty="0"/>
              <a:t> gene provides instructions for making monoamine oxidase A. This enzyme is part of a family that break down molecules called monoamines through a chemical reaction known as oxidation. Among these monoamines are the neurotransmitters serotonin, epinephrine, norepinephrine, and dopamine.</a:t>
            </a:r>
          </a:p>
          <a:p>
            <a:pPr>
              <a:lnSpc>
                <a:spcPct val="120000"/>
              </a:lnSpc>
            </a:pPr>
            <a:r>
              <a:rPr lang="en-GB" sz="2300" dirty="0"/>
              <a:t>It is located on the X chromosome, meaning that females have two copies of the gene, whereas males only have one.</a:t>
            </a:r>
          </a:p>
          <a:p>
            <a:pPr>
              <a:lnSpc>
                <a:spcPct val="120000"/>
              </a:lnSpc>
            </a:pPr>
            <a:r>
              <a:rPr lang="en-GB" sz="2300" dirty="0"/>
              <a:t>In females, these genes can be homozygous or heterozygous, i.e. low-low activity, high-high activity, or low-high activity, respectively. </a:t>
            </a:r>
          </a:p>
          <a:p>
            <a:pPr>
              <a:lnSpc>
                <a:spcPct val="100000"/>
              </a:lnSpc>
            </a:pPr>
            <a:r>
              <a:rPr lang="en-GB" sz="2300" dirty="0"/>
              <a:t>Males only have one, and some researchers have suggested that having a low-activity MAOA gene can be associated with aggression and criminality. </a:t>
            </a:r>
          </a:p>
          <a:p>
            <a:pPr>
              <a:lnSpc>
                <a:spcPct val="120000"/>
              </a:lnSpc>
            </a:pPr>
            <a:r>
              <a:rPr lang="en-GB" sz="2300" dirty="0"/>
              <a:t>The discovery of the MAOA gene emerged from a study of a Dutch family with a history of violent behaviour, revealing a defect in their MAOA enzyme production. </a:t>
            </a:r>
          </a:p>
          <a:p>
            <a:pPr>
              <a:lnSpc>
                <a:spcPct val="120000"/>
              </a:lnSpc>
            </a:pPr>
            <a:r>
              <a:rPr lang="en-GB" sz="2300" dirty="0"/>
              <a:t>Although some studies, particularly in prison populations, have found links between low MAOA levels and violence, findings indicate that not all individuals with the "warrior gene" engage in aggressive behaviour.</a:t>
            </a:r>
          </a:p>
          <a:p>
            <a:r>
              <a:rPr lang="en-GB" sz="2300" b="1" dirty="0"/>
              <a:t>Monoamine oxidase A gene (MAOA) predicts </a:t>
            </a:r>
            <a:r>
              <a:rPr lang="en-GB" sz="2300" b="1" dirty="0" err="1"/>
              <a:t>behavioral</a:t>
            </a:r>
            <a:r>
              <a:rPr lang="en-GB" sz="2300" b="1" dirty="0"/>
              <a:t> aggression following provocation</a:t>
            </a:r>
          </a:p>
          <a:p>
            <a:pPr>
              <a:lnSpc>
                <a:spcPct val="100000"/>
              </a:lnSpc>
            </a:pPr>
            <a:r>
              <a:rPr lang="en-GB" sz="2300" dirty="0">
                <a:hlinkClick r:id="rId2"/>
              </a:rPr>
              <a:t>https://doi.org/10.1073/pnas.0808376106</a:t>
            </a:r>
            <a:endParaRPr lang="en-GB" sz="2300" dirty="0"/>
          </a:p>
        </p:txBody>
      </p:sp>
      <p:pic>
        <p:nvPicPr>
          <p:cNvPr id="6" name="Picture 5" descr="Monoamine oxidase A - Wikipedia">
            <a:extLst>
              <a:ext uri="{FF2B5EF4-FFF2-40B4-BE49-F238E27FC236}">
                <a16:creationId xmlns:a16="http://schemas.microsoft.com/office/drawing/2014/main" id="{B5C4B27C-5483-AC42-F55A-CEC0C9F38FAB}"/>
              </a:ext>
            </a:extLst>
          </p:cNvPr>
          <p:cNvPicPr>
            <a:picLocks noChangeAspect="1"/>
          </p:cNvPicPr>
          <p:nvPr/>
        </p:nvPicPr>
        <p:blipFill>
          <a:blip r:embed="rId3"/>
          <a:stretch>
            <a:fillRect/>
          </a:stretch>
        </p:blipFill>
        <p:spPr>
          <a:xfrm>
            <a:off x="10331017" y="192089"/>
            <a:ext cx="1623423" cy="2079625"/>
          </a:xfrm>
          <a:prstGeom prst="rect">
            <a:avLst/>
          </a:prstGeom>
          <a:ln>
            <a:solidFill>
              <a:schemeClr val="accent1"/>
            </a:solidFill>
          </a:ln>
        </p:spPr>
      </p:pic>
      <p:sp>
        <p:nvSpPr>
          <p:cNvPr id="8" name="TextBox 7">
            <a:extLst>
              <a:ext uri="{FF2B5EF4-FFF2-40B4-BE49-F238E27FC236}">
                <a16:creationId xmlns:a16="http://schemas.microsoft.com/office/drawing/2014/main" id="{F6FC4A8D-D53A-E1DD-3D0F-424BAED05ECE}"/>
              </a:ext>
            </a:extLst>
          </p:cNvPr>
          <p:cNvSpPr txBox="1"/>
          <p:nvPr/>
        </p:nvSpPr>
        <p:spPr>
          <a:xfrm>
            <a:off x="4235017" y="358183"/>
            <a:ext cx="6096000" cy="646331"/>
          </a:xfrm>
          <a:prstGeom prst="rect">
            <a:avLst/>
          </a:prstGeom>
          <a:noFill/>
        </p:spPr>
        <p:txBody>
          <a:bodyPr wrap="square">
            <a:spAutoFit/>
          </a:bodyPr>
          <a:lstStyle/>
          <a:p>
            <a:r>
              <a:rPr lang="en-GB" dirty="0">
                <a:hlinkClick r:id="rId4"/>
              </a:rPr>
              <a:t>The MAOA Gene Explained | Behavioural Genetics &amp; Psychology</a:t>
            </a:r>
            <a:endParaRPr lang="en-GB" dirty="0"/>
          </a:p>
        </p:txBody>
      </p:sp>
    </p:spTree>
    <p:extLst>
      <p:ext uri="{BB962C8B-B14F-4D97-AF65-F5344CB8AC3E}">
        <p14:creationId xmlns:p14="http://schemas.microsoft.com/office/powerpoint/2010/main" val="547156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D3E01-7F40-7E1E-A0FA-05AADA88D4A3}"/>
              </a:ext>
            </a:extLst>
          </p:cNvPr>
          <p:cNvSpPr>
            <a:spLocks noGrp="1"/>
          </p:cNvSpPr>
          <p:nvPr>
            <p:ph type="title"/>
          </p:nvPr>
        </p:nvSpPr>
        <p:spPr>
          <a:xfrm>
            <a:off x="989400" y="395289"/>
            <a:ext cx="10213200" cy="572120"/>
          </a:xfrm>
        </p:spPr>
        <p:txBody>
          <a:bodyPr>
            <a:normAutofit fontScale="90000"/>
          </a:bodyPr>
          <a:lstStyle/>
          <a:p>
            <a:r>
              <a:rPr lang="en-GB" dirty="0"/>
              <a:t>The Role of MAOA</a:t>
            </a:r>
          </a:p>
        </p:txBody>
      </p:sp>
      <p:sp>
        <p:nvSpPr>
          <p:cNvPr id="4" name="Content Placeholder 3">
            <a:extLst>
              <a:ext uri="{FF2B5EF4-FFF2-40B4-BE49-F238E27FC236}">
                <a16:creationId xmlns:a16="http://schemas.microsoft.com/office/drawing/2014/main" id="{F8F81A2A-FDD5-FA3B-F935-FCAE010FDDCF}"/>
              </a:ext>
            </a:extLst>
          </p:cNvPr>
          <p:cNvSpPr>
            <a:spLocks noGrp="1"/>
          </p:cNvSpPr>
          <p:nvPr>
            <p:ph sz="half" idx="2"/>
          </p:nvPr>
        </p:nvSpPr>
        <p:spPr>
          <a:xfrm>
            <a:off x="6274201" y="1685925"/>
            <a:ext cx="5570813" cy="4968875"/>
          </a:xfrm>
        </p:spPr>
        <p:txBody>
          <a:bodyPr>
            <a:normAutofit/>
          </a:bodyPr>
          <a:lstStyle/>
          <a:p>
            <a:endParaRPr lang="en-GB" dirty="0">
              <a:solidFill>
                <a:srgbClr val="B57001"/>
              </a:solidFill>
              <a:hlinkClick r:id="rId2">
                <a:extLst>
                  <a:ext uri="{A12FA001-AC4F-418D-AE19-62706E023703}">
                    <ahyp:hlinkClr xmlns:ahyp="http://schemas.microsoft.com/office/drawing/2018/hyperlinkcolor" val="tx"/>
                  </a:ext>
                </a:extLst>
              </a:hlinkClick>
            </a:endParaRPr>
          </a:p>
          <a:p>
            <a:endParaRPr lang="en-GB" b="1" dirty="0">
              <a:solidFill>
                <a:schemeClr val="accent2">
                  <a:lumMod val="50000"/>
                </a:schemeClr>
              </a:solidFill>
              <a:hlinkClick r:id="rId2">
                <a:extLst>
                  <a:ext uri="{A12FA001-AC4F-418D-AE19-62706E023703}">
                    <ahyp:hlinkClr xmlns:ahyp="http://schemas.microsoft.com/office/drawing/2018/hyperlinkcolor" val="tx"/>
                  </a:ext>
                </a:extLst>
              </a:hlinkClick>
            </a:endParaRPr>
          </a:p>
          <a:p>
            <a:endParaRPr lang="en-GB" b="1" dirty="0">
              <a:solidFill>
                <a:schemeClr val="accent2">
                  <a:lumMod val="50000"/>
                </a:schemeClr>
              </a:solidFill>
              <a:hlinkClick r:id="rId2">
                <a:extLst>
                  <a:ext uri="{A12FA001-AC4F-418D-AE19-62706E023703}">
                    <ahyp:hlinkClr xmlns:ahyp="http://schemas.microsoft.com/office/drawing/2018/hyperlinkcolor" val="tx"/>
                  </a:ext>
                </a:extLst>
              </a:hlinkClick>
            </a:endParaRPr>
          </a:p>
          <a:p>
            <a:r>
              <a:rPr lang="en-GB" b="1" dirty="0">
                <a:solidFill>
                  <a:schemeClr val="accent2">
                    <a:lumMod val="50000"/>
                  </a:schemeClr>
                </a:solidFill>
                <a:hlinkClick r:id="rId2">
                  <a:extLst>
                    <a:ext uri="{A12FA001-AC4F-418D-AE19-62706E023703}">
                      <ahyp:hlinkClr xmlns:ahyp="http://schemas.microsoft.com/office/drawing/2018/hyperlinkcolor" val="tx"/>
                    </a:ext>
                  </a:extLst>
                </a:hlinkClick>
              </a:rPr>
              <a:t>An excellent article from 2024</a:t>
            </a:r>
          </a:p>
          <a:p>
            <a:r>
              <a:rPr lang="en-GB" dirty="0">
                <a:solidFill>
                  <a:srgbClr val="B57001"/>
                </a:solidFill>
                <a:hlinkClick r:id="rId2">
                  <a:extLst>
                    <a:ext uri="{A12FA001-AC4F-418D-AE19-62706E023703}">
                      <ahyp:hlinkClr xmlns:ahyp="http://schemas.microsoft.com/office/drawing/2018/hyperlinkcolor" val="tx"/>
                    </a:ext>
                  </a:extLst>
                </a:hlinkClick>
              </a:rPr>
              <a:t>The-Tale-of-Warrior-Gene-The-MAOA-upstream-Variable-Number-Tandem-Repeat-MAOA-uVNTR-Polymorphism-and-Its-Role-in-Shaping-Aggressive-and-Violent-Behaviour.pdf</a:t>
            </a:r>
            <a:endParaRPr lang="en-GB" dirty="0"/>
          </a:p>
        </p:txBody>
      </p:sp>
      <p:sp>
        <p:nvSpPr>
          <p:cNvPr id="5" name="Content Placeholder 2">
            <a:extLst>
              <a:ext uri="{FF2B5EF4-FFF2-40B4-BE49-F238E27FC236}">
                <a16:creationId xmlns:a16="http://schemas.microsoft.com/office/drawing/2014/main" id="{120D9759-1E14-DFB4-5FCE-C845CE2E0542}"/>
              </a:ext>
            </a:extLst>
          </p:cNvPr>
          <p:cNvSpPr>
            <a:spLocks noGrp="1"/>
          </p:cNvSpPr>
          <p:nvPr>
            <p:ph sz="half" idx="1"/>
          </p:nvPr>
        </p:nvSpPr>
        <p:spPr>
          <a:xfrm>
            <a:off x="261027" y="967409"/>
            <a:ext cx="5570813" cy="5687391"/>
          </a:xfrm>
          <a:solidFill>
            <a:schemeClr val="bg1"/>
          </a:solidFill>
          <a:ln>
            <a:solidFill>
              <a:schemeClr val="accent1"/>
            </a:solidFill>
          </a:ln>
        </p:spPr>
        <p:txBody>
          <a:bodyPr>
            <a:noAutofit/>
          </a:bodyPr>
          <a:lstStyle/>
          <a:p>
            <a:r>
              <a:rPr lang="en-GB" sz="1400" dirty="0"/>
              <a:t>A relationship between the enzyme monoamine oxidase A (MAOA) and antisocial behaviour provides some convincing evidence (Carson et al., 2007) of a </a:t>
            </a:r>
            <a:r>
              <a:rPr lang="en-GB" sz="1400" b="1" dirty="0"/>
              <a:t>biological basis for aggression. </a:t>
            </a:r>
          </a:p>
          <a:p>
            <a:r>
              <a:rPr lang="en-GB" sz="1400" dirty="0"/>
              <a:t>A New Zealand longitudinal study found children who had </a:t>
            </a:r>
            <a:r>
              <a:rPr lang="en-GB" sz="1400" b="1" dirty="0"/>
              <a:t>low MAOA activity </a:t>
            </a:r>
            <a:r>
              <a:rPr lang="en-GB" sz="1400" dirty="0"/>
              <a:t>and a history of </a:t>
            </a:r>
            <a:r>
              <a:rPr lang="en-GB" sz="1400" b="1" dirty="0"/>
              <a:t>severe child maltreatment</a:t>
            </a:r>
            <a:r>
              <a:rPr lang="en-GB" sz="1400" dirty="0"/>
              <a:t> exhibited significant </a:t>
            </a:r>
            <a:r>
              <a:rPr lang="en-GB" sz="1400" b="1" dirty="0"/>
              <a:t>increases in antisocial </a:t>
            </a:r>
            <a:r>
              <a:rPr lang="en-GB" sz="1400" dirty="0"/>
              <a:t>behaviour (Carson et al., 2007). </a:t>
            </a:r>
          </a:p>
          <a:p>
            <a:r>
              <a:rPr lang="en-GB" sz="1400" dirty="0"/>
              <a:t>In contrast, children with the same </a:t>
            </a:r>
            <a:r>
              <a:rPr lang="en-GB" sz="1400" b="1" dirty="0"/>
              <a:t>histories of maltreatment</a:t>
            </a:r>
            <a:r>
              <a:rPr lang="en-GB" sz="1400" dirty="0"/>
              <a:t> but who had </a:t>
            </a:r>
            <a:r>
              <a:rPr lang="en-GB" sz="1400" b="1" dirty="0"/>
              <a:t>high MAOA activity </a:t>
            </a:r>
            <a:r>
              <a:rPr lang="en-GB" sz="1400" dirty="0"/>
              <a:t>did </a:t>
            </a:r>
            <a:r>
              <a:rPr lang="en-GB" sz="1400" b="1" dirty="0"/>
              <a:t>not</a:t>
            </a:r>
            <a:r>
              <a:rPr lang="en-GB" sz="1400" dirty="0"/>
              <a:t> exhibit increased levels of antisocial behaviour (Caspi et al., 2007). </a:t>
            </a:r>
          </a:p>
          <a:p>
            <a:r>
              <a:rPr lang="en-GB" sz="1400" dirty="0"/>
              <a:t>Does this imply that some people are born with nervous system characteristics that affect their ability to conform to social expectations and rules?</a:t>
            </a:r>
          </a:p>
        </p:txBody>
      </p:sp>
      <p:sp>
        <p:nvSpPr>
          <p:cNvPr id="7" name="TextBox 6">
            <a:extLst>
              <a:ext uri="{FF2B5EF4-FFF2-40B4-BE49-F238E27FC236}">
                <a16:creationId xmlns:a16="http://schemas.microsoft.com/office/drawing/2014/main" id="{BBA61945-0789-9DB5-6761-62CB0538C28B}"/>
              </a:ext>
            </a:extLst>
          </p:cNvPr>
          <p:cNvSpPr txBox="1"/>
          <p:nvPr/>
        </p:nvSpPr>
        <p:spPr>
          <a:xfrm>
            <a:off x="5690402" y="203200"/>
            <a:ext cx="6096000" cy="646331"/>
          </a:xfrm>
          <a:prstGeom prst="rect">
            <a:avLst/>
          </a:prstGeom>
          <a:noFill/>
        </p:spPr>
        <p:txBody>
          <a:bodyPr wrap="square">
            <a:spAutoFit/>
          </a:bodyPr>
          <a:lstStyle/>
          <a:p>
            <a:r>
              <a:rPr lang="en-GB" dirty="0">
                <a:hlinkClick r:id="rId3"/>
              </a:rPr>
              <a:t>A Killer's Genes | Are You Good or Evil? | Horizon | BBC Studios (youtube.com)</a:t>
            </a:r>
            <a:endParaRPr lang="en-GB" dirty="0"/>
          </a:p>
        </p:txBody>
      </p:sp>
      <p:pic>
        <p:nvPicPr>
          <p:cNvPr id="8" name="Picture 7" descr="A Neuroscientist discovered he was a Psychopath | by Victoria Velkova | Medium">
            <a:extLst>
              <a:ext uri="{FF2B5EF4-FFF2-40B4-BE49-F238E27FC236}">
                <a16:creationId xmlns:a16="http://schemas.microsoft.com/office/drawing/2014/main" id="{95CF285F-46FE-3CF5-22EB-3AD964A9BC31}"/>
              </a:ext>
            </a:extLst>
          </p:cNvPr>
          <p:cNvPicPr>
            <a:picLocks noChangeAspect="1"/>
          </p:cNvPicPr>
          <p:nvPr/>
        </p:nvPicPr>
        <p:blipFill>
          <a:blip r:embed="rId4"/>
          <a:stretch>
            <a:fillRect/>
          </a:stretch>
        </p:blipFill>
        <p:spPr>
          <a:xfrm>
            <a:off x="7015012" y="967409"/>
            <a:ext cx="3446780" cy="2338066"/>
          </a:xfrm>
          <a:prstGeom prst="rect">
            <a:avLst/>
          </a:prstGeom>
          <a:ln>
            <a:solidFill>
              <a:schemeClr val="accent1"/>
            </a:solidFill>
          </a:ln>
        </p:spPr>
      </p:pic>
    </p:spTree>
    <p:extLst>
      <p:ext uri="{BB962C8B-B14F-4D97-AF65-F5344CB8AC3E}">
        <p14:creationId xmlns:p14="http://schemas.microsoft.com/office/powerpoint/2010/main" val="33248741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E94D4-1602-7773-DE76-C096F8F7C825}"/>
              </a:ext>
            </a:extLst>
          </p:cNvPr>
          <p:cNvSpPr>
            <a:spLocks noGrp="1"/>
          </p:cNvSpPr>
          <p:nvPr>
            <p:ph type="title"/>
          </p:nvPr>
        </p:nvSpPr>
        <p:spPr>
          <a:xfrm>
            <a:off x="989400" y="395289"/>
            <a:ext cx="10213200" cy="1112836"/>
          </a:xfrm>
        </p:spPr>
        <p:txBody>
          <a:bodyPr anchor="b">
            <a:normAutofit/>
          </a:bodyPr>
          <a:lstStyle/>
          <a:p>
            <a:r>
              <a:rPr lang="en-GB" dirty="0"/>
              <a:t>Points to remember</a:t>
            </a:r>
          </a:p>
        </p:txBody>
      </p:sp>
      <p:graphicFrame>
        <p:nvGraphicFramePr>
          <p:cNvPr id="5" name="Content Placeholder 2">
            <a:extLst>
              <a:ext uri="{FF2B5EF4-FFF2-40B4-BE49-F238E27FC236}">
                <a16:creationId xmlns:a16="http://schemas.microsoft.com/office/drawing/2014/main" id="{111717E0-2954-FE91-A483-F9AF050B7F03}"/>
              </a:ext>
            </a:extLst>
          </p:cNvPr>
          <p:cNvGraphicFramePr>
            <a:graphicFrameLocks noGrp="1"/>
          </p:cNvGraphicFramePr>
          <p:nvPr>
            <p:ph idx="1"/>
            <p:extLst>
              <p:ext uri="{D42A27DB-BD31-4B8C-83A1-F6EECF244321}">
                <p14:modId xmlns:p14="http://schemas.microsoft.com/office/powerpoint/2010/main" val="866059420"/>
              </p:ext>
            </p:extLst>
          </p:nvPr>
        </p:nvGraphicFramePr>
        <p:xfrm>
          <a:off x="520700" y="1839595"/>
          <a:ext cx="11226800" cy="46231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49906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5DB70-7674-F384-0B0D-BBCA19AE5B0A}"/>
              </a:ext>
            </a:extLst>
          </p:cNvPr>
          <p:cNvSpPr>
            <a:spLocks noGrp="1"/>
          </p:cNvSpPr>
          <p:nvPr>
            <p:ph type="title"/>
          </p:nvPr>
        </p:nvSpPr>
        <p:spPr/>
        <p:txBody>
          <a:bodyPr/>
          <a:lstStyle/>
          <a:p>
            <a:r>
              <a:rPr lang="en-GB" dirty="0"/>
              <a:t>One Example – Charles Whitman</a:t>
            </a:r>
          </a:p>
        </p:txBody>
      </p:sp>
      <p:sp>
        <p:nvSpPr>
          <p:cNvPr id="3" name="Content Placeholder 2">
            <a:extLst>
              <a:ext uri="{FF2B5EF4-FFF2-40B4-BE49-F238E27FC236}">
                <a16:creationId xmlns:a16="http://schemas.microsoft.com/office/drawing/2014/main" id="{FF6FF878-0729-1F8E-6DFF-6B758105A222}"/>
              </a:ext>
            </a:extLst>
          </p:cNvPr>
          <p:cNvSpPr>
            <a:spLocks noGrp="1"/>
          </p:cNvSpPr>
          <p:nvPr>
            <p:ph idx="1"/>
          </p:nvPr>
        </p:nvSpPr>
        <p:spPr>
          <a:solidFill>
            <a:schemeClr val="bg1"/>
          </a:solidFill>
          <a:ln>
            <a:solidFill>
              <a:schemeClr val="accent1"/>
            </a:solidFill>
          </a:ln>
        </p:spPr>
        <p:txBody>
          <a:bodyPr>
            <a:normAutofit lnSpcReduction="10000"/>
          </a:bodyPr>
          <a:lstStyle/>
          <a:p>
            <a:r>
              <a:rPr lang="en-GB" dirty="0"/>
              <a:t>In 1966 – killed 14 and wounded 32 during university shooting </a:t>
            </a:r>
          </a:p>
          <a:p>
            <a:r>
              <a:rPr lang="en-GB" b="1" dirty="0"/>
              <a:t>Murdered his mother and wife </a:t>
            </a:r>
            <a:r>
              <a:rPr lang="en-GB" dirty="0"/>
              <a:t>at home first </a:t>
            </a:r>
          </a:p>
          <a:p>
            <a:r>
              <a:rPr lang="en-GB" dirty="0"/>
              <a:t>Post-mortem found large </a:t>
            </a:r>
            <a:r>
              <a:rPr lang="en-GB" b="1" dirty="0"/>
              <a:t>tumour</a:t>
            </a:r>
            <a:r>
              <a:rPr lang="en-GB" dirty="0"/>
              <a:t> in amygdala </a:t>
            </a:r>
          </a:p>
          <a:p>
            <a:r>
              <a:rPr lang="en-GB" dirty="0"/>
              <a:t>He had been receiving drugs for headaches and mood swings</a:t>
            </a:r>
          </a:p>
          <a:p>
            <a:r>
              <a:rPr lang="en-GB" dirty="0"/>
              <a:t>Charles Whitman visited </a:t>
            </a:r>
            <a:r>
              <a:rPr lang="en-GB" b="1" dirty="0"/>
              <a:t>doctors and psychiatrists </a:t>
            </a:r>
            <a:r>
              <a:rPr lang="en-GB" dirty="0"/>
              <a:t>for help with severe headaches and irrational thoughts</a:t>
            </a:r>
          </a:p>
          <a:p>
            <a:r>
              <a:rPr lang="en-GB" dirty="0"/>
              <a:t>Wrote a suicide note asking for a post-mortem to help find what was wrong with his mind and to donate all his money to mental health charities</a:t>
            </a:r>
          </a:p>
        </p:txBody>
      </p:sp>
      <p:pic>
        <p:nvPicPr>
          <p:cNvPr id="8194" name="Picture 2" descr="Charles Joseph Whitman (1941-1966 ...">
            <a:extLst>
              <a:ext uri="{FF2B5EF4-FFF2-40B4-BE49-F238E27FC236}">
                <a16:creationId xmlns:a16="http://schemas.microsoft.com/office/drawing/2014/main" id="{3A34050D-DC11-4BC0-77FC-8C97AAEDC2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10700" y="395289"/>
            <a:ext cx="2409825" cy="3511089"/>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26626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89708-C67B-C04B-AB93-CEAFCFC8D252}"/>
              </a:ext>
            </a:extLst>
          </p:cNvPr>
          <p:cNvSpPr>
            <a:spLocks noGrp="1"/>
          </p:cNvSpPr>
          <p:nvPr>
            <p:ph type="title"/>
          </p:nvPr>
        </p:nvSpPr>
        <p:spPr/>
        <p:txBody>
          <a:bodyPr/>
          <a:lstStyle/>
          <a:p>
            <a:r>
              <a:rPr lang="en-GB" dirty="0"/>
              <a:t>However </a:t>
            </a:r>
          </a:p>
        </p:txBody>
      </p:sp>
      <p:sp>
        <p:nvSpPr>
          <p:cNvPr id="3" name="Content Placeholder 2">
            <a:extLst>
              <a:ext uri="{FF2B5EF4-FFF2-40B4-BE49-F238E27FC236}">
                <a16:creationId xmlns:a16="http://schemas.microsoft.com/office/drawing/2014/main" id="{53DB295C-9E9E-AEF7-02D0-BE22DF1CD385}"/>
              </a:ext>
            </a:extLst>
          </p:cNvPr>
          <p:cNvSpPr>
            <a:spLocks noGrp="1"/>
          </p:cNvSpPr>
          <p:nvPr>
            <p:ph idx="1"/>
          </p:nvPr>
        </p:nvSpPr>
        <p:spPr>
          <a:solidFill>
            <a:schemeClr val="bg1"/>
          </a:solidFill>
          <a:ln>
            <a:solidFill>
              <a:schemeClr val="accent1"/>
            </a:solidFill>
          </a:ln>
        </p:spPr>
        <p:txBody>
          <a:bodyPr/>
          <a:lstStyle/>
          <a:p>
            <a:r>
              <a:rPr lang="en-GB" dirty="0"/>
              <a:t>An abusive father. </a:t>
            </a:r>
          </a:p>
          <a:p>
            <a:r>
              <a:rPr lang="en-GB" dirty="0"/>
              <a:t>High achiever at school but dismissed from university following a prank. </a:t>
            </a:r>
          </a:p>
          <a:p>
            <a:r>
              <a:rPr lang="en-GB" dirty="0"/>
              <a:t>Joined marines and promoted quickly, but- </a:t>
            </a:r>
          </a:p>
          <a:p>
            <a:r>
              <a:rPr lang="en-GB" dirty="0"/>
              <a:t>Court martialled for gambling, demoted then discharged. </a:t>
            </a:r>
          </a:p>
          <a:p>
            <a:r>
              <a:rPr lang="en-GB" dirty="0"/>
              <a:t>Returned to university and got a job as a traffic surveyor. </a:t>
            </a:r>
          </a:p>
          <a:p>
            <a:r>
              <a:rPr lang="en-GB" dirty="0"/>
              <a:t>Parents divorced – mother moved away. </a:t>
            </a:r>
          </a:p>
          <a:p>
            <a:r>
              <a:rPr lang="en-GB" dirty="0"/>
              <a:t>Contributory factors? </a:t>
            </a:r>
          </a:p>
        </p:txBody>
      </p:sp>
      <p:pic>
        <p:nvPicPr>
          <p:cNvPr id="9218" name="Picture 2" descr="Charles Whitman... Texas Tower ...">
            <a:extLst>
              <a:ext uri="{FF2B5EF4-FFF2-40B4-BE49-F238E27FC236}">
                <a16:creationId xmlns:a16="http://schemas.microsoft.com/office/drawing/2014/main" id="{6E4356E6-CCE9-7010-BA55-6218F40000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14321" y="3771900"/>
            <a:ext cx="3360167" cy="2690811"/>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1512923-C6ED-FAB8-1C58-4F31E2C93090}"/>
              </a:ext>
            </a:extLst>
          </p:cNvPr>
          <p:cNvSpPr txBox="1"/>
          <p:nvPr/>
        </p:nvSpPr>
        <p:spPr>
          <a:xfrm>
            <a:off x="6014720" y="1027529"/>
            <a:ext cx="6096000" cy="646331"/>
          </a:xfrm>
          <a:prstGeom prst="rect">
            <a:avLst/>
          </a:prstGeom>
          <a:noFill/>
        </p:spPr>
        <p:txBody>
          <a:bodyPr wrap="square">
            <a:spAutoFit/>
          </a:bodyPr>
          <a:lstStyle/>
          <a:p>
            <a:r>
              <a:rPr lang="en-GB" dirty="0">
                <a:hlinkClick r:id="rId3"/>
              </a:rPr>
              <a:t>Look back at UT Tower Shooting | Austin, TX 2006 (youtube.com)</a:t>
            </a:r>
            <a:endParaRPr lang="en-GB" dirty="0"/>
          </a:p>
        </p:txBody>
      </p:sp>
    </p:spTree>
    <p:extLst>
      <p:ext uri="{BB962C8B-B14F-4D97-AF65-F5344CB8AC3E}">
        <p14:creationId xmlns:p14="http://schemas.microsoft.com/office/powerpoint/2010/main" val="9538905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8AB77-20A2-F90C-2D8D-FB7BCBC773CD}"/>
              </a:ext>
            </a:extLst>
          </p:cNvPr>
          <p:cNvSpPr>
            <a:spLocks noGrp="1"/>
          </p:cNvSpPr>
          <p:nvPr>
            <p:ph type="title"/>
          </p:nvPr>
        </p:nvSpPr>
        <p:spPr>
          <a:xfrm>
            <a:off x="989400" y="395289"/>
            <a:ext cx="10213200" cy="611876"/>
          </a:xfrm>
        </p:spPr>
        <p:txBody>
          <a:bodyPr/>
          <a:lstStyle/>
          <a:p>
            <a:r>
              <a:rPr lang="en-GB" dirty="0"/>
              <a:t>Evaluating Biological Explanations for Criminality</a:t>
            </a:r>
          </a:p>
        </p:txBody>
      </p:sp>
      <p:sp>
        <p:nvSpPr>
          <p:cNvPr id="3" name="Content Placeholder 2">
            <a:extLst>
              <a:ext uri="{FF2B5EF4-FFF2-40B4-BE49-F238E27FC236}">
                <a16:creationId xmlns:a16="http://schemas.microsoft.com/office/drawing/2014/main" id="{1EC15340-7BE8-B6D8-0682-E37D2D85EEB5}"/>
              </a:ext>
            </a:extLst>
          </p:cNvPr>
          <p:cNvSpPr>
            <a:spLocks noGrp="1"/>
          </p:cNvSpPr>
          <p:nvPr>
            <p:ph idx="1"/>
          </p:nvPr>
        </p:nvSpPr>
        <p:spPr>
          <a:xfrm>
            <a:off x="203200" y="1007165"/>
            <a:ext cx="11760200" cy="4655448"/>
          </a:xfrm>
          <a:solidFill>
            <a:schemeClr val="bg1"/>
          </a:solidFill>
          <a:ln>
            <a:solidFill>
              <a:schemeClr val="accent1"/>
            </a:solidFill>
          </a:ln>
        </p:spPr>
        <p:txBody>
          <a:bodyPr>
            <a:normAutofit fontScale="85000" lnSpcReduction="20000"/>
          </a:bodyPr>
          <a:lstStyle/>
          <a:p>
            <a:r>
              <a:rPr lang="en-GB" dirty="0"/>
              <a:t>Knowledge of biological causes could lead to better treatments. </a:t>
            </a:r>
          </a:p>
          <a:p>
            <a:r>
              <a:rPr lang="en-GB" dirty="0"/>
              <a:t>Whilst biological evidence exists, it is impossible to separate the effects with those of the environment. </a:t>
            </a:r>
          </a:p>
          <a:p>
            <a:r>
              <a:rPr lang="en-GB" dirty="0"/>
              <a:t>We are long way from understanding biological basis of crime. </a:t>
            </a:r>
          </a:p>
          <a:p>
            <a:r>
              <a:rPr lang="en-GB" dirty="0"/>
              <a:t>Biological explanations have serious ethical implications and do not necessarily address the issues of rehabilitation and treatment. </a:t>
            </a:r>
          </a:p>
          <a:p>
            <a:r>
              <a:rPr lang="en-GB" dirty="0"/>
              <a:t>Moir and </a:t>
            </a:r>
            <a:r>
              <a:rPr lang="en-GB" dirty="0" err="1"/>
              <a:t>Jessel</a:t>
            </a:r>
            <a:r>
              <a:rPr lang="en-GB" dirty="0"/>
              <a:t> (1995) have suggested that brain dysfunction can account for impulsive and seemingly irrational crimes, some of which involve violence. </a:t>
            </a:r>
          </a:p>
          <a:p>
            <a:r>
              <a:rPr lang="en-GB" dirty="0"/>
              <a:t>Moreover, they suggest that brain scans could identify the disorder in young children who are already showing behavioural problems and that treatment (Ritalin (a stimulant), biofeedback and parental training) could possibly prevent these children growing up to be seriously antisocial. </a:t>
            </a:r>
          </a:p>
          <a:p>
            <a:r>
              <a:rPr lang="en-GB" dirty="0"/>
              <a:t>Again, think of the potentially significant ethical issues raised with this…</a:t>
            </a:r>
          </a:p>
        </p:txBody>
      </p:sp>
      <p:pic>
        <p:nvPicPr>
          <p:cNvPr id="10242" name="Picture 2" descr="Anti Social Behaviour Solicitors ...">
            <a:extLst>
              <a:ext uri="{FF2B5EF4-FFF2-40B4-BE49-F238E27FC236}">
                <a16:creationId xmlns:a16="http://schemas.microsoft.com/office/drawing/2014/main" id="{F057764D-87CB-ABB6-1DFE-041DE6DFE5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17252" y="5075583"/>
            <a:ext cx="3089291" cy="1589060"/>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69344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62967-07FF-AFF3-44A5-07FBF08BC796}"/>
              </a:ext>
            </a:extLst>
          </p:cNvPr>
          <p:cNvSpPr>
            <a:spLocks noGrp="1"/>
          </p:cNvSpPr>
          <p:nvPr>
            <p:ph type="title"/>
          </p:nvPr>
        </p:nvSpPr>
        <p:spPr>
          <a:xfrm>
            <a:off x="989400" y="395289"/>
            <a:ext cx="10213200" cy="1112836"/>
          </a:xfrm>
        </p:spPr>
        <p:txBody>
          <a:bodyPr anchor="b">
            <a:normAutofit/>
          </a:bodyPr>
          <a:lstStyle/>
          <a:p>
            <a:r>
              <a:rPr lang="en-GB" dirty="0"/>
              <a:t>Part 2: Psychological Explanations for Crime</a:t>
            </a:r>
          </a:p>
        </p:txBody>
      </p:sp>
      <p:graphicFrame>
        <p:nvGraphicFramePr>
          <p:cNvPr id="5" name="Content Placeholder 2">
            <a:extLst>
              <a:ext uri="{FF2B5EF4-FFF2-40B4-BE49-F238E27FC236}">
                <a16:creationId xmlns:a16="http://schemas.microsoft.com/office/drawing/2014/main" id="{5BBF6191-5677-B8DC-BA32-ECDB455B81C5}"/>
              </a:ext>
            </a:extLst>
          </p:cNvPr>
          <p:cNvGraphicFramePr>
            <a:graphicFrameLocks noGrp="1"/>
          </p:cNvGraphicFramePr>
          <p:nvPr>
            <p:ph idx="1"/>
            <p:extLst>
              <p:ext uri="{D42A27DB-BD31-4B8C-83A1-F6EECF244321}">
                <p14:modId xmlns:p14="http://schemas.microsoft.com/office/powerpoint/2010/main" val="2257538174"/>
              </p:ext>
            </p:extLst>
          </p:nvPr>
        </p:nvGraphicFramePr>
        <p:xfrm>
          <a:off x="508000" y="1508125"/>
          <a:ext cx="11290300" cy="49545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97374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B914E-FC9E-9617-B734-DD85B7295E96}"/>
              </a:ext>
            </a:extLst>
          </p:cNvPr>
          <p:cNvSpPr>
            <a:spLocks noGrp="1"/>
          </p:cNvSpPr>
          <p:nvPr>
            <p:ph type="title"/>
          </p:nvPr>
        </p:nvSpPr>
        <p:spPr>
          <a:xfrm>
            <a:off x="989400" y="395289"/>
            <a:ext cx="10213200" cy="1112836"/>
          </a:xfrm>
        </p:spPr>
        <p:txBody>
          <a:bodyPr anchor="b">
            <a:normAutofit/>
          </a:bodyPr>
          <a:lstStyle/>
          <a:p>
            <a:r>
              <a:rPr lang="en-GB" dirty="0"/>
              <a:t>Intelligence and Crime</a:t>
            </a:r>
          </a:p>
        </p:txBody>
      </p:sp>
      <p:sp>
        <p:nvSpPr>
          <p:cNvPr id="3" name="Content Placeholder 2">
            <a:extLst>
              <a:ext uri="{FF2B5EF4-FFF2-40B4-BE49-F238E27FC236}">
                <a16:creationId xmlns:a16="http://schemas.microsoft.com/office/drawing/2014/main" id="{A5D95D3F-D785-0F18-2E2D-449545D3B136}"/>
              </a:ext>
            </a:extLst>
          </p:cNvPr>
          <p:cNvSpPr>
            <a:spLocks noGrp="1"/>
          </p:cNvSpPr>
          <p:nvPr>
            <p:ph sz="half" idx="2"/>
          </p:nvPr>
        </p:nvSpPr>
        <p:spPr>
          <a:xfrm>
            <a:off x="5801360" y="467360"/>
            <a:ext cx="5963920" cy="6136639"/>
          </a:xfrm>
          <a:solidFill>
            <a:schemeClr val="bg1"/>
          </a:solidFill>
          <a:ln>
            <a:solidFill>
              <a:schemeClr val="accent1"/>
            </a:solidFill>
          </a:ln>
        </p:spPr>
        <p:txBody>
          <a:bodyPr>
            <a:noAutofit/>
          </a:bodyPr>
          <a:lstStyle/>
          <a:p>
            <a:pPr>
              <a:lnSpc>
                <a:spcPct val="140000"/>
              </a:lnSpc>
            </a:pPr>
            <a:r>
              <a:rPr lang="en-GB" sz="1600" dirty="0"/>
              <a:t>Many researchers believe the causes of crime are </a:t>
            </a:r>
            <a:r>
              <a:rPr lang="en-GB" sz="1600" b="1" dirty="0"/>
              <a:t>sociocultural</a:t>
            </a:r>
            <a:r>
              <a:rPr lang="en-GB" sz="1600" dirty="0"/>
              <a:t>: poverty, ethnicity, etc., while other researchers stress the importance of </a:t>
            </a:r>
            <a:r>
              <a:rPr lang="en-GB" sz="1600" b="1" dirty="0"/>
              <a:t>intellectual </a:t>
            </a:r>
            <a:r>
              <a:rPr lang="en-GB" sz="1600" dirty="0"/>
              <a:t>functioning. </a:t>
            </a:r>
          </a:p>
          <a:p>
            <a:pPr>
              <a:lnSpc>
                <a:spcPct val="140000"/>
              </a:lnSpc>
            </a:pPr>
            <a:r>
              <a:rPr lang="en-GB" sz="1600" dirty="0"/>
              <a:t>Some studies purport that </a:t>
            </a:r>
            <a:r>
              <a:rPr lang="en-GB" sz="1600" b="1" dirty="0"/>
              <a:t>low intelligence </a:t>
            </a:r>
            <a:r>
              <a:rPr lang="en-GB" sz="1600" dirty="0"/>
              <a:t>is directly associated with poor performance in school, business achievements, social adaptation and integration, and thus </a:t>
            </a:r>
            <a:r>
              <a:rPr lang="en-GB" sz="1600" b="1" dirty="0"/>
              <a:t>indirectly with delinquency</a:t>
            </a:r>
            <a:r>
              <a:rPr lang="en-GB" sz="1600" dirty="0"/>
              <a:t>. </a:t>
            </a:r>
          </a:p>
          <a:p>
            <a:pPr>
              <a:lnSpc>
                <a:spcPct val="140000"/>
              </a:lnSpc>
            </a:pPr>
            <a:r>
              <a:rPr lang="en-GB" sz="1600" dirty="0"/>
              <a:t>Herrnstein and Murray (1994) propose that cognitively limited individuals will turn to social ills. </a:t>
            </a:r>
          </a:p>
          <a:p>
            <a:pPr>
              <a:lnSpc>
                <a:spcPct val="140000"/>
              </a:lnSpc>
            </a:pPr>
            <a:r>
              <a:rPr lang="en-GB" sz="1600" dirty="0"/>
              <a:t>Cullen et al., (1997) have integrated the research on IQ and crime and found a modest correlation of 0.3. </a:t>
            </a:r>
          </a:p>
          <a:p>
            <a:pPr>
              <a:lnSpc>
                <a:spcPct val="140000"/>
              </a:lnSpc>
            </a:pPr>
            <a:r>
              <a:rPr lang="en-GB" sz="1600" dirty="0"/>
              <a:t> Meta-analyses suggest a correlation between IQ and delinquency of around 0.2, with risk factors at around 0.5. </a:t>
            </a:r>
          </a:p>
          <a:p>
            <a:pPr>
              <a:lnSpc>
                <a:spcPct val="140000"/>
              </a:lnSpc>
            </a:pPr>
            <a:r>
              <a:rPr lang="en-GB" sz="1600" dirty="0"/>
              <a:t>What are the implications of these findings?</a:t>
            </a:r>
          </a:p>
        </p:txBody>
      </p:sp>
      <p:sp>
        <p:nvSpPr>
          <p:cNvPr id="4" name="TextBox 3">
            <a:extLst>
              <a:ext uri="{FF2B5EF4-FFF2-40B4-BE49-F238E27FC236}">
                <a16:creationId xmlns:a16="http://schemas.microsoft.com/office/drawing/2014/main" id="{EE03556E-7D46-60A1-A9F1-FCC9EDAB7AF2}"/>
              </a:ext>
            </a:extLst>
          </p:cNvPr>
          <p:cNvSpPr txBox="1"/>
          <p:nvPr/>
        </p:nvSpPr>
        <p:spPr>
          <a:xfrm>
            <a:off x="1033920" y="5238094"/>
            <a:ext cx="3674040" cy="923330"/>
          </a:xfrm>
          <a:prstGeom prst="rect">
            <a:avLst/>
          </a:prstGeom>
          <a:noFill/>
        </p:spPr>
        <p:txBody>
          <a:bodyPr wrap="square" rtlCol="0">
            <a:spAutoFit/>
          </a:bodyPr>
          <a:lstStyle/>
          <a:p>
            <a:pPr algn="ctr"/>
            <a:r>
              <a:rPr lang="en-GB" dirty="0"/>
              <a:t>Percentage of population which fall in each category. </a:t>
            </a:r>
          </a:p>
          <a:p>
            <a:pPr algn="ctr"/>
            <a:r>
              <a:rPr lang="en-GB" dirty="0"/>
              <a:t>* Note these are </a:t>
            </a:r>
            <a:r>
              <a:rPr lang="en-GB" b="1" dirty="0"/>
              <a:t>not</a:t>
            </a:r>
            <a:r>
              <a:rPr lang="en-GB" dirty="0"/>
              <a:t> percentiles.</a:t>
            </a:r>
          </a:p>
        </p:txBody>
      </p:sp>
      <p:pic>
        <p:nvPicPr>
          <p:cNvPr id="6" name="Picture 6" descr="IQ Test Scores: The Basics of IQ Score Interpretation - Edublox Online Tutor">
            <a:extLst>
              <a:ext uri="{FF2B5EF4-FFF2-40B4-BE49-F238E27FC236}">
                <a16:creationId xmlns:a16="http://schemas.microsoft.com/office/drawing/2014/main" id="{5FA94244-4E9E-C130-0150-DEB1D90A10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9565" y="2195988"/>
            <a:ext cx="5404965" cy="2815908"/>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71710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FC974-6710-3D93-A14F-424F33CA830E}"/>
              </a:ext>
            </a:extLst>
          </p:cNvPr>
          <p:cNvSpPr>
            <a:spLocks noGrp="1"/>
          </p:cNvSpPr>
          <p:nvPr>
            <p:ph type="title"/>
          </p:nvPr>
        </p:nvSpPr>
        <p:spPr/>
        <p:txBody>
          <a:bodyPr/>
          <a:lstStyle/>
          <a:p>
            <a:r>
              <a:rPr lang="en-GB" dirty="0"/>
              <a:t>Some thoughts</a:t>
            </a:r>
          </a:p>
        </p:txBody>
      </p:sp>
      <p:sp>
        <p:nvSpPr>
          <p:cNvPr id="3" name="Content Placeholder 2">
            <a:extLst>
              <a:ext uri="{FF2B5EF4-FFF2-40B4-BE49-F238E27FC236}">
                <a16:creationId xmlns:a16="http://schemas.microsoft.com/office/drawing/2014/main" id="{85AAE1BC-8A45-051A-4984-EB3A30673C89}"/>
              </a:ext>
            </a:extLst>
          </p:cNvPr>
          <p:cNvSpPr>
            <a:spLocks noGrp="1"/>
          </p:cNvSpPr>
          <p:nvPr>
            <p:ph sz="half" idx="1"/>
          </p:nvPr>
        </p:nvSpPr>
        <p:spPr>
          <a:xfrm>
            <a:off x="416560" y="1685925"/>
            <a:ext cx="5501240" cy="4664075"/>
          </a:xfrm>
          <a:solidFill>
            <a:schemeClr val="bg1"/>
          </a:solidFill>
          <a:ln>
            <a:solidFill>
              <a:schemeClr val="accent1"/>
            </a:solidFill>
          </a:ln>
        </p:spPr>
        <p:txBody>
          <a:bodyPr>
            <a:normAutofit fontScale="70000" lnSpcReduction="20000"/>
          </a:bodyPr>
          <a:lstStyle/>
          <a:p>
            <a:r>
              <a:rPr lang="en-GB" dirty="0"/>
              <a:t>The relationship between IQ and crime is not straightforward, confounded by factors such as- large family, low income, school failure and impulsive behaviour. </a:t>
            </a:r>
          </a:p>
          <a:p>
            <a:r>
              <a:rPr lang="en-GB" dirty="0"/>
              <a:t>Those who do badly at school often cannot foresee the consequences of their behaviours. </a:t>
            </a:r>
          </a:p>
          <a:p>
            <a:r>
              <a:rPr lang="en-GB" dirty="0"/>
              <a:t>It has been reported that many offenders have marked </a:t>
            </a:r>
            <a:r>
              <a:rPr lang="en-GB" b="1" dirty="0"/>
              <a:t>neurological impairments </a:t>
            </a:r>
            <a:r>
              <a:rPr lang="en-GB" dirty="0"/>
              <a:t>in executive function; problems with attention, concentration, abstract reasoning, goal formation, planning, self-monitoring etc (Raine, 2005). </a:t>
            </a:r>
          </a:p>
          <a:p>
            <a:r>
              <a:rPr lang="en-GB" dirty="0"/>
              <a:t>Hence it is likely that </a:t>
            </a:r>
            <a:r>
              <a:rPr lang="en-GB" b="1" dirty="0"/>
              <a:t>IQ and criminality </a:t>
            </a:r>
            <a:r>
              <a:rPr lang="en-GB" dirty="0"/>
              <a:t>are part of a much </a:t>
            </a:r>
            <a:r>
              <a:rPr lang="en-GB" b="1" dirty="0"/>
              <a:t>wider combination </a:t>
            </a:r>
            <a:r>
              <a:rPr lang="en-GB" dirty="0"/>
              <a:t>of factors contributing to crime. </a:t>
            </a:r>
          </a:p>
        </p:txBody>
      </p:sp>
      <p:sp>
        <p:nvSpPr>
          <p:cNvPr id="4" name="Content Placeholder 3">
            <a:extLst>
              <a:ext uri="{FF2B5EF4-FFF2-40B4-BE49-F238E27FC236}">
                <a16:creationId xmlns:a16="http://schemas.microsoft.com/office/drawing/2014/main" id="{295026B1-5C33-8817-F447-881EF8E8BB84}"/>
              </a:ext>
            </a:extLst>
          </p:cNvPr>
          <p:cNvSpPr>
            <a:spLocks noGrp="1"/>
          </p:cNvSpPr>
          <p:nvPr>
            <p:ph sz="half" idx="2"/>
          </p:nvPr>
        </p:nvSpPr>
        <p:spPr>
          <a:xfrm>
            <a:off x="6274202" y="395289"/>
            <a:ext cx="5501238" cy="5954711"/>
          </a:xfrm>
          <a:solidFill>
            <a:schemeClr val="bg1"/>
          </a:solidFill>
          <a:ln>
            <a:solidFill>
              <a:schemeClr val="accent1"/>
            </a:solidFill>
          </a:ln>
        </p:spPr>
        <p:txBody>
          <a:bodyPr>
            <a:normAutofit fontScale="70000" lnSpcReduction="20000"/>
          </a:bodyPr>
          <a:lstStyle/>
          <a:p>
            <a:r>
              <a:rPr lang="en-GB" b="1" dirty="0"/>
              <a:t>Language development </a:t>
            </a:r>
            <a:r>
              <a:rPr lang="en-GB" dirty="0"/>
              <a:t>- Verbal deficits and impaired language development are associated with crime and delinquency (Leech et al., 2008) </a:t>
            </a:r>
          </a:p>
          <a:p>
            <a:r>
              <a:rPr lang="en-GB" dirty="0"/>
              <a:t>Antisocial behaviour and aggression are linked to low language proficiency as young as age 2 and continue throughout the lifespan (Dionne, 2005). Why? </a:t>
            </a:r>
          </a:p>
          <a:p>
            <a:r>
              <a:rPr lang="en-GB" dirty="0"/>
              <a:t>Language is used to solve problems, to negotiate and to empathise. The development of language is associated with an important pro-social interactive tool (Dionne, 2005).</a:t>
            </a:r>
          </a:p>
          <a:p>
            <a:r>
              <a:rPr lang="en-GB" dirty="0"/>
              <a:t> Delayed language acquisition is associated with increased stress and frustration (Keenan and Shaw 2003). </a:t>
            </a:r>
          </a:p>
          <a:p>
            <a:r>
              <a:rPr lang="en-GB" dirty="0"/>
              <a:t>Language delay is observed in Males with disruptive behaviour in preschool and later but not in females.</a:t>
            </a:r>
          </a:p>
          <a:p>
            <a:r>
              <a:rPr lang="en-GB" dirty="0"/>
              <a:t>Coren (2001) postulates that </a:t>
            </a:r>
            <a:r>
              <a:rPr lang="en-GB" b="1" dirty="0"/>
              <a:t>language is a crucial tool for regulation of our own behaviours</a:t>
            </a:r>
            <a:r>
              <a:rPr lang="en-GB" dirty="0"/>
              <a:t>, impulses and emotions. </a:t>
            </a:r>
          </a:p>
        </p:txBody>
      </p:sp>
    </p:spTree>
    <p:extLst>
      <p:ext uri="{BB962C8B-B14F-4D97-AF65-F5344CB8AC3E}">
        <p14:creationId xmlns:p14="http://schemas.microsoft.com/office/powerpoint/2010/main" val="16776495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70FC087-8C96-7B19-2BE0-D84493E139F0}"/>
              </a:ext>
            </a:extLst>
          </p:cNvPr>
          <p:cNvSpPr>
            <a:spLocks noGrp="1"/>
          </p:cNvSpPr>
          <p:nvPr>
            <p:ph type="title"/>
          </p:nvPr>
        </p:nvSpPr>
        <p:spPr>
          <a:xfrm>
            <a:off x="989400" y="151449"/>
            <a:ext cx="10213200" cy="701991"/>
          </a:xfrm>
        </p:spPr>
        <p:txBody>
          <a:bodyPr/>
          <a:lstStyle/>
          <a:p>
            <a:r>
              <a:rPr lang="en-GB" dirty="0"/>
              <a:t>Self-regulation Skills and Executive Function</a:t>
            </a:r>
          </a:p>
        </p:txBody>
      </p:sp>
      <p:sp>
        <p:nvSpPr>
          <p:cNvPr id="6" name="Content Placeholder 5">
            <a:extLst>
              <a:ext uri="{FF2B5EF4-FFF2-40B4-BE49-F238E27FC236}">
                <a16:creationId xmlns:a16="http://schemas.microsoft.com/office/drawing/2014/main" id="{C6D57348-8FA6-1D86-EE88-5360357A90A1}"/>
              </a:ext>
            </a:extLst>
          </p:cNvPr>
          <p:cNvSpPr>
            <a:spLocks noGrp="1"/>
          </p:cNvSpPr>
          <p:nvPr>
            <p:ph idx="1"/>
          </p:nvPr>
        </p:nvSpPr>
        <p:spPr>
          <a:xfrm>
            <a:off x="223520" y="924560"/>
            <a:ext cx="11744960" cy="5455920"/>
          </a:xfrm>
          <a:solidFill>
            <a:schemeClr val="bg1"/>
          </a:solidFill>
          <a:ln>
            <a:solidFill>
              <a:schemeClr val="accent1"/>
            </a:solidFill>
          </a:ln>
        </p:spPr>
        <p:txBody>
          <a:bodyPr>
            <a:noAutofit/>
          </a:bodyPr>
          <a:lstStyle/>
          <a:p>
            <a:r>
              <a:rPr lang="en-GB" sz="1400" dirty="0"/>
              <a:t>Self-regulation is one of the most important skills in the prevention of antisocial behaviour. </a:t>
            </a:r>
          </a:p>
          <a:p>
            <a:r>
              <a:rPr lang="en-GB" sz="1400" dirty="0"/>
              <a:t>It refers to the controlling and altering of behaviour and emotions to shift focus and attention. (Eisenberg et al., 2004). </a:t>
            </a:r>
          </a:p>
          <a:p>
            <a:r>
              <a:rPr lang="en-GB" sz="1400" dirty="0"/>
              <a:t>An inability to self-regulate has been found to relate to early-onset aggression, violence and substance abuse. </a:t>
            </a:r>
          </a:p>
          <a:p>
            <a:r>
              <a:rPr lang="en-GB" sz="1400" dirty="0"/>
              <a:t>A degree of self-regulation is related to temperament, but it is also learned via social interactions and the environment (Buckner et al., 2003). Self-regulation and executive function are closely related.</a:t>
            </a:r>
          </a:p>
          <a:p>
            <a:r>
              <a:rPr lang="en-GB" sz="1400" dirty="0"/>
              <a:t>In addition, research demonstrates that low levels of dopamine in the FC are linked to poor self-regulation and faulty executive function (</a:t>
            </a:r>
            <a:r>
              <a:rPr lang="en-GB" sz="1400" dirty="0" err="1"/>
              <a:t>Gotay</a:t>
            </a:r>
            <a:r>
              <a:rPr lang="en-GB" sz="1400" dirty="0"/>
              <a:t> et al., 2004). *</a:t>
            </a:r>
            <a:r>
              <a:rPr lang="en-GB" sz="1400" i="1" dirty="0"/>
              <a:t>Remember that the FC is one of the last brain structures to mature. </a:t>
            </a:r>
          </a:p>
          <a:p>
            <a:r>
              <a:rPr lang="en-GB" sz="1400" dirty="0"/>
              <a:t>The symptoms take time to develop and largely follow a biologically determined pathway. E.g. 17 months, adolescence and early adulthood. </a:t>
            </a:r>
          </a:p>
          <a:p>
            <a:r>
              <a:rPr lang="en-GB" sz="1400" dirty="0"/>
              <a:t>It refers to deliberate problem solving and the regulation of thoughts, behaviour and emotions. It is crucial in understanding criminality as these individuals are less able to override maladaptive responses and maintain personally beneficial behaviour (Zeier et al., 2012). </a:t>
            </a:r>
          </a:p>
          <a:p>
            <a:r>
              <a:rPr lang="en-GB" sz="1400" dirty="0"/>
              <a:t>According to </a:t>
            </a:r>
            <a:r>
              <a:rPr lang="en-GB" sz="1400" dirty="0" err="1"/>
              <a:t>Nigg</a:t>
            </a:r>
            <a:r>
              <a:rPr lang="en-GB" sz="1400" dirty="0"/>
              <a:t> et al. (1999) there is a problem with the PFC, which is also the hallmark of ADHD (Buckner et al., 2003). </a:t>
            </a:r>
          </a:p>
        </p:txBody>
      </p:sp>
    </p:spTree>
    <p:extLst>
      <p:ext uri="{BB962C8B-B14F-4D97-AF65-F5344CB8AC3E}">
        <p14:creationId xmlns:p14="http://schemas.microsoft.com/office/powerpoint/2010/main" val="23891876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3DA16-6F2A-1E6B-9A9D-8B3904E02CCB}"/>
              </a:ext>
            </a:extLst>
          </p:cNvPr>
          <p:cNvSpPr>
            <a:spLocks noGrp="1"/>
          </p:cNvSpPr>
          <p:nvPr>
            <p:ph type="title"/>
          </p:nvPr>
        </p:nvSpPr>
        <p:spPr>
          <a:xfrm>
            <a:off x="989400" y="395289"/>
            <a:ext cx="10213200" cy="661912"/>
          </a:xfrm>
        </p:spPr>
        <p:txBody>
          <a:bodyPr/>
          <a:lstStyle/>
          <a:p>
            <a:r>
              <a:rPr lang="en-GB" dirty="0"/>
              <a:t>ADHD and Conduct Disorder</a:t>
            </a:r>
          </a:p>
        </p:txBody>
      </p:sp>
      <p:sp>
        <p:nvSpPr>
          <p:cNvPr id="4" name="Text Placeholder 3">
            <a:extLst>
              <a:ext uri="{FF2B5EF4-FFF2-40B4-BE49-F238E27FC236}">
                <a16:creationId xmlns:a16="http://schemas.microsoft.com/office/drawing/2014/main" id="{FECEAA05-7896-4F74-8D54-636C2D909A7A}"/>
              </a:ext>
            </a:extLst>
          </p:cNvPr>
          <p:cNvSpPr>
            <a:spLocks noGrp="1"/>
          </p:cNvSpPr>
          <p:nvPr>
            <p:ph type="body" idx="1"/>
          </p:nvPr>
        </p:nvSpPr>
        <p:spPr>
          <a:xfrm>
            <a:off x="745559" y="1085864"/>
            <a:ext cx="4928400" cy="661912"/>
          </a:xfrm>
        </p:spPr>
        <p:txBody>
          <a:bodyPr/>
          <a:lstStyle/>
          <a:p>
            <a:r>
              <a:rPr lang="en-GB" b="1" dirty="0"/>
              <a:t>ADHD</a:t>
            </a:r>
          </a:p>
        </p:txBody>
      </p:sp>
      <p:sp>
        <p:nvSpPr>
          <p:cNvPr id="5" name="Content Placeholder 4">
            <a:extLst>
              <a:ext uri="{FF2B5EF4-FFF2-40B4-BE49-F238E27FC236}">
                <a16:creationId xmlns:a16="http://schemas.microsoft.com/office/drawing/2014/main" id="{7F8AFB02-3CD2-DD30-B944-8F3F9B407D9C}"/>
              </a:ext>
            </a:extLst>
          </p:cNvPr>
          <p:cNvSpPr>
            <a:spLocks noGrp="1"/>
          </p:cNvSpPr>
          <p:nvPr>
            <p:ph sz="half" idx="2"/>
          </p:nvPr>
        </p:nvSpPr>
        <p:spPr>
          <a:xfrm>
            <a:off x="304800" y="1776439"/>
            <a:ext cx="5613000" cy="4766601"/>
          </a:xfrm>
          <a:solidFill>
            <a:schemeClr val="bg1"/>
          </a:solidFill>
          <a:ln>
            <a:solidFill>
              <a:schemeClr val="accent1"/>
            </a:solidFill>
          </a:ln>
        </p:spPr>
        <p:txBody>
          <a:bodyPr>
            <a:normAutofit fontScale="70000" lnSpcReduction="20000"/>
          </a:bodyPr>
          <a:lstStyle/>
          <a:p>
            <a:r>
              <a:rPr lang="en-GB" dirty="0"/>
              <a:t>The primary causal factor is </a:t>
            </a:r>
            <a:r>
              <a:rPr lang="en-GB" b="1" dirty="0"/>
              <a:t>inhibitory</a:t>
            </a:r>
            <a:r>
              <a:rPr lang="en-GB" dirty="0"/>
              <a:t> problems due to neuropsychological deficits (Barkley, 1997) affecting motor control. </a:t>
            </a:r>
          </a:p>
          <a:p>
            <a:r>
              <a:rPr lang="en-GB" dirty="0"/>
              <a:t>However, there is much mis-diagnosis. </a:t>
            </a:r>
          </a:p>
          <a:p>
            <a:r>
              <a:rPr lang="en-GB" dirty="0"/>
              <a:t>Why is ADHD associated with criminality? </a:t>
            </a:r>
          </a:p>
          <a:p>
            <a:r>
              <a:rPr lang="en-GB" dirty="0"/>
              <a:t>The behaviour is often annoying, inappropriate, irritating and frustrating. </a:t>
            </a:r>
          </a:p>
          <a:p>
            <a:r>
              <a:rPr lang="en-GB" dirty="0"/>
              <a:t>This leads to rejection from peers and particularly so if perceived to be aggressive. </a:t>
            </a:r>
          </a:p>
          <a:p>
            <a:r>
              <a:rPr lang="en-GB" dirty="0"/>
              <a:t>Approximately </a:t>
            </a:r>
            <a:r>
              <a:rPr lang="en-GB" b="1" dirty="0"/>
              <a:t>50% of youths incarcerated </a:t>
            </a:r>
            <a:r>
              <a:rPr lang="en-GB" dirty="0"/>
              <a:t>are believed to suffer from ADHD (Young et al., 2010).</a:t>
            </a:r>
          </a:p>
          <a:p>
            <a:r>
              <a:rPr lang="en-GB" dirty="0"/>
              <a:t>Cahill et al. (2012) prevalence in prison is much higher than in general population.</a:t>
            </a:r>
          </a:p>
          <a:p>
            <a:endParaRPr lang="en-GB" dirty="0"/>
          </a:p>
        </p:txBody>
      </p:sp>
      <p:sp>
        <p:nvSpPr>
          <p:cNvPr id="6" name="Text Placeholder 5">
            <a:extLst>
              <a:ext uri="{FF2B5EF4-FFF2-40B4-BE49-F238E27FC236}">
                <a16:creationId xmlns:a16="http://schemas.microsoft.com/office/drawing/2014/main" id="{535E14F9-D4F5-A77D-C891-ADCCC3051595}"/>
              </a:ext>
            </a:extLst>
          </p:cNvPr>
          <p:cNvSpPr>
            <a:spLocks noGrp="1"/>
          </p:cNvSpPr>
          <p:nvPr>
            <p:ph type="body" sz="quarter" idx="3"/>
          </p:nvPr>
        </p:nvSpPr>
        <p:spPr>
          <a:xfrm>
            <a:off x="6274200" y="1085620"/>
            <a:ext cx="4928400" cy="662400"/>
          </a:xfrm>
        </p:spPr>
        <p:txBody>
          <a:bodyPr/>
          <a:lstStyle/>
          <a:p>
            <a:r>
              <a:rPr lang="en-GB" b="1" dirty="0"/>
              <a:t>Conduct Disorder</a:t>
            </a:r>
          </a:p>
        </p:txBody>
      </p:sp>
      <p:sp>
        <p:nvSpPr>
          <p:cNvPr id="7" name="Content Placeholder 6">
            <a:extLst>
              <a:ext uri="{FF2B5EF4-FFF2-40B4-BE49-F238E27FC236}">
                <a16:creationId xmlns:a16="http://schemas.microsoft.com/office/drawing/2014/main" id="{AA27D91E-DFAF-07F5-FB3D-A619085397F1}"/>
              </a:ext>
            </a:extLst>
          </p:cNvPr>
          <p:cNvSpPr>
            <a:spLocks noGrp="1"/>
          </p:cNvSpPr>
          <p:nvPr>
            <p:ph sz="quarter" idx="4"/>
          </p:nvPr>
        </p:nvSpPr>
        <p:spPr>
          <a:xfrm>
            <a:off x="6274202" y="1776439"/>
            <a:ext cx="5399640" cy="4766601"/>
          </a:xfrm>
          <a:solidFill>
            <a:schemeClr val="bg1"/>
          </a:solidFill>
          <a:ln>
            <a:solidFill>
              <a:schemeClr val="accent1"/>
            </a:solidFill>
          </a:ln>
        </p:spPr>
        <p:txBody>
          <a:bodyPr>
            <a:normAutofit fontScale="85000" lnSpcReduction="10000"/>
          </a:bodyPr>
          <a:lstStyle/>
          <a:p>
            <a:r>
              <a:rPr lang="en-GB" dirty="0"/>
              <a:t>Often </a:t>
            </a:r>
            <a:r>
              <a:rPr lang="en-GB" b="1" dirty="0"/>
              <a:t>co-occurs with ADHD</a:t>
            </a:r>
            <a:r>
              <a:rPr lang="en-GB" dirty="0"/>
              <a:t>, with 50% of disruptive children having both. (</a:t>
            </a:r>
            <a:r>
              <a:rPr lang="en-GB" dirty="0" err="1"/>
              <a:t>Coid</a:t>
            </a:r>
            <a:r>
              <a:rPr lang="en-GB" dirty="0"/>
              <a:t>, 2003). </a:t>
            </a:r>
          </a:p>
          <a:p>
            <a:r>
              <a:rPr lang="en-GB" dirty="0"/>
              <a:t>Conduct disorder increases the symptoms of ADHD and having </a:t>
            </a:r>
            <a:r>
              <a:rPr lang="en-GB" b="1" dirty="0"/>
              <a:t>both is a powerful predictor </a:t>
            </a:r>
            <a:r>
              <a:rPr lang="en-GB" dirty="0"/>
              <a:t>of violence, criminal behaviour and substance abuse (Flory et al., 2003). </a:t>
            </a:r>
          </a:p>
          <a:p>
            <a:r>
              <a:rPr lang="en-GB" dirty="0"/>
              <a:t>According to the APA (2013): </a:t>
            </a:r>
          </a:p>
          <a:p>
            <a:r>
              <a:rPr lang="en-GB" i="1" dirty="0"/>
              <a:t>`It is a precursor of adult crime and is a repetitive and persistent pattern of behaviour, violating the rights of others`. </a:t>
            </a:r>
          </a:p>
        </p:txBody>
      </p:sp>
    </p:spTree>
    <p:extLst>
      <p:ext uri="{BB962C8B-B14F-4D97-AF65-F5344CB8AC3E}">
        <p14:creationId xmlns:p14="http://schemas.microsoft.com/office/powerpoint/2010/main" val="23649492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5E9985B-888B-6D1A-BA06-0E99471F5AE3}"/>
              </a:ext>
            </a:extLst>
          </p:cNvPr>
          <p:cNvSpPr>
            <a:spLocks noGrp="1"/>
          </p:cNvSpPr>
          <p:nvPr>
            <p:ph type="title"/>
          </p:nvPr>
        </p:nvSpPr>
        <p:spPr/>
        <p:txBody>
          <a:bodyPr/>
          <a:lstStyle/>
          <a:p>
            <a:r>
              <a:rPr lang="en-GB" dirty="0"/>
              <a:t>Deficient Interpersonal Skills and Peer Acceptance</a:t>
            </a:r>
          </a:p>
        </p:txBody>
      </p:sp>
      <p:sp>
        <p:nvSpPr>
          <p:cNvPr id="8" name="Content Placeholder 7">
            <a:extLst>
              <a:ext uri="{FF2B5EF4-FFF2-40B4-BE49-F238E27FC236}">
                <a16:creationId xmlns:a16="http://schemas.microsoft.com/office/drawing/2014/main" id="{DF59C372-BB64-1F8D-3392-B17519692BF5}"/>
              </a:ext>
            </a:extLst>
          </p:cNvPr>
          <p:cNvSpPr>
            <a:spLocks noGrp="1"/>
          </p:cNvSpPr>
          <p:nvPr>
            <p:ph idx="1"/>
          </p:nvPr>
        </p:nvSpPr>
        <p:spPr>
          <a:solidFill>
            <a:schemeClr val="bg1"/>
          </a:solidFill>
          <a:ln>
            <a:solidFill>
              <a:schemeClr val="accent1"/>
            </a:solidFill>
          </a:ln>
        </p:spPr>
        <p:txBody>
          <a:bodyPr>
            <a:normAutofit fontScale="85000" lnSpcReduction="20000"/>
          </a:bodyPr>
          <a:lstStyle/>
          <a:p>
            <a:r>
              <a:rPr lang="en-GB" b="1" dirty="0"/>
              <a:t>Peer rejection </a:t>
            </a:r>
            <a:r>
              <a:rPr lang="en-GB" dirty="0"/>
              <a:t>is one of the strongest </a:t>
            </a:r>
            <a:r>
              <a:rPr lang="en-GB" b="1" dirty="0"/>
              <a:t>predictors</a:t>
            </a:r>
            <a:r>
              <a:rPr lang="en-GB" dirty="0"/>
              <a:t> of involvement with serious offending, especially violence (Cowan &amp; Cowan 2004). </a:t>
            </a:r>
          </a:p>
          <a:p>
            <a:r>
              <a:rPr lang="en-GB" b="1" dirty="0"/>
              <a:t>Rejection starts early</a:t>
            </a:r>
            <a:r>
              <a:rPr lang="en-GB" dirty="0"/>
              <a:t>, around the age of 5 where these children show signs of behavioural, emotional and social deficits, particularly violence or aggression. </a:t>
            </a:r>
          </a:p>
          <a:p>
            <a:r>
              <a:rPr lang="en-GB" b="1" dirty="0"/>
              <a:t>Peer acceptance is crucial </a:t>
            </a:r>
            <a:r>
              <a:rPr lang="en-GB" dirty="0"/>
              <a:t>for an individual`s development and a lack of this can lead to anti-social behaviour in later life. </a:t>
            </a:r>
          </a:p>
          <a:p>
            <a:r>
              <a:rPr lang="en-GB" dirty="0"/>
              <a:t>However, a problem arises due to research being almost exclusively in males. </a:t>
            </a:r>
          </a:p>
          <a:p>
            <a:r>
              <a:rPr lang="en-GB" b="1" dirty="0"/>
              <a:t>Low empathy </a:t>
            </a:r>
            <a:r>
              <a:rPr lang="en-GB" dirty="0"/>
              <a:t>is reported, </a:t>
            </a:r>
            <a:r>
              <a:rPr lang="en-GB" b="1" dirty="0"/>
              <a:t>specifically for low cognitive empathy </a:t>
            </a:r>
            <a:r>
              <a:rPr lang="en-GB" dirty="0"/>
              <a:t>as opposed to emotional empathy, with a strong correlation being reported between cognitive empathy and offending behaviour (Jolliffe &amp; Farrington 2004).</a:t>
            </a:r>
          </a:p>
        </p:txBody>
      </p:sp>
    </p:spTree>
    <p:extLst>
      <p:ext uri="{BB962C8B-B14F-4D97-AF65-F5344CB8AC3E}">
        <p14:creationId xmlns:p14="http://schemas.microsoft.com/office/powerpoint/2010/main" val="23306506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3784F-5184-F9C0-0C15-8C15058B0ED1}"/>
              </a:ext>
            </a:extLst>
          </p:cNvPr>
          <p:cNvSpPr>
            <a:spLocks noGrp="1"/>
          </p:cNvSpPr>
          <p:nvPr>
            <p:ph type="title"/>
          </p:nvPr>
        </p:nvSpPr>
        <p:spPr/>
        <p:txBody>
          <a:bodyPr/>
          <a:lstStyle/>
          <a:p>
            <a:r>
              <a:rPr lang="en-GB" dirty="0"/>
              <a:t>Familial Factors and Crime</a:t>
            </a:r>
          </a:p>
        </p:txBody>
      </p:sp>
      <p:sp>
        <p:nvSpPr>
          <p:cNvPr id="3" name="Content Placeholder 2">
            <a:extLst>
              <a:ext uri="{FF2B5EF4-FFF2-40B4-BE49-F238E27FC236}">
                <a16:creationId xmlns:a16="http://schemas.microsoft.com/office/drawing/2014/main" id="{42C1111E-3B2B-E67A-2E6D-59F9F26D9F85}"/>
              </a:ext>
            </a:extLst>
          </p:cNvPr>
          <p:cNvSpPr>
            <a:spLocks noGrp="1"/>
          </p:cNvSpPr>
          <p:nvPr>
            <p:ph idx="1"/>
          </p:nvPr>
        </p:nvSpPr>
        <p:spPr>
          <a:xfrm>
            <a:off x="492760" y="2174875"/>
            <a:ext cx="10515600" cy="4154488"/>
          </a:xfrm>
          <a:solidFill>
            <a:schemeClr val="bg1"/>
          </a:solidFill>
          <a:ln>
            <a:solidFill>
              <a:schemeClr val="accent1"/>
            </a:solidFill>
          </a:ln>
        </p:spPr>
        <p:txBody>
          <a:bodyPr>
            <a:normAutofit fontScale="92500" lnSpcReduction="10000"/>
          </a:bodyPr>
          <a:lstStyle/>
          <a:p>
            <a:r>
              <a:rPr lang="en-GB" dirty="0"/>
              <a:t>The Cambridge Study: Farrington (1996) – looked at males in London over period of </a:t>
            </a:r>
            <a:r>
              <a:rPr lang="en-GB" b="1" dirty="0"/>
              <a:t>24 years. </a:t>
            </a:r>
          </a:p>
          <a:p>
            <a:r>
              <a:rPr lang="en-GB" dirty="0"/>
              <a:t>Interviewed the </a:t>
            </a:r>
            <a:r>
              <a:rPr lang="en-GB" b="1" dirty="0"/>
              <a:t>boys</a:t>
            </a:r>
            <a:r>
              <a:rPr lang="en-GB" dirty="0"/>
              <a:t> at age </a:t>
            </a:r>
            <a:r>
              <a:rPr lang="en-GB" b="1" dirty="0"/>
              <a:t>8, 10 and 14 </a:t>
            </a:r>
            <a:r>
              <a:rPr lang="en-GB" dirty="0"/>
              <a:t>and interviewed the </a:t>
            </a:r>
            <a:r>
              <a:rPr lang="en-GB" b="1" dirty="0"/>
              <a:t>parents and teachers</a:t>
            </a:r>
            <a:r>
              <a:rPr lang="en-GB" dirty="0"/>
              <a:t>. </a:t>
            </a:r>
          </a:p>
          <a:p>
            <a:r>
              <a:rPr lang="en-GB" b="1" dirty="0"/>
              <a:t>Followed them up </a:t>
            </a:r>
            <a:r>
              <a:rPr lang="en-GB" dirty="0"/>
              <a:t>through the Criminal Records Office until they were </a:t>
            </a:r>
            <a:r>
              <a:rPr lang="en-GB" b="1" dirty="0"/>
              <a:t>48</a:t>
            </a:r>
            <a:r>
              <a:rPr lang="en-GB" dirty="0"/>
              <a:t>. </a:t>
            </a:r>
          </a:p>
          <a:p>
            <a:r>
              <a:rPr lang="en-GB" dirty="0"/>
              <a:t>At age </a:t>
            </a:r>
            <a:r>
              <a:rPr lang="en-GB" b="1" dirty="0"/>
              <a:t>32, 37% of them held a criminal </a:t>
            </a:r>
            <a:r>
              <a:rPr lang="en-GB" dirty="0"/>
              <a:t>record. </a:t>
            </a:r>
          </a:p>
          <a:p>
            <a:r>
              <a:rPr lang="en-GB" dirty="0"/>
              <a:t>There were </a:t>
            </a:r>
            <a:r>
              <a:rPr lang="en-GB" b="1" dirty="0"/>
              <a:t>411 boys </a:t>
            </a:r>
            <a:r>
              <a:rPr lang="en-GB" dirty="0"/>
              <a:t>overall, but only </a:t>
            </a:r>
            <a:r>
              <a:rPr lang="en-GB" b="1" dirty="0"/>
              <a:t>7%</a:t>
            </a:r>
            <a:r>
              <a:rPr lang="en-GB" dirty="0"/>
              <a:t> of them accounted for </a:t>
            </a:r>
            <a:r>
              <a:rPr lang="en-GB" b="1" dirty="0"/>
              <a:t>50% of the crimes</a:t>
            </a:r>
            <a:r>
              <a:rPr lang="en-GB" dirty="0"/>
              <a:t>. </a:t>
            </a:r>
          </a:p>
          <a:p>
            <a:r>
              <a:rPr lang="en-GB" dirty="0"/>
              <a:t>Farrington et al., suggests that this demonstrates a link between family and crime. </a:t>
            </a:r>
          </a:p>
          <a:p>
            <a:r>
              <a:rPr lang="en-GB" dirty="0"/>
              <a:t>There was evidence of </a:t>
            </a:r>
            <a:r>
              <a:rPr lang="en-GB" b="1" dirty="0"/>
              <a:t>intergenerational crime </a:t>
            </a:r>
            <a:r>
              <a:rPr lang="en-GB" dirty="0"/>
              <a:t>across three generations. </a:t>
            </a:r>
          </a:p>
        </p:txBody>
      </p:sp>
      <p:pic>
        <p:nvPicPr>
          <p:cNvPr id="13314" name="Picture 2" descr="Farrington et al | PPT">
            <a:extLst>
              <a:ext uri="{FF2B5EF4-FFF2-40B4-BE49-F238E27FC236}">
                <a16:creationId xmlns:a16="http://schemas.microsoft.com/office/drawing/2014/main" id="{BF27258A-33AA-5849-B5F6-33BE95A755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41385" y="188595"/>
            <a:ext cx="2466975" cy="1847850"/>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1E6D3B7-8D8F-DADF-0B3C-B2003DE79C30}"/>
              </a:ext>
            </a:extLst>
          </p:cNvPr>
          <p:cNvSpPr txBox="1"/>
          <p:nvPr/>
        </p:nvSpPr>
        <p:spPr>
          <a:xfrm>
            <a:off x="1087120" y="395289"/>
            <a:ext cx="6096000" cy="369332"/>
          </a:xfrm>
          <a:prstGeom prst="rect">
            <a:avLst/>
          </a:prstGeom>
          <a:noFill/>
        </p:spPr>
        <p:txBody>
          <a:bodyPr wrap="square">
            <a:spAutoFit/>
          </a:bodyPr>
          <a:lstStyle/>
          <a:p>
            <a:r>
              <a:rPr lang="en-GB" dirty="0">
                <a:hlinkClick r:id="rId3"/>
              </a:rPr>
              <a:t>Easy as pie: Farrington (youtube.com)</a:t>
            </a:r>
            <a:endParaRPr lang="en-GB" dirty="0"/>
          </a:p>
        </p:txBody>
      </p:sp>
    </p:spTree>
    <p:extLst>
      <p:ext uri="{BB962C8B-B14F-4D97-AF65-F5344CB8AC3E}">
        <p14:creationId xmlns:p14="http://schemas.microsoft.com/office/powerpoint/2010/main" val="10602232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B523F-9B17-0EFE-C82C-1B80BB78235D}"/>
              </a:ext>
            </a:extLst>
          </p:cNvPr>
          <p:cNvSpPr>
            <a:spLocks noGrp="1"/>
          </p:cNvSpPr>
          <p:nvPr>
            <p:ph type="title"/>
          </p:nvPr>
        </p:nvSpPr>
        <p:spPr/>
        <p:txBody>
          <a:bodyPr/>
          <a:lstStyle/>
          <a:p>
            <a:r>
              <a:rPr lang="en-GB" dirty="0"/>
              <a:t>The Farrington Study</a:t>
            </a:r>
          </a:p>
        </p:txBody>
      </p:sp>
      <p:sp>
        <p:nvSpPr>
          <p:cNvPr id="3" name="Content Placeholder 2">
            <a:extLst>
              <a:ext uri="{FF2B5EF4-FFF2-40B4-BE49-F238E27FC236}">
                <a16:creationId xmlns:a16="http://schemas.microsoft.com/office/drawing/2014/main" id="{0369C66D-C883-88E9-D8F2-56F1CFC746C4}"/>
              </a:ext>
            </a:extLst>
          </p:cNvPr>
          <p:cNvSpPr>
            <a:spLocks noGrp="1"/>
          </p:cNvSpPr>
          <p:nvPr>
            <p:ph idx="1"/>
          </p:nvPr>
        </p:nvSpPr>
        <p:spPr>
          <a:solidFill>
            <a:schemeClr val="bg1"/>
          </a:solidFill>
          <a:ln>
            <a:solidFill>
              <a:schemeClr val="accent1"/>
            </a:solidFill>
          </a:ln>
        </p:spPr>
        <p:txBody>
          <a:bodyPr/>
          <a:lstStyle/>
          <a:p>
            <a:r>
              <a:rPr lang="en-GB" dirty="0"/>
              <a:t>The Farrington study is a key study, as it clearly shows the interaction between genes and socialisation (environment). </a:t>
            </a:r>
          </a:p>
          <a:p>
            <a:r>
              <a:rPr lang="en-GB" dirty="0"/>
              <a:t>It demonstrates that not only is there a genetic component to crime, but that parental modelling, monitoring and disciplining practices and the tendency to mate with similar individuals all contribute to intergenerational crime. </a:t>
            </a:r>
          </a:p>
          <a:p>
            <a:r>
              <a:rPr lang="en-GB" dirty="0"/>
              <a:t>It also shows that the environment places limits on an individual's ability to exercise their free will.</a:t>
            </a:r>
          </a:p>
        </p:txBody>
      </p:sp>
    </p:spTree>
    <p:extLst>
      <p:ext uri="{BB962C8B-B14F-4D97-AF65-F5344CB8AC3E}">
        <p14:creationId xmlns:p14="http://schemas.microsoft.com/office/powerpoint/2010/main" val="27692101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8B8A-E857-7D47-7BC7-63FCB73ED97F}"/>
              </a:ext>
            </a:extLst>
          </p:cNvPr>
          <p:cNvSpPr>
            <a:spLocks noGrp="1"/>
          </p:cNvSpPr>
          <p:nvPr>
            <p:ph type="title"/>
          </p:nvPr>
        </p:nvSpPr>
        <p:spPr>
          <a:xfrm>
            <a:off x="989400" y="395289"/>
            <a:ext cx="10213200" cy="600391"/>
          </a:xfrm>
        </p:spPr>
        <p:txBody>
          <a:bodyPr/>
          <a:lstStyle/>
          <a:p>
            <a:r>
              <a:rPr lang="en-GB" dirty="0"/>
              <a:t>Parenting Styles and Child Rearing</a:t>
            </a:r>
          </a:p>
        </p:txBody>
      </p:sp>
      <p:sp>
        <p:nvSpPr>
          <p:cNvPr id="3" name="Content Placeholder 2">
            <a:extLst>
              <a:ext uri="{FF2B5EF4-FFF2-40B4-BE49-F238E27FC236}">
                <a16:creationId xmlns:a16="http://schemas.microsoft.com/office/drawing/2014/main" id="{649CBE2A-354C-478D-109A-04037A6926C6}"/>
              </a:ext>
            </a:extLst>
          </p:cNvPr>
          <p:cNvSpPr>
            <a:spLocks noGrp="1"/>
          </p:cNvSpPr>
          <p:nvPr>
            <p:ph idx="1"/>
          </p:nvPr>
        </p:nvSpPr>
        <p:spPr>
          <a:xfrm>
            <a:off x="396240" y="995680"/>
            <a:ext cx="11379200" cy="5467031"/>
          </a:xfrm>
          <a:solidFill>
            <a:schemeClr val="bg1"/>
          </a:solidFill>
          <a:ln>
            <a:solidFill>
              <a:schemeClr val="accent1"/>
            </a:solidFill>
          </a:ln>
        </p:spPr>
        <p:txBody>
          <a:bodyPr>
            <a:noAutofit/>
          </a:bodyPr>
          <a:lstStyle/>
          <a:p>
            <a:r>
              <a:rPr lang="en-GB" sz="1600" dirty="0"/>
              <a:t>Poor parental supervision is the strongest and most replicable predictor of offending (Smith &amp; Stern, 1997). </a:t>
            </a:r>
          </a:p>
          <a:p>
            <a:r>
              <a:rPr lang="en-GB" sz="1600" dirty="0"/>
              <a:t>Lack of parental supervision is associated with inconsistent punishment. Harsh punishment is effective in the short term, but in the long run can lead to violent delinquency (Straus, 1991). </a:t>
            </a:r>
          </a:p>
          <a:p>
            <a:r>
              <a:rPr lang="en-GB" sz="1600" dirty="0"/>
              <a:t>Parental discipline and how parents react to their child predicts later convictions. Harsh punitive parents at age 7-11 were responsible for 40% of the convictions in later life. </a:t>
            </a:r>
          </a:p>
          <a:p>
            <a:r>
              <a:rPr lang="en-GB" sz="1600" dirty="0"/>
              <a:t>The same was found for erratic or inconsistent parents too. Likewise, cold rejecting parenting styles predicted later violence convictions, even more so if the parents were punitive and cold compared to punitive and warm. Coopersmith found that it was linked to low self-esteem and delinquency. </a:t>
            </a:r>
          </a:p>
          <a:p>
            <a:r>
              <a:rPr lang="en-GB" sz="1600" dirty="0"/>
              <a:t>Authoritarian parents were second most influential factor for predicting violent convictions. Maxfield &amp; </a:t>
            </a:r>
            <a:r>
              <a:rPr lang="en-GB" sz="1600" dirty="0" err="1"/>
              <a:t>Widom</a:t>
            </a:r>
            <a:r>
              <a:rPr lang="en-GB" sz="1600" dirty="0"/>
              <a:t> (1996) looked at children who were abused up until age 11. They were significantly more likely to offend within 15 years. </a:t>
            </a:r>
          </a:p>
          <a:p>
            <a:r>
              <a:rPr lang="en-GB" sz="1600" dirty="0"/>
              <a:t>Power assertion involves physical punishment and criticism with little rewarding or praise. Physical punishment encourages the child to consider aggression as acceptable because an authority figure uses it</a:t>
            </a:r>
          </a:p>
        </p:txBody>
      </p:sp>
    </p:spTree>
    <p:extLst>
      <p:ext uri="{BB962C8B-B14F-4D97-AF65-F5344CB8AC3E}">
        <p14:creationId xmlns:p14="http://schemas.microsoft.com/office/powerpoint/2010/main" val="16140346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481C4-FB66-E168-7B24-4E8E4E17D8E0}"/>
              </a:ext>
            </a:extLst>
          </p:cNvPr>
          <p:cNvSpPr>
            <a:spLocks noGrp="1"/>
          </p:cNvSpPr>
          <p:nvPr>
            <p:ph type="title"/>
          </p:nvPr>
        </p:nvSpPr>
        <p:spPr/>
        <p:txBody>
          <a:bodyPr/>
          <a:lstStyle/>
          <a:p>
            <a:r>
              <a:rPr lang="en-GB" dirty="0"/>
              <a:t>Other Considerations</a:t>
            </a:r>
          </a:p>
        </p:txBody>
      </p:sp>
      <p:sp>
        <p:nvSpPr>
          <p:cNvPr id="3" name="Content Placeholder 2">
            <a:extLst>
              <a:ext uri="{FF2B5EF4-FFF2-40B4-BE49-F238E27FC236}">
                <a16:creationId xmlns:a16="http://schemas.microsoft.com/office/drawing/2014/main" id="{E82C5ADA-88E5-AC08-CC0F-A8D3621667D8}"/>
              </a:ext>
            </a:extLst>
          </p:cNvPr>
          <p:cNvSpPr>
            <a:spLocks noGrp="1"/>
          </p:cNvSpPr>
          <p:nvPr>
            <p:ph idx="1"/>
          </p:nvPr>
        </p:nvSpPr>
        <p:spPr>
          <a:solidFill>
            <a:schemeClr val="bg1"/>
          </a:solidFill>
          <a:ln>
            <a:solidFill>
              <a:schemeClr val="accent1"/>
            </a:solidFill>
          </a:ln>
        </p:spPr>
        <p:txBody>
          <a:bodyPr>
            <a:normAutofit fontScale="85000" lnSpcReduction="20000"/>
          </a:bodyPr>
          <a:lstStyle/>
          <a:p>
            <a:r>
              <a:rPr lang="en-GB" b="1" dirty="0"/>
              <a:t>Size of family</a:t>
            </a:r>
            <a:r>
              <a:rPr lang="en-GB" dirty="0"/>
              <a:t>: Larger families - less attention. </a:t>
            </a:r>
          </a:p>
          <a:p>
            <a:r>
              <a:rPr lang="en-GB" dirty="0"/>
              <a:t>Also younger siblings model their behaviour on that of older siblings - the </a:t>
            </a:r>
            <a:r>
              <a:rPr lang="en-GB" b="1" dirty="0"/>
              <a:t>'contagion effect</a:t>
            </a:r>
            <a:r>
              <a:rPr lang="en-GB" dirty="0"/>
              <a:t>‘ (Bailey, 2005). </a:t>
            </a:r>
          </a:p>
          <a:p>
            <a:r>
              <a:rPr lang="en-GB" dirty="0"/>
              <a:t>Interactions within the family: Correlation between crime and poor interaction within the family. Parental conflict, poor use of language and communication, mistrust of other family members. </a:t>
            </a:r>
          </a:p>
          <a:p>
            <a:r>
              <a:rPr lang="en-GB" dirty="0"/>
              <a:t>Disruption of family home:  remember Bowlby (1946) who maintained that `coming from a broken home led to delinquency`. </a:t>
            </a:r>
          </a:p>
          <a:p>
            <a:r>
              <a:rPr lang="en-GB" dirty="0"/>
              <a:t>Rutter (1971) argued that it was the amount of </a:t>
            </a:r>
            <a:r>
              <a:rPr lang="en-GB" b="1" dirty="0"/>
              <a:t>discord and distress </a:t>
            </a:r>
            <a:r>
              <a:rPr lang="en-GB" dirty="0"/>
              <a:t>rather than the 'broken home’. </a:t>
            </a:r>
          </a:p>
          <a:p>
            <a:r>
              <a:rPr lang="en-GB" dirty="0"/>
              <a:t>Loss of a parent through death does not necessarily lead to delinquency. </a:t>
            </a:r>
          </a:p>
        </p:txBody>
      </p:sp>
    </p:spTree>
    <p:extLst>
      <p:ext uri="{BB962C8B-B14F-4D97-AF65-F5344CB8AC3E}">
        <p14:creationId xmlns:p14="http://schemas.microsoft.com/office/powerpoint/2010/main" val="6168688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E1821-C2A8-BD70-A396-D37D3643F83E}"/>
              </a:ext>
            </a:extLst>
          </p:cNvPr>
          <p:cNvSpPr>
            <a:spLocks noGrp="1"/>
          </p:cNvSpPr>
          <p:nvPr>
            <p:ph type="title"/>
          </p:nvPr>
        </p:nvSpPr>
        <p:spPr>
          <a:xfrm>
            <a:off x="1140600" y="395289"/>
            <a:ext cx="10213200" cy="1112836"/>
          </a:xfrm>
        </p:spPr>
        <p:txBody>
          <a:bodyPr/>
          <a:lstStyle/>
          <a:p>
            <a:r>
              <a:rPr lang="en-GB" dirty="0"/>
              <a:t>Criminal Parents and Delinquent Friends</a:t>
            </a:r>
          </a:p>
        </p:txBody>
      </p:sp>
      <p:sp>
        <p:nvSpPr>
          <p:cNvPr id="3" name="Content Placeholder 2">
            <a:extLst>
              <a:ext uri="{FF2B5EF4-FFF2-40B4-BE49-F238E27FC236}">
                <a16:creationId xmlns:a16="http://schemas.microsoft.com/office/drawing/2014/main" id="{27E76F5A-700E-2031-AD85-3ED6FCF7F104}"/>
              </a:ext>
            </a:extLst>
          </p:cNvPr>
          <p:cNvSpPr>
            <a:spLocks noGrp="1"/>
          </p:cNvSpPr>
          <p:nvPr>
            <p:ph idx="1"/>
          </p:nvPr>
        </p:nvSpPr>
        <p:spPr>
          <a:xfrm>
            <a:off x="838200" y="2449195"/>
            <a:ext cx="10515600" cy="4154488"/>
          </a:xfrm>
          <a:solidFill>
            <a:schemeClr val="bg1"/>
          </a:solidFill>
          <a:ln>
            <a:solidFill>
              <a:schemeClr val="accent1"/>
            </a:solidFill>
          </a:ln>
        </p:spPr>
        <p:txBody>
          <a:bodyPr>
            <a:normAutofit fontScale="85000" lnSpcReduction="10000"/>
          </a:bodyPr>
          <a:lstStyle/>
          <a:p>
            <a:r>
              <a:rPr lang="en-GB" dirty="0"/>
              <a:t>There are </a:t>
            </a:r>
            <a:r>
              <a:rPr lang="en-GB" b="1" dirty="0"/>
              <a:t>intergenerational continuities </a:t>
            </a:r>
            <a:r>
              <a:rPr lang="en-GB" dirty="0"/>
              <a:t>in exposure to </a:t>
            </a:r>
            <a:r>
              <a:rPr lang="en-GB" b="1" dirty="0"/>
              <a:t>risk factors</a:t>
            </a:r>
            <a:r>
              <a:rPr lang="en-GB" dirty="0"/>
              <a:t>, which could be exacerbated by criminal parents contributing to lack of supervision. </a:t>
            </a:r>
          </a:p>
          <a:p>
            <a:r>
              <a:rPr lang="en-GB" dirty="0"/>
              <a:t>However, it is also </a:t>
            </a:r>
            <a:r>
              <a:rPr lang="en-GB" b="1" dirty="0"/>
              <a:t>possible </a:t>
            </a:r>
            <a:r>
              <a:rPr lang="en-GB" dirty="0"/>
              <a:t>that there are </a:t>
            </a:r>
            <a:r>
              <a:rPr lang="en-GB" b="1" dirty="0"/>
              <a:t>official biases </a:t>
            </a:r>
            <a:r>
              <a:rPr lang="en-GB" dirty="0"/>
              <a:t>towards certain families.</a:t>
            </a:r>
          </a:p>
          <a:p>
            <a:r>
              <a:rPr lang="en-GB" dirty="0"/>
              <a:t>Delinquent friends are taken as a predictor of later offending (</a:t>
            </a:r>
            <a:r>
              <a:rPr lang="en-GB" dirty="0" err="1"/>
              <a:t>Battin</a:t>
            </a:r>
            <a:r>
              <a:rPr lang="en-GB" dirty="0"/>
              <a:t> 1998) because delinquent acts most often occur in small groups and not alone. Usually however, by the </a:t>
            </a:r>
            <a:r>
              <a:rPr lang="en-GB" b="1" dirty="0"/>
              <a:t>age of 17, criminal activity will decrease</a:t>
            </a:r>
            <a:r>
              <a:rPr lang="en-GB" dirty="0"/>
              <a:t>, as gang friendships have broken down. </a:t>
            </a:r>
          </a:p>
          <a:p>
            <a:r>
              <a:rPr lang="en-GB" dirty="0"/>
              <a:t>Thornberry (1994) identified 3 main variables as the main predictors of juvenile delinquency: </a:t>
            </a:r>
            <a:r>
              <a:rPr lang="en-GB" b="1" dirty="0"/>
              <a:t>poor parental supervision, low parental reinforcement </a:t>
            </a:r>
            <a:r>
              <a:rPr lang="en-GB" dirty="0"/>
              <a:t>and </a:t>
            </a:r>
            <a:r>
              <a:rPr lang="en-GB" b="1" dirty="0"/>
              <a:t>low involvement</a:t>
            </a:r>
            <a:r>
              <a:rPr lang="en-GB" dirty="0"/>
              <a:t> in family activities.</a:t>
            </a:r>
          </a:p>
        </p:txBody>
      </p:sp>
      <p:pic>
        <p:nvPicPr>
          <p:cNvPr id="14338" name="Picture 2" descr="How friendships can push teens ...">
            <a:extLst>
              <a:ext uri="{FF2B5EF4-FFF2-40B4-BE49-F238E27FC236}">
                <a16:creationId xmlns:a16="http://schemas.microsoft.com/office/drawing/2014/main" id="{6F096CC1-C491-1A49-D47F-E79ED5EC26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43214" y="142082"/>
            <a:ext cx="3674550" cy="21032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421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13CFA-8513-44CB-3C0C-5B96A97799AF}"/>
              </a:ext>
            </a:extLst>
          </p:cNvPr>
          <p:cNvSpPr>
            <a:spLocks noGrp="1"/>
          </p:cNvSpPr>
          <p:nvPr>
            <p:ph type="title"/>
          </p:nvPr>
        </p:nvSpPr>
        <p:spPr>
          <a:xfrm>
            <a:off x="989400" y="395289"/>
            <a:ext cx="10213200" cy="684210"/>
          </a:xfrm>
        </p:spPr>
        <p:txBody>
          <a:bodyPr/>
          <a:lstStyle/>
          <a:p>
            <a:r>
              <a:rPr lang="en-GB" dirty="0"/>
              <a:t>Deprivation and Privation</a:t>
            </a:r>
          </a:p>
        </p:txBody>
      </p:sp>
      <p:sp>
        <p:nvSpPr>
          <p:cNvPr id="4" name="Text Placeholder 3">
            <a:extLst>
              <a:ext uri="{FF2B5EF4-FFF2-40B4-BE49-F238E27FC236}">
                <a16:creationId xmlns:a16="http://schemas.microsoft.com/office/drawing/2014/main" id="{E25F1AC4-C25E-4C44-925D-3F52C522FC58}"/>
              </a:ext>
            </a:extLst>
          </p:cNvPr>
          <p:cNvSpPr>
            <a:spLocks noGrp="1"/>
          </p:cNvSpPr>
          <p:nvPr>
            <p:ph type="body" idx="1"/>
          </p:nvPr>
        </p:nvSpPr>
        <p:spPr>
          <a:xfrm>
            <a:off x="533400" y="1244600"/>
            <a:ext cx="4928400" cy="457200"/>
          </a:xfrm>
          <a:solidFill>
            <a:schemeClr val="bg1"/>
          </a:solidFill>
          <a:ln>
            <a:solidFill>
              <a:schemeClr val="accent1"/>
            </a:solidFill>
          </a:ln>
        </p:spPr>
        <p:txBody>
          <a:bodyPr/>
          <a:lstStyle/>
          <a:p>
            <a:r>
              <a:rPr lang="en-GB" b="1" dirty="0"/>
              <a:t>Deprivation</a:t>
            </a:r>
          </a:p>
        </p:txBody>
      </p:sp>
      <p:sp>
        <p:nvSpPr>
          <p:cNvPr id="5" name="Content Placeholder 4">
            <a:extLst>
              <a:ext uri="{FF2B5EF4-FFF2-40B4-BE49-F238E27FC236}">
                <a16:creationId xmlns:a16="http://schemas.microsoft.com/office/drawing/2014/main" id="{53F317A5-B70B-B5BC-FDFD-C47AC617FF21}"/>
              </a:ext>
            </a:extLst>
          </p:cNvPr>
          <p:cNvSpPr>
            <a:spLocks noGrp="1"/>
          </p:cNvSpPr>
          <p:nvPr>
            <p:ph sz="half" idx="2"/>
          </p:nvPr>
        </p:nvSpPr>
        <p:spPr>
          <a:xfrm>
            <a:off x="533400" y="1866901"/>
            <a:ext cx="5384400" cy="4381499"/>
          </a:xfrm>
          <a:solidFill>
            <a:schemeClr val="bg1"/>
          </a:solidFill>
          <a:ln>
            <a:solidFill>
              <a:schemeClr val="accent1"/>
            </a:solidFill>
          </a:ln>
        </p:spPr>
        <p:txBody>
          <a:bodyPr>
            <a:normAutofit fontScale="92500" lnSpcReduction="20000"/>
          </a:bodyPr>
          <a:lstStyle/>
          <a:p>
            <a:r>
              <a:rPr lang="en-GB" dirty="0"/>
              <a:t>Remember Bowlby and his work on attachment.</a:t>
            </a:r>
          </a:p>
          <a:p>
            <a:r>
              <a:rPr lang="en-GB" dirty="0"/>
              <a:t>Bowlby`s research on 44 juvenile delinquents, compared with 44 controls led him to conclude that:</a:t>
            </a:r>
          </a:p>
          <a:p>
            <a:r>
              <a:rPr lang="en-GB" i="1" dirty="0">
                <a:solidFill>
                  <a:schemeClr val="accent2">
                    <a:lumMod val="50000"/>
                    <a:alpha val="60000"/>
                  </a:schemeClr>
                </a:solidFill>
              </a:rPr>
              <a:t>`Maternal separation/deprivation in the child’s early life caused permanent emotional damage`. </a:t>
            </a:r>
          </a:p>
          <a:p>
            <a:r>
              <a:rPr lang="en-GB" dirty="0"/>
              <a:t>He diagnosed this as a condition and called it </a:t>
            </a:r>
            <a:r>
              <a:rPr lang="en-GB" b="1" dirty="0">
                <a:solidFill>
                  <a:schemeClr val="accent2">
                    <a:lumMod val="50000"/>
                    <a:alpha val="60000"/>
                  </a:schemeClr>
                </a:solidFill>
              </a:rPr>
              <a:t>Affectionless Psychopathy </a:t>
            </a:r>
          </a:p>
        </p:txBody>
      </p:sp>
      <p:sp>
        <p:nvSpPr>
          <p:cNvPr id="6" name="Text Placeholder 5">
            <a:extLst>
              <a:ext uri="{FF2B5EF4-FFF2-40B4-BE49-F238E27FC236}">
                <a16:creationId xmlns:a16="http://schemas.microsoft.com/office/drawing/2014/main" id="{E69DC96A-0707-7468-2DC0-80D3F092021A}"/>
              </a:ext>
            </a:extLst>
          </p:cNvPr>
          <p:cNvSpPr>
            <a:spLocks noGrp="1"/>
          </p:cNvSpPr>
          <p:nvPr>
            <p:ph type="body" sz="quarter" idx="3"/>
          </p:nvPr>
        </p:nvSpPr>
        <p:spPr>
          <a:xfrm>
            <a:off x="6274200" y="1244600"/>
            <a:ext cx="4928400" cy="457200"/>
          </a:xfrm>
          <a:solidFill>
            <a:schemeClr val="bg1"/>
          </a:solidFill>
          <a:ln>
            <a:solidFill>
              <a:schemeClr val="accent1"/>
            </a:solidFill>
          </a:ln>
        </p:spPr>
        <p:txBody>
          <a:bodyPr/>
          <a:lstStyle/>
          <a:p>
            <a:r>
              <a:rPr lang="en-GB" b="1" dirty="0"/>
              <a:t>privation</a:t>
            </a:r>
          </a:p>
        </p:txBody>
      </p:sp>
      <p:sp>
        <p:nvSpPr>
          <p:cNvPr id="7" name="Content Placeholder 6">
            <a:extLst>
              <a:ext uri="{FF2B5EF4-FFF2-40B4-BE49-F238E27FC236}">
                <a16:creationId xmlns:a16="http://schemas.microsoft.com/office/drawing/2014/main" id="{20251184-2974-884E-436D-728C8361CE3B}"/>
              </a:ext>
            </a:extLst>
          </p:cNvPr>
          <p:cNvSpPr>
            <a:spLocks noGrp="1"/>
          </p:cNvSpPr>
          <p:nvPr>
            <p:ph sz="quarter" idx="4"/>
          </p:nvPr>
        </p:nvSpPr>
        <p:spPr>
          <a:xfrm>
            <a:off x="6274200" y="1866900"/>
            <a:ext cx="5384400" cy="4381499"/>
          </a:xfrm>
          <a:solidFill>
            <a:schemeClr val="bg1"/>
          </a:solidFill>
          <a:ln>
            <a:solidFill>
              <a:schemeClr val="accent1"/>
            </a:solidFill>
          </a:ln>
        </p:spPr>
        <p:txBody>
          <a:bodyPr/>
          <a:lstStyle/>
          <a:p>
            <a:r>
              <a:rPr lang="en-GB" dirty="0"/>
              <a:t>Remember the work of Rutter, who coined the term `Privation`.</a:t>
            </a:r>
          </a:p>
          <a:p>
            <a:r>
              <a:rPr lang="en-GB" dirty="0"/>
              <a:t>Rutter drew a distinction between deprivation ,which really means the loss of the primary attachment figure after attachment has developed whereas privation is the failure to form any attachment in the first place.</a:t>
            </a:r>
          </a:p>
        </p:txBody>
      </p:sp>
    </p:spTree>
    <p:extLst>
      <p:ext uri="{BB962C8B-B14F-4D97-AF65-F5344CB8AC3E}">
        <p14:creationId xmlns:p14="http://schemas.microsoft.com/office/powerpoint/2010/main" val="17493768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BF63F-D755-F801-902E-604D86AADC61}"/>
              </a:ext>
            </a:extLst>
          </p:cNvPr>
          <p:cNvSpPr>
            <a:spLocks noGrp="1"/>
          </p:cNvSpPr>
          <p:nvPr>
            <p:ph type="title"/>
          </p:nvPr>
        </p:nvSpPr>
        <p:spPr>
          <a:xfrm>
            <a:off x="989400" y="395289"/>
            <a:ext cx="10213200" cy="1112836"/>
          </a:xfrm>
        </p:spPr>
        <p:txBody>
          <a:bodyPr anchor="b">
            <a:normAutofit/>
          </a:bodyPr>
          <a:lstStyle/>
          <a:p>
            <a:r>
              <a:rPr lang="en-GB" dirty="0"/>
              <a:t>Abuse and Neglect</a:t>
            </a:r>
          </a:p>
        </p:txBody>
      </p:sp>
      <p:pic>
        <p:nvPicPr>
          <p:cNvPr id="15362" name="Picture 2" descr="Fred West - Wikipedia">
            <a:extLst>
              <a:ext uri="{FF2B5EF4-FFF2-40B4-BE49-F238E27FC236}">
                <a16:creationId xmlns:a16="http://schemas.microsoft.com/office/drawing/2014/main" id="{68BBD583-6399-DE1B-1F68-02C94EBBA1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6345" b="31694"/>
          <a:stretch/>
        </p:blipFill>
        <p:spPr bwMode="auto">
          <a:xfrm>
            <a:off x="989399" y="1675765"/>
            <a:ext cx="4928400" cy="4092575"/>
          </a:xfrm>
          <a:prstGeom prst="rect">
            <a:avLst/>
          </a:prstGeom>
          <a:solidFill>
            <a:srgbClr val="FFFFFF"/>
          </a:solidFill>
          <a:ln>
            <a:solidFill>
              <a:schemeClr val="accent1"/>
            </a:solidFill>
          </a:ln>
        </p:spPr>
      </p:pic>
      <p:sp>
        <p:nvSpPr>
          <p:cNvPr id="3" name="Content Placeholder 2">
            <a:extLst>
              <a:ext uri="{FF2B5EF4-FFF2-40B4-BE49-F238E27FC236}">
                <a16:creationId xmlns:a16="http://schemas.microsoft.com/office/drawing/2014/main" id="{E9805F0A-DB59-232A-7ECF-3086288721A0}"/>
              </a:ext>
            </a:extLst>
          </p:cNvPr>
          <p:cNvSpPr>
            <a:spLocks noGrp="1"/>
          </p:cNvSpPr>
          <p:nvPr>
            <p:ph sz="half" idx="2"/>
          </p:nvPr>
        </p:nvSpPr>
        <p:spPr>
          <a:xfrm>
            <a:off x="6274202" y="863601"/>
            <a:ext cx="4928400" cy="5599110"/>
          </a:xfrm>
          <a:solidFill>
            <a:schemeClr val="bg1"/>
          </a:solidFill>
          <a:ln>
            <a:solidFill>
              <a:schemeClr val="accent1"/>
            </a:solidFill>
          </a:ln>
        </p:spPr>
        <p:txBody>
          <a:bodyPr>
            <a:normAutofit/>
          </a:bodyPr>
          <a:lstStyle/>
          <a:p>
            <a:pPr>
              <a:lnSpc>
                <a:spcPct val="140000"/>
              </a:lnSpc>
            </a:pPr>
            <a:r>
              <a:rPr lang="en-GB" sz="1900" dirty="0"/>
              <a:t>Frederick and Rosemary West </a:t>
            </a:r>
          </a:p>
          <a:p>
            <a:pPr>
              <a:lnSpc>
                <a:spcPct val="140000"/>
              </a:lnSpc>
            </a:pPr>
            <a:r>
              <a:rPr lang="en-GB" sz="1900" dirty="0"/>
              <a:t>Fred was known to be of a low level of intelligence and cognitive functioning, but- </a:t>
            </a:r>
          </a:p>
          <a:p>
            <a:pPr>
              <a:lnSpc>
                <a:spcPct val="140000"/>
              </a:lnSpc>
            </a:pPr>
            <a:r>
              <a:rPr lang="en-GB" sz="1900" dirty="0"/>
              <a:t>Both Fred and Rosemary suffered terrible emotional &amp; sexual abuse in their childhood </a:t>
            </a:r>
          </a:p>
          <a:p>
            <a:pPr>
              <a:lnSpc>
                <a:spcPct val="140000"/>
              </a:lnSpc>
            </a:pPr>
            <a:r>
              <a:rPr lang="en-GB" sz="1900" dirty="0"/>
              <a:t>Could this be what created these 'serial killers‘? </a:t>
            </a:r>
          </a:p>
          <a:p>
            <a:pPr>
              <a:lnSpc>
                <a:spcPct val="140000"/>
              </a:lnSpc>
            </a:pPr>
            <a:r>
              <a:rPr lang="en-GB" sz="1900" dirty="0"/>
              <a:t>What do you think? </a:t>
            </a:r>
          </a:p>
        </p:txBody>
      </p:sp>
    </p:spTree>
    <p:extLst>
      <p:ext uri="{BB962C8B-B14F-4D97-AF65-F5344CB8AC3E}">
        <p14:creationId xmlns:p14="http://schemas.microsoft.com/office/powerpoint/2010/main" val="24396313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17BE1-B168-3A53-69D5-912FB04DCB40}"/>
              </a:ext>
            </a:extLst>
          </p:cNvPr>
          <p:cNvSpPr>
            <a:spLocks noGrp="1"/>
          </p:cNvSpPr>
          <p:nvPr>
            <p:ph type="title"/>
          </p:nvPr>
        </p:nvSpPr>
        <p:spPr/>
        <p:txBody>
          <a:bodyPr/>
          <a:lstStyle/>
          <a:p>
            <a:r>
              <a:rPr lang="en-GB" dirty="0"/>
              <a:t>Abuse and Neglect</a:t>
            </a:r>
          </a:p>
        </p:txBody>
      </p:sp>
      <p:sp>
        <p:nvSpPr>
          <p:cNvPr id="3" name="Content Placeholder 2">
            <a:extLst>
              <a:ext uri="{FF2B5EF4-FFF2-40B4-BE49-F238E27FC236}">
                <a16:creationId xmlns:a16="http://schemas.microsoft.com/office/drawing/2014/main" id="{CCEB57FC-2F93-F39A-B965-8052236CA8B3}"/>
              </a:ext>
            </a:extLst>
          </p:cNvPr>
          <p:cNvSpPr>
            <a:spLocks noGrp="1"/>
          </p:cNvSpPr>
          <p:nvPr>
            <p:ph sz="half" idx="1"/>
          </p:nvPr>
        </p:nvSpPr>
        <p:spPr>
          <a:xfrm>
            <a:off x="497840" y="1685925"/>
            <a:ext cx="5419960" cy="4928235"/>
          </a:xfrm>
          <a:solidFill>
            <a:schemeClr val="bg1"/>
          </a:solidFill>
          <a:ln>
            <a:solidFill>
              <a:schemeClr val="accent1"/>
            </a:solidFill>
          </a:ln>
        </p:spPr>
        <p:txBody>
          <a:bodyPr>
            <a:normAutofit fontScale="92500" lnSpcReduction="20000"/>
          </a:bodyPr>
          <a:lstStyle/>
          <a:p>
            <a:r>
              <a:rPr lang="en-GB" dirty="0"/>
              <a:t>Findings strongly support the relationship between child abuse and neglect and delinquency, adult criminality, and violent criminal behaviour. </a:t>
            </a:r>
          </a:p>
          <a:p>
            <a:r>
              <a:rPr lang="en-GB" b="1" dirty="0"/>
              <a:t>Abused</a:t>
            </a:r>
            <a:r>
              <a:rPr lang="en-GB" dirty="0"/>
              <a:t> and neglected children are </a:t>
            </a:r>
            <a:r>
              <a:rPr lang="en-GB" b="1" dirty="0"/>
              <a:t>4.8 times more likely</a:t>
            </a:r>
            <a:r>
              <a:rPr lang="en-GB" dirty="0"/>
              <a:t> to be arrested as juveniles; 2 times more likely to be arrested as an adult, and 3.1 times more likely to be arrested for a violent crime than matched controls (English, 2002). </a:t>
            </a:r>
          </a:p>
          <a:p>
            <a:r>
              <a:rPr lang="en-GB" i="1" dirty="0"/>
              <a:t>`The violent children of the future are now babies` </a:t>
            </a:r>
            <a:r>
              <a:rPr lang="en-GB" dirty="0"/>
              <a:t>(Gerhardt 2004: p167) </a:t>
            </a:r>
          </a:p>
        </p:txBody>
      </p:sp>
      <p:sp>
        <p:nvSpPr>
          <p:cNvPr id="4" name="Content Placeholder 3">
            <a:extLst>
              <a:ext uri="{FF2B5EF4-FFF2-40B4-BE49-F238E27FC236}">
                <a16:creationId xmlns:a16="http://schemas.microsoft.com/office/drawing/2014/main" id="{B2330DC5-871E-2DDB-627D-2342A7CB5546}"/>
              </a:ext>
            </a:extLst>
          </p:cNvPr>
          <p:cNvSpPr>
            <a:spLocks noGrp="1"/>
          </p:cNvSpPr>
          <p:nvPr>
            <p:ph sz="half" idx="2"/>
          </p:nvPr>
        </p:nvSpPr>
        <p:spPr>
          <a:xfrm>
            <a:off x="6274202" y="1685925"/>
            <a:ext cx="4928400" cy="3424555"/>
          </a:xfrm>
        </p:spPr>
        <p:txBody>
          <a:bodyPr>
            <a:normAutofit fontScale="92500" lnSpcReduction="20000"/>
          </a:bodyPr>
          <a:lstStyle/>
          <a:p>
            <a:r>
              <a:rPr lang="en-GB" dirty="0"/>
              <a:t>Ressler et al. (1988) - Out of </a:t>
            </a:r>
            <a:r>
              <a:rPr lang="en-GB" b="1" dirty="0"/>
              <a:t>36 sex murderers interviewed, 42% were found to have been sexually abused as youngsters. </a:t>
            </a:r>
          </a:p>
          <a:p>
            <a:r>
              <a:rPr lang="en-GB" dirty="0"/>
              <a:t>Dietz &amp; Warren (1995) found 76% of the 41 serial rapists that they interviewed were abused when young. </a:t>
            </a:r>
          </a:p>
        </p:txBody>
      </p:sp>
      <p:pic>
        <p:nvPicPr>
          <p:cNvPr id="16386" name="Picture 2" descr="Child Abuse | Signs, symptoms ...">
            <a:extLst>
              <a:ext uri="{FF2B5EF4-FFF2-40B4-BE49-F238E27FC236}">
                <a16:creationId xmlns:a16="http://schemas.microsoft.com/office/drawing/2014/main" id="{C1E2325F-56E0-7A6D-B87C-B4C7F38D1C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88992" y="4632961"/>
            <a:ext cx="2849961" cy="1981200"/>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38970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A1487-D2AB-1D6C-1F2A-0A5BDF3E4F5A}"/>
              </a:ext>
            </a:extLst>
          </p:cNvPr>
          <p:cNvSpPr>
            <a:spLocks noGrp="1"/>
          </p:cNvSpPr>
          <p:nvPr>
            <p:ph type="title"/>
          </p:nvPr>
        </p:nvSpPr>
        <p:spPr/>
        <p:txBody>
          <a:bodyPr/>
          <a:lstStyle/>
          <a:p>
            <a:r>
              <a:rPr lang="en-GB" dirty="0"/>
              <a:t>Addiction and Crime</a:t>
            </a:r>
          </a:p>
        </p:txBody>
      </p:sp>
      <p:sp>
        <p:nvSpPr>
          <p:cNvPr id="3" name="Content Placeholder 2">
            <a:extLst>
              <a:ext uri="{FF2B5EF4-FFF2-40B4-BE49-F238E27FC236}">
                <a16:creationId xmlns:a16="http://schemas.microsoft.com/office/drawing/2014/main" id="{1FFE4564-0555-82D7-67D1-6DA351D9CE0A}"/>
              </a:ext>
            </a:extLst>
          </p:cNvPr>
          <p:cNvSpPr>
            <a:spLocks noGrp="1"/>
          </p:cNvSpPr>
          <p:nvPr>
            <p:ph sz="half" idx="1"/>
          </p:nvPr>
        </p:nvSpPr>
        <p:spPr>
          <a:xfrm>
            <a:off x="477520" y="1685925"/>
            <a:ext cx="5440280" cy="4776786"/>
          </a:xfrm>
          <a:solidFill>
            <a:schemeClr val="bg1"/>
          </a:solidFill>
          <a:ln>
            <a:solidFill>
              <a:schemeClr val="accent1"/>
            </a:solidFill>
          </a:ln>
        </p:spPr>
        <p:txBody>
          <a:bodyPr>
            <a:normAutofit fontScale="85000" lnSpcReduction="10000"/>
          </a:bodyPr>
          <a:lstStyle/>
          <a:p>
            <a:r>
              <a:rPr lang="en-GB" sz="1400" dirty="0"/>
              <a:t>Police estimate that </a:t>
            </a:r>
            <a:r>
              <a:rPr lang="en-GB" sz="1400" b="1" dirty="0"/>
              <a:t>half of crime is drug-related</a:t>
            </a:r>
            <a:r>
              <a:rPr lang="en-GB" sz="1400" dirty="0"/>
              <a:t>. </a:t>
            </a:r>
          </a:p>
          <a:p>
            <a:r>
              <a:rPr lang="en-GB" sz="1400" dirty="0"/>
              <a:t>A number of factors link substance abuse to crime, not just the substance itself. </a:t>
            </a:r>
          </a:p>
          <a:p>
            <a:r>
              <a:rPr lang="en-GB" sz="1400" dirty="0"/>
              <a:t>Different drugs are associated with different crimes, but the main options to support drug habits quickly move from theft to drug dealing and prostitution. </a:t>
            </a:r>
          </a:p>
          <a:p>
            <a:r>
              <a:rPr lang="en-GB" sz="1400" dirty="0"/>
              <a:t>The relationship between alcohol and crime is less clear, but findings suggest that: – </a:t>
            </a:r>
            <a:r>
              <a:rPr lang="en-GB" sz="1400" b="1" dirty="0"/>
              <a:t>Murders </a:t>
            </a:r>
            <a:r>
              <a:rPr lang="en-GB" sz="1400" dirty="0"/>
              <a:t>are committed by people under the influence of </a:t>
            </a:r>
            <a:r>
              <a:rPr lang="en-GB" sz="1400" b="1" dirty="0"/>
              <a:t>alcohol 65% </a:t>
            </a:r>
            <a:r>
              <a:rPr lang="en-GB" sz="1400" dirty="0"/>
              <a:t>of the time, – </a:t>
            </a:r>
            <a:r>
              <a:rPr lang="en-GB" sz="1400" b="1" dirty="0"/>
              <a:t>Stabbings 75%</a:t>
            </a:r>
            <a:r>
              <a:rPr lang="en-GB" sz="1400" dirty="0"/>
              <a:t> of the time, – </a:t>
            </a:r>
            <a:r>
              <a:rPr lang="en-GB" sz="1400" b="1" dirty="0"/>
              <a:t>Assaults 70% </a:t>
            </a:r>
            <a:r>
              <a:rPr lang="en-GB" sz="1400" dirty="0"/>
              <a:t>of the time and – </a:t>
            </a:r>
            <a:r>
              <a:rPr lang="en-GB" sz="1400" b="1" dirty="0"/>
              <a:t>Domestic assaults 50% </a:t>
            </a:r>
            <a:r>
              <a:rPr lang="en-GB" sz="1400" dirty="0"/>
              <a:t>of the time. </a:t>
            </a:r>
          </a:p>
        </p:txBody>
      </p:sp>
      <p:sp>
        <p:nvSpPr>
          <p:cNvPr id="4" name="Content Placeholder 3">
            <a:extLst>
              <a:ext uri="{FF2B5EF4-FFF2-40B4-BE49-F238E27FC236}">
                <a16:creationId xmlns:a16="http://schemas.microsoft.com/office/drawing/2014/main" id="{C30AFEFF-0AC8-AF6A-3D00-FA2B8EC6D338}"/>
              </a:ext>
            </a:extLst>
          </p:cNvPr>
          <p:cNvSpPr>
            <a:spLocks noGrp="1"/>
          </p:cNvSpPr>
          <p:nvPr>
            <p:ph sz="half" idx="2"/>
          </p:nvPr>
        </p:nvSpPr>
        <p:spPr>
          <a:xfrm>
            <a:off x="6274202" y="2016759"/>
            <a:ext cx="5440278" cy="4445951"/>
          </a:xfrm>
        </p:spPr>
        <p:txBody>
          <a:bodyPr>
            <a:normAutofit fontScale="85000" lnSpcReduction="10000"/>
          </a:bodyPr>
          <a:lstStyle/>
          <a:p>
            <a:r>
              <a:rPr lang="en-GB" dirty="0"/>
              <a:t>Addiction is a combination of personal and environmental factors. </a:t>
            </a:r>
          </a:p>
          <a:p>
            <a:r>
              <a:rPr lang="en-GB" dirty="0"/>
              <a:t>Addiction, substance abuse and alcoholism all occur in offender populations, which has led many to propose a personality type or an underlying predisposition… </a:t>
            </a:r>
          </a:p>
          <a:p>
            <a:r>
              <a:rPr lang="en-GB" dirty="0"/>
              <a:t>But there is little if any evidence of this…</a:t>
            </a:r>
          </a:p>
          <a:p>
            <a:r>
              <a:rPr lang="en-GB" dirty="0"/>
              <a:t>However, there is evidence of risk factors and antecedents being the same for addiction and criminality.</a:t>
            </a:r>
          </a:p>
        </p:txBody>
      </p:sp>
      <p:pic>
        <p:nvPicPr>
          <p:cNvPr id="17410" name="Picture 2" descr="Addiction Treatment ...">
            <a:extLst>
              <a:ext uri="{FF2B5EF4-FFF2-40B4-BE49-F238E27FC236}">
                <a16:creationId xmlns:a16="http://schemas.microsoft.com/office/drawing/2014/main" id="{899FAE80-5927-689D-3CDD-4F7E0CEC60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8562" y="298134"/>
            <a:ext cx="3831558" cy="1621471"/>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72181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30E01-8106-A416-82AF-90086438A1C0}"/>
              </a:ext>
            </a:extLst>
          </p:cNvPr>
          <p:cNvSpPr>
            <a:spLocks noGrp="1"/>
          </p:cNvSpPr>
          <p:nvPr>
            <p:ph type="title"/>
          </p:nvPr>
        </p:nvSpPr>
        <p:spPr>
          <a:xfrm>
            <a:off x="717796" y="123685"/>
            <a:ext cx="10213200" cy="1112836"/>
          </a:xfrm>
        </p:spPr>
        <p:txBody>
          <a:bodyPr/>
          <a:lstStyle/>
          <a:p>
            <a:r>
              <a:rPr lang="en-GB" dirty="0"/>
              <a:t>Addiction and Risk-taking</a:t>
            </a:r>
          </a:p>
        </p:txBody>
      </p:sp>
      <p:sp>
        <p:nvSpPr>
          <p:cNvPr id="3" name="Content Placeholder 2">
            <a:extLst>
              <a:ext uri="{FF2B5EF4-FFF2-40B4-BE49-F238E27FC236}">
                <a16:creationId xmlns:a16="http://schemas.microsoft.com/office/drawing/2014/main" id="{3BF69F9B-D8BE-DED9-1DC4-7A6111D28E41}"/>
              </a:ext>
            </a:extLst>
          </p:cNvPr>
          <p:cNvSpPr>
            <a:spLocks noGrp="1"/>
          </p:cNvSpPr>
          <p:nvPr>
            <p:ph sz="half" idx="1"/>
          </p:nvPr>
        </p:nvSpPr>
        <p:spPr>
          <a:xfrm>
            <a:off x="304800" y="1685925"/>
            <a:ext cx="5613000" cy="4776786"/>
          </a:xfrm>
        </p:spPr>
        <p:txBody>
          <a:bodyPr>
            <a:normAutofit fontScale="85000" lnSpcReduction="20000"/>
          </a:bodyPr>
          <a:lstStyle/>
          <a:p>
            <a:r>
              <a:rPr lang="en-GB" b="1" dirty="0"/>
              <a:t>There are four ways in which addiction and risk behaviours are related- </a:t>
            </a:r>
          </a:p>
          <a:p>
            <a:r>
              <a:rPr lang="en-GB" b="1" dirty="0">
                <a:solidFill>
                  <a:schemeClr val="accent2">
                    <a:lumMod val="50000"/>
                    <a:alpha val="60000"/>
                  </a:schemeClr>
                </a:solidFill>
              </a:rPr>
              <a:t>Interactive: </a:t>
            </a:r>
            <a:r>
              <a:rPr lang="en-GB" dirty="0"/>
              <a:t>both careers develop simultaneously (</a:t>
            </a:r>
            <a:r>
              <a:rPr lang="en-GB" dirty="0" err="1"/>
              <a:t>Pudney</a:t>
            </a:r>
            <a:r>
              <a:rPr lang="en-GB" dirty="0"/>
              <a:t>, 2002). </a:t>
            </a:r>
          </a:p>
          <a:p>
            <a:r>
              <a:rPr lang="en-GB" b="1" dirty="0">
                <a:solidFill>
                  <a:schemeClr val="accent2">
                    <a:lumMod val="50000"/>
                    <a:alpha val="60000"/>
                  </a:schemeClr>
                </a:solidFill>
              </a:rPr>
              <a:t>Shared: </a:t>
            </a:r>
            <a:r>
              <a:rPr lang="en-GB" dirty="0"/>
              <a:t>both have common single reinforcing factors which could be psychological, social or environmental (Bennett &amp; Holloway (2005). </a:t>
            </a:r>
          </a:p>
          <a:p>
            <a:r>
              <a:rPr lang="en-GB" b="1" dirty="0">
                <a:solidFill>
                  <a:schemeClr val="accent2">
                    <a:lumMod val="50000"/>
                    <a:alpha val="60000"/>
                  </a:schemeClr>
                </a:solidFill>
              </a:rPr>
              <a:t>Multivariate: </a:t>
            </a:r>
            <a:r>
              <a:rPr lang="en-GB" dirty="0"/>
              <a:t>crime and abuse are linked to macro and micro factors which are complex (Seddon, 2000). </a:t>
            </a:r>
          </a:p>
          <a:p>
            <a:r>
              <a:rPr lang="en-GB" b="1" dirty="0">
                <a:solidFill>
                  <a:schemeClr val="accent2">
                    <a:lumMod val="50000"/>
                    <a:alpha val="60000"/>
                  </a:schemeClr>
                </a:solidFill>
              </a:rPr>
              <a:t>Spurious: </a:t>
            </a:r>
            <a:r>
              <a:rPr lang="en-GB" dirty="0"/>
              <a:t>unconnected and happen coincidentally by accident. </a:t>
            </a:r>
          </a:p>
        </p:txBody>
      </p:sp>
      <p:sp>
        <p:nvSpPr>
          <p:cNvPr id="4" name="Content Placeholder 3">
            <a:extLst>
              <a:ext uri="{FF2B5EF4-FFF2-40B4-BE49-F238E27FC236}">
                <a16:creationId xmlns:a16="http://schemas.microsoft.com/office/drawing/2014/main" id="{276E9F82-E040-19E9-C286-17D4F2539547}"/>
              </a:ext>
            </a:extLst>
          </p:cNvPr>
          <p:cNvSpPr>
            <a:spLocks noGrp="1"/>
          </p:cNvSpPr>
          <p:nvPr>
            <p:ph sz="half" idx="2"/>
          </p:nvPr>
        </p:nvSpPr>
        <p:spPr>
          <a:xfrm>
            <a:off x="6500539" y="1685925"/>
            <a:ext cx="5033576" cy="4637763"/>
          </a:xfrm>
          <a:solidFill>
            <a:schemeClr val="bg1"/>
          </a:solidFill>
          <a:ln>
            <a:solidFill>
              <a:schemeClr val="accent1"/>
            </a:solidFill>
          </a:ln>
        </p:spPr>
        <p:txBody>
          <a:bodyPr>
            <a:normAutofit fontScale="85000" lnSpcReduction="20000"/>
          </a:bodyPr>
          <a:lstStyle/>
          <a:p>
            <a:r>
              <a:rPr lang="en-GB" dirty="0"/>
              <a:t>Remember </a:t>
            </a:r>
            <a:r>
              <a:rPr lang="en-GB" b="1" dirty="0"/>
              <a:t>Eysenck`s Biosocial Theory of Personality</a:t>
            </a:r>
            <a:r>
              <a:rPr lang="en-GB" dirty="0"/>
              <a:t>? </a:t>
            </a:r>
          </a:p>
          <a:p>
            <a:r>
              <a:rPr lang="en-GB" dirty="0"/>
              <a:t>Eysenck is not saying that criminals are born, but that a combination of neurological, environmental and personality factors increase the likelihood of antisocial behaviour. </a:t>
            </a:r>
          </a:p>
          <a:p>
            <a:r>
              <a:rPr lang="en-GB" dirty="0"/>
              <a:t>According to his theory, three main factors relate to temperament: </a:t>
            </a:r>
            <a:r>
              <a:rPr lang="en-GB" b="1" dirty="0">
                <a:solidFill>
                  <a:schemeClr val="accent2">
                    <a:lumMod val="50000"/>
                    <a:alpha val="60000"/>
                  </a:schemeClr>
                </a:solidFill>
              </a:rPr>
              <a:t>extroversion, neuroticism and psychoticism</a:t>
            </a:r>
            <a:r>
              <a:rPr lang="en-GB" dirty="0"/>
              <a:t>.</a:t>
            </a:r>
          </a:p>
        </p:txBody>
      </p:sp>
    </p:spTree>
    <p:extLst>
      <p:ext uri="{BB962C8B-B14F-4D97-AF65-F5344CB8AC3E}">
        <p14:creationId xmlns:p14="http://schemas.microsoft.com/office/powerpoint/2010/main" val="24300371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67417-86FD-FCF0-34FC-1F3C6FFE1130}"/>
              </a:ext>
            </a:extLst>
          </p:cNvPr>
          <p:cNvSpPr>
            <a:spLocks noGrp="1"/>
          </p:cNvSpPr>
          <p:nvPr>
            <p:ph type="title"/>
          </p:nvPr>
        </p:nvSpPr>
        <p:spPr>
          <a:xfrm>
            <a:off x="989400" y="395289"/>
            <a:ext cx="10213200" cy="684211"/>
          </a:xfrm>
        </p:spPr>
        <p:txBody>
          <a:bodyPr/>
          <a:lstStyle/>
          <a:p>
            <a:r>
              <a:rPr lang="en-GB" dirty="0"/>
              <a:t>Eysenck</a:t>
            </a:r>
          </a:p>
        </p:txBody>
      </p:sp>
      <p:sp>
        <p:nvSpPr>
          <p:cNvPr id="3" name="Content Placeholder 2">
            <a:extLst>
              <a:ext uri="{FF2B5EF4-FFF2-40B4-BE49-F238E27FC236}">
                <a16:creationId xmlns:a16="http://schemas.microsoft.com/office/drawing/2014/main" id="{F6977F10-B886-F7DE-6734-D43E90944D9B}"/>
              </a:ext>
            </a:extLst>
          </p:cNvPr>
          <p:cNvSpPr>
            <a:spLocks noGrp="1"/>
          </p:cNvSpPr>
          <p:nvPr>
            <p:ph sz="half" idx="1"/>
          </p:nvPr>
        </p:nvSpPr>
        <p:spPr>
          <a:xfrm>
            <a:off x="989400" y="1158241"/>
            <a:ext cx="4928400" cy="4620260"/>
          </a:xfrm>
        </p:spPr>
        <p:txBody>
          <a:bodyPr>
            <a:normAutofit fontScale="77500" lnSpcReduction="20000"/>
          </a:bodyPr>
          <a:lstStyle/>
          <a:p>
            <a:r>
              <a:rPr lang="en-GB" dirty="0"/>
              <a:t>Extraverts need much </a:t>
            </a:r>
            <a:r>
              <a:rPr lang="en-GB" b="1" dirty="0"/>
              <a:t>stimulation</a:t>
            </a:r>
            <a:r>
              <a:rPr lang="en-GB" dirty="0"/>
              <a:t>, which lends itself to criminal risk-taking. The </a:t>
            </a:r>
            <a:r>
              <a:rPr lang="en-GB" b="1" dirty="0"/>
              <a:t>RAS arouses the cortex and keeps it responsive </a:t>
            </a:r>
            <a:r>
              <a:rPr lang="en-GB" dirty="0"/>
              <a:t>to stimulation. In extroverts the RAS is under-aroused. </a:t>
            </a:r>
          </a:p>
          <a:p>
            <a:r>
              <a:rPr lang="en-GB" dirty="0"/>
              <a:t>Whereas </a:t>
            </a:r>
            <a:r>
              <a:rPr lang="en-GB" b="1" dirty="0"/>
              <a:t>extraversion</a:t>
            </a:r>
            <a:r>
              <a:rPr lang="en-GB" dirty="0"/>
              <a:t> is related to the </a:t>
            </a:r>
            <a:r>
              <a:rPr lang="en-GB" b="1" dirty="0"/>
              <a:t>CNS</a:t>
            </a:r>
            <a:r>
              <a:rPr lang="en-GB" dirty="0"/>
              <a:t>, </a:t>
            </a:r>
            <a:r>
              <a:rPr lang="en-GB" b="1" dirty="0"/>
              <a:t>neuroticism</a:t>
            </a:r>
            <a:r>
              <a:rPr lang="en-GB" dirty="0"/>
              <a:t> is related to the </a:t>
            </a:r>
            <a:r>
              <a:rPr lang="en-GB" b="1" dirty="0"/>
              <a:t>ANS</a:t>
            </a:r>
            <a:r>
              <a:rPr lang="en-GB" dirty="0"/>
              <a:t>; it becomes aroused easily and remains aroused for longer. I.e. the ANS of a neurotic is highly labile. </a:t>
            </a:r>
          </a:p>
        </p:txBody>
      </p:sp>
      <p:sp>
        <p:nvSpPr>
          <p:cNvPr id="4" name="Content Placeholder 3">
            <a:extLst>
              <a:ext uri="{FF2B5EF4-FFF2-40B4-BE49-F238E27FC236}">
                <a16:creationId xmlns:a16="http://schemas.microsoft.com/office/drawing/2014/main" id="{F4BE82BC-B3A3-755C-C211-2C18DEE645AC}"/>
              </a:ext>
            </a:extLst>
          </p:cNvPr>
          <p:cNvSpPr>
            <a:spLocks noGrp="1"/>
          </p:cNvSpPr>
          <p:nvPr>
            <p:ph sz="half" idx="2"/>
          </p:nvPr>
        </p:nvSpPr>
        <p:spPr>
          <a:xfrm>
            <a:off x="6274202" y="1158241"/>
            <a:ext cx="4928400" cy="5197292"/>
          </a:xfrm>
          <a:solidFill>
            <a:schemeClr val="bg1"/>
          </a:solidFill>
          <a:ln>
            <a:solidFill>
              <a:schemeClr val="accent1"/>
            </a:solidFill>
          </a:ln>
        </p:spPr>
        <p:txBody>
          <a:bodyPr>
            <a:normAutofit fontScale="77500" lnSpcReduction="20000"/>
          </a:bodyPr>
          <a:lstStyle/>
          <a:p>
            <a:r>
              <a:rPr lang="en-GB" dirty="0"/>
              <a:t>Criminality is an interaction between genes and environment: </a:t>
            </a:r>
          </a:p>
          <a:p>
            <a:r>
              <a:rPr lang="en-GB" dirty="0"/>
              <a:t>Three dimensions to personality: – </a:t>
            </a:r>
          </a:p>
          <a:p>
            <a:r>
              <a:rPr lang="en-GB" dirty="0"/>
              <a:t>Extraversion – Introversion – </a:t>
            </a:r>
          </a:p>
          <a:p>
            <a:r>
              <a:rPr lang="en-GB" dirty="0"/>
              <a:t>Neuroticism – Stability – </a:t>
            </a:r>
          </a:p>
          <a:p>
            <a:r>
              <a:rPr lang="en-GB" dirty="0"/>
              <a:t>Psychoticism – Normality  </a:t>
            </a:r>
          </a:p>
          <a:p>
            <a:r>
              <a:rPr lang="en-GB" dirty="0"/>
              <a:t>Eysenck claims that most criminals are extraverts – they gain arousal from crime, and if also neurotic, they would not learn from their mistakes.</a:t>
            </a:r>
          </a:p>
          <a:p>
            <a:r>
              <a:rPr lang="en-GB" dirty="0"/>
              <a:t>He later added Psychoticism to criminal behaviour due to their cold and uncaring behaviours.</a:t>
            </a:r>
          </a:p>
        </p:txBody>
      </p:sp>
      <p:pic>
        <p:nvPicPr>
          <p:cNvPr id="18434" name="Picture 2" descr="Forensic Psychology [AQA ALevel ...">
            <a:extLst>
              <a:ext uri="{FF2B5EF4-FFF2-40B4-BE49-F238E27FC236}">
                <a16:creationId xmlns:a16="http://schemas.microsoft.com/office/drawing/2014/main" id="{C3375574-400E-7850-DA96-71735BA41D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7720" y="4706628"/>
            <a:ext cx="2651760" cy="1986261"/>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213DF31-ACF5-7822-71DC-3C8754FBA1F2}"/>
              </a:ext>
            </a:extLst>
          </p:cNvPr>
          <p:cNvSpPr txBox="1"/>
          <p:nvPr/>
        </p:nvSpPr>
        <p:spPr>
          <a:xfrm>
            <a:off x="6096000" y="316548"/>
            <a:ext cx="6096000" cy="646331"/>
          </a:xfrm>
          <a:prstGeom prst="rect">
            <a:avLst/>
          </a:prstGeom>
          <a:noFill/>
        </p:spPr>
        <p:txBody>
          <a:bodyPr wrap="square">
            <a:spAutoFit/>
          </a:bodyPr>
          <a:lstStyle/>
          <a:p>
            <a:r>
              <a:rPr lang="en-GB" dirty="0">
                <a:hlinkClick r:id="rId3"/>
              </a:rPr>
              <a:t>EYSENCK'S PERSONALITY THEORY: A Deep Dive into Criminal Propensity (youtube.com)</a:t>
            </a:r>
            <a:endParaRPr lang="en-GB" dirty="0"/>
          </a:p>
        </p:txBody>
      </p:sp>
    </p:spTree>
    <p:extLst>
      <p:ext uri="{BB962C8B-B14F-4D97-AF65-F5344CB8AC3E}">
        <p14:creationId xmlns:p14="http://schemas.microsoft.com/office/powerpoint/2010/main" val="30447199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396D1-7DAD-89F6-BCEA-3F5194A3E746}"/>
              </a:ext>
            </a:extLst>
          </p:cNvPr>
          <p:cNvSpPr>
            <a:spLocks noGrp="1"/>
          </p:cNvSpPr>
          <p:nvPr>
            <p:ph type="title"/>
          </p:nvPr>
        </p:nvSpPr>
        <p:spPr/>
        <p:txBody>
          <a:bodyPr/>
          <a:lstStyle/>
          <a:p>
            <a:r>
              <a:rPr lang="en-GB" dirty="0"/>
              <a:t>Social Factors and Learning theory</a:t>
            </a:r>
          </a:p>
        </p:txBody>
      </p:sp>
      <p:sp>
        <p:nvSpPr>
          <p:cNvPr id="4" name="Content Placeholder 3">
            <a:extLst>
              <a:ext uri="{FF2B5EF4-FFF2-40B4-BE49-F238E27FC236}">
                <a16:creationId xmlns:a16="http://schemas.microsoft.com/office/drawing/2014/main" id="{43071135-BE7E-2EC7-C823-CD38AC65961A}"/>
              </a:ext>
            </a:extLst>
          </p:cNvPr>
          <p:cNvSpPr>
            <a:spLocks noGrp="1"/>
          </p:cNvSpPr>
          <p:nvPr>
            <p:ph sz="half" idx="1"/>
          </p:nvPr>
        </p:nvSpPr>
        <p:spPr>
          <a:xfrm>
            <a:off x="264160" y="1685925"/>
            <a:ext cx="5222240" cy="4776786"/>
          </a:xfrm>
          <a:solidFill>
            <a:schemeClr val="bg1"/>
          </a:solidFill>
          <a:ln>
            <a:solidFill>
              <a:schemeClr val="accent1"/>
            </a:solidFill>
          </a:ln>
        </p:spPr>
        <p:txBody>
          <a:bodyPr>
            <a:normAutofit/>
          </a:bodyPr>
          <a:lstStyle/>
          <a:p>
            <a:r>
              <a:rPr lang="en-GB" dirty="0"/>
              <a:t>Remember </a:t>
            </a:r>
            <a:r>
              <a:rPr lang="en-GB" b="1" dirty="0">
                <a:solidFill>
                  <a:schemeClr val="accent2">
                    <a:lumMod val="50000"/>
                    <a:alpha val="60000"/>
                  </a:schemeClr>
                </a:solidFill>
              </a:rPr>
              <a:t>Classical and Operant Conditioning</a:t>
            </a:r>
            <a:r>
              <a:rPr lang="en-GB" dirty="0"/>
              <a:t>?</a:t>
            </a:r>
          </a:p>
          <a:p>
            <a:r>
              <a:rPr lang="en-GB" dirty="0"/>
              <a:t>Classical conditioning explains how we learn criminal activity through associating the criminal act with positive rewards and feelings. </a:t>
            </a:r>
          </a:p>
          <a:p>
            <a:r>
              <a:rPr lang="en-GB" dirty="0"/>
              <a:t>Once the association is made, operant conditioning reinforces the behaviour and the pattern is set.</a:t>
            </a:r>
          </a:p>
        </p:txBody>
      </p:sp>
      <p:sp>
        <p:nvSpPr>
          <p:cNvPr id="5" name="Content Placeholder 4">
            <a:extLst>
              <a:ext uri="{FF2B5EF4-FFF2-40B4-BE49-F238E27FC236}">
                <a16:creationId xmlns:a16="http://schemas.microsoft.com/office/drawing/2014/main" id="{0E3A0FC5-BB81-C983-B7DA-E46766BE9FFA}"/>
              </a:ext>
            </a:extLst>
          </p:cNvPr>
          <p:cNvSpPr>
            <a:spLocks noGrp="1"/>
          </p:cNvSpPr>
          <p:nvPr>
            <p:ph sz="half" idx="2"/>
          </p:nvPr>
        </p:nvSpPr>
        <p:spPr>
          <a:xfrm>
            <a:off x="5776362" y="1685925"/>
            <a:ext cx="5572358" cy="4653915"/>
          </a:xfrm>
          <a:solidFill>
            <a:schemeClr val="bg1"/>
          </a:solidFill>
          <a:ln>
            <a:solidFill>
              <a:schemeClr val="accent1"/>
            </a:solidFill>
          </a:ln>
        </p:spPr>
        <p:txBody>
          <a:bodyPr>
            <a:normAutofit/>
          </a:bodyPr>
          <a:lstStyle/>
          <a:p>
            <a:r>
              <a:rPr lang="en-GB" dirty="0"/>
              <a:t>Rewards – what might be the motivation for crime? </a:t>
            </a:r>
          </a:p>
          <a:p>
            <a:r>
              <a:rPr lang="en-GB" dirty="0">
                <a:solidFill>
                  <a:schemeClr val="accent2">
                    <a:lumMod val="50000"/>
                    <a:alpha val="60000"/>
                  </a:schemeClr>
                </a:solidFill>
              </a:rPr>
              <a:t>Material gain </a:t>
            </a:r>
          </a:p>
          <a:p>
            <a:r>
              <a:rPr lang="en-GB" dirty="0">
                <a:solidFill>
                  <a:schemeClr val="accent2">
                    <a:lumMod val="50000"/>
                    <a:alpha val="60000"/>
                  </a:schemeClr>
                </a:solidFill>
              </a:rPr>
              <a:t>Power </a:t>
            </a:r>
          </a:p>
          <a:p>
            <a:r>
              <a:rPr lang="en-GB" dirty="0">
                <a:solidFill>
                  <a:schemeClr val="accent2">
                    <a:lumMod val="50000"/>
                    <a:alpha val="60000"/>
                  </a:schemeClr>
                </a:solidFill>
              </a:rPr>
              <a:t>Peer respect </a:t>
            </a:r>
          </a:p>
          <a:p>
            <a:r>
              <a:rPr lang="en-GB" dirty="0">
                <a:solidFill>
                  <a:schemeClr val="accent2">
                    <a:lumMod val="50000"/>
                    <a:alpha val="60000"/>
                  </a:schemeClr>
                </a:solidFill>
              </a:rPr>
              <a:t>Competence </a:t>
            </a:r>
          </a:p>
          <a:p>
            <a:r>
              <a:rPr lang="en-GB" dirty="0">
                <a:solidFill>
                  <a:schemeClr val="accent2">
                    <a:lumMod val="50000"/>
                    <a:alpha val="60000"/>
                  </a:schemeClr>
                </a:solidFill>
              </a:rPr>
              <a:t>Increased self-esteem </a:t>
            </a:r>
          </a:p>
          <a:p>
            <a:r>
              <a:rPr lang="en-GB" dirty="0">
                <a:solidFill>
                  <a:schemeClr val="accent2">
                    <a:lumMod val="50000"/>
                    <a:alpha val="60000"/>
                  </a:schemeClr>
                </a:solidFill>
              </a:rPr>
              <a:t>Excitement and thrill </a:t>
            </a:r>
          </a:p>
        </p:txBody>
      </p:sp>
      <p:pic>
        <p:nvPicPr>
          <p:cNvPr id="19458" name="Picture 2" descr="Criminology: Social Learning Theory ...">
            <a:extLst>
              <a:ext uri="{FF2B5EF4-FFF2-40B4-BE49-F238E27FC236}">
                <a16:creationId xmlns:a16="http://schemas.microsoft.com/office/drawing/2014/main" id="{A93CC6B6-3AE2-33ED-D7BB-E7E4C69DF5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91239" y="2854960"/>
            <a:ext cx="3745161" cy="2145665"/>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12168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D9426-B564-6185-3815-F57944787D49}"/>
              </a:ext>
            </a:extLst>
          </p:cNvPr>
          <p:cNvSpPr>
            <a:spLocks noGrp="1"/>
          </p:cNvSpPr>
          <p:nvPr>
            <p:ph type="title"/>
          </p:nvPr>
        </p:nvSpPr>
        <p:spPr/>
        <p:txBody>
          <a:bodyPr/>
          <a:lstStyle/>
          <a:p>
            <a:r>
              <a:rPr lang="en-GB" dirty="0"/>
              <a:t>Sutherland (1939) Differential Association</a:t>
            </a:r>
          </a:p>
        </p:txBody>
      </p:sp>
      <p:sp>
        <p:nvSpPr>
          <p:cNvPr id="3" name="Content Placeholder 2">
            <a:extLst>
              <a:ext uri="{FF2B5EF4-FFF2-40B4-BE49-F238E27FC236}">
                <a16:creationId xmlns:a16="http://schemas.microsoft.com/office/drawing/2014/main" id="{22954FA2-6B7B-E164-840B-553733D14BAA}"/>
              </a:ext>
            </a:extLst>
          </p:cNvPr>
          <p:cNvSpPr>
            <a:spLocks noGrp="1"/>
          </p:cNvSpPr>
          <p:nvPr>
            <p:ph sz="half" idx="1"/>
          </p:nvPr>
        </p:nvSpPr>
        <p:spPr>
          <a:xfrm>
            <a:off x="264160" y="1685925"/>
            <a:ext cx="5653640" cy="4776786"/>
          </a:xfrm>
          <a:solidFill>
            <a:schemeClr val="bg1"/>
          </a:solidFill>
          <a:ln>
            <a:solidFill>
              <a:schemeClr val="accent1"/>
            </a:solidFill>
          </a:ln>
        </p:spPr>
        <p:txBody>
          <a:bodyPr>
            <a:normAutofit fontScale="92500" lnSpcReduction="20000"/>
          </a:bodyPr>
          <a:lstStyle/>
          <a:p>
            <a:r>
              <a:rPr lang="en-GB" dirty="0"/>
              <a:t>The learning of criminal behaviour is no different from the learning of any other behaviour. </a:t>
            </a:r>
          </a:p>
          <a:p>
            <a:r>
              <a:rPr lang="en-GB" dirty="0"/>
              <a:t>Most learning takes place within close personal groups. </a:t>
            </a:r>
          </a:p>
          <a:p>
            <a:r>
              <a:rPr lang="en-GB" dirty="0"/>
              <a:t>Learning includes: </a:t>
            </a:r>
          </a:p>
          <a:p>
            <a:r>
              <a:rPr lang="en-GB" b="1" dirty="0">
                <a:solidFill>
                  <a:schemeClr val="accent2">
                    <a:lumMod val="50000"/>
                    <a:alpha val="60000"/>
                  </a:schemeClr>
                </a:solidFill>
              </a:rPr>
              <a:t>Techniques</a:t>
            </a:r>
            <a:r>
              <a:rPr lang="en-GB" dirty="0"/>
              <a:t> to carry out certain crimes. </a:t>
            </a:r>
          </a:p>
          <a:p>
            <a:r>
              <a:rPr lang="en-GB" b="1" dirty="0">
                <a:solidFill>
                  <a:schemeClr val="accent2">
                    <a:lumMod val="50000"/>
                    <a:alpha val="60000"/>
                  </a:schemeClr>
                </a:solidFill>
              </a:rPr>
              <a:t>Specific attitudes </a:t>
            </a:r>
            <a:r>
              <a:rPr lang="en-GB" dirty="0"/>
              <a:t>and motives conducive towards committing crime. </a:t>
            </a:r>
          </a:p>
        </p:txBody>
      </p:sp>
      <p:sp>
        <p:nvSpPr>
          <p:cNvPr id="4" name="Content Placeholder 3">
            <a:extLst>
              <a:ext uri="{FF2B5EF4-FFF2-40B4-BE49-F238E27FC236}">
                <a16:creationId xmlns:a16="http://schemas.microsoft.com/office/drawing/2014/main" id="{736B00CE-DC1A-DC5C-8863-C28C5A6FD483}"/>
              </a:ext>
            </a:extLst>
          </p:cNvPr>
          <p:cNvSpPr>
            <a:spLocks noGrp="1"/>
          </p:cNvSpPr>
          <p:nvPr>
            <p:ph sz="half" idx="2"/>
          </p:nvPr>
        </p:nvSpPr>
        <p:spPr>
          <a:xfrm>
            <a:off x="6274202" y="1685925"/>
            <a:ext cx="5308198" cy="4776786"/>
          </a:xfrm>
          <a:solidFill>
            <a:schemeClr val="bg1"/>
          </a:solidFill>
          <a:ln>
            <a:solidFill>
              <a:schemeClr val="accent1"/>
            </a:solidFill>
          </a:ln>
        </p:spPr>
        <p:txBody>
          <a:bodyPr>
            <a:normAutofit fontScale="92500" lnSpcReduction="20000"/>
          </a:bodyPr>
          <a:lstStyle/>
          <a:p>
            <a:r>
              <a:rPr lang="en-GB" b="1" dirty="0"/>
              <a:t>Assumptions: </a:t>
            </a:r>
          </a:p>
          <a:p>
            <a:r>
              <a:rPr lang="en-GB" dirty="0"/>
              <a:t>Criminal behaviour is learned. </a:t>
            </a:r>
          </a:p>
          <a:p>
            <a:r>
              <a:rPr lang="en-GB" dirty="0"/>
              <a:t>Learning happens through association with peers. </a:t>
            </a:r>
          </a:p>
          <a:p>
            <a:r>
              <a:rPr lang="en-GB" dirty="0"/>
              <a:t>Close friends and family influences.</a:t>
            </a:r>
          </a:p>
          <a:p>
            <a:r>
              <a:rPr lang="en-GB" dirty="0"/>
              <a:t>Social norms are stronger than law. </a:t>
            </a:r>
          </a:p>
          <a:p>
            <a:r>
              <a:rPr lang="en-GB" dirty="0"/>
              <a:t>Operant conditioning – too simplistic.  </a:t>
            </a:r>
          </a:p>
          <a:p>
            <a:r>
              <a:rPr lang="en-GB" dirty="0"/>
              <a:t>Why doesn’t punishment stop crime? </a:t>
            </a:r>
          </a:p>
          <a:p>
            <a:r>
              <a:rPr lang="en-GB" dirty="0"/>
              <a:t> Social organisations we are socialised into Sub-cultures. </a:t>
            </a:r>
          </a:p>
        </p:txBody>
      </p:sp>
    </p:spTree>
    <p:extLst>
      <p:ext uri="{BB962C8B-B14F-4D97-AF65-F5344CB8AC3E}">
        <p14:creationId xmlns:p14="http://schemas.microsoft.com/office/powerpoint/2010/main" val="30566588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4D61F-AE95-043C-6383-2E54F405EB0D}"/>
              </a:ext>
            </a:extLst>
          </p:cNvPr>
          <p:cNvSpPr>
            <a:spLocks noGrp="1"/>
          </p:cNvSpPr>
          <p:nvPr>
            <p:ph type="title"/>
          </p:nvPr>
        </p:nvSpPr>
        <p:spPr>
          <a:xfrm>
            <a:off x="304800" y="395289"/>
            <a:ext cx="10897800" cy="803591"/>
          </a:xfrm>
        </p:spPr>
        <p:txBody>
          <a:bodyPr/>
          <a:lstStyle/>
          <a:p>
            <a:r>
              <a:rPr lang="en-GB" dirty="0"/>
              <a:t>Bandura: Social Learning Theory</a:t>
            </a:r>
          </a:p>
        </p:txBody>
      </p:sp>
      <p:pic>
        <p:nvPicPr>
          <p:cNvPr id="20482" name="Picture 2" descr="Bobo doll experiment hi-res stock ...">
            <a:extLst>
              <a:ext uri="{FF2B5EF4-FFF2-40B4-BE49-F238E27FC236}">
                <a16:creationId xmlns:a16="http://schemas.microsoft.com/office/drawing/2014/main" id="{23936C9F-F693-7527-CE51-A456783D63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842"/>
          <a:stretch/>
        </p:blipFill>
        <p:spPr bwMode="auto">
          <a:xfrm>
            <a:off x="5577840" y="3888819"/>
            <a:ext cx="2219559" cy="2767808"/>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587BD96-FE7F-A58F-FE15-80DB884F7E43}"/>
              </a:ext>
            </a:extLst>
          </p:cNvPr>
          <p:cNvSpPr>
            <a:spLocks noGrp="1"/>
          </p:cNvSpPr>
          <p:nvPr>
            <p:ph sz="half" idx="1"/>
          </p:nvPr>
        </p:nvSpPr>
        <p:spPr>
          <a:xfrm>
            <a:off x="304800" y="1685924"/>
            <a:ext cx="5389480" cy="3773316"/>
          </a:xfrm>
          <a:solidFill>
            <a:schemeClr val="bg1"/>
          </a:solidFill>
          <a:ln>
            <a:solidFill>
              <a:schemeClr val="accent1"/>
            </a:solidFill>
          </a:ln>
        </p:spPr>
        <p:txBody>
          <a:bodyPr>
            <a:noAutofit/>
          </a:bodyPr>
          <a:lstStyle/>
          <a:p>
            <a:r>
              <a:rPr lang="en-GB" sz="1600" dirty="0"/>
              <a:t>Where does the motivation come from to commit crime? </a:t>
            </a:r>
          </a:p>
          <a:p>
            <a:r>
              <a:rPr lang="en-GB" sz="1600" dirty="0"/>
              <a:t>Who/where are children more likely to learn criminal behaviour from?</a:t>
            </a:r>
          </a:p>
          <a:p>
            <a:r>
              <a:rPr lang="en-GB" sz="1600" dirty="0"/>
              <a:t>How would Bandura explain the many gender differences we see reported in crime? </a:t>
            </a:r>
          </a:p>
          <a:p>
            <a:r>
              <a:rPr lang="en-GB" sz="1600" b="1" i="1" dirty="0">
                <a:solidFill>
                  <a:schemeClr val="accent2">
                    <a:lumMod val="50000"/>
                    <a:alpha val="60000"/>
                  </a:schemeClr>
                </a:solidFill>
              </a:rPr>
              <a:t>Research evidence to support the SLT of criminal behaviour comes from the Cambridge study </a:t>
            </a:r>
          </a:p>
        </p:txBody>
      </p:sp>
      <p:sp>
        <p:nvSpPr>
          <p:cNvPr id="4" name="Content Placeholder 3">
            <a:extLst>
              <a:ext uri="{FF2B5EF4-FFF2-40B4-BE49-F238E27FC236}">
                <a16:creationId xmlns:a16="http://schemas.microsoft.com/office/drawing/2014/main" id="{71F6FFF2-C5CF-B5A1-FF70-3C0F1FD56C00}"/>
              </a:ext>
            </a:extLst>
          </p:cNvPr>
          <p:cNvSpPr>
            <a:spLocks noGrp="1"/>
          </p:cNvSpPr>
          <p:nvPr>
            <p:ph sz="half" idx="2"/>
          </p:nvPr>
        </p:nvSpPr>
        <p:spPr>
          <a:xfrm>
            <a:off x="7554912" y="395289"/>
            <a:ext cx="4332287" cy="6067422"/>
          </a:xfrm>
          <a:solidFill>
            <a:schemeClr val="bg1"/>
          </a:solidFill>
          <a:ln>
            <a:solidFill>
              <a:schemeClr val="accent1"/>
            </a:solidFill>
          </a:ln>
        </p:spPr>
        <p:txBody>
          <a:bodyPr>
            <a:noAutofit/>
          </a:bodyPr>
          <a:lstStyle/>
          <a:p>
            <a:r>
              <a:rPr lang="en-GB" sz="1600" dirty="0"/>
              <a:t>Based on the principles of operant and classical conditioning, </a:t>
            </a:r>
            <a:r>
              <a:rPr lang="en-GB" sz="1600" b="1" dirty="0"/>
              <a:t>social learning theory </a:t>
            </a:r>
            <a:r>
              <a:rPr lang="en-GB" sz="1600" dirty="0"/>
              <a:t>would expect most criminals who commit a second crime to have committed the same crime twice, rather than two different crimes. </a:t>
            </a:r>
          </a:p>
          <a:p>
            <a:r>
              <a:rPr lang="en-GB" sz="1600" dirty="0"/>
              <a:t>Observational learning is another aspect of social learning theory which uses the principles of vicarious reinforcement. </a:t>
            </a:r>
          </a:p>
          <a:p>
            <a:r>
              <a:rPr lang="en-GB" sz="1600" dirty="0"/>
              <a:t>Modelling explains how observational learning can only take place where someone identifies with another person in some way. </a:t>
            </a:r>
          </a:p>
        </p:txBody>
      </p:sp>
    </p:spTree>
    <p:extLst>
      <p:ext uri="{BB962C8B-B14F-4D97-AF65-F5344CB8AC3E}">
        <p14:creationId xmlns:p14="http://schemas.microsoft.com/office/powerpoint/2010/main" val="9354024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FB6E4-9D61-3268-40F4-A8F3677C7A32}"/>
              </a:ext>
            </a:extLst>
          </p:cNvPr>
          <p:cNvSpPr>
            <a:spLocks noGrp="1"/>
          </p:cNvSpPr>
          <p:nvPr>
            <p:ph type="title"/>
          </p:nvPr>
        </p:nvSpPr>
        <p:spPr>
          <a:xfrm>
            <a:off x="989400" y="395289"/>
            <a:ext cx="10213200" cy="803591"/>
          </a:xfrm>
        </p:spPr>
        <p:txBody>
          <a:bodyPr/>
          <a:lstStyle/>
          <a:p>
            <a:r>
              <a:rPr lang="en-GB" dirty="0"/>
              <a:t>Rational Choice Theory</a:t>
            </a:r>
          </a:p>
        </p:txBody>
      </p:sp>
      <p:sp>
        <p:nvSpPr>
          <p:cNvPr id="3" name="Content Placeholder 2">
            <a:extLst>
              <a:ext uri="{FF2B5EF4-FFF2-40B4-BE49-F238E27FC236}">
                <a16:creationId xmlns:a16="http://schemas.microsoft.com/office/drawing/2014/main" id="{5CC44812-5BD6-63A9-E5D4-525A0D0D1E78}"/>
              </a:ext>
            </a:extLst>
          </p:cNvPr>
          <p:cNvSpPr>
            <a:spLocks noGrp="1"/>
          </p:cNvSpPr>
          <p:nvPr>
            <p:ph sz="half" idx="1"/>
          </p:nvPr>
        </p:nvSpPr>
        <p:spPr>
          <a:xfrm>
            <a:off x="142240" y="1280161"/>
            <a:ext cx="5775560" cy="4498340"/>
          </a:xfrm>
        </p:spPr>
        <p:txBody>
          <a:bodyPr>
            <a:normAutofit fontScale="62500" lnSpcReduction="20000"/>
          </a:bodyPr>
          <a:lstStyle/>
          <a:p>
            <a:r>
              <a:rPr lang="en-GB" dirty="0"/>
              <a:t>Rational choice theory originates from criminology and holds that people </a:t>
            </a:r>
            <a:r>
              <a:rPr lang="en-GB" b="1" dirty="0"/>
              <a:t>freely choose </a:t>
            </a:r>
            <a:r>
              <a:rPr lang="en-GB" dirty="0"/>
              <a:t>their behaviour and are motivated by the avoidance of pain and the </a:t>
            </a:r>
            <a:r>
              <a:rPr lang="en-GB" b="1" dirty="0"/>
              <a:t>pursuit of pleasure</a:t>
            </a:r>
            <a:r>
              <a:rPr lang="en-GB" dirty="0"/>
              <a:t>. </a:t>
            </a:r>
          </a:p>
          <a:p>
            <a:r>
              <a:rPr lang="en-GB" dirty="0"/>
              <a:t>Individuals evaluate their choice of actions in accordance with each option's ability to produce advantage, pleasure and happiness. </a:t>
            </a:r>
          </a:p>
          <a:p>
            <a:r>
              <a:rPr lang="en-GB" dirty="0"/>
              <a:t>Rational choice provides a micro perspective on why individual offenders decide to commit specific crimes; people choose to engage in crime because it can be rewarding, easy, satisfying and fun. </a:t>
            </a:r>
          </a:p>
          <a:p>
            <a:r>
              <a:rPr lang="en-GB" dirty="0"/>
              <a:t>The central premise of this theory is that </a:t>
            </a:r>
            <a:r>
              <a:rPr lang="en-GB" b="1" dirty="0"/>
              <a:t>people are rational </a:t>
            </a:r>
            <a:r>
              <a:rPr lang="en-GB" dirty="0"/>
              <a:t>beings whose behaviour can be controlled or modified by a fear of punishment. </a:t>
            </a:r>
          </a:p>
        </p:txBody>
      </p:sp>
      <p:sp>
        <p:nvSpPr>
          <p:cNvPr id="4" name="Content Placeholder 3">
            <a:extLst>
              <a:ext uri="{FF2B5EF4-FFF2-40B4-BE49-F238E27FC236}">
                <a16:creationId xmlns:a16="http://schemas.microsoft.com/office/drawing/2014/main" id="{44500A01-EFD9-6BBF-F98D-C6C69C97E06B}"/>
              </a:ext>
            </a:extLst>
          </p:cNvPr>
          <p:cNvSpPr>
            <a:spLocks noGrp="1"/>
          </p:cNvSpPr>
          <p:nvPr>
            <p:ph sz="half" idx="2"/>
          </p:nvPr>
        </p:nvSpPr>
        <p:spPr>
          <a:xfrm>
            <a:off x="6741562" y="395289"/>
            <a:ext cx="5094838" cy="6067422"/>
          </a:xfrm>
          <a:solidFill>
            <a:schemeClr val="bg1"/>
          </a:solidFill>
          <a:ln>
            <a:solidFill>
              <a:schemeClr val="accent1"/>
            </a:solidFill>
          </a:ln>
        </p:spPr>
        <p:txBody>
          <a:bodyPr>
            <a:normAutofit fontScale="62500" lnSpcReduction="20000"/>
          </a:bodyPr>
          <a:lstStyle/>
          <a:p>
            <a:r>
              <a:rPr lang="en-GB" dirty="0"/>
              <a:t>This perspective assumes that crime is a personal choice, the result of individual decision-making processes. </a:t>
            </a:r>
          </a:p>
          <a:p>
            <a:r>
              <a:rPr lang="en-GB" dirty="0"/>
              <a:t>This means that individuals are responsible for their choices and thus individual offenders are subject to blame for their criminality. </a:t>
            </a:r>
          </a:p>
          <a:p>
            <a:r>
              <a:rPr lang="en-GB" dirty="0"/>
              <a:t>Assumptions about the decision-making process and behavioural motivations- </a:t>
            </a:r>
          </a:p>
          <a:p>
            <a:r>
              <a:rPr lang="en-GB" dirty="0"/>
              <a:t>It is held that people decide to commit crime after careful consideration of the costs and benefits of behaving in a certain manner. </a:t>
            </a:r>
          </a:p>
          <a:p>
            <a:r>
              <a:rPr lang="en-GB" dirty="0"/>
              <a:t>This involves considering both personal factors, which may include a need for money, revenge, or entertainment, and situational factors such as the target/victim’s vulnerability and the presence of witnesses, guardians, or the police. </a:t>
            </a:r>
          </a:p>
          <a:p>
            <a:r>
              <a:rPr lang="en-GB" dirty="0"/>
              <a:t>Rational choice focuses on the opportunity to commit crime and on how criminal choices are structured by the social environment and situational variables. </a:t>
            </a:r>
          </a:p>
        </p:txBody>
      </p:sp>
      <p:pic>
        <p:nvPicPr>
          <p:cNvPr id="21506" name="Picture 2" descr="Rational Choice Theory in Sociology and ...">
            <a:extLst>
              <a:ext uri="{FF2B5EF4-FFF2-40B4-BE49-F238E27FC236}">
                <a16:creationId xmlns:a16="http://schemas.microsoft.com/office/drawing/2014/main" id="{97CD65A4-580A-0721-7B52-DBD3A08ECF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42160" y="4876699"/>
            <a:ext cx="3220721" cy="1803604"/>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25582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E71C4-E2CA-28F5-1FCC-74D2A0106AED}"/>
              </a:ext>
            </a:extLst>
          </p:cNvPr>
          <p:cNvSpPr>
            <a:spLocks noGrp="1"/>
          </p:cNvSpPr>
          <p:nvPr>
            <p:ph type="title"/>
          </p:nvPr>
        </p:nvSpPr>
        <p:spPr>
          <a:xfrm>
            <a:off x="1340322" y="-33336"/>
            <a:ext cx="10213200" cy="1112836"/>
          </a:xfrm>
        </p:spPr>
        <p:txBody>
          <a:bodyPr/>
          <a:lstStyle/>
          <a:p>
            <a:r>
              <a:rPr lang="en-GB" dirty="0"/>
              <a:t>Before we Conclude</a:t>
            </a:r>
          </a:p>
        </p:txBody>
      </p:sp>
      <p:sp>
        <p:nvSpPr>
          <p:cNvPr id="3" name="Content Placeholder 2">
            <a:extLst>
              <a:ext uri="{FF2B5EF4-FFF2-40B4-BE49-F238E27FC236}">
                <a16:creationId xmlns:a16="http://schemas.microsoft.com/office/drawing/2014/main" id="{0085E552-32F4-7594-D077-84112C4EC0FF}"/>
              </a:ext>
            </a:extLst>
          </p:cNvPr>
          <p:cNvSpPr>
            <a:spLocks noGrp="1"/>
          </p:cNvSpPr>
          <p:nvPr>
            <p:ph sz="half" idx="1"/>
          </p:nvPr>
        </p:nvSpPr>
        <p:spPr>
          <a:xfrm>
            <a:off x="152400" y="1079501"/>
            <a:ext cx="5795880" cy="5636260"/>
          </a:xfrm>
        </p:spPr>
        <p:txBody>
          <a:bodyPr>
            <a:normAutofit fontScale="85000" lnSpcReduction="20000"/>
          </a:bodyPr>
          <a:lstStyle/>
          <a:p>
            <a:r>
              <a:rPr lang="en-GB" dirty="0"/>
              <a:t>Could Freud explain Criminality?</a:t>
            </a:r>
          </a:p>
          <a:p>
            <a:r>
              <a:rPr lang="en-GB" dirty="0"/>
              <a:t>Traumatic event leads to underdeveloped superego and a lack of morality.  </a:t>
            </a:r>
          </a:p>
          <a:p>
            <a:r>
              <a:rPr lang="en-GB" dirty="0"/>
              <a:t>Alternately, a child might develop normal superego, but the superego itself is deviant from an internalization of the same sex parent. </a:t>
            </a:r>
          </a:p>
          <a:p>
            <a:r>
              <a:rPr lang="en-GB" dirty="0"/>
              <a:t>Consequently, a son raised in family with criminal father develops superego that does not react to criminal acts that the father would do.</a:t>
            </a:r>
          </a:p>
          <a:p>
            <a:r>
              <a:rPr lang="en-GB" dirty="0"/>
              <a:t>Children need to progress from the pleasure principal to the reality principle. </a:t>
            </a:r>
          </a:p>
          <a:p>
            <a:r>
              <a:rPr lang="en-GB" dirty="0"/>
              <a:t>How does the child do this? Freud - The child needs a stable home environment to successfully make this transition. </a:t>
            </a:r>
          </a:p>
        </p:txBody>
      </p:sp>
      <p:sp>
        <p:nvSpPr>
          <p:cNvPr id="4" name="Content Placeholder 3">
            <a:extLst>
              <a:ext uri="{FF2B5EF4-FFF2-40B4-BE49-F238E27FC236}">
                <a16:creationId xmlns:a16="http://schemas.microsoft.com/office/drawing/2014/main" id="{77E602EB-5C54-AF49-2489-6BBE6E08E235}"/>
              </a:ext>
            </a:extLst>
          </p:cNvPr>
          <p:cNvSpPr>
            <a:spLocks noGrp="1"/>
          </p:cNvSpPr>
          <p:nvPr>
            <p:ph sz="half" idx="2"/>
          </p:nvPr>
        </p:nvSpPr>
        <p:spPr>
          <a:xfrm>
            <a:off x="6446922" y="527685"/>
            <a:ext cx="5440278" cy="1524635"/>
          </a:xfrm>
          <a:solidFill>
            <a:schemeClr val="bg1"/>
          </a:solidFill>
          <a:ln>
            <a:solidFill>
              <a:schemeClr val="accent1"/>
            </a:solidFill>
          </a:ln>
        </p:spPr>
        <p:txBody>
          <a:bodyPr>
            <a:normAutofit fontScale="85000" lnSpcReduction="20000"/>
          </a:bodyPr>
          <a:lstStyle/>
          <a:p>
            <a:r>
              <a:rPr lang="en-GB" b="1" dirty="0"/>
              <a:t>Strong id and weak superego= criminal </a:t>
            </a:r>
          </a:p>
          <a:p>
            <a:r>
              <a:rPr lang="en-GB" dirty="0"/>
              <a:t>Harsh punishment no good because it simply encouraged violence</a:t>
            </a:r>
          </a:p>
        </p:txBody>
      </p:sp>
      <p:pic>
        <p:nvPicPr>
          <p:cNvPr id="23554" name="Picture 2" descr="Freud's Psychodynamic Theory AO1 AO3 ...">
            <a:extLst>
              <a:ext uri="{FF2B5EF4-FFF2-40B4-BE49-F238E27FC236}">
                <a16:creationId xmlns:a16="http://schemas.microsoft.com/office/drawing/2014/main" id="{13E21DE6-0FE7-C89D-41D7-9D34E4E17E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70209" y="2613341"/>
            <a:ext cx="3793703" cy="3440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756358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643395D-8509-809B-3D81-3EFEBD4A2622}"/>
              </a:ext>
            </a:extLst>
          </p:cNvPr>
          <p:cNvSpPr>
            <a:spLocks noGrp="1"/>
          </p:cNvSpPr>
          <p:nvPr>
            <p:ph type="title"/>
          </p:nvPr>
        </p:nvSpPr>
        <p:spPr>
          <a:xfrm>
            <a:off x="989400" y="395289"/>
            <a:ext cx="10213200" cy="817875"/>
          </a:xfrm>
        </p:spPr>
        <p:txBody>
          <a:bodyPr anchor="b">
            <a:normAutofit/>
          </a:bodyPr>
          <a:lstStyle/>
          <a:p>
            <a:r>
              <a:rPr lang="en-GB" dirty="0"/>
              <a:t>Concluding Comments</a:t>
            </a:r>
          </a:p>
        </p:txBody>
      </p:sp>
      <p:sp>
        <p:nvSpPr>
          <p:cNvPr id="6" name="Content Placeholder 5">
            <a:extLst>
              <a:ext uri="{FF2B5EF4-FFF2-40B4-BE49-F238E27FC236}">
                <a16:creationId xmlns:a16="http://schemas.microsoft.com/office/drawing/2014/main" id="{D812AECA-2F37-9610-5D7F-9C343CA3C189}"/>
              </a:ext>
            </a:extLst>
          </p:cNvPr>
          <p:cNvSpPr>
            <a:spLocks noGrp="1"/>
          </p:cNvSpPr>
          <p:nvPr>
            <p:ph sz="half" idx="1"/>
          </p:nvPr>
        </p:nvSpPr>
        <p:spPr>
          <a:xfrm>
            <a:off x="497840" y="1656081"/>
            <a:ext cx="6146800" cy="4937760"/>
          </a:xfrm>
          <a:solidFill>
            <a:schemeClr val="bg1"/>
          </a:solidFill>
          <a:ln>
            <a:solidFill>
              <a:schemeClr val="accent1"/>
            </a:solidFill>
          </a:ln>
        </p:spPr>
        <p:txBody>
          <a:bodyPr>
            <a:normAutofit/>
          </a:bodyPr>
          <a:lstStyle/>
          <a:p>
            <a:pPr>
              <a:lnSpc>
                <a:spcPct val="140000"/>
              </a:lnSpc>
            </a:pPr>
            <a:r>
              <a:rPr lang="en-GB" sz="1600" b="1" dirty="0"/>
              <a:t>Psychobiological explanations </a:t>
            </a:r>
            <a:r>
              <a:rPr lang="en-GB" sz="1600" dirty="0"/>
              <a:t>of criminality, once unpopular are </a:t>
            </a:r>
            <a:r>
              <a:rPr lang="en-GB" sz="1600" b="1" dirty="0"/>
              <a:t>now widely accepted</a:t>
            </a:r>
            <a:r>
              <a:rPr lang="en-GB" sz="1600" dirty="0"/>
              <a:t> under the rubric of behavioural genetics. </a:t>
            </a:r>
          </a:p>
          <a:p>
            <a:pPr>
              <a:lnSpc>
                <a:spcPct val="140000"/>
              </a:lnSpc>
            </a:pPr>
            <a:r>
              <a:rPr lang="en-GB" sz="1600" dirty="0"/>
              <a:t>There is strong evidence that </a:t>
            </a:r>
            <a:r>
              <a:rPr lang="en-GB" sz="1600" b="1" dirty="0"/>
              <a:t>crime runs in families</a:t>
            </a:r>
            <a:r>
              <a:rPr lang="en-GB" sz="1600" dirty="0"/>
              <a:t>. </a:t>
            </a:r>
          </a:p>
          <a:p>
            <a:pPr>
              <a:lnSpc>
                <a:spcPct val="140000"/>
              </a:lnSpc>
            </a:pPr>
            <a:r>
              <a:rPr lang="en-GB" sz="1600" dirty="0"/>
              <a:t>The cause of this is likely to be a </a:t>
            </a:r>
            <a:r>
              <a:rPr lang="en-GB" sz="1600" b="1" dirty="0"/>
              <a:t>complex mixture </a:t>
            </a:r>
            <a:r>
              <a:rPr lang="en-GB" sz="1600" dirty="0"/>
              <a:t>of heredity, parenting, social and economic factors. </a:t>
            </a:r>
          </a:p>
          <a:p>
            <a:pPr>
              <a:lnSpc>
                <a:spcPct val="140000"/>
              </a:lnSpc>
            </a:pPr>
            <a:r>
              <a:rPr lang="en-GB" sz="1600" dirty="0"/>
              <a:t>Both </a:t>
            </a:r>
            <a:r>
              <a:rPr lang="en-GB" sz="1600" b="1" dirty="0"/>
              <a:t>learning and personality </a:t>
            </a:r>
            <a:r>
              <a:rPr lang="en-GB" sz="1600" dirty="0"/>
              <a:t>theory have been applied to crime. </a:t>
            </a:r>
          </a:p>
          <a:p>
            <a:pPr>
              <a:lnSpc>
                <a:spcPct val="140000"/>
              </a:lnSpc>
            </a:pPr>
            <a:r>
              <a:rPr lang="en-GB" sz="1600" b="1" dirty="0"/>
              <a:t>Social learning theory</a:t>
            </a:r>
            <a:r>
              <a:rPr lang="en-GB" sz="1600" dirty="0"/>
              <a:t>, incorporating </a:t>
            </a:r>
            <a:r>
              <a:rPr lang="en-GB" sz="1600" b="1" dirty="0"/>
              <a:t>cognition and emotion </a:t>
            </a:r>
            <a:r>
              <a:rPr lang="en-GB" sz="1600" dirty="0"/>
              <a:t>is the predominant contemporary theory applied to understanding crime.</a:t>
            </a:r>
          </a:p>
        </p:txBody>
      </p:sp>
      <p:pic>
        <p:nvPicPr>
          <p:cNvPr id="22530" name="Picture 2" descr="Bio-psychosocial Theories as a Cause of ...">
            <a:extLst>
              <a:ext uri="{FF2B5EF4-FFF2-40B4-BE49-F238E27FC236}">
                <a16:creationId xmlns:a16="http://schemas.microsoft.com/office/drawing/2014/main" id="{178DD64B-69A1-5BF8-8B35-8F16B995103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12100" y="1938178"/>
            <a:ext cx="3919050" cy="3537109"/>
          </a:xfrm>
          <a:prstGeom prst="rect">
            <a:avLst/>
          </a:prstGeom>
          <a:solidFill>
            <a:srgbClr val="FFFFFF"/>
          </a:solidFill>
          <a:ln>
            <a:solidFill>
              <a:schemeClr val="accent1"/>
            </a:solidFill>
          </a:ln>
        </p:spPr>
      </p:pic>
    </p:spTree>
    <p:extLst>
      <p:ext uri="{BB962C8B-B14F-4D97-AF65-F5344CB8AC3E}">
        <p14:creationId xmlns:p14="http://schemas.microsoft.com/office/powerpoint/2010/main" val="29670170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785C3-0B96-5EBA-CACC-C16F116E237E}"/>
              </a:ext>
            </a:extLst>
          </p:cNvPr>
          <p:cNvSpPr>
            <a:spLocks noGrp="1"/>
          </p:cNvSpPr>
          <p:nvPr>
            <p:ph type="title"/>
          </p:nvPr>
        </p:nvSpPr>
        <p:spPr>
          <a:xfrm>
            <a:off x="978816" y="141914"/>
            <a:ext cx="10213200" cy="654913"/>
          </a:xfrm>
        </p:spPr>
        <p:txBody>
          <a:bodyPr anchor="b">
            <a:normAutofit/>
          </a:bodyPr>
          <a:lstStyle/>
          <a:p>
            <a:pPr algn="ctr"/>
            <a:r>
              <a:rPr lang="en-GB" dirty="0"/>
              <a:t>Preparing for your Forensic Case Formulation</a:t>
            </a:r>
          </a:p>
        </p:txBody>
      </p:sp>
      <p:pic>
        <p:nvPicPr>
          <p:cNvPr id="13" name="Picture 12" descr="Pipette filling tray with sample">
            <a:extLst>
              <a:ext uri="{FF2B5EF4-FFF2-40B4-BE49-F238E27FC236}">
                <a16:creationId xmlns:a16="http://schemas.microsoft.com/office/drawing/2014/main" id="{12FD8CB8-F40A-774B-C600-BE0D8AF00B26}"/>
              </a:ext>
            </a:extLst>
          </p:cNvPr>
          <p:cNvPicPr>
            <a:picLocks noChangeAspect="1"/>
          </p:cNvPicPr>
          <p:nvPr/>
        </p:nvPicPr>
        <p:blipFill>
          <a:blip r:embed="rId2"/>
          <a:srcRect t="25931" b="14881"/>
          <a:stretch>
            <a:fillRect/>
          </a:stretch>
        </p:blipFill>
        <p:spPr>
          <a:xfrm>
            <a:off x="427464" y="1394234"/>
            <a:ext cx="11315904" cy="5142368"/>
          </a:xfrm>
          <a:prstGeom prst="rect">
            <a:avLst/>
          </a:prstGeom>
          <a:noFill/>
        </p:spPr>
      </p:pic>
      <p:graphicFrame>
        <p:nvGraphicFramePr>
          <p:cNvPr id="6" name="Diagram 5">
            <a:extLst>
              <a:ext uri="{FF2B5EF4-FFF2-40B4-BE49-F238E27FC236}">
                <a16:creationId xmlns:a16="http://schemas.microsoft.com/office/drawing/2014/main" id="{AE0A0D0E-E652-FBB4-6BEA-6837D89F6464}"/>
              </a:ext>
            </a:extLst>
          </p:cNvPr>
          <p:cNvGraphicFramePr/>
          <p:nvPr>
            <p:extLst>
              <p:ext uri="{D42A27DB-BD31-4B8C-83A1-F6EECF244321}">
                <p14:modId xmlns:p14="http://schemas.microsoft.com/office/powerpoint/2010/main" val="872241670"/>
              </p:ext>
            </p:extLst>
          </p:nvPr>
        </p:nvGraphicFramePr>
        <p:xfrm>
          <a:off x="552450" y="1095532"/>
          <a:ext cx="11106150" cy="57397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F9C88E9D-0DEF-405C-C15C-5E5F3AF883EB}"/>
              </a:ext>
            </a:extLst>
          </p:cNvPr>
          <p:cNvSpPr txBox="1"/>
          <p:nvPr/>
        </p:nvSpPr>
        <p:spPr>
          <a:xfrm>
            <a:off x="3047246" y="796827"/>
            <a:ext cx="6097508" cy="923330"/>
          </a:xfrm>
          <a:prstGeom prst="rect">
            <a:avLst/>
          </a:prstGeom>
          <a:solidFill>
            <a:schemeClr val="bg1"/>
          </a:solidFill>
          <a:ln>
            <a:solidFill>
              <a:schemeClr val="accent1"/>
            </a:solidFill>
          </a:ln>
        </p:spPr>
        <p:txBody>
          <a:bodyPr wrap="square">
            <a:spAutoFit/>
          </a:bodyPr>
          <a:lstStyle/>
          <a:p>
            <a:pPr algn="ctr"/>
            <a:r>
              <a:rPr lang="en-GB" dirty="0"/>
              <a:t>Johnstone, L., &amp; Dallos, R. (2014). </a:t>
            </a:r>
            <a:r>
              <a:rPr lang="en-GB" i="1" dirty="0"/>
              <a:t>Formulation in Psychology and Psychotherapy: Making Sense of People’s Problems </a:t>
            </a:r>
            <a:r>
              <a:rPr lang="en-GB" dirty="0"/>
              <a:t>(2nd ed). Routledge.</a:t>
            </a:r>
          </a:p>
        </p:txBody>
      </p:sp>
      <p:sp>
        <p:nvSpPr>
          <p:cNvPr id="12" name="Speech Bubble: Rectangle with Corners Rounded 11">
            <a:extLst>
              <a:ext uri="{FF2B5EF4-FFF2-40B4-BE49-F238E27FC236}">
                <a16:creationId xmlns:a16="http://schemas.microsoft.com/office/drawing/2014/main" id="{67E972A2-7AAA-358F-ED15-67F65EBC70D4}"/>
              </a:ext>
            </a:extLst>
          </p:cNvPr>
          <p:cNvSpPr/>
          <p:nvPr/>
        </p:nvSpPr>
        <p:spPr>
          <a:xfrm>
            <a:off x="172407" y="5836410"/>
            <a:ext cx="1905000" cy="690561"/>
          </a:xfrm>
          <a:prstGeom prst="wedgeRoundRectCallout">
            <a:avLst>
              <a:gd name="adj1" fmla="val 3667"/>
              <a:gd name="adj2" fmla="val -136121"/>
              <a:gd name="adj3" fmla="val 16667"/>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1">
                    <a:lumMod val="50000"/>
                  </a:schemeClr>
                </a:solidFill>
              </a:rPr>
              <a:t>Behaviours displayed</a:t>
            </a:r>
          </a:p>
        </p:txBody>
      </p:sp>
      <p:sp>
        <p:nvSpPr>
          <p:cNvPr id="15" name="Speech Bubble: Rectangle with Corners Rounded 14">
            <a:extLst>
              <a:ext uri="{FF2B5EF4-FFF2-40B4-BE49-F238E27FC236}">
                <a16:creationId xmlns:a16="http://schemas.microsoft.com/office/drawing/2014/main" id="{5369891D-1DC1-D1FB-6B96-4D5176AA6F42}"/>
              </a:ext>
            </a:extLst>
          </p:cNvPr>
          <p:cNvSpPr/>
          <p:nvPr/>
        </p:nvSpPr>
        <p:spPr>
          <a:xfrm>
            <a:off x="2506032" y="5836409"/>
            <a:ext cx="1905000" cy="690561"/>
          </a:xfrm>
          <a:prstGeom prst="wedgeRoundRectCallout">
            <a:avLst>
              <a:gd name="adj1" fmla="val 3667"/>
              <a:gd name="adj2" fmla="val -136121"/>
              <a:gd name="adj3" fmla="val 16667"/>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1">
                    <a:lumMod val="50000"/>
                  </a:schemeClr>
                </a:solidFill>
              </a:rPr>
              <a:t>ACE`s, Genes</a:t>
            </a:r>
          </a:p>
        </p:txBody>
      </p:sp>
      <p:sp>
        <p:nvSpPr>
          <p:cNvPr id="17" name="Speech Bubble: Rectangle with Corners Rounded 16">
            <a:extLst>
              <a:ext uri="{FF2B5EF4-FFF2-40B4-BE49-F238E27FC236}">
                <a16:creationId xmlns:a16="http://schemas.microsoft.com/office/drawing/2014/main" id="{CB94059F-BC2B-DF68-75F6-CBF8B2D68B30}"/>
              </a:ext>
            </a:extLst>
          </p:cNvPr>
          <p:cNvSpPr/>
          <p:nvPr/>
        </p:nvSpPr>
        <p:spPr>
          <a:xfrm>
            <a:off x="4839657" y="5836409"/>
            <a:ext cx="1905000" cy="690561"/>
          </a:xfrm>
          <a:prstGeom prst="wedgeRoundRectCallout">
            <a:avLst>
              <a:gd name="adj1" fmla="val 3667"/>
              <a:gd name="adj2" fmla="val -136121"/>
              <a:gd name="adj3" fmla="val 16667"/>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1">
                    <a:lumMod val="50000"/>
                  </a:schemeClr>
                </a:solidFill>
              </a:rPr>
              <a:t>Triggering incident</a:t>
            </a:r>
          </a:p>
        </p:txBody>
      </p:sp>
      <p:sp>
        <p:nvSpPr>
          <p:cNvPr id="19" name="Speech Bubble: Rectangle with Corners Rounded 18">
            <a:extLst>
              <a:ext uri="{FF2B5EF4-FFF2-40B4-BE49-F238E27FC236}">
                <a16:creationId xmlns:a16="http://schemas.microsoft.com/office/drawing/2014/main" id="{6A7F8543-8F57-4403-64D7-CC474D890639}"/>
              </a:ext>
            </a:extLst>
          </p:cNvPr>
          <p:cNvSpPr/>
          <p:nvPr/>
        </p:nvSpPr>
        <p:spPr>
          <a:xfrm>
            <a:off x="7173282" y="5836409"/>
            <a:ext cx="1905000" cy="690561"/>
          </a:xfrm>
          <a:prstGeom prst="wedgeRoundRectCallout">
            <a:avLst>
              <a:gd name="adj1" fmla="val 3667"/>
              <a:gd name="adj2" fmla="val -136121"/>
              <a:gd name="adj3" fmla="val 16667"/>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1">
                    <a:lumMod val="50000"/>
                  </a:schemeClr>
                </a:solidFill>
              </a:rPr>
              <a:t>Maintaining factors</a:t>
            </a:r>
          </a:p>
        </p:txBody>
      </p:sp>
      <p:sp>
        <p:nvSpPr>
          <p:cNvPr id="21" name="Speech Bubble: Rectangle with Corners Rounded 20">
            <a:extLst>
              <a:ext uri="{FF2B5EF4-FFF2-40B4-BE49-F238E27FC236}">
                <a16:creationId xmlns:a16="http://schemas.microsoft.com/office/drawing/2014/main" id="{4A4C7B0E-DF3E-F439-434B-B230FBF0A386}"/>
              </a:ext>
            </a:extLst>
          </p:cNvPr>
          <p:cNvSpPr/>
          <p:nvPr/>
        </p:nvSpPr>
        <p:spPr>
          <a:xfrm>
            <a:off x="9506907" y="5836373"/>
            <a:ext cx="1905000" cy="690561"/>
          </a:xfrm>
          <a:prstGeom prst="wedgeRoundRectCallout">
            <a:avLst>
              <a:gd name="adj1" fmla="val 3667"/>
              <a:gd name="adj2" fmla="val -136121"/>
              <a:gd name="adj3" fmla="val 16667"/>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accent1">
                    <a:lumMod val="50000"/>
                  </a:schemeClr>
                </a:solidFill>
              </a:rPr>
              <a:t>Relationships, self-care, therapy</a:t>
            </a:r>
          </a:p>
        </p:txBody>
      </p:sp>
    </p:spTree>
    <p:extLst>
      <p:ext uri="{BB962C8B-B14F-4D97-AF65-F5344CB8AC3E}">
        <p14:creationId xmlns:p14="http://schemas.microsoft.com/office/powerpoint/2010/main" val="3090700968"/>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878_TF11158769_Win32" id="{F3F8FE87-2361-4B19-BDA6-013BEA194ACE}" vid="{B1F7F5A5-1557-4D8C-AB94-3B1042AF8D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2579673F-CE33-48F3-A011-3563BBD946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1309999-888E-44BA-A188-888AF21B1F1C}">
  <ds:schemaRefs>
    <ds:schemaRef ds:uri="http://schemas.microsoft.com/sharepoint/v3/contenttype/forms"/>
  </ds:schemaRefs>
</ds:datastoreItem>
</file>

<file path=customXml/itemProps3.xml><?xml version="1.0" encoding="utf-8"?>
<ds:datastoreItem xmlns:ds="http://schemas.openxmlformats.org/officeDocument/2006/customXml" ds:itemID="{61CF82A0-F4E3-45B7-AF6D-1D89198889C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Frosted design</Template>
  <TotalTime>0</TotalTime>
  <Words>6267</Words>
  <Application>Microsoft Office PowerPoint</Application>
  <PresentationFormat>Widescreen</PresentationFormat>
  <Paragraphs>441</Paragraphs>
  <Slides>50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Arial</vt:lpstr>
      <vt:lpstr>Avenir Next LT Pro</vt:lpstr>
      <vt:lpstr>Calibri</vt:lpstr>
      <vt:lpstr>Goudy Old Style</vt:lpstr>
      <vt:lpstr>Wingdings</vt:lpstr>
      <vt:lpstr>FrostyVTI</vt:lpstr>
      <vt:lpstr>Psychological and Biological Theories of Crime</vt:lpstr>
      <vt:lpstr>Part 1: Biological Explanations of Offending: Old and New</vt:lpstr>
      <vt:lpstr>Franz Gall (1800) - Phrenology</vt:lpstr>
      <vt:lpstr>Phrenology </vt:lpstr>
      <vt:lpstr>Cesare Lombroso (1876)</vt:lpstr>
      <vt:lpstr>William Sheldon (1949) The Varieties of Delinquent Youth</vt:lpstr>
      <vt:lpstr>Evidence for Sheldon?</vt:lpstr>
      <vt:lpstr>Genetic Explanations for Criminality</vt:lpstr>
      <vt:lpstr>A Criminal Gene?</vt:lpstr>
      <vt:lpstr>Twin Studies as Explanations for Criminality</vt:lpstr>
      <vt:lpstr>How exactly do genes influence our behaviour?</vt:lpstr>
      <vt:lpstr>Family Studies</vt:lpstr>
      <vt:lpstr>Adoption Studies</vt:lpstr>
      <vt:lpstr>Genes Criminality and Free Will</vt:lpstr>
      <vt:lpstr>Neurotransmitters and Hormones</vt:lpstr>
      <vt:lpstr>Evidence?</vt:lpstr>
      <vt:lpstr>The Frontal Brain Hypothesis</vt:lpstr>
      <vt:lpstr>The Frontal Brain Hypothesis and Neuroimaging</vt:lpstr>
      <vt:lpstr>The Frontal Brain Hypothesis</vt:lpstr>
      <vt:lpstr>Evidence</vt:lpstr>
      <vt:lpstr>The MAOA Gene :</vt:lpstr>
      <vt:lpstr>The Role of MAOA</vt:lpstr>
      <vt:lpstr>Points to remember</vt:lpstr>
      <vt:lpstr>One Example – Charles Whitman</vt:lpstr>
      <vt:lpstr>However </vt:lpstr>
      <vt:lpstr>Evaluating Biological Explanations for Criminality</vt:lpstr>
      <vt:lpstr>Part 2: Psychological Explanations for Crime</vt:lpstr>
      <vt:lpstr>Intelligence and Crime</vt:lpstr>
      <vt:lpstr>Some thoughts</vt:lpstr>
      <vt:lpstr>Self-regulation Skills and Executive Function</vt:lpstr>
      <vt:lpstr>ADHD and Conduct Disorder</vt:lpstr>
      <vt:lpstr>Deficient Interpersonal Skills and Peer Acceptance</vt:lpstr>
      <vt:lpstr>Familial Factors and Crime</vt:lpstr>
      <vt:lpstr>The Farrington Study</vt:lpstr>
      <vt:lpstr>Parenting Styles and Child Rearing</vt:lpstr>
      <vt:lpstr>Other Considerations</vt:lpstr>
      <vt:lpstr>Criminal Parents and Delinquent Friends</vt:lpstr>
      <vt:lpstr>Deprivation and Privation</vt:lpstr>
      <vt:lpstr>Abuse and Neglect</vt:lpstr>
      <vt:lpstr>Abuse and Neglect</vt:lpstr>
      <vt:lpstr>Addiction and Crime</vt:lpstr>
      <vt:lpstr>Addiction and Risk-taking</vt:lpstr>
      <vt:lpstr>Eysenck</vt:lpstr>
      <vt:lpstr>Social Factors and Learning theory</vt:lpstr>
      <vt:lpstr>Sutherland (1939) Differential Association</vt:lpstr>
      <vt:lpstr>Bandura: Social Learning Theory</vt:lpstr>
      <vt:lpstr>Rational Choice Theory</vt:lpstr>
      <vt:lpstr>Before we Conclude</vt:lpstr>
      <vt:lpstr>Concluding Comments</vt:lpstr>
      <vt:lpstr>Preparing for your Forensic Case Formulation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4</cp:revision>
  <dcterms:created xsi:type="dcterms:W3CDTF">2024-10-09T09:33:05Z</dcterms:created>
  <dcterms:modified xsi:type="dcterms:W3CDTF">2026-10-16T11:25:33Z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