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99" r:id="rId5"/>
    <p:sldId id="270" r:id="rId6"/>
    <p:sldId id="300" r:id="rId7"/>
    <p:sldId id="302" r:id="rId8"/>
    <p:sldId id="278" r:id="rId9"/>
    <p:sldId id="301" r:id="rId10"/>
    <p:sldId id="268" r:id="rId11"/>
    <p:sldId id="269" r:id="rId12"/>
    <p:sldId id="259" r:id="rId13"/>
    <p:sldId id="304" r:id="rId14"/>
    <p:sldId id="279" r:id="rId15"/>
    <p:sldId id="305" r:id="rId16"/>
    <p:sldId id="306" r:id="rId17"/>
    <p:sldId id="307" r:id="rId18"/>
    <p:sldId id="308" r:id="rId19"/>
    <p:sldId id="309" r:id="rId20"/>
    <p:sldId id="281" r:id="rId21"/>
    <p:sldId id="282" r:id="rId22"/>
    <p:sldId id="283" r:id="rId23"/>
    <p:sldId id="272" r:id="rId24"/>
    <p:sldId id="273" r:id="rId25"/>
    <p:sldId id="292" r:id="rId26"/>
    <p:sldId id="274" r:id="rId27"/>
    <p:sldId id="275" r:id="rId28"/>
    <p:sldId id="276" r:id="rId29"/>
    <p:sldId id="277" r:id="rId30"/>
    <p:sldId id="284" r:id="rId31"/>
    <p:sldId id="290" r:id="rId32"/>
    <p:sldId id="285" r:id="rId33"/>
    <p:sldId id="310" r:id="rId34"/>
    <p:sldId id="291" r:id="rId35"/>
    <p:sldId id="293" r:id="rId36"/>
    <p:sldId id="294" r:id="rId37"/>
    <p:sldId id="311" r:id="rId38"/>
    <p:sldId id="312" r:id="rId39"/>
    <p:sldId id="298" r:id="rId40"/>
    <p:sldId id="313" r:id="rId41"/>
    <p:sldId id="296" r:id="rId42"/>
    <p:sldId id="297" r:id="rId43"/>
    <p:sldId id="303" r:id="rId44"/>
    <p:sldId id="262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53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462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756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10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748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0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579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128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894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159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97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02444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6252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33764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7489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531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089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C3F3A9-9747-47BF-A4BC-D68160C94D4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007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orld-nuclear.org/" TargetMode="External"/><Relationship Id="rId3" Type="http://schemas.openxmlformats.org/officeDocument/2006/relationships/hyperlink" Target="http://www.energy-uk.org.uk/" TargetMode="External"/><Relationship Id="rId7" Type="http://schemas.openxmlformats.org/officeDocument/2006/relationships/hyperlink" Target="http://www.energyandcarbon.com/" TargetMode="External"/><Relationship Id="rId2" Type="http://schemas.openxmlformats.org/officeDocument/2006/relationships/hyperlink" Target="http://www.bgs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cience.sciencemag.org/" TargetMode="External"/><Relationship Id="rId11" Type="http://schemas.openxmlformats.org/officeDocument/2006/relationships/hyperlink" Target="http://www.ccsassociation.org/" TargetMode="External"/><Relationship Id="rId5" Type="http://schemas.openxmlformats.org/officeDocument/2006/relationships/hyperlink" Target="http://www.epa.gov/" TargetMode="External"/><Relationship Id="rId10" Type="http://schemas.openxmlformats.org/officeDocument/2006/relationships/hyperlink" Target="http://www.energysavingstrust.org.uk/" TargetMode="External"/><Relationship Id="rId4" Type="http://schemas.openxmlformats.org/officeDocument/2006/relationships/hyperlink" Target="http://www.ciwem.org/" TargetMode="External"/><Relationship Id="rId9" Type="http://schemas.openxmlformats.org/officeDocument/2006/relationships/hyperlink" Target="http://www.theecologist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3075" y="2514601"/>
            <a:ext cx="6600451" cy="1346447"/>
          </a:xfrm>
        </p:spPr>
        <p:txBody>
          <a:bodyPr>
            <a:normAutofit/>
          </a:bodyPr>
          <a:lstStyle/>
          <a:p>
            <a:r>
              <a:rPr lang="en-GB" dirty="0" smtClean="0"/>
              <a:t>UK Energy Mix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Lara Hopkinson, Senior </a:t>
            </a:r>
            <a:r>
              <a:rPr lang="en-GB" dirty="0" smtClean="0"/>
              <a:t>lecturer</a:t>
            </a:r>
          </a:p>
          <a:p>
            <a:r>
              <a:rPr lang="en-GB" dirty="0" smtClean="0"/>
              <a:t>MSc Environmental Conservation and Management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960796" y="4221088"/>
            <a:ext cx="4031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Energy: Issues &amp; Concerns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80099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Todays 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Energy mix:</a:t>
            </a:r>
          </a:p>
          <a:p>
            <a:pPr lvl="1"/>
            <a:r>
              <a:rPr lang="en-GB" dirty="0" smtClean="0"/>
              <a:t>Current UK energy mix</a:t>
            </a:r>
          </a:p>
          <a:p>
            <a:pPr lvl="1"/>
            <a:r>
              <a:rPr lang="en-GB" dirty="0" smtClean="0"/>
              <a:t>Types of energy</a:t>
            </a:r>
          </a:p>
          <a:p>
            <a:pPr lvl="1"/>
            <a:r>
              <a:rPr lang="en-GB" dirty="0" smtClean="0"/>
              <a:t>Issues?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490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energy mix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628728"/>
          </a:xfrm>
        </p:spPr>
        <p:txBody>
          <a:bodyPr/>
          <a:lstStyle/>
          <a:p>
            <a:r>
              <a:rPr lang="en-GB" dirty="0" smtClean="0"/>
              <a:t>According to Energy UK:</a:t>
            </a:r>
          </a:p>
          <a:p>
            <a:r>
              <a:rPr lang="en-GB" dirty="0" smtClean="0"/>
              <a:t>For </a:t>
            </a:r>
            <a:r>
              <a:rPr lang="en-GB" dirty="0" smtClean="0"/>
              <a:t>2017:</a:t>
            </a:r>
            <a:endParaRPr lang="en-GB" dirty="0" smtClean="0"/>
          </a:p>
          <a:p>
            <a:endParaRPr lang="en-GB" dirty="0"/>
          </a:p>
          <a:p>
            <a:pPr lvl="1"/>
            <a:r>
              <a:rPr lang="en-GB" dirty="0" smtClean="0"/>
              <a:t>Natural gas – </a:t>
            </a:r>
            <a:r>
              <a:rPr lang="en-GB" dirty="0" smtClean="0"/>
              <a:t>41</a:t>
            </a:r>
            <a:r>
              <a:rPr lang="en-GB" dirty="0" smtClean="0"/>
              <a:t>%</a:t>
            </a:r>
            <a:endParaRPr lang="en-GB" dirty="0" smtClean="0"/>
          </a:p>
          <a:p>
            <a:pPr lvl="1"/>
            <a:r>
              <a:rPr lang="en-GB" dirty="0" smtClean="0"/>
              <a:t>Coal – </a:t>
            </a:r>
            <a:r>
              <a:rPr lang="en-GB" dirty="0"/>
              <a:t>2</a:t>
            </a:r>
            <a:r>
              <a:rPr lang="en-GB" dirty="0" smtClean="0"/>
              <a:t>%</a:t>
            </a:r>
            <a:endParaRPr lang="en-GB" dirty="0" smtClean="0"/>
          </a:p>
          <a:p>
            <a:pPr lvl="1"/>
            <a:r>
              <a:rPr lang="en-GB" dirty="0" smtClean="0"/>
              <a:t>Oil – </a:t>
            </a:r>
            <a:r>
              <a:rPr lang="en-GB" dirty="0" smtClean="0"/>
              <a:t>3%</a:t>
            </a:r>
            <a:endParaRPr lang="en-GB" dirty="0" smtClean="0"/>
          </a:p>
          <a:p>
            <a:pPr lvl="1"/>
            <a:r>
              <a:rPr lang="en-GB" dirty="0" smtClean="0"/>
              <a:t>Nuclear</a:t>
            </a:r>
            <a:r>
              <a:rPr lang="en-GB" baseline="30000" dirty="0" smtClean="0"/>
              <a:t>#</a:t>
            </a:r>
            <a:r>
              <a:rPr lang="en-GB" dirty="0" smtClean="0"/>
              <a:t> – </a:t>
            </a:r>
            <a:r>
              <a:rPr lang="en-GB" dirty="0" smtClean="0"/>
              <a:t>24%</a:t>
            </a:r>
            <a:endParaRPr lang="en-GB" dirty="0" smtClean="0"/>
          </a:p>
          <a:p>
            <a:pPr lvl="1"/>
            <a:r>
              <a:rPr lang="en-GB" dirty="0" smtClean="0"/>
              <a:t>Renewables* – </a:t>
            </a:r>
            <a:r>
              <a:rPr lang="en-GB" dirty="0" smtClean="0"/>
              <a:t>30</a:t>
            </a:r>
            <a:r>
              <a:rPr lang="en-GB" dirty="0" smtClean="0"/>
              <a:t>%</a:t>
            </a:r>
            <a:endParaRPr lang="en-GB" dirty="0" smtClean="0"/>
          </a:p>
          <a:p>
            <a:pPr lvl="1"/>
            <a:r>
              <a:rPr lang="en-GB" dirty="0" smtClean="0"/>
              <a:t>TOTAL = 100%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baseline="30000" dirty="0" smtClean="0"/>
              <a:t>#</a:t>
            </a:r>
            <a:r>
              <a:rPr lang="en-GB" dirty="0" smtClean="0"/>
              <a:t>Through fission</a:t>
            </a:r>
          </a:p>
          <a:p>
            <a:pPr lvl="1"/>
            <a:r>
              <a:rPr lang="en-GB" dirty="0" smtClean="0"/>
              <a:t>*Includes wind, wave, hydro, biomass, solar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50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624110"/>
            <a:ext cx="7933435" cy="53120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5573"/>
            <a:ext cx="37449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Energy in the UK, Energy UK, 2017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5876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1680" y="554340"/>
            <a:ext cx="6995120" cy="936104"/>
          </a:xfrm>
        </p:spPr>
        <p:txBody>
          <a:bodyPr/>
          <a:lstStyle/>
          <a:p>
            <a:r>
              <a:rPr lang="en-GB" dirty="0" smtClean="0"/>
              <a:t>Power sector decarbonisation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Powers within the Energy Act 2013</a:t>
            </a:r>
            <a:endParaRPr lang="en-GB" dirty="0"/>
          </a:p>
        </p:txBody>
      </p:sp>
      <p:pic>
        <p:nvPicPr>
          <p:cNvPr id="2052" name="Picture 4" descr="https://www.theccc.org.uk/wp-content/uploads/2013/02/Power-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045973"/>
            <a:ext cx="7191375" cy="3952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7226" y="6554378"/>
            <a:ext cx="26564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www.theccc.org.uk </a:t>
            </a:r>
          </a:p>
        </p:txBody>
      </p:sp>
    </p:spTree>
    <p:extLst>
      <p:ext uri="{BB962C8B-B14F-4D97-AF65-F5344CB8AC3E}">
        <p14:creationId xmlns:p14="http://schemas.microsoft.com/office/powerpoint/2010/main" val="246579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step away from coal…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8806" y="1337519"/>
            <a:ext cx="6299201" cy="55204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5573"/>
            <a:ext cx="37449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Energy in the UK, Energy UK, 2017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930156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0000" t="4640" r="1176"/>
          <a:stretch/>
        </p:blipFill>
        <p:spPr>
          <a:xfrm>
            <a:off x="-5770" y="548680"/>
            <a:ext cx="9202339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890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38605"/>
            <a:ext cx="3970784" cy="902163"/>
          </a:xfrm>
        </p:spPr>
        <p:txBody>
          <a:bodyPr/>
          <a:lstStyle/>
          <a:p>
            <a:pPr algn="ctr"/>
            <a:r>
              <a:rPr lang="en-GB" dirty="0"/>
              <a:t>C</a:t>
            </a:r>
            <a:r>
              <a:rPr lang="en-GB" dirty="0" smtClean="0"/>
              <a:t>oal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752600"/>
            <a:ext cx="3528392" cy="4700736"/>
          </a:xfrm>
        </p:spPr>
        <p:txBody>
          <a:bodyPr/>
          <a:lstStyle/>
          <a:p>
            <a:r>
              <a:rPr lang="en-GB" dirty="0" smtClean="0"/>
              <a:t>Still forms part of UK energy mix (</a:t>
            </a:r>
            <a:r>
              <a:rPr lang="en-GB" dirty="0" smtClean="0"/>
              <a:t>2%)</a:t>
            </a:r>
            <a:endParaRPr lang="en-GB" dirty="0" smtClean="0"/>
          </a:p>
          <a:p>
            <a:r>
              <a:rPr lang="en-GB" dirty="0"/>
              <a:t>8</a:t>
            </a:r>
            <a:r>
              <a:rPr lang="en-GB" dirty="0" smtClean="0"/>
              <a:t> </a:t>
            </a:r>
            <a:r>
              <a:rPr lang="en-GB" dirty="0" smtClean="0"/>
              <a:t>working coal powered stations</a:t>
            </a:r>
          </a:p>
          <a:p>
            <a:r>
              <a:rPr lang="en-GB" dirty="0" smtClean="0"/>
              <a:t>2015 announcement: closure of remaining plant by </a:t>
            </a:r>
            <a:r>
              <a:rPr lang="en-GB" dirty="0" smtClean="0"/>
              <a:t>2025</a:t>
            </a:r>
          </a:p>
          <a:p>
            <a:r>
              <a:rPr lang="en-GB" dirty="0" smtClean="0"/>
              <a:t>Three closed in 2016</a:t>
            </a:r>
          </a:p>
          <a:p>
            <a:r>
              <a:rPr lang="en-GB" dirty="0" smtClean="0"/>
              <a:t>Scotland became coal-free in 2016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 descr="http://coalaction.org.uk/wp-content/uploads/2016/01/DCpowerstation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2616" y="21575016"/>
            <a:ext cx="8495163" cy="1201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20746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smtClean="0"/>
              <a:t>The Guardian</a:t>
            </a:r>
            <a:endParaRPr lang="en-GB" sz="1400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52362" t="9680" r="33463" b="4640"/>
          <a:stretch/>
        </p:blipFill>
        <p:spPr>
          <a:xfrm>
            <a:off x="5076056" y="-1287"/>
            <a:ext cx="3640153" cy="6875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974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Carbon Price Floor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Tax on fossil fuels for electricity generation</a:t>
            </a:r>
          </a:p>
          <a:p>
            <a:r>
              <a:rPr lang="en-GB" dirty="0" smtClean="0"/>
              <a:t>Comprises:</a:t>
            </a:r>
          </a:p>
          <a:p>
            <a:pPr lvl="1"/>
            <a:r>
              <a:rPr lang="en-GB" dirty="0" smtClean="0"/>
              <a:t>CO</a:t>
            </a:r>
            <a:r>
              <a:rPr lang="en-GB" baseline="-25000" dirty="0" smtClean="0"/>
              <a:t>2</a:t>
            </a:r>
            <a:r>
              <a:rPr lang="en-GB" dirty="0" smtClean="0"/>
              <a:t> price from EU ETS (€9/tonne)</a:t>
            </a:r>
          </a:p>
          <a:p>
            <a:pPr lvl="1"/>
            <a:r>
              <a:rPr lang="en-GB" dirty="0" smtClean="0"/>
              <a:t>Carbon Price Support tax per tonne CO</a:t>
            </a:r>
            <a:r>
              <a:rPr lang="en-GB" baseline="-25000" dirty="0" smtClean="0"/>
              <a:t>2</a:t>
            </a:r>
          </a:p>
          <a:p>
            <a:pPr lvl="1"/>
            <a:r>
              <a:rPr lang="en-GB" dirty="0" smtClean="0"/>
              <a:t>CPS rate = £18/tonne CO</a:t>
            </a:r>
            <a:r>
              <a:rPr lang="en-GB" baseline="-25000" dirty="0" smtClean="0"/>
              <a:t>2</a:t>
            </a:r>
          </a:p>
          <a:p>
            <a:pPr lvl="1"/>
            <a:r>
              <a:rPr lang="en-GB" dirty="0" smtClean="0"/>
              <a:t>Until 2020-21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620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Carbon intensity </a:t>
            </a:r>
            <a:endParaRPr lang="en-GB" dirty="0"/>
          </a:p>
        </p:txBody>
      </p:sp>
      <p:pic>
        <p:nvPicPr>
          <p:cNvPr id="1026" name="Picture 2" descr="http://shrinkthatfootprint.com/wp-content/uploads/2014/04/greenelectricity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6190306" cy="450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68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Carbon intensity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1280574"/>
              </p:ext>
            </p:extLst>
          </p:nvPr>
        </p:nvGraphicFramePr>
        <p:xfrm>
          <a:off x="1943100" y="2133600"/>
          <a:ext cx="6591300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4765"/>
                <a:gridCol w="3059435"/>
                <a:gridCol w="21971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Symbol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Fuel type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Carbon intensity</a:t>
                      </a:r>
                    </a:p>
                    <a:p>
                      <a:r>
                        <a:rPr lang="en-GB" dirty="0" smtClean="0"/>
                        <a:t>(gCO</a:t>
                      </a:r>
                      <a:r>
                        <a:rPr lang="en-GB" baseline="-25000" dirty="0" smtClean="0"/>
                        <a:t>2</a:t>
                      </a:r>
                      <a:r>
                        <a:rPr lang="en-GB" dirty="0" smtClean="0"/>
                        <a:t>/kWh)</a:t>
                      </a:r>
                      <a:endParaRPr lang="en-GB" dirty="0"/>
                    </a:p>
                  </a:txBody>
                  <a:tcPr marL="73237" marR="7323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CCGT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Combined cycle gas turbine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360</a:t>
                      </a:r>
                      <a:endParaRPr lang="en-GB" dirty="0"/>
                    </a:p>
                  </a:txBody>
                  <a:tcPr marL="73237" marR="7323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COAL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Coal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910</a:t>
                      </a:r>
                      <a:endParaRPr lang="en-GB" dirty="0"/>
                    </a:p>
                  </a:txBody>
                  <a:tcPr marL="73237" marR="7323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NUCLEAR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Nuclear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 marL="73237" marR="7323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WIND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Wind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 marL="73237" marR="7323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OIL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Oil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610</a:t>
                      </a:r>
                      <a:endParaRPr lang="en-GB" dirty="0"/>
                    </a:p>
                  </a:txBody>
                  <a:tcPr marL="73237" marR="73237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OTHER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Other</a:t>
                      </a:r>
                      <a:endParaRPr lang="en-GB" dirty="0"/>
                    </a:p>
                  </a:txBody>
                  <a:tcPr marL="73237" marR="7323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300</a:t>
                      </a:r>
                      <a:endParaRPr lang="en-GB" dirty="0"/>
                    </a:p>
                  </a:txBody>
                  <a:tcPr marL="73237" marR="73237"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226" y="6554378"/>
            <a:ext cx="33025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Adapted from: www.gridcarbon.uk </a:t>
            </a:r>
          </a:p>
        </p:txBody>
      </p:sp>
    </p:spTree>
    <p:extLst>
      <p:ext uri="{BB962C8B-B14F-4D97-AF65-F5344CB8AC3E}">
        <p14:creationId xmlns:p14="http://schemas.microsoft.com/office/powerpoint/2010/main" val="977101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</a:t>
            </a:r>
            <a:r>
              <a:rPr lang="en-GB" dirty="0" smtClean="0"/>
              <a:t>as</a:t>
            </a:r>
            <a:endParaRPr lang="en-GB" cap="small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1720" y="2060848"/>
            <a:ext cx="6635080" cy="4320480"/>
          </a:xfrm>
        </p:spPr>
        <p:txBody>
          <a:bodyPr>
            <a:normAutofit/>
          </a:bodyPr>
          <a:lstStyle/>
          <a:p>
            <a:r>
              <a:rPr lang="en-GB" dirty="0" smtClean="0"/>
              <a:t>Combined Cycle Gas Turbines (CCGT)</a:t>
            </a:r>
          </a:p>
          <a:p>
            <a:r>
              <a:rPr lang="en-GB" dirty="0" smtClean="0"/>
              <a:t>35GW </a:t>
            </a:r>
            <a:r>
              <a:rPr lang="en-GB" dirty="0" smtClean="0"/>
              <a:t>gas generating capacity</a:t>
            </a:r>
          </a:p>
          <a:p>
            <a:r>
              <a:rPr lang="en-GB" dirty="0" smtClean="0"/>
              <a:t>CHP is also important</a:t>
            </a:r>
          </a:p>
          <a:p>
            <a:r>
              <a:rPr lang="en-GB" dirty="0" smtClean="0"/>
              <a:t>Gas Generation Strategy (2012)</a:t>
            </a:r>
          </a:p>
          <a:p>
            <a:pPr lvl="1"/>
            <a:r>
              <a:rPr lang="en-GB" dirty="0" smtClean="0"/>
              <a:t>Gas continues to play key role in energy mix</a:t>
            </a:r>
          </a:p>
          <a:p>
            <a:pPr lvl="1"/>
            <a:r>
              <a:rPr lang="en-GB" dirty="0" smtClean="0"/>
              <a:t>Help to deal with intermittency from </a:t>
            </a:r>
            <a:r>
              <a:rPr lang="en-GB" dirty="0" smtClean="0"/>
              <a:t>renewables</a:t>
            </a:r>
          </a:p>
          <a:p>
            <a:pPr lvl="1"/>
            <a:r>
              <a:rPr lang="en-GB" dirty="0" smtClean="0"/>
              <a:t>Carbon Capture &amp; Storage (CCS)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4479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Gas supplies 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700808"/>
            <a:ext cx="8249874" cy="477624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22781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smtClean="0"/>
              <a:t>British Gas, 2017</a:t>
            </a:r>
            <a:endParaRPr lang="en-GB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2437751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Carbon </a:t>
            </a:r>
            <a:r>
              <a:rPr lang="en-GB" dirty="0" smtClean="0"/>
              <a:t>Capture </a:t>
            </a:r>
            <a:r>
              <a:rPr lang="en-GB" dirty="0" smtClean="0"/>
              <a:t>&amp; </a:t>
            </a:r>
            <a:r>
              <a:rPr lang="en-GB" dirty="0" smtClean="0"/>
              <a:t>Storage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760" y="1698083"/>
            <a:ext cx="5472607" cy="480865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1854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www.transitionnetwork.org</a:t>
            </a:r>
          </a:p>
        </p:txBody>
      </p:sp>
    </p:spTree>
    <p:extLst>
      <p:ext uri="{BB962C8B-B14F-4D97-AF65-F5344CB8AC3E}">
        <p14:creationId xmlns:p14="http://schemas.microsoft.com/office/powerpoint/2010/main" val="37900233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Carbon capture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9672" y="2060848"/>
            <a:ext cx="6591985" cy="3777622"/>
          </a:xfrm>
        </p:spPr>
        <p:txBody>
          <a:bodyPr/>
          <a:lstStyle/>
          <a:p>
            <a:r>
              <a:rPr lang="en-GB" dirty="0" smtClean="0"/>
              <a:t>Pre-combustion capture</a:t>
            </a:r>
            <a:endParaRPr lang="en-GB" dirty="0"/>
          </a:p>
        </p:txBody>
      </p:sp>
      <p:pic>
        <p:nvPicPr>
          <p:cNvPr id="2050" name="Picture 2" descr="Pre_Combustion_v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132" y="2629052"/>
            <a:ext cx="6238252" cy="3104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213552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err="1" smtClean="0"/>
              <a:t>CCSa</a:t>
            </a:r>
            <a:r>
              <a:rPr lang="en-GB" sz="1400" b="1" dirty="0" smtClean="0"/>
              <a:t>, </a:t>
            </a:r>
            <a:r>
              <a:rPr lang="en-GB" sz="1400" b="1" dirty="0" err="1" smtClean="0"/>
              <a:t>Costain</a:t>
            </a:r>
            <a:endParaRPr lang="en-GB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306805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Carbon capture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9672" y="2060848"/>
            <a:ext cx="6591985" cy="3777622"/>
          </a:xfrm>
        </p:spPr>
        <p:txBody>
          <a:bodyPr/>
          <a:lstStyle/>
          <a:p>
            <a:r>
              <a:rPr lang="en-GB" dirty="0" smtClean="0"/>
              <a:t>Post-combustion capture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226" y="6554378"/>
            <a:ext cx="39773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err="1" smtClean="0"/>
              <a:t>CCSa</a:t>
            </a:r>
            <a:r>
              <a:rPr lang="en-GB" sz="1400" b="1" dirty="0" smtClean="0"/>
              <a:t>, Doosan Babcock Energy Ltd.</a:t>
            </a:r>
            <a:endParaRPr lang="en-GB" sz="1400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630125"/>
            <a:ext cx="6048672" cy="3501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00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Carbon capture</a:t>
            </a:r>
            <a:endParaRPr lang="en-GB" dirty="0"/>
          </a:p>
        </p:txBody>
      </p:sp>
      <p:pic>
        <p:nvPicPr>
          <p:cNvPr id="3074" name="Picture 2" descr="Oxyfuel-v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20888"/>
            <a:ext cx="6854680" cy="3853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213552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err="1" smtClean="0"/>
              <a:t>CCSa</a:t>
            </a:r>
            <a:r>
              <a:rPr lang="en-GB" sz="1400" b="1" dirty="0" smtClean="0"/>
              <a:t>, </a:t>
            </a:r>
            <a:r>
              <a:rPr lang="en-GB" sz="1400" b="1" dirty="0" err="1" smtClean="0"/>
              <a:t>Costain</a:t>
            </a:r>
            <a:endParaRPr lang="en-GB" sz="1400" b="1" dirty="0" smtClean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619672" y="2060848"/>
            <a:ext cx="6591985" cy="3777622"/>
          </a:xfrm>
        </p:spPr>
        <p:txBody>
          <a:bodyPr/>
          <a:lstStyle/>
          <a:p>
            <a:r>
              <a:rPr lang="en-GB" dirty="0" smtClean="0"/>
              <a:t>Oxy-fuel combustion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8617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Carbon transport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1556792"/>
            <a:ext cx="6840760" cy="47697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26148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smtClean="0"/>
              <a:t>Global CCS Institute</a:t>
            </a:r>
            <a:endParaRPr lang="en-GB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3932414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Carbon storage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 descr="Image result for ccs stor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2576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smtClean="0"/>
              <a:t>Power Engineering Platform</a:t>
            </a:r>
            <a:endParaRPr lang="en-GB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2940528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 </a:t>
            </a:r>
            <a:r>
              <a:rPr lang="en-GB" dirty="0" smtClean="0"/>
              <a:t>CO</a:t>
            </a:r>
            <a:r>
              <a:rPr lang="en-GB" baseline="-25000" dirty="0" smtClean="0"/>
              <a:t>2</a:t>
            </a:r>
            <a:r>
              <a:rPr lang="en-GB" dirty="0" smtClean="0"/>
              <a:t> </a:t>
            </a:r>
            <a:r>
              <a:rPr lang="en-GB" dirty="0" smtClean="0"/>
              <a:t>leak?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44824"/>
            <a:ext cx="3096344" cy="444566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4170" y="1916832"/>
            <a:ext cx="3783564" cy="43736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30348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1254082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CCS </a:t>
            </a:r>
            <a:r>
              <a:rPr lang="en-GB" dirty="0" smtClean="0"/>
              <a:t>demonstration site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Norway – </a:t>
            </a:r>
            <a:r>
              <a:rPr lang="en-GB" dirty="0" err="1" smtClean="0"/>
              <a:t>Sleipner</a:t>
            </a:r>
            <a:r>
              <a:rPr lang="en-GB" dirty="0" smtClean="0"/>
              <a:t> gas field</a:t>
            </a:r>
            <a:endParaRPr lang="en-GB" dirty="0"/>
          </a:p>
        </p:txBody>
      </p:sp>
      <p:pic>
        <p:nvPicPr>
          <p:cNvPr id="1026" name="Picture 2" descr="Image result for sleipner gas fie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01001"/>
            <a:ext cx="2143125" cy="185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38186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Sources: Statoil / British Geological Survey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832" y="2772624"/>
            <a:ext cx="558165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6800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</a:t>
            </a:r>
            <a:r>
              <a:rPr lang="en-GB" baseline="-25000" dirty="0" smtClean="0"/>
              <a:t>2</a:t>
            </a:r>
            <a:r>
              <a:rPr lang="en-GB" dirty="0" smtClean="0"/>
              <a:t> storage @ </a:t>
            </a:r>
            <a:r>
              <a:rPr lang="en-GB" dirty="0" err="1" smtClean="0"/>
              <a:t>Sleipner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Image result for sleipner gas fie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72" y="1752600"/>
            <a:ext cx="8469784" cy="463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0348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15950515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6644" y="620688"/>
            <a:ext cx="6914728" cy="1280890"/>
          </a:xfrm>
        </p:spPr>
        <p:txBody>
          <a:bodyPr>
            <a:normAutofit/>
          </a:bodyPr>
          <a:lstStyle/>
          <a:p>
            <a:r>
              <a:rPr lang="en-GB" dirty="0" smtClean="0"/>
              <a:t>Developing shale gas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999369"/>
            <a:ext cx="4014894" cy="4052664"/>
          </a:xfrm>
        </p:spPr>
        <p:txBody>
          <a:bodyPr/>
          <a:lstStyle/>
          <a:p>
            <a:r>
              <a:rPr lang="en-GB" dirty="0" smtClean="0"/>
              <a:t>Large quantities known to exist</a:t>
            </a:r>
          </a:p>
          <a:p>
            <a:r>
              <a:rPr lang="en-GB" dirty="0" smtClean="0"/>
              <a:t>Unknown what fraction can be produced</a:t>
            </a:r>
          </a:p>
          <a:p>
            <a:r>
              <a:rPr lang="en-GB" dirty="0" smtClean="0"/>
              <a:t>Method of extraction needs to be “economic &amp; safe”</a:t>
            </a:r>
          </a:p>
          <a:p>
            <a:r>
              <a:rPr lang="en-GB" dirty="0" smtClean="0"/>
              <a:t>Factors that contribute to successful production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4486" y="1451310"/>
            <a:ext cx="3905986" cy="518637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4788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Gas Generation Strategy, p54</a:t>
            </a:r>
          </a:p>
        </p:txBody>
      </p:sp>
    </p:spTree>
    <p:extLst>
      <p:ext uri="{BB962C8B-B14F-4D97-AF65-F5344CB8AC3E}">
        <p14:creationId xmlns:p14="http://schemas.microsoft.com/office/powerpoint/2010/main" val="137332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Shale gas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Mostly composed of methane</a:t>
            </a:r>
          </a:p>
          <a:p>
            <a:r>
              <a:rPr lang="en-GB" dirty="0" smtClean="0"/>
              <a:t>According to the British Geological Survey:</a:t>
            </a:r>
          </a:p>
          <a:p>
            <a:pPr lvl="1"/>
            <a:r>
              <a:rPr lang="en-GB" dirty="0" smtClean="0"/>
              <a:t>UK has abundant shale reserves (~1300 trillion cubic feet)</a:t>
            </a:r>
          </a:p>
          <a:p>
            <a:pPr lvl="1"/>
            <a:r>
              <a:rPr lang="en-GB" dirty="0" smtClean="0"/>
              <a:t>Distribution is not well known</a:t>
            </a:r>
          </a:p>
          <a:p>
            <a:pPr lvl="1"/>
            <a:r>
              <a:rPr lang="en-GB" dirty="0" smtClean="0"/>
              <a:t>Significant areas known (NW England)</a:t>
            </a:r>
          </a:p>
          <a:p>
            <a:pPr lvl="1"/>
            <a:r>
              <a:rPr lang="en-GB" dirty="0" smtClean="0"/>
              <a:t>Considered an ‘unconventional’ gas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145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Shale gas reserves</a:t>
            </a:r>
            <a:endParaRPr lang="en-GB" dirty="0"/>
          </a:p>
        </p:txBody>
      </p:sp>
      <p:pic>
        <p:nvPicPr>
          <p:cNvPr id="5122" name="Picture 2" descr="http://www.energy-without-carbon.org/sites/default/files/Shale-gas%20reserv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852" y="1752599"/>
            <a:ext cx="7245540" cy="474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45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Shale gas extraction</a:t>
            </a:r>
            <a:endParaRPr lang="en-GB" dirty="0"/>
          </a:p>
        </p:txBody>
      </p:sp>
      <p:pic>
        <p:nvPicPr>
          <p:cNvPr id="3074" name="Picture 2" descr="Image result for frack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890" y="1752600"/>
            <a:ext cx="6106398" cy="462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22733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www.bbc.co.uk</a:t>
            </a:r>
          </a:p>
        </p:txBody>
      </p:sp>
    </p:spTree>
    <p:extLst>
      <p:ext uri="{BB962C8B-B14F-4D97-AF65-F5344CB8AC3E}">
        <p14:creationId xmlns:p14="http://schemas.microsoft.com/office/powerpoint/2010/main" val="1768051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/ concerns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Water use</a:t>
            </a:r>
          </a:p>
          <a:p>
            <a:r>
              <a:rPr lang="en-GB" dirty="0" smtClean="0"/>
              <a:t>Sand / proppant use</a:t>
            </a:r>
          </a:p>
          <a:p>
            <a:r>
              <a:rPr lang="en-GB" dirty="0" smtClean="0"/>
              <a:t>Chemical use</a:t>
            </a:r>
          </a:p>
          <a:p>
            <a:r>
              <a:rPr lang="en-GB" dirty="0" smtClean="0"/>
              <a:t>Health concerns</a:t>
            </a:r>
          </a:p>
          <a:p>
            <a:r>
              <a:rPr lang="en-GB" dirty="0" smtClean="0"/>
              <a:t>Water pollution</a:t>
            </a:r>
          </a:p>
          <a:p>
            <a:r>
              <a:rPr lang="en-GB" dirty="0" smtClean="0"/>
              <a:t>Air pollution</a:t>
            </a:r>
          </a:p>
          <a:p>
            <a:r>
              <a:rPr lang="en-GB" dirty="0" smtClean="0"/>
              <a:t>Waste disposal</a:t>
            </a:r>
          </a:p>
          <a:p>
            <a:r>
              <a:rPr lang="en-GB" dirty="0" smtClean="0"/>
              <a:t>Seismic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488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Marcellus shale map</a:t>
            </a:r>
            <a:endParaRPr lang="en-GB" dirty="0"/>
          </a:p>
        </p:txBody>
      </p:sp>
      <p:pic>
        <p:nvPicPr>
          <p:cNvPr id="1026" name="Picture 2" descr="Image result for marcellus sha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748376"/>
            <a:ext cx="5715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26" y="6554378"/>
            <a:ext cx="31838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www.marcellusshales.com</a:t>
            </a:r>
          </a:p>
        </p:txBody>
      </p:sp>
    </p:spTree>
    <p:extLst>
      <p:ext uri="{BB962C8B-B14F-4D97-AF65-F5344CB8AC3E}">
        <p14:creationId xmlns:p14="http://schemas.microsoft.com/office/powerpoint/2010/main" val="1637236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Seismic activity, </a:t>
            </a:r>
            <a:r>
              <a:rPr lang="en-GB" dirty="0" smtClean="0"/>
              <a:t>UK</a:t>
            </a:r>
            <a:endParaRPr lang="en-GB" dirty="0"/>
          </a:p>
        </p:txBody>
      </p:sp>
      <p:pic>
        <p:nvPicPr>
          <p:cNvPr id="2050" name="Picture 2" descr="http://earthquakes.bgs.ac.uk/research/blackpool_epicentr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44824"/>
            <a:ext cx="4483324" cy="448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0348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753041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</a:t>
            </a:r>
            <a:r>
              <a:rPr lang="en-GB" dirty="0" smtClean="0"/>
              <a:t>uclear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Plans for ~25% energy to be supplied by 2025</a:t>
            </a:r>
          </a:p>
          <a:p>
            <a:r>
              <a:rPr lang="en-GB" dirty="0" smtClean="0"/>
              <a:t>Half of existing plant will close by 2025</a:t>
            </a:r>
          </a:p>
          <a:p>
            <a:r>
              <a:rPr lang="en-GB" dirty="0" smtClean="0"/>
              <a:t>New 19GW new-generation plants by 2025</a:t>
            </a:r>
          </a:p>
          <a:p>
            <a:pPr lvl="1"/>
            <a:r>
              <a:rPr lang="en-GB" dirty="0" smtClean="0"/>
              <a:t>Aim for 16GW by 2030</a:t>
            </a:r>
          </a:p>
          <a:p>
            <a:pPr lvl="1"/>
            <a:r>
              <a:rPr lang="en-GB" dirty="0" smtClean="0"/>
              <a:t>No restriction on foreign equity…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2828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Nuclear map </a:t>
            </a:r>
            <a:r>
              <a:rPr lang="en-GB" dirty="0" smtClean="0"/>
              <a:t>UK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412776"/>
            <a:ext cx="4392488" cy="5300550"/>
          </a:xfr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14077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DECC</a:t>
            </a:r>
          </a:p>
        </p:txBody>
      </p:sp>
    </p:spTree>
    <p:extLst>
      <p:ext uri="{BB962C8B-B14F-4D97-AF65-F5344CB8AC3E}">
        <p14:creationId xmlns:p14="http://schemas.microsoft.com/office/powerpoint/2010/main" val="3908180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Current nuclear plants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Graph of UK electricity generated and supplied</a:t>
            </a:r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13224323"/>
              </p:ext>
            </p:extLst>
          </p:nvPr>
        </p:nvGraphicFramePr>
        <p:xfrm>
          <a:off x="457200" y="1539240"/>
          <a:ext cx="8229600" cy="5318760"/>
        </p:xfrm>
        <a:graphic>
          <a:graphicData uri="http://schemas.openxmlformats.org/drawingml/2006/table">
            <a:tbl>
              <a:tblPr/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Plant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Type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Present capacity (MWe net)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First power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Expected shutdown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Dungeness B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 x 520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1983 &amp; 1985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2028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Hartlepool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595, 585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1983 &amp; 1984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2024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Heysham I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580, 575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1983 &amp; 1984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2024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Heysham II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 x 610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1988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2030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Hinkley Point B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475, 470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1976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2023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Hunterston B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475, 485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1976 &amp; 1977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2023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Torness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590, 595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1988 &amp; 1989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2030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Sizewell B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PWR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1198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1995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2035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Total: 15 units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 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effectLst/>
                        </a:rPr>
                        <a:t>8883 MWe</a:t>
                      </a:r>
                      <a:endParaRPr lang="en-GB">
                        <a:effectLst/>
                      </a:endParaRP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46938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power stations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4319736"/>
          </a:xfrm>
        </p:spPr>
        <p:txBody>
          <a:bodyPr/>
          <a:lstStyle/>
          <a:p>
            <a:r>
              <a:rPr lang="en-GB" dirty="0" smtClean="0"/>
              <a:t>Ten sites identified in Nov 2009:</a:t>
            </a:r>
          </a:p>
          <a:p>
            <a:pPr lvl="1"/>
            <a:r>
              <a:rPr lang="en-GB" dirty="0" err="1" smtClean="0"/>
              <a:t>Bradwell</a:t>
            </a:r>
            <a:r>
              <a:rPr lang="en-GB" dirty="0" smtClean="0"/>
              <a:t>, Essex</a:t>
            </a:r>
          </a:p>
          <a:p>
            <a:pPr lvl="1"/>
            <a:r>
              <a:rPr lang="en-GB" dirty="0" err="1" smtClean="0"/>
              <a:t>Braystones</a:t>
            </a:r>
            <a:r>
              <a:rPr lang="en-GB" dirty="0" smtClean="0"/>
              <a:t>, Cumbria</a:t>
            </a:r>
          </a:p>
          <a:p>
            <a:pPr lvl="1"/>
            <a:r>
              <a:rPr lang="en-GB" dirty="0" err="1" smtClean="0"/>
              <a:t>Kirksanton</a:t>
            </a:r>
            <a:r>
              <a:rPr lang="en-GB" dirty="0" smtClean="0"/>
              <a:t>, Cumbria</a:t>
            </a:r>
          </a:p>
          <a:p>
            <a:pPr lvl="1"/>
            <a:r>
              <a:rPr lang="en-GB" dirty="0" smtClean="0"/>
              <a:t>Sellafield, Cumbria</a:t>
            </a:r>
          </a:p>
          <a:p>
            <a:pPr lvl="1"/>
            <a:r>
              <a:rPr lang="en-GB" dirty="0" smtClean="0"/>
              <a:t>Hartlepool, County Durham</a:t>
            </a:r>
          </a:p>
          <a:p>
            <a:pPr lvl="1"/>
            <a:r>
              <a:rPr lang="en-GB" dirty="0" err="1" smtClean="0"/>
              <a:t>Heysham</a:t>
            </a:r>
            <a:r>
              <a:rPr lang="en-GB" dirty="0" smtClean="0"/>
              <a:t>, Lancashire</a:t>
            </a:r>
          </a:p>
          <a:p>
            <a:pPr lvl="1"/>
            <a:r>
              <a:rPr lang="en-GB" dirty="0" err="1" smtClean="0"/>
              <a:t>Hinkley</a:t>
            </a:r>
            <a:r>
              <a:rPr lang="en-GB" dirty="0" smtClean="0"/>
              <a:t> Point, Somerset</a:t>
            </a:r>
          </a:p>
          <a:p>
            <a:pPr lvl="1"/>
            <a:r>
              <a:rPr lang="en-GB" dirty="0" smtClean="0"/>
              <a:t>Oldbury, Gloucestershire</a:t>
            </a:r>
          </a:p>
          <a:p>
            <a:pPr lvl="1"/>
            <a:r>
              <a:rPr lang="en-GB" dirty="0" smtClean="0"/>
              <a:t>Sizewell, Suffolk</a:t>
            </a:r>
          </a:p>
          <a:p>
            <a:pPr lvl="1"/>
            <a:r>
              <a:rPr lang="en-GB" dirty="0" err="1" smtClean="0"/>
              <a:t>Wylfa</a:t>
            </a:r>
            <a:r>
              <a:rPr lang="en-GB" dirty="0" smtClean="0"/>
              <a:t>, Anglesey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9793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Nuclear 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Exempt waste &amp; very low-level waste</a:t>
            </a:r>
          </a:p>
          <a:p>
            <a:r>
              <a:rPr lang="en-GB" dirty="0" smtClean="0"/>
              <a:t>Low-level waste</a:t>
            </a:r>
          </a:p>
          <a:p>
            <a:r>
              <a:rPr lang="en-GB" dirty="0" smtClean="0"/>
              <a:t>Intermediate level waste</a:t>
            </a:r>
          </a:p>
          <a:p>
            <a:r>
              <a:rPr lang="en-GB" dirty="0" smtClean="0"/>
              <a:t>High level waste</a:t>
            </a:r>
          </a:p>
          <a:p>
            <a:r>
              <a:rPr lang="en-GB" dirty="0" smtClean="0"/>
              <a:t>Mining &amp; milling</a:t>
            </a:r>
          </a:p>
          <a:p>
            <a:r>
              <a:rPr lang="en-GB" dirty="0" smtClean="0"/>
              <a:t>Conversion, enrichment and fuel fabrication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0072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nuclear low carbon?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CCC – 6g CO</a:t>
            </a:r>
            <a:r>
              <a:rPr lang="en-GB" baseline="-25000" dirty="0" smtClean="0"/>
              <a:t>2</a:t>
            </a:r>
            <a:r>
              <a:rPr lang="en-GB" dirty="0" smtClean="0"/>
              <a:t> / kWh electricity unit</a:t>
            </a:r>
          </a:p>
          <a:p>
            <a:r>
              <a:rPr lang="en-GB" dirty="0" smtClean="0"/>
              <a:t>By 2030, all electricity should be less than 50g </a:t>
            </a:r>
            <a:r>
              <a:rPr lang="en-GB" dirty="0"/>
              <a:t>CO</a:t>
            </a:r>
            <a:r>
              <a:rPr lang="en-GB" baseline="-25000" dirty="0"/>
              <a:t>2</a:t>
            </a:r>
            <a:r>
              <a:rPr lang="en-GB" dirty="0"/>
              <a:t> / kWh </a:t>
            </a:r>
            <a:endParaRPr lang="en-GB" dirty="0" smtClean="0"/>
          </a:p>
          <a:p>
            <a:r>
              <a:rPr lang="en-GB" dirty="0" smtClean="0"/>
              <a:t>Range of figures – 3 – 200g </a:t>
            </a:r>
            <a:r>
              <a:rPr lang="en-GB" dirty="0"/>
              <a:t>CO</a:t>
            </a:r>
            <a:r>
              <a:rPr lang="en-GB" baseline="-25000" dirty="0"/>
              <a:t>2</a:t>
            </a:r>
            <a:r>
              <a:rPr lang="en-GB" dirty="0"/>
              <a:t> / kWh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7169" y="3861048"/>
            <a:ext cx="5628506" cy="2803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3487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enewables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752600"/>
            <a:ext cx="2890664" cy="4634570"/>
          </a:xfrm>
        </p:spPr>
        <p:txBody>
          <a:bodyPr/>
          <a:lstStyle/>
          <a:p>
            <a:r>
              <a:rPr lang="en-GB" dirty="0" smtClean="0"/>
              <a:t>Number of different sources:</a:t>
            </a:r>
          </a:p>
          <a:p>
            <a:pPr lvl="1"/>
            <a:r>
              <a:rPr lang="en-GB" dirty="0" smtClean="0"/>
              <a:t>Wind </a:t>
            </a:r>
          </a:p>
          <a:p>
            <a:pPr lvl="1"/>
            <a:r>
              <a:rPr lang="en-GB" dirty="0" smtClean="0"/>
              <a:t>Bioenergy </a:t>
            </a:r>
          </a:p>
          <a:p>
            <a:pPr lvl="1"/>
            <a:r>
              <a:rPr lang="en-GB" dirty="0" smtClean="0"/>
              <a:t>Marine, wave &amp; hydroelectricity</a:t>
            </a:r>
          </a:p>
          <a:p>
            <a:pPr lvl="1"/>
            <a:r>
              <a:rPr lang="en-GB" dirty="0" smtClean="0"/>
              <a:t>Solar </a:t>
            </a:r>
            <a:endParaRPr lang="en-GB" dirty="0" smtClean="0"/>
          </a:p>
          <a:p>
            <a:pPr lvl="1"/>
            <a:r>
              <a:rPr lang="en-GB" dirty="0" smtClean="0"/>
              <a:t>Landfill gas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226" y="6554378"/>
            <a:ext cx="38266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smtClean="0"/>
              <a:t>Digest of UK Energy Statistics, 2017</a:t>
            </a:r>
            <a:endParaRPr lang="en-GB" sz="1400" b="1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888" y="1910144"/>
            <a:ext cx="5283201" cy="4146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8922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Electricity 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412776"/>
            <a:ext cx="7975601" cy="5329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78358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Solar PV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Generation in 2016 10.4TWh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708920"/>
            <a:ext cx="6971928" cy="37474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41392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smtClean="0"/>
              <a:t>Solar Trade Association, Viridian Solar</a:t>
            </a:r>
            <a:endParaRPr lang="en-GB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98877408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 in tariff</a:t>
            </a:r>
            <a:endParaRPr lang="en-GB" dirty="0"/>
          </a:p>
        </p:txBody>
      </p:sp>
      <p:pic>
        <p:nvPicPr>
          <p:cNvPr id="10242" name="Picture 2" descr="Solar companies have gone bust, community projects have closed and some energy experts are now predicting the end of the UK solar industry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43100" y="2151234"/>
            <a:ext cx="6591300" cy="374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21130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www.edie.net</a:t>
            </a:r>
          </a:p>
        </p:txBody>
      </p:sp>
    </p:spTree>
    <p:extLst>
      <p:ext uri="{BB962C8B-B14F-4D97-AF65-F5344CB8AC3E}">
        <p14:creationId xmlns:p14="http://schemas.microsoft.com/office/powerpoint/2010/main" val="35002318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2" y="624110"/>
            <a:ext cx="1803920" cy="1509490"/>
          </a:xfrm>
        </p:spPr>
        <p:txBody>
          <a:bodyPr/>
          <a:lstStyle/>
          <a:p>
            <a:r>
              <a:rPr lang="en-GB" dirty="0" smtClean="0"/>
              <a:t>Wind power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9121" y="0"/>
            <a:ext cx="5383203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8266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smtClean="0"/>
              <a:t>Digest of UK Energy Statistics, 2017</a:t>
            </a:r>
            <a:endParaRPr lang="en-GB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23551820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Tidal lagoons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640" y="1887260"/>
            <a:ext cx="7202760" cy="39367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34596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Marine Energy Pembrokeshire</a:t>
            </a:r>
          </a:p>
        </p:txBody>
      </p:sp>
    </p:spTree>
    <p:extLst>
      <p:ext uri="{BB962C8B-B14F-4D97-AF65-F5344CB8AC3E}">
        <p14:creationId xmlns:p14="http://schemas.microsoft.com/office/powerpoint/2010/main" val="30047337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plans?</a:t>
            </a:r>
            <a:endParaRPr lang="en-GB" dirty="0"/>
          </a:p>
        </p:txBody>
      </p:sp>
      <p:pic>
        <p:nvPicPr>
          <p:cNvPr id="6146" name="Picture 2" descr="http://i3.walesonline.co.uk/incoming/article8750779.ece/ALTERNATES/s615b/lagoons-map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55874" y="1700808"/>
            <a:ext cx="6316563" cy="4211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27647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Projected electricity generation 2017 - 2035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5512" t="14721" r="5901" b="24800"/>
          <a:stretch/>
        </p:blipFill>
        <p:spPr>
          <a:xfrm>
            <a:off x="484672" y="2133600"/>
            <a:ext cx="8525428" cy="417572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940152" y="2996952"/>
            <a:ext cx="2994939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226" y="6554378"/>
            <a:ext cx="25106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Source: </a:t>
            </a:r>
            <a:r>
              <a:rPr lang="en-GB" sz="1400" b="1" dirty="0" smtClean="0"/>
              <a:t>The Statistics Portal</a:t>
            </a:r>
            <a:endParaRPr lang="en-GB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330370372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752600"/>
            <a:ext cx="7643192" cy="4772744"/>
          </a:xfrm>
        </p:spPr>
        <p:txBody>
          <a:bodyPr>
            <a:normAutofit/>
          </a:bodyPr>
          <a:lstStyle/>
          <a:p>
            <a:r>
              <a:rPr lang="en-GB" dirty="0" smtClean="0"/>
              <a:t>British Geological Society(</a:t>
            </a:r>
            <a:r>
              <a:rPr lang="en-GB" dirty="0" smtClean="0">
                <a:hlinkClick r:id="rId2"/>
              </a:rPr>
              <a:t>www.bgs.ac.uk</a:t>
            </a:r>
            <a:r>
              <a:rPr lang="en-GB" dirty="0" smtClean="0"/>
              <a:t>) </a:t>
            </a:r>
            <a:endParaRPr lang="en-GB" dirty="0" smtClean="0"/>
          </a:p>
          <a:p>
            <a:r>
              <a:rPr lang="en-GB" dirty="0" smtClean="0"/>
              <a:t>Energy UK (</a:t>
            </a:r>
            <a:r>
              <a:rPr lang="en-GB" dirty="0" smtClean="0">
                <a:hlinkClick r:id="rId3"/>
              </a:rPr>
              <a:t>www.energy-uk.org.uk</a:t>
            </a:r>
            <a:r>
              <a:rPr lang="en-GB" dirty="0" smtClean="0"/>
              <a:t>) </a:t>
            </a:r>
            <a:endParaRPr lang="en-GB" dirty="0" smtClean="0"/>
          </a:p>
          <a:p>
            <a:r>
              <a:rPr lang="en-GB" dirty="0" smtClean="0"/>
              <a:t>Chartered Institute of Water and Environmental Management (</a:t>
            </a:r>
            <a:r>
              <a:rPr lang="en-GB" dirty="0" smtClean="0">
                <a:hlinkClick r:id="rId4"/>
              </a:rPr>
              <a:t>www.ciwem.org</a:t>
            </a:r>
            <a:r>
              <a:rPr lang="en-GB" dirty="0" smtClean="0"/>
              <a:t>) </a:t>
            </a:r>
            <a:endParaRPr lang="en-GB" dirty="0" smtClean="0"/>
          </a:p>
          <a:p>
            <a:r>
              <a:rPr lang="en-GB" dirty="0" smtClean="0"/>
              <a:t>US Environmental Protection Agency (</a:t>
            </a:r>
            <a:r>
              <a:rPr lang="en-GB" dirty="0" smtClean="0">
                <a:hlinkClick r:id="rId5"/>
              </a:rPr>
              <a:t>www.epa.gov</a:t>
            </a:r>
            <a:r>
              <a:rPr lang="en-GB" dirty="0" smtClean="0"/>
              <a:t>) </a:t>
            </a:r>
            <a:endParaRPr lang="en-GB" dirty="0" smtClean="0"/>
          </a:p>
          <a:p>
            <a:r>
              <a:rPr lang="en-GB" dirty="0" smtClean="0"/>
              <a:t>Science (</a:t>
            </a:r>
            <a:r>
              <a:rPr lang="en-GB" dirty="0" smtClean="0">
                <a:hlinkClick r:id="rId6"/>
              </a:rPr>
              <a:t>www.science.sciencemag.org</a:t>
            </a:r>
            <a:r>
              <a:rPr lang="en-GB" dirty="0" smtClean="0"/>
              <a:t>) </a:t>
            </a:r>
            <a:endParaRPr lang="en-GB" dirty="0"/>
          </a:p>
          <a:p>
            <a:r>
              <a:rPr lang="en-GB" dirty="0" smtClean="0"/>
              <a:t>Energy &amp; Carbon (</a:t>
            </a:r>
            <a:r>
              <a:rPr lang="en-GB" dirty="0" smtClean="0">
                <a:hlinkClick r:id="rId7"/>
              </a:rPr>
              <a:t>www.energyandcarbon.com</a:t>
            </a:r>
            <a:r>
              <a:rPr lang="en-GB" dirty="0" smtClean="0"/>
              <a:t>) </a:t>
            </a:r>
            <a:endParaRPr lang="en-GB" dirty="0" smtClean="0"/>
          </a:p>
          <a:p>
            <a:r>
              <a:rPr lang="en-GB" dirty="0" smtClean="0"/>
              <a:t>World </a:t>
            </a:r>
            <a:r>
              <a:rPr lang="en-GB" dirty="0"/>
              <a:t>Nuclear </a:t>
            </a:r>
            <a:r>
              <a:rPr lang="en-GB" dirty="0" smtClean="0"/>
              <a:t>Association (</a:t>
            </a:r>
            <a:r>
              <a:rPr lang="en-GB" dirty="0">
                <a:hlinkClick r:id="rId8"/>
              </a:rPr>
              <a:t>www.world-nuclear.org</a:t>
            </a:r>
            <a:r>
              <a:rPr lang="en-GB" dirty="0" smtClean="0"/>
              <a:t>) </a:t>
            </a:r>
            <a:endParaRPr lang="en-GB" dirty="0"/>
          </a:p>
          <a:p>
            <a:r>
              <a:rPr lang="en-GB" dirty="0" smtClean="0"/>
              <a:t>The Ecologist (</a:t>
            </a:r>
            <a:r>
              <a:rPr lang="en-GB" dirty="0" smtClean="0">
                <a:hlinkClick r:id="rId9"/>
              </a:rPr>
              <a:t>www.theecologist.org</a:t>
            </a:r>
            <a:r>
              <a:rPr lang="en-GB" dirty="0" smtClean="0"/>
              <a:t>) </a:t>
            </a:r>
            <a:endParaRPr lang="en-GB" dirty="0" smtClean="0"/>
          </a:p>
          <a:p>
            <a:r>
              <a:rPr lang="en-GB" dirty="0" smtClean="0"/>
              <a:t> Energy Savings Trust (</a:t>
            </a:r>
            <a:r>
              <a:rPr lang="en-GB" dirty="0" smtClean="0">
                <a:hlinkClick r:id="rId10"/>
              </a:rPr>
              <a:t>www.energysavingstrust.org.uk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Carbon Capture &amp; Storage Association </a:t>
            </a:r>
            <a:r>
              <a:rPr lang="en-GB" dirty="0"/>
              <a:t>(</a:t>
            </a:r>
            <a:r>
              <a:rPr lang="en-GB" dirty="0" smtClean="0">
                <a:hlinkClick r:id="rId11"/>
              </a:rPr>
              <a:t>www.ccsassociation.org</a:t>
            </a:r>
            <a:r>
              <a:rPr lang="en-GB" dirty="0" smtClean="0"/>
              <a:t>) 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4548660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2023</TotalTime>
  <Words>896</Words>
  <Application>Microsoft Office PowerPoint</Application>
  <PresentationFormat>On-screen Show (4:3)</PresentationFormat>
  <Paragraphs>242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8" baseType="lpstr">
      <vt:lpstr>Arial</vt:lpstr>
      <vt:lpstr>Century Gothic</vt:lpstr>
      <vt:lpstr>Wingdings 3</vt:lpstr>
      <vt:lpstr>Wisp</vt:lpstr>
      <vt:lpstr>UK Energy Mix</vt:lpstr>
      <vt:lpstr>Todays topics</vt:lpstr>
      <vt:lpstr>UK energy mix</vt:lpstr>
      <vt:lpstr>PowerPoint Presentation</vt:lpstr>
      <vt:lpstr>Power sector decarbonisation</vt:lpstr>
      <vt:lpstr>A step away from coal…</vt:lpstr>
      <vt:lpstr>PowerPoint Presentation</vt:lpstr>
      <vt:lpstr>Coal</vt:lpstr>
      <vt:lpstr>Carbon Price Floor</vt:lpstr>
      <vt:lpstr>Carbon intensity </vt:lpstr>
      <vt:lpstr>Carbon intensity</vt:lpstr>
      <vt:lpstr>Gas</vt:lpstr>
      <vt:lpstr>Gas supplies UK</vt:lpstr>
      <vt:lpstr>Carbon Capture &amp; Storage</vt:lpstr>
      <vt:lpstr>Carbon capture</vt:lpstr>
      <vt:lpstr>Carbon capture</vt:lpstr>
      <vt:lpstr>Carbon capture</vt:lpstr>
      <vt:lpstr>Carbon transport </vt:lpstr>
      <vt:lpstr>Carbon storage</vt:lpstr>
      <vt:lpstr>Will CO2 leak?</vt:lpstr>
      <vt:lpstr>CCS demonstration site</vt:lpstr>
      <vt:lpstr>CO2 storage @ Sleipner</vt:lpstr>
      <vt:lpstr>Developing shale gas resources</vt:lpstr>
      <vt:lpstr>Shale gas</vt:lpstr>
      <vt:lpstr>Shale gas reserves</vt:lpstr>
      <vt:lpstr>Shale gas extraction</vt:lpstr>
      <vt:lpstr>Issues / concerns</vt:lpstr>
      <vt:lpstr>Marcellus shale map</vt:lpstr>
      <vt:lpstr>Seismic activity, UK</vt:lpstr>
      <vt:lpstr>Nuclear</vt:lpstr>
      <vt:lpstr>Nuclear map UK</vt:lpstr>
      <vt:lpstr>Current nuclear plants</vt:lpstr>
      <vt:lpstr>Future power stations</vt:lpstr>
      <vt:lpstr>Nuclear waste</vt:lpstr>
      <vt:lpstr>Is nuclear low carbon?</vt:lpstr>
      <vt:lpstr>Renewables</vt:lpstr>
      <vt:lpstr>Electricity generation</vt:lpstr>
      <vt:lpstr>Solar PV</vt:lpstr>
      <vt:lpstr>Feed in tariff</vt:lpstr>
      <vt:lpstr>Wind power</vt:lpstr>
      <vt:lpstr>Tidal lagoons</vt:lpstr>
      <vt:lpstr>Future plans?</vt:lpstr>
      <vt:lpstr>Projected electricity generation 2017 - 2035</vt:lpstr>
      <vt:lpstr>Useful 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Performance Strategies</dc:title>
  <dc:creator>Lara Hopkinson</dc:creator>
  <cp:lastModifiedBy>Lara Hopkinson</cp:lastModifiedBy>
  <cp:revision>37</cp:revision>
  <dcterms:created xsi:type="dcterms:W3CDTF">2016-09-21T09:03:09Z</dcterms:created>
  <dcterms:modified xsi:type="dcterms:W3CDTF">2018-02-13T13:59:02Z</dcterms:modified>
</cp:coreProperties>
</file>