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256" r:id="rId2"/>
    <p:sldId id="259" r:id="rId3"/>
    <p:sldId id="260" r:id="rId4"/>
    <p:sldId id="266" r:id="rId5"/>
    <p:sldId id="265" r:id="rId6"/>
    <p:sldId id="269" r:id="rId7"/>
    <p:sldId id="267" r:id="rId8"/>
    <p:sldId id="270" r:id="rId9"/>
    <p:sldId id="268" r:id="rId10"/>
    <p:sldId id="263" r:id="rId11"/>
    <p:sldId id="261" r:id="rId12"/>
    <p:sldId id="309" r:id="rId13"/>
    <p:sldId id="310" r:id="rId14"/>
    <p:sldId id="312" r:id="rId15"/>
    <p:sldId id="313" r:id="rId16"/>
    <p:sldId id="314" r:id="rId17"/>
    <p:sldId id="273" r:id="rId18"/>
    <p:sldId id="276" r:id="rId19"/>
    <p:sldId id="277" r:id="rId20"/>
    <p:sldId id="279" r:id="rId21"/>
    <p:sldId id="280" r:id="rId22"/>
    <p:sldId id="281" r:id="rId23"/>
    <p:sldId id="285" r:id="rId24"/>
    <p:sldId id="286" r:id="rId25"/>
    <p:sldId id="315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深色样式 1 - 强调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168"/>
    <p:restoredTop sz="94671"/>
  </p:normalViewPr>
  <p:slideViewPr>
    <p:cSldViewPr>
      <p:cViewPr varScale="1">
        <p:scale>
          <a:sx n="91" d="100"/>
          <a:sy n="91" d="100"/>
        </p:scale>
        <p:origin x="177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5/21/20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8120E7A-B5C5-440C-AF16-EAD04DD477A6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96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21/05/2020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21/05/2020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yanair.com/gb/en/" TargetMode="External"/><Relationship Id="rId3" Type="http://schemas.openxmlformats.org/officeDocument/2006/relationships/hyperlink" Target="http://www.kuoni.co.uk/vietnam" TargetMode="External"/><Relationship Id="rId7" Type="http://schemas.openxmlformats.org/officeDocument/2006/relationships/hyperlink" Target="http://www.easyhotel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esponsibletravel.com/copy/responsible-tourism" TargetMode="External"/><Relationship Id="rId5" Type="http://schemas.openxmlformats.org/officeDocument/2006/relationships/hyperlink" Target="https://www.onthebeach.co.uk/" TargetMode="External"/><Relationship Id="rId4" Type="http://schemas.openxmlformats.org/officeDocument/2006/relationships/hyperlink" Target="http://www.solosholidays.co.uk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5733256"/>
          </a:xfrm>
        </p:spPr>
        <p:txBody>
          <a:bodyPr>
            <a:normAutofit/>
          </a:bodyPr>
          <a:lstStyle/>
          <a:p>
            <a: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Contemporary Themes in the Hotel &amp;Hospitality Sector (M6X01931 BIRM)</a:t>
            </a:r>
            <a:b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altLang="en-US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Session 2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661" y="1032289"/>
            <a:ext cx="8786191" cy="62009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 Rounded MT Bold" panose="020F0704030504030204" pitchFamily="34" charset="0"/>
              </a:rPr>
              <a:t>In todays session, you will: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661" y="1930676"/>
            <a:ext cx="8786191" cy="3925956"/>
          </a:xfrm>
        </p:spPr>
        <p:txBody>
          <a:bodyPr/>
          <a:lstStyle/>
          <a:p>
            <a:r>
              <a:rPr lang="en-GB" sz="2400" dirty="0">
                <a:latin typeface="Arial Rounded MT Bold" panose="020F0704030504030204" pitchFamily="34" charset="0"/>
              </a:rPr>
              <a:t>Identify and define Hospitality demand</a:t>
            </a:r>
          </a:p>
          <a:p>
            <a:r>
              <a:rPr lang="en-GB" sz="2400" dirty="0">
                <a:latin typeface="Arial Rounded MT Bold" panose="020F0704030504030204" pitchFamily="34" charset="0"/>
              </a:rPr>
              <a:t>Investigate determinants of demand</a:t>
            </a:r>
          </a:p>
          <a:p>
            <a:r>
              <a:rPr lang="en-GB" sz="2400" dirty="0">
                <a:latin typeface="Arial Rounded MT Bold" panose="020F0704030504030204" pitchFamily="34" charset="0"/>
              </a:rPr>
              <a:t>Analyse changes in demand</a:t>
            </a:r>
          </a:p>
          <a:p>
            <a:r>
              <a:rPr lang="en-GB" sz="2400" dirty="0">
                <a:latin typeface="Arial Rounded MT Bold" panose="020F0704030504030204" pitchFamily="34" charset="0"/>
              </a:rPr>
              <a:t>Explain issues driving change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989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8411" y="1022350"/>
            <a:ext cx="6400800" cy="50082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 Rounded MT Bold" panose="020F0704030504030204" pitchFamily="34" charset="0"/>
              </a:rPr>
              <a:t>Factors affecting demand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782" y="1659835"/>
            <a:ext cx="8776253" cy="4147103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latin typeface="Arial Rounded MT Bold" panose="020F0704030504030204" pitchFamily="34" charset="0"/>
              </a:rPr>
              <a:t>Tourism Demand </a:t>
            </a:r>
          </a:p>
          <a:p>
            <a:pPr marL="0" indent="0">
              <a:buNone/>
            </a:pPr>
            <a:r>
              <a:rPr lang="en-GB" sz="1800" dirty="0">
                <a:latin typeface="Arial Rounded MT Bold" panose="020F0704030504030204" pitchFamily="34" charset="0"/>
              </a:rPr>
              <a:t>“</a:t>
            </a:r>
            <a:r>
              <a:rPr lang="en-GB" sz="1800" i="1" dirty="0">
                <a:latin typeface="Arial Rounded MT Bold" panose="020F0704030504030204" pitchFamily="34" charset="0"/>
              </a:rPr>
              <a:t>the number of people that plan to buy tourism products supported by sufficient purchasing power and spare time in order to meet tourism needs of people” </a:t>
            </a:r>
          </a:p>
          <a:p>
            <a:pPr marL="0" indent="0">
              <a:buNone/>
            </a:pPr>
            <a:r>
              <a:rPr lang="en-GB" sz="1800" dirty="0">
                <a:latin typeface="Arial Rounded MT Bold" panose="020F0704030504030204" pitchFamily="34" charset="0"/>
              </a:rPr>
              <a:t>Elements of Tourism Demand</a:t>
            </a:r>
          </a:p>
          <a:p>
            <a:pPr marL="0" indent="0">
              <a:buNone/>
            </a:pPr>
            <a:endParaRPr lang="en-GB" sz="1800" i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sz="1800" i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sz="1800" i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sz="1800" i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sz="1800" i="1" dirty="0">
              <a:latin typeface="Arial Rounded MT Bold" panose="020F07040305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88235" y="3612377"/>
          <a:ext cx="8686801" cy="2232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6853">
                  <a:extLst>
                    <a:ext uri="{9D8B030D-6E8A-4147-A177-3AD203B41FA5}">
                      <a16:colId xmlns:a16="http://schemas.microsoft.com/office/drawing/2014/main" val="1040952403"/>
                    </a:ext>
                  </a:extLst>
                </a:gridCol>
                <a:gridCol w="6539948">
                  <a:extLst>
                    <a:ext uri="{9D8B030D-6E8A-4147-A177-3AD203B41FA5}">
                      <a16:colId xmlns:a16="http://schemas.microsoft.com/office/drawing/2014/main" val="3341486082"/>
                    </a:ext>
                  </a:extLst>
                </a:gridCol>
              </a:tblGrid>
              <a:tr h="342900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04191058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indent="0" eaLnBrk="1" hangingPunct="1">
                        <a:buFont typeface="+mj-lt"/>
                        <a:buNone/>
                        <a:defRPr/>
                      </a:pPr>
                      <a:r>
                        <a:rPr lang="en-GB" sz="1800" b="1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Effective or actual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1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 Rounded MT Bold" panose="020F0704030504030204" pitchFamily="34" charset="0"/>
                        </a:rPr>
                        <a:t>The number of people travelling in tourism, expressed as the number of travellers. Tourism stats. Arrivals and departures.</a:t>
                      </a:r>
                    </a:p>
                    <a:p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73545298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Suppressed</a:t>
                      </a:r>
                      <a:endParaRPr lang="en-GB" sz="1800" dirty="0">
                        <a:solidFill>
                          <a:srgbClr val="0000FF"/>
                        </a:solidFill>
                        <a:latin typeface="Arial Rounded MT Bold" panose="020F0704030504030204" pitchFamily="34" charset="0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1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 Rounded MT Bold" panose="020F0704030504030204" pitchFamily="34" charset="0"/>
                        </a:rPr>
                        <a:t>Lack of purchasing power of the tourist. The potential or want to travel.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734331179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Deferred</a:t>
                      </a:r>
                      <a:r>
                        <a:rPr lang="en-GB" sz="1800" b="1" u="sng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1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 Rounded MT Bold" panose="020F0704030504030204" pitchFamily="34" charset="0"/>
                        </a:rPr>
                        <a:t>The potential or want to travel. Lack of supply at the resort, e.g. no bed spaces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09224201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No demand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Arial Rounded MT Bold" panose="020F0704030504030204" pitchFamily="34" charset="0"/>
                        </a:rPr>
                        <a:t>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1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 Rounded MT Bold" panose="020F0704030504030204" pitchFamily="34" charset="0"/>
                        </a:rPr>
                        <a:t>No desire to travel</a:t>
                      </a:r>
                      <a:endParaRPr lang="en-US" sz="1400" dirty="0">
                        <a:latin typeface="Arial Rounded MT Bold" panose="020F0704030504030204" pitchFamily="34" charset="0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4805973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6991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1238716" y="1051615"/>
            <a:ext cx="6400800" cy="639971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>
                <a:latin typeface="Arial Rounded MT Bold" panose="020F0704030504030204" pitchFamily="34" charset="0"/>
              </a:rPr>
              <a:t>Demand-Related Determinants</a:t>
            </a:r>
            <a:r>
              <a:rPr lang="en-US" altLang="en-US" sz="2400" dirty="0">
                <a:latin typeface="Arial Rounded MT Bold" panose="020F0704030504030204" pitchFamily="34" charset="0"/>
              </a:rPr>
              <a:t> </a:t>
            </a:r>
            <a:endParaRPr lang="en-US" altLang="en-US" dirty="0">
              <a:latin typeface="Arial Rounded MT Bold" panose="020F0704030504030204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8722" y="1818861"/>
            <a:ext cx="8806070" cy="3968198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altLang="en-US" dirty="0">
              <a:solidFill>
                <a:schemeClr val="tx1"/>
              </a:solidFill>
              <a:latin typeface="Arial Rounded MT Bold" panose="020F07040305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100" b="1" u="sng" dirty="0">
                <a:latin typeface="Arial Rounded MT Bold" panose="020F0704030504030204" pitchFamily="34" charset="0"/>
              </a:rPr>
              <a:t>Social: </a:t>
            </a:r>
            <a:r>
              <a:rPr lang="en-US" altLang="en-US" sz="2100" dirty="0">
                <a:latin typeface="Arial Rounded MT Bold" panose="020F0704030504030204" pitchFamily="34" charset="0"/>
              </a:rPr>
              <a:t>demographic </a:t>
            </a:r>
            <a:r>
              <a:rPr lang="en-US" altLang="en-US" sz="2100" i="1" dirty="0">
                <a:latin typeface="Arial Rounded MT Bold" panose="020F0704030504030204" pitchFamily="34" charset="0"/>
              </a:rPr>
              <a:t>(age, family </a:t>
            </a:r>
            <a:r>
              <a:rPr lang="en-US" altLang="en-US" sz="2100" i="1" dirty="0" err="1">
                <a:latin typeface="Arial Rounded MT Bold" panose="020F0704030504030204" pitchFamily="34" charset="0"/>
              </a:rPr>
              <a:t>etc</a:t>
            </a:r>
            <a:r>
              <a:rPr lang="en-US" altLang="en-US" sz="2100" i="1" dirty="0">
                <a:latin typeface="Arial Rounded MT Bold" panose="020F0704030504030204" pitchFamily="34" charset="0"/>
              </a:rPr>
              <a:t>), </a:t>
            </a:r>
            <a:r>
              <a:rPr lang="en-US" altLang="en-US" sz="2100" dirty="0">
                <a:latin typeface="Arial Rounded MT Bold" panose="020F0704030504030204" pitchFamily="34" charset="0"/>
              </a:rPr>
              <a:t>leisure time, health, mobility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latin typeface="Arial Rounded MT Bold" panose="020F0704030504030204" pitchFamily="34" charset="0"/>
            </a:endParaRPr>
          </a:p>
          <a:p>
            <a:pPr marL="0" indent="0" eaLnBrk="1" hangingPunct="1">
              <a:lnSpc>
                <a:spcPct val="90000"/>
              </a:lnSpc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482582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219" y="1047162"/>
            <a:ext cx="8767689" cy="4686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48523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4009" y="1619248"/>
            <a:ext cx="8761863" cy="418190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rial Rounded MT Bold" panose="020F0704030504030204" pitchFamily="34" charset="0"/>
              </a:rPr>
              <a:t>Write down some ideas of influences on demand for tourism </a:t>
            </a:r>
            <a:r>
              <a:rPr lang="en-GB" dirty="0">
                <a:solidFill>
                  <a:schemeClr val="tx1"/>
                </a:solidFill>
                <a:latin typeface="Arial Rounded MT Bold" panose="020F0704030504030204" pitchFamily="34" charset="0"/>
              </a:rPr>
              <a:t>e.g. societal changes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236585" y="1010788"/>
            <a:ext cx="6400800" cy="55500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 Rounded MT Bold" panose="020F0704030504030204" pitchFamily="34" charset="0"/>
              </a:rPr>
              <a:t>Changes in demand</a:t>
            </a:r>
          </a:p>
        </p:txBody>
      </p:sp>
      <p:sp>
        <p:nvSpPr>
          <p:cNvPr id="4" name="Cloud 3"/>
          <p:cNvSpPr/>
          <p:nvPr/>
        </p:nvSpPr>
        <p:spPr>
          <a:xfrm>
            <a:off x="1763688" y="2533824"/>
            <a:ext cx="5056496" cy="2352751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2135726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59027" y="326485"/>
            <a:ext cx="8527775" cy="745435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>
                <a:latin typeface="Arial Rounded MT Bold" panose="020F0704030504030204" pitchFamily="34" charset="0"/>
              </a:rPr>
              <a:t>Long-term Trends in Demand: Determinants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9027" y="1761711"/>
            <a:ext cx="8885582" cy="41148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altLang="en-US" sz="2100" dirty="0">
                <a:latin typeface="Arial Rounded MT Bold" panose="020F0704030504030204" pitchFamily="34" charset="0"/>
              </a:rPr>
              <a:t>			Growing demand from developing nations (BRICS)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solidFill>
                <a:srgbClr val="FFFF00"/>
              </a:solidFill>
              <a:latin typeface="Arial Rounded MT Bold" panose="020F07040305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solidFill>
                <a:srgbClr val="FFFF00"/>
              </a:solidFill>
              <a:latin typeface="Arial Rounded MT Bold" panose="020F07040305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100" dirty="0">
                <a:latin typeface="Arial Rounded MT Bold" panose="020F0704030504030204" pitchFamily="34" charset="0"/>
              </a:rPr>
              <a:t>More singles 														          Smaller families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solidFill>
                <a:srgbClr val="FFFF00"/>
              </a:solidFill>
              <a:latin typeface="Arial Rounded MT Bold" panose="020F07040305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solidFill>
                <a:srgbClr val="FFFF00"/>
              </a:solidFill>
              <a:latin typeface="Arial Rounded MT Bold" panose="020F07040305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100" dirty="0">
                <a:latin typeface="Arial Rounded MT Bold" panose="020F0704030504030204" pitchFamily="34" charset="0"/>
              </a:rPr>
              <a:t>More/less leisure time? 								Ageing population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100" dirty="0">
                <a:solidFill>
                  <a:srgbClr val="FFFF00"/>
                </a:solidFill>
                <a:latin typeface="Arial Rounded MT Bold" panose="020F0704030504030204" pitchFamily="34" charset="0"/>
              </a:rPr>
              <a:t>														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altLang="en-US" sz="2100" dirty="0">
                <a:latin typeface="Arial Rounded MT Bold" panose="020F0704030504030204" pitchFamily="34" charset="0"/>
              </a:rPr>
              <a:t>			More cost conscious/value for money tourists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100" dirty="0">
              <a:solidFill>
                <a:srgbClr val="FFFF00"/>
              </a:solidFill>
              <a:latin typeface="Arial Rounded MT Bold" panose="020F070403050403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US" altLang="en-US" sz="2400" b="1" dirty="0">
                <a:latin typeface="Arial Rounded MT Bold" panose="020F0704030504030204" pitchFamily="34" charset="0"/>
              </a:rPr>
              <a:t>How can the Hospitality industry adapt to these changes? </a:t>
            </a:r>
          </a:p>
        </p:txBody>
      </p:sp>
      <p:sp>
        <p:nvSpPr>
          <p:cNvPr id="4" name="Cloud 3"/>
          <p:cNvSpPr/>
          <p:nvPr/>
        </p:nvSpPr>
        <p:spPr>
          <a:xfrm>
            <a:off x="2123728" y="2149336"/>
            <a:ext cx="4114800" cy="1669775"/>
          </a:xfrm>
          <a:prstGeom prst="cloud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0479834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2359" y="940697"/>
            <a:ext cx="8852229" cy="44864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US" sz="1800" dirty="0">
                <a:latin typeface="Arial Rounded MT Bold" panose="020F0704030504030204" pitchFamily="34" charset="0"/>
              </a:rPr>
              <a:t>How the Industry has Reacted to Trends in Demand Motivations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2360" y="1566699"/>
            <a:ext cx="8719456" cy="4258102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US" sz="2400" dirty="0">
                <a:latin typeface="Arial Rounded MT Bold" panose="020F0704030504030204" pitchFamily="34" charset="0"/>
              </a:rPr>
              <a:t>New destinations and new activities for more adventurous tourists: </a:t>
            </a:r>
            <a:r>
              <a:rPr lang="en-US" sz="2400" dirty="0">
                <a:latin typeface="Arial Rounded MT Bold" panose="020F0704030504030204" pitchFamily="34" charset="0"/>
                <a:hlinkClick r:id="rId3"/>
              </a:rPr>
              <a:t>http://www.kuoni.co.uk/vietnam</a:t>
            </a:r>
            <a:endParaRPr lang="en-US" sz="2400" dirty="0">
              <a:latin typeface="Arial Rounded MT Bold" panose="020F0704030504030204" pitchFamily="34" charset="0"/>
            </a:endParaRPr>
          </a:p>
          <a:p>
            <a:pPr>
              <a:lnSpc>
                <a:spcPct val="80000"/>
              </a:lnSpc>
            </a:pPr>
            <a:r>
              <a:rPr lang="en-US" sz="2400" dirty="0">
                <a:latin typeface="Arial Rounded MT Bold" panose="020F0704030504030204" pitchFamily="34" charset="0"/>
              </a:rPr>
              <a:t>Products for singles: </a:t>
            </a:r>
            <a:r>
              <a:rPr lang="en-US" sz="2400" dirty="0">
                <a:latin typeface="Arial Rounded MT Bold" panose="020F0704030504030204" pitchFamily="34" charset="0"/>
                <a:hlinkClick r:id="rId4"/>
              </a:rPr>
              <a:t>http://www.solosholidays.co.uk</a:t>
            </a:r>
            <a:endParaRPr lang="en-US" sz="2400" dirty="0">
              <a:latin typeface="Arial Rounded MT Bold" panose="020F07040305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endParaRPr lang="en-US" sz="2400" dirty="0">
              <a:latin typeface="Arial Rounded MT Bold" panose="020F07040305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2400" dirty="0">
                <a:latin typeface="Arial Rounded MT Bold" panose="020F0704030504030204" pitchFamily="34" charset="0"/>
              </a:rPr>
              <a:t>Flexible products / packages: dynamic packaging – customers build their own package: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2400" dirty="0">
                <a:latin typeface="Arial Rounded MT Bold" panose="020F0704030504030204" pitchFamily="34" charset="0"/>
                <a:hlinkClick r:id="rId5"/>
              </a:rPr>
              <a:t>https://www.onthebeach.co.uk</a:t>
            </a:r>
            <a:endParaRPr lang="en-US" sz="2400" dirty="0">
              <a:latin typeface="Arial Rounded MT Bold" panose="020F07040305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endParaRPr lang="en-US" sz="2400" dirty="0">
              <a:latin typeface="Arial Rounded MT Bold" panose="020F07040305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sz="2400" dirty="0">
                <a:latin typeface="Arial Rounded MT Bold" panose="020F0704030504030204" pitchFamily="34" charset="0"/>
              </a:rPr>
              <a:t>Responsible products for environmentally aware tourists: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2400" dirty="0">
                <a:latin typeface="Arial Rounded MT Bold" panose="020F0704030504030204" pitchFamily="34" charset="0"/>
                <a:hlinkClick r:id="rId6"/>
              </a:rPr>
              <a:t>http://www.responsibletravel.com/copy/responsible-tourism</a:t>
            </a:r>
            <a:endParaRPr lang="en-US" sz="2400" dirty="0">
              <a:latin typeface="Arial Rounded MT Bold" panose="020F0704030504030204" pitchFamily="34" charset="0"/>
            </a:endParaRPr>
          </a:p>
          <a:p>
            <a:pPr>
              <a:lnSpc>
                <a:spcPct val="80000"/>
              </a:lnSpc>
              <a:buFontTx/>
              <a:buChar char="-"/>
            </a:pPr>
            <a:r>
              <a:rPr lang="en-US" sz="2400" dirty="0">
                <a:latin typeface="Arial Rounded MT Bold" panose="020F0704030504030204" pitchFamily="34" charset="0"/>
              </a:rPr>
              <a:t>Value for money (</a:t>
            </a:r>
            <a:r>
              <a:rPr lang="en-US" sz="2400" dirty="0" err="1">
                <a:latin typeface="Arial Rounded MT Bold" panose="020F0704030504030204" pitchFamily="34" charset="0"/>
              </a:rPr>
              <a:t>vfm</a:t>
            </a:r>
            <a:r>
              <a:rPr lang="en-US" sz="2400" dirty="0">
                <a:latin typeface="Arial Rounded MT Bold" panose="020F0704030504030204" pitchFamily="34" charset="0"/>
              </a:rPr>
              <a:t>) products: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2400" dirty="0">
                <a:latin typeface="Arial Rounded MT Bold" panose="020F0704030504030204" pitchFamily="34" charset="0"/>
              </a:rPr>
              <a:t> </a:t>
            </a:r>
            <a:r>
              <a:rPr lang="en-US" sz="2400" dirty="0">
                <a:latin typeface="Arial Rounded MT Bold" panose="020F0704030504030204" pitchFamily="34" charset="0"/>
                <a:hlinkClick r:id="rId7"/>
              </a:rPr>
              <a:t>http://www.easyhotel.com/</a:t>
            </a:r>
            <a:endParaRPr lang="en-US" sz="2400" dirty="0">
              <a:latin typeface="Arial Rounded MT Bold" panose="020F0704030504030204" pitchFamily="34" charset="0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2400" dirty="0">
                <a:latin typeface="Arial Rounded MT Bold" panose="020F0704030504030204" pitchFamily="34" charset="0"/>
                <a:hlinkClick r:id="rId8"/>
              </a:rPr>
              <a:t>https://www.ryanair.com/gb/en/</a:t>
            </a:r>
            <a:endParaRPr lang="en-US" sz="2400" dirty="0"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4319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91" y="993809"/>
            <a:ext cx="8716618" cy="6477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dirty="0">
                <a:latin typeface="Arial Rounded MT Bold" panose="020F0704030504030204" pitchFamily="34" charset="0"/>
              </a:rPr>
              <a:t>Long-Term Trends in Demand: Motivations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1398" y="2550696"/>
            <a:ext cx="8716618" cy="4274758"/>
          </a:xfrm>
        </p:spPr>
        <p:txBody>
          <a:bodyPr/>
          <a:lstStyle/>
          <a:p>
            <a:pPr eaLnBrk="1" hangingPunct="1"/>
            <a:r>
              <a:rPr lang="en-US" altLang="en-US" sz="2100" dirty="0">
                <a:latin typeface="Arial Rounded MT Bold" panose="020F0704030504030204" pitchFamily="34" charset="0"/>
              </a:rPr>
              <a:t>More sophisticated/adventurous – Travel Career Ladder (TCL)</a:t>
            </a:r>
          </a:p>
          <a:p>
            <a:pPr eaLnBrk="1" hangingPunct="1"/>
            <a:r>
              <a:rPr lang="en-US" altLang="en-US" sz="2100" dirty="0">
                <a:latin typeface="Arial Rounded MT Bold" panose="020F0704030504030204" pitchFamily="34" charset="0"/>
              </a:rPr>
              <a:t>More health conscious?</a:t>
            </a:r>
          </a:p>
          <a:p>
            <a:pPr eaLnBrk="1" hangingPunct="1"/>
            <a:r>
              <a:rPr lang="en-US" altLang="en-US" sz="2100" dirty="0">
                <a:latin typeface="Arial Rounded MT Bold" panose="020F0704030504030204" pitchFamily="34" charset="0"/>
              </a:rPr>
              <a:t>More quality conscious/aware of individual needs?</a:t>
            </a:r>
          </a:p>
          <a:p>
            <a:pPr eaLnBrk="1" hangingPunct="1"/>
            <a:r>
              <a:rPr lang="en-GB" altLang="en-US" sz="2100" dirty="0">
                <a:latin typeface="Arial Rounded MT Bold" panose="020F0704030504030204" pitchFamily="34" charset="0"/>
              </a:rPr>
              <a:t>More technologically aware?</a:t>
            </a:r>
            <a:endParaRPr lang="en-US" altLang="en-US" sz="2100" dirty="0">
              <a:latin typeface="Arial Rounded MT Bold" panose="020F0704030504030204" pitchFamily="34" charset="0"/>
            </a:endParaRPr>
          </a:p>
          <a:p>
            <a:pPr eaLnBrk="1" hangingPunct="1"/>
            <a:r>
              <a:rPr lang="en-US" altLang="en-US" sz="2100" dirty="0">
                <a:latin typeface="Arial Rounded MT Bold" panose="020F0704030504030204" pitchFamily="34" charset="0"/>
              </a:rPr>
              <a:t>More environmentally/ethically aware?</a:t>
            </a:r>
          </a:p>
          <a:p>
            <a:pPr eaLnBrk="1" hangingPunct="1"/>
            <a:r>
              <a:rPr lang="en-US" altLang="en-US" sz="2100" dirty="0">
                <a:latin typeface="Arial Rounded MT Bold" panose="020F0704030504030204" pitchFamily="34" charset="0"/>
              </a:rPr>
              <a:t>More security conscious?</a:t>
            </a:r>
          </a:p>
        </p:txBody>
      </p:sp>
    </p:spTree>
    <p:extLst>
      <p:ext uri="{BB962C8B-B14F-4D97-AF65-F5344CB8AC3E}">
        <p14:creationId xmlns:p14="http://schemas.microsoft.com/office/powerpoint/2010/main" val="38486184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14" y="1033235"/>
            <a:ext cx="8871857" cy="92347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latin typeface="Arial Rounded MT Bold" panose="020F0704030504030204" pitchFamily="34" charset="0"/>
              </a:rPr>
              <a:t>1.1 issues currently driving change in the travel and tourism sector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041" y="2780928"/>
            <a:ext cx="8871857" cy="27785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dirty="0">
                <a:latin typeface="Arial Rounded MT Bold" panose="020F0704030504030204" pitchFamily="34" charset="0"/>
              </a:rPr>
              <a:t>In pairs / groups, you are to investigate issues that are influencing change in the Travel and Tourism Sector, based on PESTEL factors!</a:t>
            </a:r>
          </a:p>
          <a:p>
            <a:pPr marL="0" indent="0">
              <a:buNone/>
            </a:pPr>
            <a:r>
              <a:rPr lang="en-GB" sz="2100" dirty="0">
                <a:latin typeface="Arial Rounded MT Bold" panose="020F0704030504030204" pitchFamily="34" charset="0"/>
              </a:rPr>
              <a:t>With your chosen factor e.g. Political, you are to find out and provide examples of influences on the Travel &amp; Tourism Sector</a:t>
            </a:r>
          </a:p>
          <a:p>
            <a:pPr marL="0" indent="0">
              <a:buNone/>
            </a:pPr>
            <a:r>
              <a:rPr lang="en-GB" sz="2100" dirty="0">
                <a:latin typeface="Arial Rounded MT Bold" panose="020F0704030504030204" pitchFamily="34" charset="0"/>
              </a:rPr>
              <a:t>You must then provide recommendations / examples of how the tourism industry is adapting to these factors. </a:t>
            </a:r>
          </a:p>
        </p:txBody>
      </p:sp>
    </p:spTree>
    <p:extLst>
      <p:ext uri="{BB962C8B-B14F-4D97-AF65-F5344CB8AC3E}">
        <p14:creationId xmlns:p14="http://schemas.microsoft.com/office/powerpoint/2010/main" val="41737510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dirty="0">
                <a:solidFill>
                  <a:schemeClr val="tx1"/>
                </a:solidFill>
              </a:rPr>
              <a:t>What is Sport 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effectLst/>
              </a:rPr>
              <a:t>Sport Tourism refers to travel which involves either viewing or participating in a sporting event staying apart from their usual environment.</a:t>
            </a:r>
          </a:p>
          <a:p>
            <a:r>
              <a:rPr lang="en-GB" dirty="0">
                <a:effectLst/>
              </a:rPr>
              <a:t> Sport tourism is a fast growing part of the global travel and tourism industry and generates up to $600 billion a year for the industry.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0" y="5257798"/>
            <a:ext cx="4445000" cy="13970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3374505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556380" y="0"/>
            <a:ext cx="8229600" cy="1143000"/>
          </a:xfrm>
        </p:spPr>
        <p:txBody>
          <a:bodyPr/>
          <a:lstStyle/>
          <a:p>
            <a:r>
              <a:rPr lang="en-US" i="1" dirty="0">
                <a:solidFill>
                  <a:schemeClr val="tx1"/>
                </a:solidFill>
              </a:rPr>
              <a:t>Group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 groups identify as many different sport tourism events as you can think of. </a:t>
            </a:r>
            <a:endParaRPr lang="en-US" dirty="0"/>
          </a:p>
          <a:p>
            <a:r>
              <a:rPr lang="en-US" dirty="0"/>
              <a:t>Then discuss potential social issues? </a:t>
            </a:r>
            <a:endParaRPr lang="en-GB" dirty="0"/>
          </a:p>
          <a:p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1EF6D1E-F56F-ED44-98EF-5C1E77F8C4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800" y="908720"/>
            <a:ext cx="4648200" cy="4896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629294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i="1" dirty="0">
                <a:solidFill>
                  <a:schemeClr val="tx1"/>
                </a:solidFill>
              </a:rPr>
              <a:t>Mega events </a:t>
            </a:r>
            <a:r>
              <a:rPr lang="en-US" sz="2000" dirty="0"/>
              <a:t>(what are the social issues?)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Olympic Games – world’s largest sport event</a:t>
            </a:r>
            <a:endParaRPr lang="en-GB" dirty="0"/>
          </a:p>
          <a:p>
            <a:r>
              <a:rPr lang="en-GB" dirty="0"/>
              <a:t>World Championships – African Cup of Nations, European Football Championship, etc.</a:t>
            </a:r>
          </a:p>
          <a:p>
            <a:r>
              <a:rPr lang="en-GB" dirty="0"/>
              <a:t>Annual Events  - Silverstone Grand Prix, Wimbledon, Indianapolis, Rally Monte Carlo, Tour de France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A899C8-8774-FC4E-82C7-DA130E56206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291709"/>
            <a:ext cx="4860032" cy="43924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418101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304800"/>
            <a:ext cx="7467600" cy="1143000"/>
          </a:xfrm>
        </p:spPr>
        <p:txBody>
          <a:bodyPr>
            <a:normAutofit/>
          </a:bodyPr>
          <a:lstStyle/>
          <a:p>
            <a:r>
              <a:rPr lang="en-US" i="1" dirty="0">
                <a:solidFill>
                  <a:schemeClr val="tx1"/>
                </a:solidFill>
              </a:rPr>
              <a:t>Diving Holidays </a:t>
            </a:r>
            <a:r>
              <a:rPr lang="en-US" sz="2200" i="1" dirty="0"/>
              <a:t>(what are the social issues?)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Destinations : Australia, Malta, Egypt, Maldives</a:t>
            </a:r>
          </a:p>
          <a:p>
            <a:r>
              <a:rPr lang="en-US" dirty="0"/>
              <a:t>Activities: snorkeling, scuba diving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3000" y="3429000"/>
            <a:ext cx="63246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665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Golf Holidays </a:t>
            </a:r>
            <a:r>
              <a:rPr lang="en-US" sz="2400" i="1" dirty="0"/>
              <a:t>(what are the social issues?)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Golf Holidays : Scotland, USA, South Africa, Ireland, France, Italy, Portugal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655093"/>
            <a:ext cx="6934200" cy="35290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913139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i="1" dirty="0">
                <a:solidFill>
                  <a:schemeClr val="tx1"/>
                </a:solidFill>
              </a:rPr>
              <a:t>Ski Holidays </a:t>
            </a:r>
            <a:r>
              <a:rPr lang="en-US" sz="3200" i="1" dirty="0">
                <a:solidFill>
                  <a:schemeClr val="tx1"/>
                </a:solidFill>
              </a:rPr>
              <a:t>(what are the social issues?)</a:t>
            </a:r>
            <a:endParaRPr lang="en-US" i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Ski Holidays – USA, Canada, France, Switzerland, Japan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2819400"/>
            <a:ext cx="7239000" cy="36168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6980076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E74BC354-BF53-A443-81A3-FDB104C4CAB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33375"/>
            <a:ext cx="8229600" cy="7826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altLang="en-US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Conflicts in Sustainable Tourism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698A89DE-3340-D041-A28B-F8F60F589C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1438"/>
            <a:ext cx="6489700" cy="4175794"/>
          </a:xfrm>
        </p:spPr>
        <p:txBody>
          <a:bodyPr rtlCol="0">
            <a:normAutofit fontScale="92500"/>
          </a:bodyPr>
          <a:lstStyle/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Conflicts of interests between local stakeholders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Enclave tourism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Host-guest relationships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Economic, social and environmental concerns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Moral and ethical issues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Access (supply vs demand)</a:t>
            </a:r>
          </a:p>
        </p:txBody>
      </p:sp>
      <p:pic>
        <p:nvPicPr>
          <p:cNvPr id="10243" name="Картина 2">
            <a:extLst>
              <a:ext uri="{FF2B5EF4-FFF2-40B4-BE49-F238E27FC236}">
                <a16:creationId xmlns:a16="http://schemas.microsoft.com/office/drawing/2014/main" id="{1585F5BC-D300-6646-9DFD-081CD10436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763" y="1989138"/>
            <a:ext cx="3657600" cy="193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5877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6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A1641E58-E9BC-E042-AD60-F58600333C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826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Conflicts of interests between local stakeholders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5187B62-8ABE-9E4B-926C-02AAFE3960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31913" y="1628775"/>
            <a:ext cx="73660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260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Local stakeholders tend to have different priorities and interests</a:t>
            </a:r>
          </a:p>
          <a:p>
            <a:pPr>
              <a:lnSpc>
                <a:spcPct val="150000"/>
              </a:lnSpc>
            </a:pPr>
            <a:r>
              <a:rPr lang="en-US" altLang="en-US" sz="260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Planning for sustainability is usually done at a governmental level</a:t>
            </a:r>
          </a:p>
          <a:p>
            <a:pPr>
              <a:lnSpc>
                <a:spcPct val="150000"/>
              </a:lnSpc>
            </a:pPr>
            <a:r>
              <a:rPr lang="en-US" altLang="en-US" sz="260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Development and implementation of sustainable principles is at local level</a:t>
            </a:r>
          </a:p>
        </p:txBody>
      </p:sp>
    </p:spTree>
    <p:extLst>
      <p:ext uri="{BB962C8B-B14F-4D97-AF65-F5344CB8AC3E}">
        <p14:creationId xmlns:p14="http://schemas.microsoft.com/office/powerpoint/2010/main" val="483909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EDBA3ABA-E15D-054B-A5FB-353EF552D4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8263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Conflicts of interests between local stakeholders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8D5E2E40-F78F-D84A-B038-C162B1127F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2988" y="1628775"/>
            <a:ext cx="7654925" cy="4104481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Resource allocation</a:t>
            </a:r>
          </a:p>
          <a:p>
            <a:pPr>
              <a:lnSpc>
                <a:spcPct val="150000"/>
              </a:lnSpc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Short-term vs long-term planning</a:t>
            </a:r>
          </a:p>
          <a:p>
            <a:pPr>
              <a:lnSpc>
                <a:spcPct val="150000"/>
              </a:lnSpc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Distribution of benefits</a:t>
            </a:r>
          </a:p>
          <a:p>
            <a:pPr>
              <a:lnSpc>
                <a:spcPct val="150000"/>
              </a:lnSpc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Economic versus socio-cultural sustainability</a:t>
            </a:r>
          </a:p>
          <a:p>
            <a:pPr>
              <a:lnSpc>
                <a:spcPct val="150000"/>
              </a:lnSpc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Politics of development</a:t>
            </a:r>
          </a:p>
          <a:p>
            <a:pPr>
              <a:lnSpc>
                <a:spcPct val="150000"/>
              </a:lnSpc>
            </a:pPr>
            <a:r>
              <a:rPr lang="en-US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Local community involvement in decision-making</a:t>
            </a:r>
          </a:p>
        </p:txBody>
      </p:sp>
    </p:spTree>
    <p:extLst>
      <p:ext uri="{BB962C8B-B14F-4D97-AF65-F5344CB8AC3E}">
        <p14:creationId xmlns:p14="http://schemas.microsoft.com/office/powerpoint/2010/main" val="1577706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058A3A81-8690-EC41-A3A0-A6D7AAB5A9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826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>
                <a:solidFill>
                  <a:srgbClr val="008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Host-guest relationship (the good)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73BD801-3B0F-E84F-8FDC-482C93CFD3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5688012" cy="3816449"/>
          </a:xfrm>
        </p:spPr>
        <p:txBody>
          <a:bodyPr rtlCol="0">
            <a:normAutofit lnSpcReduction="10000"/>
          </a:bodyPr>
          <a:lstStyle/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Revitalisation of local industries, 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Revival of traditional arts, crafts and traditions, 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Rebirth of local social and cultural life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Increased conservation and preservation of local heritage</a:t>
            </a:r>
          </a:p>
        </p:txBody>
      </p:sp>
      <p:pic>
        <p:nvPicPr>
          <p:cNvPr id="2" name="Картина 1">
            <a:extLst>
              <a:ext uri="{FF2B5EF4-FFF2-40B4-BE49-F238E27FC236}">
                <a16:creationId xmlns:a16="http://schemas.microsoft.com/office/drawing/2014/main" id="{E8972058-A4D0-5F44-B8EB-F3441B056F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1773238"/>
            <a:ext cx="2619375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6" name="Картина 2">
            <a:extLst>
              <a:ext uri="{FF2B5EF4-FFF2-40B4-BE49-F238E27FC236}">
                <a16:creationId xmlns:a16="http://schemas.microsoft.com/office/drawing/2014/main" id="{E6A49C74-480B-B64E-B844-4B0F20A94F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076700"/>
            <a:ext cx="2619375" cy="200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21451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A102ED99-286F-8542-86AA-A04ADBF8FD6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826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Demonstration effect </a:t>
            </a:r>
            <a:r>
              <a:rPr lang="en-GB" altLang="en-US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(the bad)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3800A61D-DE17-3345-93FF-8B6B499604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6013" y="1268413"/>
            <a:ext cx="7559675" cy="4525962"/>
          </a:xfrm>
        </p:spPr>
        <p:txBody>
          <a:bodyPr rtlCol="0">
            <a:normAutofit fontScale="92500" lnSpcReduction="10000"/>
          </a:bodyPr>
          <a:lstStyle/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This concept illustrates the differences between host communities and argues that the differences between them lead to behavioural changes within the local society. 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However, it is difficult to distinguish what actually has influenced local behaviour. 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Local residents copy the behaviour of tourists or simply observe it and adapt it to their local culture and environment. </a:t>
            </a:r>
          </a:p>
        </p:txBody>
      </p:sp>
    </p:spTree>
    <p:extLst>
      <p:ext uri="{BB962C8B-B14F-4D97-AF65-F5344CB8AC3E}">
        <p14:creationId xmlns:p14="http://schemas.microsoft.com/office/powerpoint/2010/main" val="41411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551F5D30-505A-3F43-9A57-CA7D41EFAA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826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Acculturation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A4E9F537-E04A-F64F-ABB2-8B65E642AA2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2988" y="1268413"/>
            <a:ext cx="7632700" cy="4525962"/>
          </a:xfrm>
        </p:spPr>
        <p:txBody>
          <a:bodyPr rtlCol="0">
            <a:normAutofit fontScale="92500" lnSpcReduction="10000"/>
          </a:bodyPr>
          <a:lstStyle/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Exchange of ideas between two cultures 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As a result of this exchange, after a certain period of time, one of the cultures become commoditised and loses its authenticity 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This process is also referred to the concept of ‘</a:t>
            </a:r>
            <a:r>
              <a:rPr lang="en-GB" altLang="ja-JP" sz="2600" dirty="0" err="1">
                <a:latin typeface="Baskerville Old Face" panose="02020602080505020303" pitchFamily="18" charset="77"/>
              </a:rPr>
              <a:t>McDonaldisation</a:t>
            </a: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’</a:t>
            </a:r>
            <a:r>
              <a:rPr lang="en-GB" altLang="ja-JP" sz="2600" dirty="0">
                <a:latin typeface="Baskerville Old Face" panose="02020602080505020303" pitchFamily="18" charset="77"/>
              </a:rPr>
              <a:t> or </a:t>
            </a: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‘</a:t>
            </a:r>
            <a:r>
              <a:rPr lang="en-GB" altLang="ja-JP" sz="2600" dirty="0">
                <a:latin typeface="Baskerville Old Face" panose="02020602080505020303" pitchFamily="18" charset="77"/>
              </a:rPr>
              <a:t>Coca-</a:t>
            </a:r>
            <a:r>
              <a:rPr lang="en-GB" altLang="ja-JP" sz="2600" dirty="0" err="1">
                <a:latin typeface="Baskerville Old Face" panose="02020602080505020303" pitchFamily="18" charset="77"/>
              </a:rPr>
              <a:t>Colaisation</a:t>
            </a: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’</a:t>
            </a:r>
            <a:r>
              <a:rPr lang="en-GB" altLang="ja-JP" sz="2600" dirty="0">
                <a:latin typeface="Baskerville Old Face" panose="02020602080505020303" pitchFamily="18" charset="77"/>
              </a:rPr>
              <a:t> which illustrates how one culture can reach a global influence and domination</a:t>
            </a:r>
            <a:endParaRPr lang="en-GB" altLang="en-US" sz="2600" dirty="0">
              <a:latin typeface="Baskerville Old Face" panose="02020602080505020303" pitchFamily="18" charset="77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689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>
            <a:extLst>
              <a:ext uri="{FF2B5EF4-FFF2-40B4-BE49-F238E27FC236}">
                <a16:creationId xmlns:a16="http://schemas.microsoft.com/office/drawing/2014/main" id="{9C9B4639-4EBD-A144-9BFB-64036557886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782638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Socio-cultural impacts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CD7E0549-8693-EF4A-B800-5EA140EF599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2988" y="1412875"/>
            <a:ext cx="8027987" cy="4525963"/>
          </a:xfrm>
        </p:spPr>
        <p:txBody>
          <a:bodyPr rtlCol="0">
            <a:normAutofit/>
          </a:bodyPr>
          <a:lstStyle/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Pro-poor tourism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Cultural understanding and preservation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Pride and prestige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Craft industries and living heritage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Staged-experiences and commodification of resources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r>
              <a:rPr lang="en-GB" altLang="en-US" sz="2600" dirty="0">
                <a:latin typeface="Baskerville Old Face" panose="02020602080505020303" pitchFamily="18" charset="77"/>
                <a:ea typeface="ＭＳ Ｐゴシック" panose="020B0600070205080204" pitchFamily="34" charset="-128"/>
              </a:rPr>
              <a:t>Displacement of traditions and loss of culture</a:t>
            </a:r>
          </a:p>
          <a:p>
            <a:pPr marL="258366" indent="-258366" fontAlgn="auto">
              <a:lnSpc>
                <a:spcPct val="150000"/>
              </a:lnSpc>
              <a:buClr>
                <a:schemeClr val="accent6"/>
              </a:buClr>
              <a:defRPr/>
            </a:pPr>
            <a:endParaRPr lang="en-GB" altLang="en-US" sz="2600" dirty="0">
              <a:latin typeface="Baskerville Old Face" panose="02020602080505020303" pitchFamily="18" charset="77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5421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F1A15A5B-BBCE-2843-A32D-8D0DD30A55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3763" y="1500188"/>
            <a:ext cx="7358062" cy="1714500"/>
          </a:xfrm>
        </p:spPr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How do we make tourism more sustainable?</a:t>
            </a:r>
          </a:p>
        </p:txBody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AF1BA681-DE23-DE41-8256-C613EC8E6F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01638" y="1633538"/>
            <a:ext cx="8340725" cy="4733925"/>
          </a:xfrm>
        </p:spPr>
        <p:txBody>
          <a:bodyPr/>
          <a:lstStyle/>
          <a:p>
            <a:pPr marL="401638" lvl="1">
              <a:spcBef>
                <a:spcPct val="0"/>
              </a:spcBef>
            </a:pPr>
            <a:endParaRPr lang="en-US" altLang="en-US">
              <a:cs typeface="Arial" panose="020B0604020202020204" pitchFamily="34" charset="0"/>
            </a:endParaRPr>
          </a:p>
        </p:txBody>
      </p:sp>
      <p:pic>
        <p:nvPicPr>
          <p:cNvPr id="20484" name="Picture 8" descr="sustainable tourism w2.020.jpg">
            <a:extLst>
              <a:ext uri="{FF2B5EF4-FFF2-40B4-BE49-F238E27FC236}">
                <a16:creationId xmlns:a16="http://schemas.microsoft.com/office/drawing/2014/main" id="{A44B5CBE-87EC-A247-9BAF-F3BD7B632F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73" r="2750"/>
          <a:stretch/>
        </p:blipFill>
        <p:spPr bwMode="auto">
          <a:xfrm>
            <a:off x="125760" y="1"/>
            <a:ext cx="8892480" cy="5589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1637556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B968CA44-CBB0-5740-9A2C-4EB541D161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References</a:t>
            </a:r>
            <a:endParaRPr lang="en-GB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F0A3F825-2E02-3648-BB79-8C1F2029F2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US" altLang="en-US" sz="2000" dirty="0" err="1"/>
              <a:t>Mowforth</a:t>
            </a:r>
            <a:r>
              <a:rPr lang="en-US" altLang="en-US" sz="2000" dirty="0"/>
              <a:t>, M and Munt. I (2008) </a:t>
            </a:r>
            <a:r>
              <a:rPr lang="en-US" altLang="en-US" sz="2000" i="1" dirty="0"/>
              <a:t>Tourism and Sustainability, Development </a:t>
            </a:r>
            <a:r>
              <a:rPr lang="en-US" altLang="en-US" sz="2000" i="1" dirty="0" err="1"/>
              <a:t>Globalisation</a:t>
            </a:r>
            <a:r>
              <a:rPr lang="en-US" altLang="en-US" sz="2000" i="1" dirty="0"/>
              <a:t> and New Tourism in the Third World:</a:t>
            </a:r>
            <a:r>
              <a:rPr lang="en-US" altLang="en-US" sz="2000" dirty="0"/>
              <a:t> Taylor and Francis</a:t>
            </a:r>
          </a:p>
          <a:p>
            <a:pPr>
              <a:lnSpc>
                <a:spcPct val="80000"/>
              </a:lnSpc>
            </a:pPr>
            <a:r>
              <a:rPr lang="en-US" altLang="en-US" sz="2000" dirty="0"/>
              <a:t>Mc Kercher and Du </a:t>
            </a:r>
            <a:r>
              <a:rPr lang="en-US" altLang="en-US" sz="2000" dirty="0" err="1"/>
              <a:t>Cros</a:t>
            </a:r>
            <a:r>
              <a:rPr lang="en-US" altLang="en-US" sz="2000" dirty="0"/>
              <a:t> (2002) </a:t>
            </a:r>
            <a:r>
              <a:rPr lang="en-US" altLang="en-US" sz="2000" i="1" dirty="0"/>
              <a:t>Cultural Tourism The Partnership between tourism and culture: </a:t>
            </a:r>
            <a:r>
              <a:rPr lang="en-US" altLang="en-US" sz="2000" dirty="0"/>
              <a:t>Routledge</a:t>
            </a:r>
            <a:endParaRPr lang="en-US" altLang="en-US" sz="2000" i="1" dirty="0"/>
          </a:p>
          <a:p>
            <a:pPr>
              <a:lnSpc>
                <a:spcPct val="80000"/>
              </a:lnSpc>
            </a:pPr>
            <a:r>
              <a:rPr lang="en-US" altLang="en-US" sz="2000" dirty="0" err="1"/>
              <a:t>Gretzel</a:t>
            </a:r>
            <a:r>
              <a:rPr lang="en-US" altLang="en-US" sz="2000" dirty="0"/>
              <a:t>, U  et al, (2010) </a:t>
            </a:r>
            <a:r>
              <a:rPr lang="en-US" altLang="en-US" sz="2000" i="1" dirty="0"/>
              <a:t>Information and Communication in Tourism</a:t>
            </a:r>
            <a:r>
              <a:rPr lang="en-US" altLang="en-US" sz="2000" dirty="0"/>
              <a:t>: Springer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Davidson, R. &amp; Maitland, R. (1997) </a:t>
            </a:r>
            <a:r>
              <a:rPr lang="en-GB" altLang="en-US" sz="2000" i="1" dirty="0"/>
              <a:t>Tourism Destinations</a:t>
            </a:r>
            <a:r>
              <a:rPr lang="en-GB" altLang="en-US" sz="2000" dirty="0"/>
              <a:t>, London: Hodder &amp; Stoughton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Hall, C.M. (2000) </a:t>
            </a:r>
            <a:r>
              <a:rPr lang="en-GB" altLang="en-US" sz="2000" i="1" dirty="0"/>
              <a:t>Tourism Planning, </a:t>
            </a:r>
            <a:r>
              <a:rPr lang="en-GB" altLang="en-US" sz="2000" dirty="0"/>
              <a:t>Harlow: Pearson Education Ltd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Page, S. (1995) </a:t>
            </a:r>
            <a:r>
              <a:rPr lang="en-GB" altLang="en-US" sz="2000" i="1" dirty="0"/>
              <a:t>Urban Tourism,</a:t>
            </a:r>
            <a:r>
              <a:rPr lang="en-GB" altLang="en-US" sz="2000" dirty="0"/>
              <a:t> London: Routledge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Robinson, M. (1999) Tourism development in de-industrializing centres in the UK in </a:t>
            </a:r>
            <a:r>
              <a:rPr lang="en-GB" altLang="en-US" sz="2000" i="1" dirty="0"/>
              <a:t>Tourism and cultural conflicts</a:t>
            </a:r>
            <a:r>
              <a:rPr lang="en-GB" altLang="en-US" sz="2000" dirty="0"/>
              <a:t>, Robinson, M. and Boniface, P. (eds.), Oxon: CABI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Russell, P. (2000) “Community-based Tourism” </a:t>
            </a:r>
            <a:r>
              <a:rPr lang="en-GB" altLang="en-US" sz="2000" i="1" dirty="0"/>
              <a:t>Travel &amp; Tourism Analyst, </a:t>
            </a:r>
            <a:r>
              <a:rPr lang="en-GB" altLang="en-US" sz="2000" dirty="0"/>
              <a:t>no 5, pp 87-114 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Wall, G. (1999) Partnerships involving indigenous people in the management of heritage sites in </a:t>
            </a:r>
            <a:r>
              <a:rPr lang="en-GB" altLang="en-US" sz="2000" i="1" dirty="0"/>
              <a:t>Tourism and cultural conflicts</a:t>
            </a:r>
            <a:r>
              <a:rPr lang="en-GB" altLang="en-US" sz="2000" dirty="0"/>
              <a:t>, Robinson, M. and Boniface, P. (eds.), Oxon: CABI</a:t>
            </a:r>
          </a:p>
          <a:p>
            <a:pPr>
              <a:lnSpc>
                <a:spcPct val="80000"/>
              </a:lnSpc>
            </a:pPr>
            <a:endParaRPr lang="en-GB" altLang="en-US" sz="1800" dirty="0"/>
          </a:p>
          <a:p>
            <a:pPr>
              <a:lnSpc>
                <a:spcPct val="80000"/>
              </a:lnSpc>
            </a:pPr>
            <a:endParaRPr lang="en-GB" altLang="en-US" sz="1800" b="1" dirty="0"/>
          </a:p>
        </p:txBody>
      </p:sp>
    </p:spTree>
    <p:extLst>
      <p:ext uri="{BB962C8B-B14F-4D97-AF65-F5344CB8AC3E}">
        <p14:creationId xmlns:p14="http://schemas.microsoft.com/office/powerpoint/2010/main" val="39408201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25256</TotalTime>
  <Words>1202</Words>
  <Application>Microsoft Macintosh PowerPoint</Application>
  <PresentationFormat>On-screen Show (4:3)</PresentationFormat>
  <Paragraphs>140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Arial Rounded MT Bold</vt:lpstr>
      <vt:lpstr>Baskerville Old Face</vt:lpstr>
      <vt:lpstr>Calibri</vt:lpstr>
      <vt:lpstr>Myriad Pro</vt:lpstr>
      <vt:lpstr>20140311PresentationUWTSDTemplate</vt:lpstr>
      <vt:lpstr>Contemporary Themes in the Hotel &amp;Hospitality Sector (M6X01931 BIRM)   Session 2 </vt:lpstr>
      <vt:lpstr>In todays session, you will:</vt:lpstr>
      <vt:lpstr>Factors affecting demand</vt:lpstr>
      <vt:lpstr>Demand-Related Determinants </vt:lpstr>
      <vt:lpstr>.</vt:lpstr>
      <vt:lpstr>Changes in demand</vt:lpstr>
      <vt:lpstr>Long-term Trends in Demand: Determinants</vt:lpstr>
      <vt:lpstr>How the Industry has Reacted to Trends in Demand Motivations</vt:lpstr>
      <vt:lpstr>Long-Term Trends in Demand: Motivations</vt:lpstr>
      <vt:lpstr>1.1 issues currently driving change in the travel and tourism sector</vt:lpstr>
      <vt:lpstr>What is Sport Tourism</vt:lpstr>
      <vt:lpstr>Group Activity</vt:lpstr>
      <vt:lpstr>Mega events (what are the social issues?) </vt:lpstr>
      <vt:lpstr>Diving Holidays (what are the social issues?)</vt:lpstr>
      <vt:lpstr>Golf Holidays (what are the social issues?)</vt:lpstr>
      <vt:lpstr>Ski Holidays (what are the social issues?)</vt:lpstr>
      <vt:lpstr>Conflicts in Sustainable Tourism</vt:lpstr>
      <vt:lpstr>Conflicts of interests between local stakeholders</vt:lpstr>
      <vt:lpstr>Conflicts of interests between local stakeholders</vt:lpstr>
      <vt:lpstr>Host-guest relationship (the good)</vt:lpstr>
      <vt:lpstr>Demonstration effect (the bad)</vt:lpstr>
      <vt:lpstr>Acculturation</vt:lpstr>
      <vt:lpstr>Socio-cultural impacts</vt:lpstr>
      <vt:lpstr>How do we make tourism more sustainable?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Abdirahman Nuur Mahamed (PhD Ironbridge +Cult Herit PT)</cp:lastModifiedBy>
  <cp:revision>158</cp:revision>
  <dcterms:created xsi:type="dcterms:W3CDTF">2015-04-14T15:21:00Z</dcterms:created>
  <dcterms:modified xsi:type="dcterms:W3CDTF">2020-05-25T17:02:37Z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KSOProductBuildVer">
    <vt:lpwstr>1033-10.2.0.7646</vt:lpwstr>
  </property>
</Properties>
</file>