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F7F824-364B-578E-2E81-497B8B1EBA62}" v="304" dt="2025-03-02T17:54:05.8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8E5E-745C-407D-B425-C78EBF08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1" y="822960"/>
            <a:ext cx="6057899" cy="5015169"/>
          </a:xfrm>
        </p:spPr>
        <p:txBody>
          <a:bodyPr anchor="t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A4D5-56F4-4287-B174-56C55B18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113" y="3003642"/>
            <a:ext cx="3522199" cy="2900274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B9C19-FEE0-4852-B181-14A0DD77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27DDF-01B7-463C-82BC-BBF429618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2056A-C3EE-4809-B1F3-1CEEEA26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</a:extLst>
          </p:cNvPr>
          <p:cNvCxnSpPr>
            <a:cxnSpLocks/>
          </p:cNvCxnSpPr>
          <p:nvPr/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</a:extLst>
          </p:cNvPr>
          <p:cNvCxnSpPr>
            <a:cxnSpLocks/>
          </p:cNvCxnSpPr>
          <p:nvPr/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3EA203-71D5-49C0-9626-FFA8E46787B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589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2ED8-7F53-4C03-A740-493E50798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1087-99A9-4100-B5F7-520880DE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" y="2075688"/>
            <a:ext cx="11059811" cy="3910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4B20-1A65-4A26-B11E-6095083A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D52D3-E985-4FEB-89B9-57C75471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751A-C72D-47C1-A7A6-E8510A40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941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F78-07BF-45A9-92D4-E4E0A1E8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14255"/>
            <a:ext cx="6867115" cy="5009471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CC2A83-A380-4828-BC68-C065C8BC5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817" y="914399"/>
            <a:ext cx="2370268" cy="2670273"/>
          </a:xfr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4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92B2F-8804-4195-A779-F5C67C25C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9C26-4411-4833-A917-A45E62D5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8C7C7-F862-434D-A87A-DECE9FD2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0BAA4B-C4C0-40C1-8DC8-B4E2F8A68E12}"/>
              </a:ext>
            </a:extLst>
          </p:cNvPr>
          <p:cNvCxnSpPr>
            <a:cxnSpLocks/>
          </p:cNvCxnSpPr>
          <p:nvPr/>
        </p:nvCxnSpPr>
        <p:spPr>
          <a:xfrm>
            <a:off x="8872625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A2259-2540-4B32-A999-2B46A6790E3D}"/>
              </a:ext>
            </a:extLst>
          </p:cNvPr>
          <p:cNvCxnSpPr>
            <a:cxnSpLocks/>
          </p:cNvCxnSpPr>
          <p:nvPr/>
        </p:nvCxnSpPr>
        <p:spPr>
          <a:xfrm flipH="1">
            <a:off x="566094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FB0ED-3F76-4403-AD0B-E738DD9D8CB6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0098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D5F-CF53-4DD5-B8C5-27BBA2BB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09684"/>
            <a:ext cx="11049000" cy="1057160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6C2E1-5D5E-409F-BEE8-F48CE86F5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9447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BF823-1BFB-4CF0-BAF4-D660C8F1A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7082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F816E-EE02-44A4-8B81-B324ECFD7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4D9E4-A693-44D2-A3E8-E3AABC905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F669F-4B8E-415D-A9BF-AD451F45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0AF959-FCDC-4B92-9324-06A06C0D56F2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181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F85E5-82C4-4BAE-B2B0-A078ABD6C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69" y="699118"/>
            <a:ext cx="11025062" cy="1063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D15C7-F445-40F7-88F6-FD6526269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3468" y="2022883"/>
            <a:ext cx="5230469" cy="564079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52C35-AA8E-4154-8A78-7DE9590E1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469" y="2866031"/>
            <a:ext cx="5157787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57EAC6-567C-4A4A-BB10-57EC14B97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1470" y="2022883"/>
            <a:ext cx="5183188" cy="564080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A083F-AD60-4437-B32A-44035D78A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1470" y="2866031"/>
            <a:ext cx="5183188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DBF86F-3266-4551-B680-06F401FFE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B38FE-80F9-4582-B2E1-B067C288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BEF32-F637-47A1-9ED3-AFC4F79F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C508D4-7C99-4B8D-BCDE-F0001BD345D9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9BF61B-7951-48F4-982B-9401A483FFBF}"/>
              </a:ext>
            </a:extLst>
          </p:cNvPr>
          <p:cNvCxnSpPr>
            <a:cxnSpLocks/>
          </p:cNvCxnSpPr>
          <p:nvPr/>
        </p:nvCxnSpPr>
        <p:spPr>
          <a:xfrm flipH="1">
            <a:off x="577485" y="273859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7731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94CB-6BE5-4B9E-B0A6-54F83B2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17452"/>
            <a:ext cx="11049000" cy="116183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8643C-1A5D-4F23-B0D7-5B46F5E45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A3394-78CC-43B0-9762-5E826F8B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47F0A-1980-4E13-AB22-AE3B8AA44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9D858B-8A9C-4235-B151-81C99A3D20D2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C7798B-3ECB-4076-8955-A82116BB0D2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016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61D85-3E72-406F-AB26-B4ED94918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C831E-4321-467E-9090-C89C48CF2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A9556-B3D8-4403-835F-11AE2D40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637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AA48-D521-423D-B185-6490EF57B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01" y="810344"/>
            <a:ext cx="3478084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E6DD-DDD2-4ED6-B8A9-A8B6D7656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809" y="931232"/>
            <a:ext cx="6700679" cy="50793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8F5E-AD33-4ACF-84C9-78B0FF6B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500" y="2578608"/>
            <a:ext cx="3478783" cy="34172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604E-7DD4-4497-B325-74F899E8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2BEED-A8F6-4256-9539-4434694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A1AA6-EE0B-48FD-A7DE-6CEE6A8C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F35B32-9A23-4805-94A6-96826D202139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2BA7DA-3944-40D4-91CD-40CA24DBB79B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EA0B78-39E7-4039-B8BE-4F425688C6DF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68B99C-0744-42EE-9713-AB0CEC3F5D8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62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12732-5D39-4B30-A499-D51BABC88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802204"/>
            <a:ext cx="3478787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F5AEC-77BC-4A52-8A56-C6479CA6A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23467" y="847384"/>
            <a:ext cx="6907844" cy="52168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9240-8762-4C7D-AF22-A844CB2EC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498" y="2574906"/>
            <a:ext cx="3478787" cy="34357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95685-E45D-4E74-8B78-D3B8E85C4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FCBA3-0FF5-47C2-901A-645F6185D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30381-5320-46AD-A0B9-7C04B3E5A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57A432-D933-402A-8657-216EE20450EE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B1E0F3-D71B-436F-A10B-B6EA7125F684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EE64F5-2B48-4A2E-BA5E-1D37F1A7C9A3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9BF9AA-A2C8-4233-B597-EB11C6D6A0E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7871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9A0A-70FC-426A-8B3B-60FAF9806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47EC6-9753-4ABC-BB66-64CCC8BA0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71499" y="2036363"/>
            <a:ext cx="11059811" cy="3870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84D9F-DC99-4B4C-98CF-178BBBB7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A6840-AC0B-4260-8368-08E0A22D2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5DAB8-EC07-4CCF-96EA-5D8ACDAE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38F1AC-9961-4786-A189-20863DD97F68}"/>
              </a:ext>
            </a:extLst>
          </p:cNvPr>
          <p:cNvCxnSpPr>
            <a:cxnSpLocks/>
          </p:cNvCxnSpPr>
          <p:nvPr/>
        </p:nvCxnSpPr>
        <p:spPr>
          <a:xfrm flipH="1">
            <a:off x="571500" y="1780979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1231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5F678-EC03-4845-A51B-C90FA6A15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77953" y="797251"/>
            <a:ext cx="2483929" cy="52837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A8B4D-A39F-4528-975A-9C84BEE77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6094" y="797251"/>
            <a:ext cx="8101072" cy="528378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E4A23-6984-4AD1-A51D-600EDC26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73E28-C341-49CC-BAAB-0C0D1982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D54A-8E86-4026-8DD0-5B0979BB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CB05DA4-DF32-4D7A-9E4D-36309C90C5BB}"/>
              </a:ext>
            </a:extLst>
          </p:cNvPr>
          <p:cNvCxnSpPr>
            <a:cxnSpLocks/>
          </p:cNvCxnSpPr>
          <p:nvPr/>
        </p:nvCxnSpPr>
        <p:spPr>
          <a:xfrm flipH="1">
            <a:off x="566094" y="57711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CC7262-4997-41E4-976D-BA82E148280F}"/>
              </a:ext>
            </a:extLst>
          </p:cNvPr>
          <p:cNvCxnSpPr>
            <a:cxnSpLocks/>
          </p:cNvCxnSpPr>
          <p:nvPr/>
        </p:nvCxnSpPr>
        <p:spPr>
          <a:xfrm flipV="1">
            <a:off x="8875226" y="571500"/>
            <a:ext cx="0" cy="5711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5063B5-E478-4C41-AD40-49A39AE07429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263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E1467D-9ED1-4211-A71E-41C91C755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89289"/>
            <a:ext cx="11049000" cy="108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8A6A1-C9C7-4FDF-B4DA-1E86B6A35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499" y="2075688"/>
            <a:ext cx="11059811" cy="381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CC44A-C635-4CD0-90E9-D9503AF4CC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36732" y="6397103"/>
            <a:ext cx="30919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BF682-1A47-492C-81E3-9DB0A50EC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5782" y="639710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C814B-9105-44ED-98A9-D326B2E2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4553" y="6397103"/>
            <a:ext cx="700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6814345-41DE-42C5-8657-66C1417DF81A}"/>
              </a:ext>
            </a:extLst>
          </p:cNvPr>
          <p:cNvCxnSpPr>
            <a:cxnSpLocks/>
          </p:cNvCxnSpPr>
          <p:nvPr/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E68E419-3727-4F5E-8840-AF149B33B0B7}"/>
              </a:ext>
            </a:extLst>
          </p:cNvPr>
          <p:cNvCxnSpPr>
            <a:cxnSpLocks/>
          </p:cNvCxnSpPr>
          <p:nvPr/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9B6EC-D7AE-452F-8D0C-D11BD3377F3E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819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74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100" baseline="0">
          <a:solidFill>
            <a:schemeClr val="tx1"/>
          </a:solidFill>
          <a:latin typeface="Batang" panose="02030600000101010101" pitchFamily="18" charset="-127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eb.archive.org/web/20201112025605/https:/www.bbc.co.uk/news/uk-wales-south-west-wales-12861096" TargetMode="External"/><Relationship Id="rId13" Type="http://schemas.openxmlformats.org/officeDocument/2006/relationships/hyperlink" Target="https://web.archive.org/web/20120623170252/http:/www.poetryfoundation.org/poem/178640" TargetMode="External"/><Relationship Id="rId3" Type="http://schemas.openxmlformats.org/officeDocument/2006/relationships/hyperlink" Target="https://web.archive.org/web/20140917030101/http:/www.bbc.co.uk/news/uk-wales-15661342" TargetMode="External"/><Relationship Id="rId7" Type="http://schemas.openxmlformats.org/officeDocument/2006/relationships/hyperlink" Target="https://www.bbc.co.uk/news/uk-wales-south-west-wales-12861096" TargetMode="External"/><Relationship Id="rId12" Type="http://schemas.openxmlformats.org/officeDocument/2006/relationships/hyperlink" Target="https://en.wikipedia.org/wiki/Poetry_Archive" TargetMode="External"/><Relationship Id="rId2" Type="http://schemas.openxmlformats.org/officeDocument/2006/relationships/hyperlink" Target="https://www.bbc.co.uk/news/uk-wales-1566134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.wikipedia.org/wiki/Wikipedia:Link_rot" TargetMode="External"/><Relationship Id="rId11" Type="http://schemas.openxmlformats.org/officeDocument/2006/relationships/hyperlink" Target="http://www.poetryarchive.org/poet/dylan-thomas" TargetMode="External"/><Relationship Id="rId5" Type="http://schemas.openxmlformats.org/officeDocument/2006/relationships/hyperlink" Target="https://www.centrescreen.co.uk/news-post/new-exhibition-coming-to-swanseas-dylan-thomas-centre/" TargetMode="External"/><Relationship Id="rId15" Type="http://schemas.openxmlformats.org/officeDocument/2006/relationships/hyperlink" Target="http://www.dylanthomas.com/dylan/dylan-thomas-in-swansea/" TargetMode="External"/><Relationship Id="rId10" Type="http://schemas.openxmlformats.org/officeDocument/2006/relationships/hyperlink" Target="http://www.dylanthomas.com/index.cfm?articleid=8653" TargetMode="External"/><Relationship Id="rId4" Type="http://schemas.openxmlformats.org/officeDocument/2006/relationships/hyperlink" Target="http://www.dylanthomas.com/exhibition/" TargetMode="External"/><Relationship Id="rId9" Type="http://schemas.openxmlformats.org/officeDocument/2006/relationships/hyperlink" Target="https://web.archive.org/web/20120716053201/http:/www.dylanthomas.com/index.cfm?articleid=8653" TargetMode="External"/><Relationship Id="rId14" Type="http://schemas.openxmlformats.org/officeDocument/2006/relationships/hyperlink" Target="http://www.poetryfoundation.org/poem/1786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ite perfect ring gift small box">
            <a:extLst>
              <a:ext uri="{FF2B5EF4-FFF2-40B4-BE49-F238E27FC236}">
                <a16:creationId xmlns:a16="http://schemas.microsoft.com/office/drawing/2014/main" id="{BF080E20-B3D4-28D3-F06B-DA03689542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727" r="-2" b="10876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08791"/>
            <a:ext cx="6108192" cy="5099101"/>
          </a:xfrm>
        </p:spPr>
        <p:txBody>
          <a:bodyPr anchor="b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Wedding Package Ceremony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61099" y="917843"/>
            <a:ext cx="2359397" cy="5020747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Thomas Dylan </a:t>
            </a:r>
          </a:p>
          <a:p>
            <a:r>
              <a:rPr lang="en-US" dirty="0">
                <a:solidFill>
                  <a:srgbClr val="FFFFFF"/>
                </a:solidFill>
              </a:rPr>
              <a:t>     Centre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238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3F81E2-AE9A-4D71-87B5-D24817F30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7300" y="571500"/>
            <a:ext cx="0" cy="571500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C8F5DB47-93C4-5288-DD19-8C2371AFCC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65" y="164123"/>
            <a:ext cx="5402378" cy="4114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8DC315-A199-FE5C-1240-55CA92046C1B}"/>
              </a:ext>
            </a:extLst>
          </p:cNvPr>
          <p:cNvSpPr txBox="1"/>
          <p:nvPr/>
        </p:nvSpPr>
        <p:spPr>
          <a:xfrm>
            <a:off x="6090372" y="445744"/>
            <a:ext cx="538561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 would like to introduce you to our wedding package offer, which will take a place at our Thomas Dylan Centre, located in the city of Swansea.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FBB68-6697-0A35-4E9D-F409E6EB5B81}"/>
              </a:ext>
            </a:extLst>
          </p:cNvPr>
          <p:cNvSpPr txBox="1"/>
          <p:nvPr/>
        </p:nvSpPr>
        <p:spPr>
          <a:xfrm>
            <a:off x="6092401" y="2219426"/>
            <a:ext cx="43409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Our wedding package consists of two offers, available from 2025.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8F8F74-1A8A-F8E1-D91B-B7A0BC11EB65}"/>
              </a:ext>
            </a:extLst>
          </p:cNvPr>
          <p:cNvSpPr txBox="1"/>
          <p:nvPr/>
        </p:nvSpPr>
        <p:spPr>
          <a:xfrm>
            <a:off x="6089536" y="3626775"/>
            <a:ext cx="43163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first package is budget-friendly and suitable for everyone 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6B4941-D68C-6768-E7B9-0BFEF82C93AF}"/>
              </a:ext>
            </a:extLst>
          </p:cNvPr>
          <p:cNvSpPr txBox="1"/>
          <p:nvPr/>
        </p:nvSpPr>
        <p:spPr>
          <a:xfrm>
            <a:off x="6084725" y="4859653"/>
            <a:ext cx="43286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second part of the package consists of luxury inspiration and includes a day honeymoon at a Swansea hotel.</a:t>
            </a:r>
          </a:p>
        </p:txBody>
      </p:sp>
    </p:spTree>
    <p:extLst>
      <p:ext uri="{BB962C8B-B14F-4D97-AF65-F5344CB8AC3E}">
        <p14:creationId xmlns:p14="http://schemas.microsoft.com/office/powerpoint/2010/main" val="1815872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CC05AC7-C76D-437A-940E-567DF01FF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1EA0E3-B720-4500-BCC6-E6676D564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57537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person and person standing next to a car&#10;&#10;Description automatically generated">
            <a:extLst>
              <a:ext uri="{FF2B5EF4-FFF2-40B4-BE49-F238E27FC236}">
                <a16:creationId xmlns:a16="http://schemas.microsoft.com/office/drawing/2014/main" id="{579C7117-D7E4-D6A5-4E17-DB9237DA01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86"/>
          <a:stretch/>
        </p:blipFill>
        <p:spPr>
          <a:xfrm>
            <a:off x="3851030" y="861062"/>
            <a:ext cx="7772400" cy="513587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5AAA19-C81B-40EF-BE0A-482F0BCEC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1C6B51F-09A6-154F-2C2C-C18E637D9160}"/>
              </a:ext>
            </a:extLst>
          </p:cNvPr>
          <p:cNvSpPr txBox="1"/>
          <p:nvPr/>
        </p:nvSpPr>
        <p:spPr>
          <a:xfrm>
            <a:off x="572999" y="866092"/>
            <a:ext cx="27432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 the wedding industry  is generally engaged couples looking to plan a wedding. The value expertise of a wedding planner to create a dream fairly-late wedding experience. The target audience we are recommended reviewing the client information we have gathered over 12 months. A customer segment consists of couples who envision a timeless and traditional wedding with elegant décor, and formal entire.</a:t>
            </a:r>
          </a:p>
        </p:txBody>
      </p:sp>
    </p:spTree>
    <p:extLst>
      <p:ext uri="{BB962C8B-B14F-4D97-AF65-F5344CB8AC3E}">
        <p14:creationId xmlns:p14="http://schemas.microsoft.com/office/powerpoint/2010/main" val="2786462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uilding with many windows&#10;&#10;Description automatically generated">
            <a:extLst>
              <a:ext uri="{FF2B5EF4-FFF2-40B4-BE49-F238E27FC236}">
                <a16:creationId xmlns:a16="http://schemas.microsoft.com/office/drawing/2014/main" id="{15D27354-9309-DB31-C369-E2DD20AC4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91" y="257908"/>
            <a:ext cx="5952694" cy="4114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0FD6D5-4CCD-92FC-3E1D-340A2C143673}"/>
              </a:ext>
            </a:extLst>
          </p:cNvPr>
          <p:cNvSpPr txBox="1"/>
          <p:nvPr/>
        </p:nvSpPr>
        <p:spPr>
          <a:xfrm>
            <a:off x="6651665" y="253547"/>
            <a:ext cx="468923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Excitement for this venue could offer a guests to write a down their favorite song, that can be included in their wedding.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B8F54-B3FC-3DA7-33BD-6135353EA302}"/>
              </a:ext>
            </a:extLst>
          </p:cNvPr>
          <p:cNvSpPr txBox="1"/>
          <p:nvPr/>
        </p:nvSpPr>
        <p:spPr>
          <a:xfrm>
            <a:off x="6639921" y="1695516"/>
            <a:ext cx="466578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Avoiding negativity from the guests ,no matter how difficult wedding planning is.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493B5E-F76E-C5C8-9879-5268008A1A4A}"/>
              </a:ext>
            </a:extLst>
          </p:cNvPr>
          <p:cNvSpPr txBox="1"/>
          <p:nvPr/>
        </p:nvSpPr>
        <p:spPr>
          <a:xfrm>
            <a:off x="6635566" y="2922125"/>
            <a:ext cx="466578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Make sure the wedding is up to date with, planning a strategy work with seating, and stick to the time schedule, consider the venue.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9B7AA6-3452-128D-D9A5-6BB3F84AE367}"/>
              </a:ext>
            </a:extLst>
          </p:cNvPr>
          <p:cNvSpPr txBox="1"/>
          <p:nvPr/>
        </p:nvSpPr>
        <p:spPr>
          <a:xfrm>
            <a:off x="6022684" y="586030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E1DEA0-ADE6-3E52-CB65-5F635EF4D5E4}"/>
              </a:ext>
            </a:extLst>
          </p:cNvPr>
          <p:cNvSpPr txBox="1"/>
          <p:nvPr/>
        </p:nvSpPr>
        <p:spPr>
          <a:xfrm>
            <a:off x="139794" y="4657607"/>
            <a:ext cx="111497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Dylan Thomas Centre is one of the country's most accessible venues. Our last project involved a grant from Cory environmental for a completely new sprung stage floor, ideal for dance performance. Central location make us an ideal venue for meeting and conferences, with a suitable parking. Dylan Thomas square, and for guests with an interest in the culture and history of the city. </a:t>
            </a:r>
          </a:p>
        </p:txBody>
      </p:sp>
    </p:spTree>
    <p:extLst>
      <p:ext uri="{BB962C8B-B14F-4D97-AF65-F5344CB8AC3E}">
        <p14:creationId xmlns:p14="http://schemas.microsoft.com/office/powerpoint/2010/main" val="2563248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6814345-41DE-42C5-8657-66C1417DF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E68E419-3727-4F5E-8840-AF149B33B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519B6EC-D7AE-452F-8D0C-D11BD3377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C952CBB-F22A-BDFE-C4EB-3A78DA28EFAD}"/>
              </a:ext>
            </a:extLst>
          </p:cNvPr>
          <p:cNvSpPr txBox="1"/>
          <p:nvPr/>
        </p:nvSpPr>
        <p:spPr>
          <a:xfrm>
            <a:off x="571501" y="2848396"/>
            <a:ext cx="5467441" cy="30183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SzPct val="80000"/>
            </a:pPr>
            <a:r>
              <a:rPr lang="en-US" dirty="0"/>
              <a:t>As is well known , The Love Words exhibition tells the story of Dylan's life work, and legacy from his birth 27th of October 1914 in Swansea. Dylan Thomas was a well-known Wales poet and writer.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294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Provided by guide.in.ua">
            <a:extLst>
              <a:ext uri="{FF2B5EF4-FFF2-40B4-BE49-F238E27FC236}">
                <a16:creationId xmlns:a16="http://schemas.microsoft.com/office/drawing/2014/main" id="{FEF0C9B3-3435-D95A-BD24-0F37043F04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4734" y="2251014"/>
            <a:ext cx="4705764" cy="2352882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16593D7-7C06-3403-FBF0-269267B38978}"/>
              </a:ext>
            </a:extLst>
          </p:cNvPr>
          <p:cNvSpPr txBox="1"/>
          <p:nvPr/>
        </p:nvSpPr>
        <p:spPr>
          <a:xfrm>
            <a:off x="742636" y="1120560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THE</a:t>
            </a:r>
            <a:r>
              <a:rPr lang="en-US" dirty="0"/>
              <a:t> </a:t>
            </a:r>
            <a:r>
              <a:rPr lang="en-US" sz="2400" dirty="0"/>
              <a:t>LOVE</a:t>
            </a:r>
            <a:r>
              <a:rPr lang="en-US" dirty="0"/>
              <a:t> </a:t>
            </a:r>
            <a:r>
              <a:rPr lang="en-US" sz="2400" dirty="0"/>
              <a:t>WORD</a:t>
            </a:r>
            <a:r>
              <a:rPr lang="en-US" dirty="0"/>
              <a:t> </a:t>
            </a:r>
            <a:r>
              <a:rPr lang="en-US" sz="2400" dirty="0"/>
              <a:t>EXHIBITION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1506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BBC217-D52A-1E16-74CE-67B22652CDE0}"/>
              </a:ext>
            </a:extLst>
          </p:cNvPr>
          <p:cNvSpPr txBox="1"/>
          <p:nvPr/>
        </p:nvSpPr>
        <p:spPr>
          <a:xfrm>
            <a:off x="304800" y="304800"/>
            <a:ext cx="117113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  <a:hlinkClick r:id="rId2"/>
              </a:rPr>
              <a:t>"Jimmy Carter to welcome visitors to Dylan Thomas house"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. BBC. 9 November 2011. </a:t>
            </a:r>
            <a:r>
              <a:rPr lang="en-US">
                <a:latin typeface="Arial"/>
                <a:cs typeface="Arial"/>
                <a:hlinkClick r:id="rId3"/>
              </a:rPr>
              <a:t>Archived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 from the original on 17 September 2014. Retrieved 24 August 2020.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4B8B2-5D48-1B80-F74A-E6840E3DE41B}"/>
              </a:ext>
            </a:extLst>
          </p:cNvPr>
          <p:cNvSpPr txBox="1"/>
          <p:nvPr/>
        </p:nvSpPr>
        <p:spPr>
          <a:xfrm>
            <a:off x="304800" y="1219200"/>
            <a:ext cx="11430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  <a:hlinkClick r:id="rId4"/>
              </a:rPr>
              <a:t>"'Love the Words' Exhibition – Dylan Thomas.com is the official website about the writer"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. Retrieved 22 September 2015.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C30F66-F8F0-BA97-0158-8585DE7BDE92}"/>
              </a:ext>
            </a:extLst>
          </p:cNvPr>
          <p:cNvSpPr txBox="1"/>
          <p:nvPr/>
        </p:nvSpPr>
        <p:spPr>
          <a:xfrm>
            <a:off x="304800" y="2227385"/>
            <a:ext cx="11430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AutoNum type="arabicPeriod"/>
            </a:pP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5"/>
              </a:rPr>
              <a:t>"New Exhibition Coming To Swansea's Dylan Thomas Centre"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</a:rPr>
              <a:t>. Centre Screen. Retrieved 24 August 2020.</a:t>
            </a:r>
            <a:r>
              <a:rPr lang="en-US" baseline="30000">
                <a:solidFill>
                  <a:srgbClr val="202122"/>
                </a:solidFill>
                <a:latin typeface="Arial"/>
                <a:cs typeface="Arial"/>
              </a:rPr>
              <a:t>[</a:t>
            </a:r>
            <a:r>
              <a:rPr lang="en-US" i="1" baseline="30000">
                <a:solidFill>
                  <a:srgbClr val="202122"/>
                </a:solidFill>
                <a:latin typeface="Arial"/>
                <a:cs typeface="Arial"/>
                <a:hlinkClick r:id="rId6" tooltip="Wikipedia:Link rot"/>
              </a:rPr>
              <a:t>permanent dead link</a:t>
            </a:r>
            <a:r>
              <a:rPr lang="en-US" baseline="30000">
                <a:solidFill>
                  <a:srgbClr val="202122"/>
                </a:solidFill>
                <a:latin typeface="Arial"/>
                <a:cs typeface="Arial"/>
              </a:rPr>
              <a:t>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3F515-88D1-CF28-5BAB-9AF2E9457C5D}"/>
              </a:ext>
            </a:extLst>
          </p:cNvPr>
          <p:cNvSpPr txBox="1"/>
          <p:nvPr/>
        </p:nvSpPr>
        <p:spPr>
          <a:xfrm>
            <a:off x="386862" y="2883876"/>
            <a:ext cx="11430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  <a:hlinkClick r:id="rId7"/>
              </a:rPr>
              <a:t>"Artists' fears over Dylan Thomas Centre in Swansea"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. 27 March 2011. </a:t>
            </a:r>
            <a:r>
              <a:rPr lang="en-US">
                <a:latin typeface="Arial"/>
                <a:cs typeface="Arial"/>
                <a:hlinkClick r:id="rId8"/>
              </a:rPr>
              <a:t>Archived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 from the original on 12 November 2020. Retrieved 24 August 2020.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BC4A64-234F-5B0A-409B-F90595F416FC}"/>
              </a:ext>
            </a:extLst>
          </p:cNvPr>
          <p:cNvSpPr txBox="1"/>
          <p:nvPr/>
        </p:nvSpPr>
        <p:spPr>
          <a:xfrm>
            <a:off x="293077" y="3798277"/>
            <a:ext cx="117113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AutoNum type="arabicPeriod"/>
            </a:pP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9"/>
              </a:rPr>
              <a:t>"Dylan Thomas Festival"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</a:rPr>
              <a:t>. dylanthomas.com. Archived from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10"/>
              </a:rPr>
              <a:t>the original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</a:rPr>
              <a:t> on 16 July 2012. Retrieved 21 July 2012.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0B93BD-B33F-0883-3B06-8ED54E54329F}"/>
              </a:ext>
            </a:extLst>
          </p:cNvPr>
          <p:cNvSpPr txBox="1"/>
          <p:nvPr/>
        </p:nvSpPr>
        <p:spPr>
          <a:xfrm>
            <a:off x="328247" y="4607169"/>
            <a:ext cx="76082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  <a:hlinkClick r:id="rId11"/>
              </a:rPr>
              <a:t>"About Dylan Thomas"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.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12" tooltip="Poetry Archive"/>
              </a:rPr>
              <a:t>Poetry Archive</a:t>
            </a: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. Retrieved 8 March 2016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6E8DAA-B803-DE70-0998-2D81CDAD5180}"/>
              </a:ext>
            </a:extLst>
          </p:cNvPr>
          <p:cNvSpPr txBox="1"/>
          <p:nvPr/>
        </p:nvSpPr>
        <p:spPr>
          <a:xfrm>
            <a:off x="293077" y="5099538"/>
            <a:ext cx="115355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AutoNum type="arabicPeriod"/>
            </a:pP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13"/>
              </a:rPr>
              <a:t>"In my Craft or Sullen Art"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</a:rPr>
              <a:t>. Poetry Foundation. Archived from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14"/>
              </a:rPr>
              <a:t>the original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</a:rPr>
              <a:t> on 23 June 2012. Retrieved 27 July 2012.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E769EC-F6CB-D909-FF5F-EF2D0E0D3693}"/>
              </a:ext>
            </a:extLst>
          </p:cNvPr>
          <p:cNvSpPr txBox="1"/>
          <p:nvPr/>
        </p:nvSpPr>
        <p:spPr>
          <a:xfrm>
            <a:off x="304800" y="5744308"/>
            <a:ext cx="99528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AutoNum type="arabicPeriod"/>
            </a:pPr>
            <a:r>
              <a:rPr lang="en-US">
                <a:solidFill>
                  <a:srgbClr val="202122"/>
                </a:solidFill>
                <a:latin typeface="Arial"/>
                <a:cs typeface="Arial"/>
              </a:rPr>
              <a:t> 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  <a:hlinkClick r:id="rId15"/>
              </a:rPr>
              <a:t>"Dylan's Swansea"</a:t>
            </a:r>
            <a:r>
              <a:rPr lang="en-US" i="1">
                <a:solidFill>
                  <a:srgbClr val="202122"/>
                </a:solidFill>
                <a:latin typeface="Arial"/>
                <a:cs typeface="Arial"/>
              </a:rPr>
              <a:t>. Dylanthomas.com. City and County of Swansea. Retrieved 4 March 2016.</a:t>
            </a:r>
          </a:p>
        </p:txBody>
      </p:sp>
    </p:spTree>
    <p:extLst>
      <p:ext uri="{BB962C8B-B14F-4D97-AF65-F5344CB8AC3E}">
        <p14:creationId xmlns:p14="http://schemas.microsoft.com/office/powerpoint/2010/main" val="1490594636"/>
      </p:ext>
    </p:extLst>
  </p:cSld>
  <p:clrMapOvr>
    <a:masterClrMapping/>
  </p:clrMapOvr>
</p:sld>
</file>

<file path=ppt/theme/theme1.xml><?xml version="1.0" encoding="utf-8"?>
<a:theme xmlns:a="http://schemas.openxmlformats.org/drawingml/2006/main" name="AlignmentVTI">
  <a:themeElements>
    <a:clrScheme name="AnalogousFromLightSeed_2SEEDS">
      <a:dk1>
        <a:srgbClr val="000000"/>
      </a:dk1>
      <a:lt1>
        <a:srgbClr val="FFFFFF"/>
      </a:lt1>
      <a:dk2>
        <a:srgbClr val="412429"/>
      </a:dk2>
      <a:lt2>
        <a:srgbClr val="E8E4E2"/>
      </a:lt2>
      <a:accent1>
        <a:srgbClr val="7FA6BA"/>
      </a:accent1>
      <a:accent2>
        <a:srgbClr val="80A9A6"/>
      </a:accent2>
      <a:accent3>
        <a:srgbClr val="96A2C6"/>
      </a:accent3>
      <a:accent4>
        <a:srgbClr val="BA8E7F"/>
      </a:accent4>
      <a:accent5>
        <a:srgbClr val="AF9F7F"/>
      </a:accent5>
      <a:accent6>
        <a:srgbClr val="A0A571"/>
      </a:accent6>
      <a:hlink>
        <a:srgbClr val="A8765D"/>
      </a:hlink>
      <a:folHlink>
        <a:srgbClr val="7F7F7F"/>
      </a:folHlink>
    </a:clrScheme>
    <a:fontScheme name="Custom 1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ignmentVTI" id="{606D7720-FAA0-4ADC-B967-3239DA8ECA1A}" vid="{10074623-6FCC-4A3C-AAA5-58644BD8FF1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AlignmentVTI</vt:lpstr>
      <vt:lpstr>Wedding Package Ceremony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317</cp:revision>
  <dcterms:created xsi:type="dcterms:W3CDTF">2024-12-16T17:37:53Z</dcterms:created>
  <dcterms:modified xsi:type="dcterms:W3CDTF">2025-03-09T20:57:00Z</dcterms:modified>
</cp:coreProperties>
</file>