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9FFE39-44AD-9DB4-DE65-FE626449063E}" v="633" dt="2026-02-19T19:58:21.264"/>
    <p1510:client id="{D10DDA3F-E9DE-AECE-1136-082BFB367AAB}" v="23" dt="2026-02-19T20:08:50.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55066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03507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55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45453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20751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04395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072804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34343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59953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23398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23877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2/19/2026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24140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2/19/2026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548875997"/>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6" r:id="rId7"/>
    <p:sldLayoutId id="2147483737" r:id="rId8"/>
    <p:sldLayoutId id="2147483738" r:id="rId9"/>
    <p:sldLayoutId id="2147483739" r:id="rId10"/>
    <p:sldLayoutId id="2147483740" r:id="rId11"/>
    <p:sldLayoutId id="214748374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childline.org.uk/info-advice/home-families/family-relationships/social-services/" TargetMode="External"/><Relationship Id="rId3" Type="http://schemas.openxmlformats.org/officeDocument/2006/relationships/hyperlink" Target="https://www.simplypsychology.org/bowlby.html" TargetMode="External"/><Relationship Id="rId7" Type="http://schemas.openxmlformats.org/officeDocument/2006/relationships/hyperlink" Target="https://www.nhs.uk/service-search/other-health-services/local-authority-adult-social-care" TargetMode="External"/><Relationship Id="rId2" Type="http://schemas.openxmlformats.org/officeDocument/2006/relationships/hyperlink" Target="https://www.simplypsychology.org/erik-erikson.html" TargetMode="External"/><Relationship Id="rId1" Type="http://schemas.openxmlformats.org/officeDocument/2006/relationships/slideLayout" Target="../slideLayouts/slideLayout2.xml"/><Relationship Id="rId6" Type="http://schemas.openxmlformats.org/officeDocument/2006/relationships/hyperlink" Target="https://www.carersuk.org/help-and-advice/practical-support/support-for-young-carers/" TargetMode="External"/><Relationship Id="rId5" Type="http://schemas.openxmlformats.org/officeDocument/2006/relationships/hyperlink" Target="https://www.bing.com/images/search?view=detailV2&amp;ccid=b4Ticr7O&amp;id=E80AF54BB23A3D3FA042B89BA6E22E519C812D04&amp;thid=OIP.b4Ticr7O6qlNOCkobL_9twHaHa&amp;mediaurl=https%3A%2F%2Fcdn.prod.website-files.com%2F5b69a01ba2e409501de055d1%2F649ef7ad8c39b3a9811592a8_John%20Bowlbys%20Stages%20of%20Attachment.jpg&amp;cdnurl=https%3A%2F%2Fth.bing.com%2Fth%2Fid%2FR.6f84e272beceeaa94d3829286cbffdb7%3Frik%3DBC2BnFEu4qabuA%26pid%3DImgRaw%26r%3D0&amp;exph=700&amp;expw=700&amp;q=bowlby+attachment+theory&amp;form=IRPRST&amp;ck=A0DF5F8EB23AC2A2BE291973D95E26B1&amp;selectedindex=10&amp;itb=0&amp;cw=1222&amp;ch=572&amp;ajaxhist=0&amp;ajaxserp=0&amp;vt=0&amp;sim=11" TargetMode="External"/><Relationship Id="rId4" Type="http://schemas.openxmlformats.org/officeDocument/2006/relationships/hyperlink" Target="https://www.bing.com/images/search?view=detailV2&amp;ccid=dCbfjwZu&amp;id=C3C30A48D74D9FF057236FEA8A39254E9A958AB0&amp;thid=OIP.dCbfjwZupxW3zZLkKAtdFwHaFj&amp;mediaurl=https%3A%2F%2Fslidetodoc.com%2Fpresentation_image_h%2Fffe0cc05fc324e9189b6db580869b30e%2Fimage-6.jpg&amp;cdnurl=https%3A%2F%2Fth.bing.com%2Fth%2Fid%2FR.7426df8f066ea715b7cd92e4280b5d17%3Frik%3DsIqVmk4lOYrqbw%26pid%3DImgRaw%26r%3D0&amp;exph=540&amp;expw=720&amp;q=erikson%27s+theory&amp;form=IRPRST&amp;ck=B3458DD6D10D6515DCCBC8B19C1E0EF7&amp;selectedindex=12&amp;itb=0&amp;cw=1222&amp;ch=572&amp;ajaxhist=0&amp;ajaxserp=0&amp;pivotparams=insightsToken%3Dccid_veY954LJ*cp_69642B27F77A09D86F18FA63CCFA7332*mid_C51819A72B6BEE4FD3F4170BD63B9E75AE3D1E75*thid_OIP.veY954LJcqIv2P3Fr8xU7wHaFj&amp;vt=0&amp;sim=11&amp;iss=VSI&amp;ajaxhist=0&amp;ajaxserp=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64E0904-5ABD-4DC7-8562-C38580C95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Cherry blossoms">
            <a:extLst>
              <a:ext uri="{FF2B5EF4-FFF2-40B4-BE49-F238E27FC236}">
                <a16:creationId xmlns:a16="http://schemas.microsoft.com/office/drawing/2014/main" id="{5ADCB84D-9009-4BBE-D1EF-A564347F0468}"/>
              </a:ext>
            </a:extLst>
          </p:cNvPr>
          <p:cNvPicPr>
            <a:picLocks noChangeAspect="1"/>
          </p:cNvPicPr>
          <p:nvPr/>
        </p:nvPicPr>
        <p:blipFill>
          <a:blip r:embed="rId2"/>
          <a:srcRect t="4930" r="-2" b="10673"/>
          <a:stretch>
            <a:fillRect/>
          </a:stretch>
        </p:blipFill>
        <p:spPr>
          <a:xfrm>
            <a:off x="20" y="10"/>
            <a:ext cx="12191980" cy="6857990"/>
          </a:xfrm>
          <a:custGeom>
            <a:avLst/>
            <a:gdLst/>
            <a:ahLst/>
            <a:cxnLst/>
            <a:rect l="l" t="t" r="r" b="b"/>
            <a:pathLst>
              <a:path w="12192000" h="6858000">
                <a:moveTo>
                  <a:pt x="0" y="0"/>
                </a:moveTo>
                <a:lnTo>
                  <a:pt x="12192000" y="0"/>
                </a:lnTo>
                <a:lnTo>
                  <a:pt x="12192000" y="6858000"/>
                </a:lnTo>
                <a:lnTo>
                  <a:pt x="11560655" y="6858000"/>
                </a:lnTo>
                <a:lnTo>
                  <a:pt x="11572884" y="6759738"/>
                </a:lnTo>
                <a:cubicBezTo>
                  <a:pt x="11663744" y="6693104"/>
                  <a:pt x="11749315" y="6619456"/>
                  <a:pt x="11812292" y="6532282"/>
                </a:cubicBezTo>
                <a:cubicBezTo>
                  <a:pt x="11851232" y="6478675"/>
                  <a:pt x="11886807" y="6425068"/>
                  <a:pt x="11956995" y="6386992"/>
                </a:cubicBezTo>
                <a:cubicBezTo>
                  <a:pt x="11918054" y="6334888"/>
                  <a:pt x="11851232" y="6322863"/>
                  <a:pt x="11801234" y="6284788"/>
                </a:cubicBezTo>
                <a:cubicBezTo>
                  <a:pt x="11797390" y="6253224"/>
                  <a:pt x="11876711" y="6262743"/>
                  <a:pt x="11856520" y="6193604"/>
                </a:cubicBezTo>
                <a:cubicBezTo>
                  <a:pt x="11829119" y="6101419"/>
                  <a:pt x="11858923" y="5996209"/>
                  <a:pt x="11722875" y="5956630"/>
                </a:cubicBezTo>
                <a:cubicBezTo>
                  <a:pt x="11686819" y="5866950"/>
                  <a:pt x="11676724" y="5723664"/>
                  <a:pt x="11763258" y="5635988"/>
                </a:cubicBezTo>
                <a:cubicBezTo>
                  <a:pt x="11892094" y="5505226"/>
                  <a:pt x="11871424" y="5422059"/>
                  <a:pt x="11706050" y="5351418"/>
                </a:cubicBezTo>
                <a:cubicBezTo>
                  <a:pt x="11684896" y="5342400"/>
                  <a:pt x="11707491" y="4786287"/>
                  <a:pt x="11697876" y="4763241"/>
                </a:cubicBezTo>
                <a:cubicBezTo>
                  <a:pt x="11713260" y="4731677"/>
                  <a:pt x="11749315" y="4739192"/>
                  <a:pt x="11776236" y="4730675"/>
                </a:cubicBezTo>
                <a:cubicBezTo>
                  <a:pt x="11894018" y="4694603"/>
                  <a:pt x="11897864" y="4694603"/>
                  <a:pt x="11868540" y="4584884"/>
                </a:cubicBezTo>
                <a:cubicBezTo>
                  <a:pt x="11859884" y="4551817"/>
                  <a:pt x="11880076" y="4538289"/>
                  <a:pt x="11898825" y="4517749"/>
                </a:cubicBezTo>
                <a:cubicBezTo>
                  <a:pt x="11969013" y="4441095"/>
                  <a:pt x="11969494" y="4440094"/>
                  <a:pt x="11897864" y="4375464"/>
                </a:cubicBezTo>
                <a:cubicBezTo>
                  <a:pt x="11877192" y="4356928"/>
                  <a:pt x="11863252" y="4336887"/>
                  <a:pt x="11854116" y="4311838"/>
                </a:cubicBezTo>
                <a:cubicBezTo>
                  <a:pt x="11837290" y="4266245"/>
                  <a:pt x="11837771" y="4228169"/>
                  <a:pt x="11901709" y="4203620"/>
                </a:cubicBezTo>
                <a:cubicBezTo>
                  <a:pt x="11946418" y="4186086"/>
                  <a:pt x="11971897" y="4166044"/>
                  <a:pt x="11974782" y="4114442"/>
                </a:cubicBezTo>
                <a:cubicBezTo>
                  <a:pt x="11976706" y="4071355"/>
                  <a:pt x="11981993" y="4043299"/>
                  <a:pt x="11932476" y="4024762"/>
                </a:cubicBezTo>
                <a:cubicBezTo>
                  <a:pt x="11892576" y="4009732"/>
                  <a:pt x="11881038" y="3977668"/>
                  <a:pt x="11885365" y="3939592"/>
                </a:cubicBezTo>
                <a:cubicBezTo>
                  <a:pt x="11895460" y="3846405"/>
                  <a:pt x="11841137" y="3791796"/>
                  <a:pt x="11751719" y="3749211"/>
                </a:cubicBezTo>
                <a:cubicBezTo>
                  <a:pt x="11666628" y="3708629"/>
                  <a:pt x="11592115" y="3654019"/>
                  <a:pt x="11513754" y="3604420"/>
                </a:cubicBezTo>
                <a:cubicBezTo>
                  <a:pt x="11426740" y="3549310"/>
                  <a:pt x="11325786" y="3516243"/>
                  <a:pt x="11220504" y="3488188"/>
                </a:cubicBezTo>
                <a:cubicBezTo>
                  <a:pt x="11239734" y="3448108"/>
                  <a:pt x="11306076" y="3470653"/>
                  <a:pt x="11312805" y="3414541"/>
                </a:cubicBezTo>
                <a:cubicBezTo>
                  <a:pt x="11148394" y="3366945"/>
                  <a:pt x="10991193" y="3295301"/>
                  <a:pt x="10805146" y="3277767"/>
                </a:cubicBezTo>
                <a:cubicBezTo>
                  <a:pt x="10955618" y="3286784"/>
                  <a:pt x="11092147" y="3222154"/>
                  <a:pt x="11234926" y="3203117"/>
                </a:cubicBezTo>
                <a:cubicBezTo>
                  <a:pt x="11248386" y="3171554"/>
                  <a:pt x="11217140" y="3179569"/>
                  <a:pt x="11204640" y="3174060"/>
                </a:cubicBezTo>
                <a:cubicBezTo>
                  <a:pt x="11192140" y="3168047"/>
                  <a:pt x="11176757" y="3166042"/>
                  <a:pt x="11174834" y="3143498"/>
                </a:cubicBezTo>
                <a:cubicBezTo>
                  <a:pt x="11243580" y="3110932"/>
                  <a:pt x="11329632" y="3132475"/>
                  <a:pt x="11400780" y="3099410"/>
                </a:cubicBezTo>
                <a:cubicBezTo>
                  <a:pt x="11384916" y="3051314"/>
                  <a:pt x="11323382" y="3080371"/>
                  <a:pt x="11297902" y="3041793"/>
                </a:cubicBezTo>
                <a:cubicBezTo>
                  <a:pt x="11364246" y="3034780"/>
                  <a:pt x="11425779" y="3031774"/>
                  <a:pt x="11485870" y="3021253"/>
                </a:cubicBezTo>
                <a:cubicBezTo>
                  <a:pt x="11532984" y="3013236"/>
                  <a:pt x="11545964" y="2972154"/>
                  <a:pt x="11513754" y="2944098"/>
                </a:cubicBezTo>
                <a:cubicBezTo>
                  <a:pt x="11484909" y="2919049"/>
                  <a:pt x="11442604" y="2917044"/>
                  <a:pt x="11405107" y="2906523"/>
                </a:cubicBezTo>
                <a:cubicBezTo>
                  <a:pt x="11137817" y="2833377"/>
                  <a:pt x="10857066" y="2809829"/>
                  <a:pt x="10572950" y="2803317"/>
                </a:cubicBezTo>
                <a:cubicBezTo>
                  <a:pt x="10117210" y="2792795"/>
                  <a:pt x="9660028" y="2793297"/>
                  <a:pt x="9205250" y="2778767"/>
                </a:cubicBezTo>
                <a:cubicBezTo>
                  <a:pt x="8996489" y="2772379"/>
                  <a:pt x="8788540" y="2761765"/>
                  <a:pt x="8579578" y="2759181"/>
                </a:cubicBezTo>
                <a:cubicBezTo>
                  <a:pt x="8509922" y="2758320"/>
                  <a:pt x="8440155" y="2758352"/>
                  <a:pt x="8370208" y="2759730"/>
                </a:cubicBezTo>
                <a:cubicBezTo>
                  <a:pt x="8070708" y="2765742"/>
                  <a:pt x="7771690" y="2764238"/>
                  <a:pt x="7470748" y="2819849"/>
                </a:cubicBezTo>
                <a:cubicBezTo>
                  <a:pt x="7316911" y="2848407"/>
                  <a:pt x="7156825" y="2838887"/>
                  <a:pt x="7001547" y="2861432"/>
                </a:cubicBezTo>
                <a:cubicBezTo>
                  <a:pt x="6765024" y="2896002"/>
                  <a:pt x="6528501" y="2936583"/>
                  <a:pt x="6295343" y="2988688"/>
                </a:cubicBezTo>
                <a:cubicBezTo>
                  <a:pt x="6222271" y="3005220"/>
                  <a:pt x="6131892" y="3015241"/>
                  <a:pt x="6075166" y="3078367"/>
                </a:cubicBezTo>
                <a:cubicBezTo>
                  <a:pt x="5985266" y="3038288"/>
                  <a:pt x="5929502" y="3113938"/>
                  <a:pt x="5859314" y="3139490"/>
                </a:cubicBezTo>
                <a:cubicBezTo>
                  <a:pt x="5831912" y="3149510"/>
                  <a:pt x="5795857" y="3163538"/>
                  <a:pt x="5800183" y="3195101"/>
                </a:cubicBezTo>
                <a:cubicBezTo>
                  <a:pt x="5804030" y="3234680"/>
                  <a:pt x="5844410" y="3260231"/>
                  <a:pt x="5882870" y="3252215"/>
                </a:cubicBezTo>
                <a:cubicBezTo>
                  <a:pt x="6002574" y="3227164"/>
                  <a:pt x="6109777" y="3283277"/>
                  <a:pt x="6232848" y="3274760"/>
                </a:cubicBezTo>
                <a:cubicBezTo>
                  <a:pt x="6125643" y="3298808"/>
                  <a:pt x="6018918" y="3323358"/>
                  <a:pt x="5911715" y="3347407"/>
                </a:cubicBezTo>
                <a:cubicBezTo>
                  <a:pt x="6070839" y="3366444"/>
                  <a:pt x="6227559" y="3332376"/>
                  <a:pt x="6384279" y="3312836"/>
                </a:cubicBezTo>
                <a:cubicBezTo>
                  <a:pt x="6434757" y="3306824"/>
                  <a:pt x="6513117" y="3260732"/>
                  <a:pt x="6526097" y="3325362"/>
                </a:cubicBezTo>
                <a:cubicBezTo>
                  <a:pt x="6534750" y="3368448"/>
                  <a:pt x="6450622" y="3371454"/>
                  <a:pt x="6403028" y="3383478"/>
                </a:cubicBezTo>
                <a:cubicBezTo>
                  <a:pt x="6192945" y="3435081"/>
                  <a:pt x="5979497" y="3465141"/>
                  <a:pt x="5767013" y="3500713"/>
                </a:cubicBezTo>
                <a:cubicBezTo>
                  <a:pt x="5746822" y="3504220"/>
                  <a:pt x="5720381" y="3501214"/>
                  <a:pt x="5706920" y="3511233"/>
                </a:cubicBezTo>
                <a:cubicBezTo>
                  <a:pt x="5598272" y="3591895"/>
                  <a:pt x="5460782" y="3618449"/>
                  <a:pt x="5310793" y="3677066"/>
                </a:cubicBezTo>
                <a:cubicBezTo>
                  <a:pt x="5405498" y="3704622"/>
                  <a:pt x="5469435" y="3648007"/>
                  <a:pt x="5548276" y="3660533"/>
                </a:cubicBezTo>
                <a:cubicBezTo>
                  <a:pt x="5467993" y="3721154"/>
                  <a:pt x="5374730" y="3732677"/>
                  <a:pt x="5293005" y="3765743"/>
                </a:cubicBezTo>
                <a:cubicBezTo>
                  <a:pt x="5234355" y="3789291"/>
                  <a:pt x="5016580" y="3862938"/>
                  <a:pt x="4983410" y="3883981"/>
                </a:cubicBezTo>
                <a:cubicBezTo>
                  <a:pt x="4883416" y="3949110"/>
                  <a:pt x="4756501" y="3979672"/>
                  <a:pt x="4674775" y="4068850"/>
                </a:cubicBezTo>
                <a:cubicBezTo>
                  <a:pt x="4617087" y="4131477"/>
                  <a:pt x="4520939" y="4119952"/>
                  <a:pt x="4453155" y="4163539"/>
                </a:cubicBezTo>
                <a:cubicBezTo>
                  <a:pt x="4429119" y="4204622"/>
                  <a:pt x="4475751" y="4215143"/>
                  <a:pt x="4492095" y="4237188"/>
                </a:cubicBezTo>
                <a:cubicBezTo>
                  <a:pt x="4513728" y="4266746"/>
                  <a:pt x="4475269" y="4283280"/>
                  <a:pt x="4464213" y="4318851"/>
                </a:cubicBezTo>
                <a:cubicBezTo>
                  <a:pt x="4591608" y="4278771"/>
                  <a:pt x="4713234" y="4255223"/>
                  <a:pt x="4857456" y="4241696"/>
                </a:cubicBezTo>
                <a:cubicBezTo>
                  <a:pt x="4809862" y="4299311"/>
                  <a:pt x="4752174" y="4274261"/>
                  <a:pt x="4713234" y="4295303"/>
                </a:cubicBezTo>
                <a:cubicBezTo>
                  <a:pt x="4687756" y="4308830"/>
                  <a:pt x="4648816" y="4314843"/>
                  <a:pt x="4656026" y="4348410"/>
                </a:cubicBezTo>
                <a:cubicBezTo>
                  <a:pt x="4661795" y="4374963"/>
                  <a:pt x="4694486" y="4371456"/>
                  <a:pt x="4718523" y="4368951"/>
                </a:cubicBezTo>
                <a:cubicBezTo>
                  <a:pt x="4810825" y="4359433"/>
                  <a:pt x="4900722" y="4356425"/>
                  <a:pt x="4989178" y="4420054"/>
                </a:cubicBezTo>
                <a:cubicBezTo>
                  <a:pt x="4764193" y="4512739"/>
                  <a:pt x="4505557" y="4473661"/>
                  <a:pt x="4304127" y="4609933"/>
                </a:cubicBezTo>
                <a:cubicBezTo>
                  <a:pt x="4332491" y="4652018"/>
                  <a:pt x="4372871" y="4629473"/>
                  <a:pt x="4402677" y="4624463"/>
                </a:cubicBezTo>
                <a:cubicBezTo>
                  <a:pt x="4598338" y="4590394"/>
                  <a:pt x="5297331" y="4651016"/>
                  <a:pt x="5398287" y="4608430"/>
                </a:cubicBezTo>
                <a:cubicBezTo>
                  <a:pt x="5460301" y="4582379"/>
                  <a:pt x="5525682" y="4569853"/>
                  <a:pt x="5592504" y="4585886"/>
                </a:cubicBezTo>
                <a:cubicBezTo>
                  <a:pt x="5656923" y="4601416"/>
                  <a:pt x="5640578" y="4819353"/>
                  <a:pt x="5411266" y="4964142"/>
                </a:cubicBezTo>
                <a:cubicBezTo>
                  <a:pt x="5378575" y="4984684"/>
                  <a:pt x="5524721" y="5014244"/>
                  <a:pt x="5480493" y="5031277"/>
                </a:cubicBezTo>
                <a:cubicBezTo>
                  <a:pt x="5445880" y="5044804"/>
                  <a:pt x="5276179" y="5037289"/>
                  <a:pt x="5233393" y="5047810"/>
                </a:cubicBezTo>
                <a:cubicBezTo>
                  <a:pt x="5216567" y="5052318"/>
                  <a:pt x="4701216" y="5221157"/>
                  <a:pt x="4750251" y="5256728"/>
                </a:cubicBezTo>
                <a:cubicBezTo>
                  <a:pt x="4896877" y="5363441"/>
                  <a:pt x="5388190" y="5558833"/>
                  <a:pt x="4508440" y="5624965"/>
                </a:cubicBezTo>
                <a:cubicBezTo>
                  <a:pt x="4536323" y="5663542"/>
                  <a:pt x="4613241" y="5638994"/>
                  <a:pt x="4602665" y="5706629"/>
                </a:cubicBezTo>
                <a:cubicBezTo>
                  <a:pt x="4485845" y="5743202"/>
                  <a:pt x="4350758" y="5741198"/>
                  <a:pt x="4215189" y="5797811"/>
                </a:cubicBezTo>
                <a:cubicBezTo>
                  <a:pt x="4276245" y="5838893"/>
                  <a:pt x="4346432" y="5813844"/>
                  <a:pt x="4407966" y="5826870"/>
                </a:cubicBezTo>
                <a:cubicBezTo>
                  <a:pt x="4373353" y="5878473"/>
                  <a:pt x="4313741" y="5870457"/>
                  <a:pt x="4265186" y="5881478"/>
                </a:cubicBezTo>
                <a:cubicBezTo>
                  <a:pt x="4220479" y="5892001"/>
                  <a:pt x="4125774" y="5981680"/>
                  <a:pt x="4145964" y="5977170"/>
                </a:cubicBezTo>
                <a:cubicBezTo>
                  <a:pt x="4332971" y="5937091"/>
                  <a:pt x="4522862" y="5948113"/>
                  <a:pt x="4710350" y="5909035"/>
                </a:cubicBezTo>
                <a:cubicBezTo>
                  <a:pt x="4772366" y="5896009"/>
                  <a:pt x="4842554" y="5870958"/>
                  <a:pt x="4870916" y="5949616"/>
                </a:cubicBezTo>
                <a:cubicBezTo>
                  <a:pt x="4879571" y="5972663"/>
                  <a:pt x="4873320" y="5980177"/>
                  <a:pt x="4960333" y="5949115"/>
                </a:cubicBezTo>
                <a:cubicBezTo>
                  <a:pt x="4994466" y="5937091"/>
                  <a:pt x="5039656" y="5924065"/>
                  <a:pt x="5073788" y="5953623"/>
                </a:cubicBezTo>
                <a:cubicBezTo>
                  <a:pt x="5052154" y="5990698"/>
                  <a:pt x="5010331" y="5979675"/>
                  <a:pt x="4979084" y="5990197"/>
                </a:cubicBezTo>
                <a:cubicBezTo>
                  <a:pt x="4896397" y="6017250"/>
                  <a:pt x="5180513" y="6120457"/>
                  <a:pt x="5100228" y="6151519"/>
                </a:cubicBezTo>
                <a:cubicBezTo>
                  <a:pt x="4935817" y="6215148"/>
                  <a:pt x="4832938" y="6196611"/>
                  <a:pt x="4666602" y="6266250"/>
                </a:cubicBezTo>
                <a:cubicBezTo>
                  <a:pt x="4723331" y="6264746"/>
                  <a:pt x="4706024" y="6288795"/>
                  <a:pt x="4762750" y="6288795"/>
                </a:cubicBezTo>
                <a:cubicBezTo>
                  <a:pt x="4788229" y="6288795"/>
                  <a:pt x="4815151" y="6294807"/>
                  <a:pt x="4815151" y="6322363"/>
                </a:cubicBezTo>
                <a:cubicBezTo>
                  <a:pt x="4815151" y="6348414"/>
                  <a:pt x="4516613" y="6491199"/>
                  <a:pt x="4558918" y="6504727"/>
                </a:cubicBezTo>
                <a:cubicBezTo>
                  <a:pt x="4674295" y="6541299"/>
                  <a:pt x="4970431" y="6429075"/>
                  <a:pt x="4899280" y="6480679"/>
                </a:cubicBezTo>
                <a:cubicBezTo>
                  <a:pt x="4791114" y="6559337"/>
                  <a:pt x="4774769" y="6574868"/>
                  <a:pt x="4692563" y="6586391"/>
                </a:cubicBezTo>
                <a:cubicBezTo>
                  <a:pt x="4621894" y="6596411"/>
                  <a:pt x="4373353" y="6816352"/>
                  <a:pt x="4303645" y="6834888"/>
                </a:cubicBezTo>
                <a:cubicBezTo>
                  <a:pt x="4288262" y="6838896"/>
                  <a:pt x="4291687" y="6845065"/>
                  <a:pt x="4307829" y="6852361"/>
                </a:cubicBezTo>
                <a:lnTo>
                  <a:pt x="4323786" y="6858000"/>
                </a:lnTo>
                <a:lnTo>
                  <a:pt x="0" y="6858000"/>
                </a:lnTo>
                <a:close/>
              </a:path>
            </a:pathLst>
          </a:custGeom>
        </p:spPr>
      </p:pic>
      <p:sp>
        <p:nvSpPr>
          <p:cNvPr id="2" name="Title 1"/>
          <p:cNvSpPr>
            <a:spLocks noGrp="1"/>
          </p:cNvSpPr>
          <p:nvPr>
            <p:ph type="ctrTitle"/>
          </p:nvPr>
        </p:nvSpPr>
        <p:spPr>
          <a:xfrm>
            <a:off x="6095999" y="3834174"/>
            <a:ext cx="5257800" cy="1701570"/>
          </a:xfrm>
        </p:spPr>
        <p:txBody>
          <a:bodyPr anchor="b">
            <a:normAutofit fontScale="90000"/>
          </a:bodyPr>
          <a:lstStyle/>
          <a:p>
            <a:r>
              <a:rPr lang="en-GB" sz="3200" b="1" i="0" dirty="0">
                <a:latin typeface="Aptos Display"/>
                <a:ea typeface="Calibri"/>
                <a:cs typeface="Courier New"/>
              </a:rPr>
              <a:t>LCHS4010 Assessment 1</a:t>
            </a:r>
            <a:br>
              <a:rPr lang="en-GB" sz="3200" b="1" i="0" dirty="0">
                <a:latin typeface="Aptos Display"/>
                <a:ea typeface="Calibri"/>
                <a:cs typeface="Courier New"/>
              </a:rPr>
            </a:br>
            <a:br>
              <a:rPr lang="en-GB" sz="3200" b="1" i="0" dirty="0">
                <a:latin typeface="Aptos Display"/>
                <a:ea typeface="Calibri"/>
                <a:cs typeface="Courier New"/>
              </a:rPr>
            </a:br>
            <a:r>
              <a:rPr lang="en-GB" sz="3200" b="1" i="0" dirty="0">
                <a:latin typeface="Aptos Display"/>
                <a:ea typeface="Calibri"/>
                <a:cs typeface="Courier New"/>
              </a:rPr>
              <a:t>Individual presentation </a:t>
            </a:r>
            <a:br>
              <a:rPr lang="en-GB" sz="3200" b="1" i="0" dirty="0">
                <a:latin typeface="Aptos Display"/>
                <a:ea typeface="Calibri"/>
                <a:cs typeface="Courier New"/>
              </a:rPr>
            </a:br>
            <a:br>
              <a:rPr lang="en-GB" sz="3200" b="1" i="0" dirty="0">
                <a:latin typeface="Aptos Display"/>
                <a:ea typeface="Calibri"/>
                <a:cs typeface="Courier New"/>
              </a:rPr>
            </a:br>
            <a:r>
              <a:rPr lang="en-GB" sz="3200" b="1" i="0" dirty="0">
                <a:latin typeface="Aptos Display"/>
                <a:ea typeface="Calibri"/>
                <a:cs typeface="Courier New"/>
              </a:rPr>
              <a:t>Lecturer Alice clayton </a:t>
            </a:r>
            <a:br>
              <a:rPr lang="en-GB" sz="3200" b="1" i="0" dirty="0">
                <a:latin typeface="Aptos Display"/>
                <a:ea typeface="Calibri"/>
                <a:cs typeface="Courier New"/>
              </a:rPr>
            </a:br>
            <a:endParaRPr lang="en-GB" sz="3200" b="1" i="0" dirty="0">
              <a:latin typeface="Aptos Display"/>
              <a:ea typeface="Calibri"/>
              <a:cs typeface="Courier New"/>
            </a:endParaRPr>
          </a:p>
        </p:txBody>
      </p:sp>
      <p:sp>
        <p:nvSpPr>
          <p:cNvPr id="3" name="Subtitle 2"/>
          <p:cNvSpPr>
            <a:spLocks noGrp="1"/>
          </p:cNvSpPr>
          <p:nvPr>
            <p:ph type="subTitle" idx="1"/>
          </p:nvPr>
        </p:nvSpPr>
        <p:spPr>
          <a:xfrm>
            <a:off x="6096000" y="5592499"/>
            <a:ext cx="5147960" cy="646785"/>
          </a:xfrm>
        </p:spPr>
        <p:txBody>
          <a:bodyPr vert="horz" lIns="91440" tIns="45720" rIns="91440" bIns="45720" rtlCol="0" anchor="t">
            <a:normAutofit fontScale="85000" lnSpcReduction="20000"/>
          </a:bodyPr>
          <a:lstStyle/>
          <a:p>
            <a:r>
              <a:rPr lang="en-GB" sz="2000" dirty="0"/>
              <a:t>Natalie Burns </a:t>
            </a:r>
          </a:p>
          <a:p>
            <a:r>
              <a:rPr lang="en-GB" sz="2000" dirty="0"/>
              <a:t>2440159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C16C2-23DE-BC02-397A-6654FE6EA367}"/>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D1B4DC6C-B919-F821-E743-A055FB1D089F}"/>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t>Good afternoon my name is Natalie and I am a student at the university of Wales Trinity Saint David Birmingham. Today I will be doing a presentation on a young girl named Jenny who's dad passed away when she was at a young age and has since been caring for her sick mum alone. Today I will propose some practical strategies and/or interventions to help support Jenny in her current situation. There are a lot of different psychosocial theory's but the one I will be focusing on is the Erikson's psychosocial theory. I will be happy to answer any questions at the end thank you.</a:t>
            </a:r>
          </a:p>
        </p:txBody>
      </p:sp>
    </p:spTree>
    <p:extLst>
      <p:ext uri="{BB962C8B-B14F-4D97-AF65-F5344CB8AC3E}">
        <p14:creationId xmlns:p14="http://schemas.microsoft.com/office/powerpoint/2010/main" val="65201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2D142-A626-1D22-110E-54334A04D40C}"/>
              </a:ext>
            </a:extLst>
          </p:cNvPr>
          <p:cNvSpPr>
            <a:spLocks noGrp="1"/>
          </p:cNvSpPr>
          <p:nvPr>
            <p:ph type="title"/>
          </p:nvPr>
        </p:nvSpPr>
        <p:spPr/>
        <p:txBody>
          <a:bodyPr/>
          <a:lstStyle/>
          <a:p>
            <a:r>
              <a:rPr lang="en-GB" dirty="0"/>
              <a:t>Overview of theory</a:t>
            </a:r>
          </a:p>
        </p:txBody>
      </p:sp>
      <p:sp>
        <p:nvSpPr>
          <p:cNvPr id="3" name="Content Placeholder 2">
            <a:extLst>
              <a:ext uri="{FF2B5EF4-FFF2-40B4-BE49-F238E27FC236}">
                <a16:creationId xmlns:a16="http://schemas.microsoft.com/office/drawing/2014/main" id="{2DDB87F9-DC72-898F-3063-F26473B2F64D}"/>
              </a:ext>
            </a:extLst>
          </p:cNvPr>
          <p:cNvSpPr>
            <a:spLocks noGrp="1"/>
          </p:cNvSpPr>
          <p:nvPr>
            <p:ph idx="1"/>
          </p:nvPr>
        </p:nvSpPr>
        <p:spPr>
          <a:xfrm>
            <a:off x="838200" y="2011680"/>
            <a:ext cx="7625752" cy="4160520"/>
          </a:xfrm>
        </p:spPr>
        <p:txBody>
          <a:bodyPr vert="horz" lIns="91440" tIns="45720" rIns="91440" bIns="45720" rtlCol="0" anchor="t">
            <a:normAutofit fontScale="92500" lnSpcReduction="20000"/>
          </a:bodyPr>
          <a:lstStyle/>
          <a:p>
            <a:pPr marL="457200" indent="-457200"/>
            <a:r>
              <a:rPr lang="en-GB" dirty="0"/>
              <a:t>Each stage has its specific conflict for the person to overcome.</a:t>
            </a:r>
          </a:p>
          <a:p>
            <a:pPr marL="457200" indent="-457200"/>
            <a:r>
              <a:rPr lang="en-GB" dirty="0"/>
              <a:t>The unresolved conflict stemmed from the one stage will affect a person subsequent development </a:t>
            </a:r>
          </a:p>
          <a:p>
            <a:pPr marL="457200" indent="-457200"/>
            <a:r>
              <a:rPr lang="en-GB" dirty="0"/>
              <a:t>The transition from one stage to another is influenced by biological, psychological and social factors throughout the lifespan (Orenstein &amp; Lewis, 2022) </a:t>
            </a:r>
          </a:p>
          <a:p>
            <a:pPr marL="457200" indent="-457200"/>
            <a:r>
              <a:rPr lang="en-GB" dirty="0"/>
              <a:t>There are 8 different stages to the Erikson theory (1950,1963) </a:t>
            </a:r>
          </a:p>
          <a:p>
            <a:pPr marL="457200" indent="-457200"/>
            <a:endParaRPr lang="en-GB" dirty="0"/>
          </a:p>
        </p:txBody>
      </p:sp>
    </p:spTree>
    <p:extLst>
      <p:ext uri="{BB962C8B-B14F-4D97-AF65-F5344CB8AC3E}">
        <p14:creationId xmlns:p14="http://schemas.microsoft.com/office/powerpoint/2010/main" val="1503294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5DDD3-61C7-3D04-EA0D-89C249F04360}"/>
              </a:ext>
            </a:extLst>
          </p:cNvPr>
          <p:cNvSpPr>
            <a:spLocks noGrp="1"/>
          </p:cNvSpPr>
          <p:nvPr>
            <p:ph type="title"/>
          </p:nvPr>
        </p:nvSpPr>
        <p:spPr/>
        <p:txBody>
          <a:bodyPr/>
          <a:lstStyle/>
          <a:p>
            <a:r>
              <a:rPr lang="en-GB" dirty="0"/>
              <a:t>Applying key concepts </a:t>
            </a:r>
          </a:p>
        </p:txBody>
      </p:sp>
      <p:sp>
        <p:nvSpPr>
          <p:cNvPr id="3" name="Content Placeholder 2">
            <a:extLst>
              <a:ext uri="{FF2B5EF4-FFF2-40B4-BE49-F238E27FC236}">
                <a16:creationId xmlns:a16="http://schemas.microsoft.com/office/drawing/2014/main" id="{15BB46FA-4646-84E6-313E-4689826B64E7}"/>
              </a:ext>
            </a:extLst>
          </p:cNvPr>
          <p:cNvSpPr>
            <a:spLocks noGrp="1"/>
          </p:cNvSpPr>
          <p:nvPr>
            <p:ph idx="1"/>
          </p:nvPr>
        </p:nvSpPr>
        <p:spPr>
          <a:xfrm>
            <a:off x="363748" y="1709756"/>
            <a:ext cx="5368505" cy="5008783"/>
          </a:xfrm>
        </p:spPr>
        <p:txBody>
          <a:bodyPr vert="horz" lIns="91440" tIns="45720" rIns="91440" bIns="45720" rtlCol="0" anchor="t">
            <a:normAutofit fontScale="77500" lnSpcReduction="20000"/>
          </a:bodyPr>
          <a:lstStyle/>
          <a:p>
            <a:pPr marL="0" indent="0">
              <a:buNone/>
            </a:pPr>
            <a:r>
              <a:rPr lang="en-GB" dirty="0"/>
              <a:t>Some of the key concepts and ideas that are relevant to Jenny experiences and situation is the age that Jenny  currently is now. According to the Erikson stages of development Jenny would be at the adolescence stage of 12-20 and the crisis would be identity and role confusion which I feel is relevant to how Jenny could be feeling at this current time in her life. This means she would have been through the infancy, early childhood, preschool, school age. This theory can explain the impact on her wellbeing as she has been caring for her mum for a long time. </a:t>
            </a:r>
            <a:endParaRPr lang="en-US"/>
          </a:p>
        </p:txBody>
      </p:sp>
      <p:pic>
        <p:nvPicPr>
          <p:cNvPr id="4" name="Picture 3" descr="Erikson Stages">
            <a:extLst>
              <a:ext uri="{FF2B5EF4-FFF2-40B4-BE49-F238E27FC236}">
                <a16:creationId xmlns:a16="http://schemas.microsoft.com/office/drawing/2014/main" id="{0DE765EC-6549-9D03-8942-61794F8A755E}"/>
              </a:ext>
            </a:extLst>
          </p:cNvPr>
          <p:cNvPicPr>
            <a:picLocks noChangeAspect="1"/>
          </p:cNvPicPr>
          <p:nvPr/>
        </p:nvPicPr>
        <p:blipFill>
          <a:blip r:embed="rId2"/>
          <a:stretch>
            <a:fillRect/>
          </a:stretch>
        </p:blipFill>
        <p:spPr>
          <a:xfrm>
            <a:off x="5844396" y="1489852"/>
            <a:ext cx="6167886" cy="4597161"/>
          </a:xfrm>
          <a:prstGeom prst="rect">
            <a:avLst/>
          </a:prstGeom>
        </p:spPr>
      </p:pic>
    </p:spTree>
    <p:extLst>
      <p:ext uri="{BB962C8B-B14F-4D97-AF65-F5344CB8AC3E}">
        <p14:creationId xmlns:p14="http://schemas.microsoft.com/office/powerpoint/2010/main" val="799570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3C0B9-D23F-B94D-E4EF-FFF4C406070A}"/>
              </a:ext>
            </a:extLst>
          </p:cNvPr>
          <p:cNvSpPr>
            <a:spLocks noGrp="1"/>
          </p:cNvSpPr>
          <p:nvPr>
            <p:ph type="title"/>
          </p:nvPr>
        </p:nvSpPr>
        <p:spPr/>
        <p:txBody>
          <a:bodyPr/>
          <a:lstStyle/>
          <a:p>
            <a:r>
              <a:rPr lang="en-GB" dirty="0"/>
              <a:t>Practical strategies </a:t>
            </a:r>
          </a:p>
        </p:txBody>
      </p:sp>
      <p:sp>
        <p:nvSpPr>
          <p:cNvPr id="3" name="Content Placeholder 2">
            <a:extLst>
              <a:ext uri="{FF2B5EF4-FFF2-40B4-BE49-F238E27FC236}">
                <a16:creationId xmlns:a16="http://schemas.microsoft.com/office/drawing/2014/main" id="{A27FF732-8C2B-2721-73CE-4087AD17FD66}"/>
              </a:ext>
            </a:extLst>
          </p:cNvPr>
          <p:cNvSpPr>
            <a:spLocks noGrp="1"/>
          </p:cNvSpPr>
          <p:nvPr>
            <p:ph idx="1"/>
          </p:nvPr>
        </p:nvSpPr>
        <p:spPr/>
        <p:txBody>
          <a:bodyPr vert="horz" lIns="91440" tIns="45720" rIns="91440" bIns="45720" rtlCol="0" anchor="t">
            <a:normAutofit/>
          </a:bodyPr>
          <a:lstStyle/>
          <a:p>
            <a:r>
              <a:rPr lang="en-GB" dirty="0"/>
              <a:t> Putting individual care plans together for Jenny and her mum so both care plans are person centred </a:t>
            </a:r>
          </a:p>
          <a:p>
            <a:r>
              <a:rPr lang="en-GB" dirty="0"/>
              <a:t> Involving outside agencies such as Jenny school, social services </a:t>
            </a:r>
          </a:p>
          <a:p>
            <a:r>
              <a:rPr lang="en-GB" dirty="0"/>
              <a:t>Carers for Jenny mum and help from GP for her depression </a:t>
            </a:r>
          </a:p>
          <a:p>
            <a:r>
              <a:rPr lang="en-GB" dirty="0"/>
              <a:t> Community support centre for Jenny to go to socialise with other girls her age.</a:t>
            </a:r>
          </a:p>
        </p:txBody>
      </p:sp>
    </p:spTree>
    <p:extLst>
      <p:ext uri="{BB962C8B-B14F-4D97-AF65-F5344CB8AC3E}">
        <p14:creationId xmlns:p14="http://schemas.microsoft.com/office/powerpoint/2010/main" val="783133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6CBD8-9E3E-53FE-2042-C7A4A53D5EEC}"/>
              </a:ext>
            </a:extLst>
          </p:cNvPr>
          <p:cNvSpPr>
            <a:spLocks noGrp="1"/>
          </p:cNvSpPr>
          <p:nvPr>
            <p:ph type="title"/>
          </p:nvPr>
        </p:nvSpPr>
        <p:spPr/>
        <p:txBody>
          <a:bodyPr/>
          <a:lstStyle/>
          <a:p>
            <a:r>
              <a:rPr lang="en-GB" dirty="0"/>
              <a:t>Nature and nurture </a:t>
            </a:r>
          </a:p>
        </p:txBody>
      </p:sp>
      <p:sp>
        <p:nvSpPr>
          <p:cNvPr id="3" name="Content Placeholder 2">
            <a:extLst>
              <a:ext uri="{FF2B5EF4-FFF2-40B4-BE49-F238E27FC236}">
                <a16:creationId xmlns:a16="http://schemas.microsoft.com/office/drawing/2014/main" id="{FBF04ECA-B1F0-9218-0BEE-6FCD63633E6D}"/>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dirty="0"/>
              <a:t>The extent of Jenny development and psychological well -being </a:t>
            </a:r>
            <a:r>
              <a:rPr lang="en-GB"/>
              <a:t>shaped by her environment.</a:t>
            </a:r>
          </a:p>
          <a:p>
            <a:pPr marL="0" indent="0">
              <a:buNone/>
            </a:pPr>
            <a:r>
              <a:rPr lang="en-GB"/>
              <a:t>(Influences of nurture)</a:t>
            </a:r>
          </a:p>
          <a:p>
            <a:pPr marL="457200" indent="-457200"/>
            <a:r>
              <a:rPr lang="en-GB" dirty="0"/>
              <a:t>1 – Home environment can impact on self – esteem and behavioural development </a:t>
            </a:r>
          </a:p>
          <a:p>
            <a:pPr marL="457200" indent="-457200"/>
            <a:r>
              <a:rPr lang="en-GB" dirty="0"/>
              <a:t>2 – Having </a:t>
            </a:r>
            <a:r>
              <a:rPr lang="en-GB"/>
              <a:t>emotional</a:t>
            </a:r>
            <a:r>
              <a:rPr lang="en-GB" dirty="0"/>
              <a:t> support for herself </a:t>
            </a:r>
          </a:p>
          <a:p>
            <a:pPr marL="0" indent="0">
              <a:buNone/>
            </a:pPr>
            <a:r>
              <a:rPr lang="en-GB" dirty="0"/>
              <a:t>(influences of </a:t>
            </a:r>
            <a:r>
              <a:rPr lang="en-GB"/>
              <a:t>nature)</a:t>
            </a:r>
            <a:r>
              <a:rPr lang="en-GB" dirty="0"/>
              <a:t>  </a:t>
            </a:r>
          </a:p>
          <a:p>
            <a:pPr marL="457200" indent="-457200"/>
            <a:r>
              <a:rPr lang="en-GB" dirty="0"/>
              <a:t>1 – Nature can help with social and </a:t>
            </a:r>
            <a:r>
              <a:rPr lang="en-GB"/>
              <a:t>emotional</a:t>
            </a:r>
            <a:r>
              <a:rPr lang="en-GB" dirty="0"/>
              <a:t> growth </a:t>
            </a:r>
          </a:p>
          <a:p>
            <a:pPr marL="457200" indent="-457200"/>
            <a:r>
              <a:rPr lang="en-GB" dirty="0"/>
              <a:t>2  - Heps with </a:t>
            </a:r>
            <a:r>
              <a:rPr lang="en-GB"/>
              <a:t>physical and mental wellbeing  </a:t>
            </a:r>
          </a:p>
        </p:txBody>
      </p:sp>
    </p:spTree>
    <p:extLst>
      <p:ext uri="{BB962C8B-B14F-4D97-AF65-F5344CB8AC3E}">
        <p14:creationId xmlns:p14="http://schemas.microsoft.com/office/powerpoint/2010/main" val="329435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C0FF8-1DD2-B2F2-673A-230DEC0654D4}"/>
              </a:ext>
            </a:extLst>
          </p:cNvPr>
          <p:cNvSpPr>
            <a:spLocks noGrp="1"/>
          </p:cNvSpPr>
          <p:nvPr>
            <p:ph type="title"/>
          </p:nvPr>
        </p:nvSpPr>
        <p:spPr/>
        <p:txBody>
          <a:bodyPr/>
          <a:lstStyle/>
          <a:p>
            <a:r>
              <a:rPr lang="en-GB" dirty="0"/>
              <a:t>Evaluation </a:t>
            </a:r>
          </a:p>
        </p:txBody>
      </p:sp>
      <p:sp>
        <p:nvSpPr>
          <p:cNvPr id="3" name="Content Placeholder 2">
            <a:extLst>
              <a:ext uri="{FF2B5EF4-FFF2-40B4-BE49-F238E27FC236}">
                <a16:creationId xmlns:a16="http://schemas.microsoft.com/office/drawing/2014/main" id="{B05CE3B6-817D-6D99-21A4-479734A4A827}"/>
              </a:ext>
            </a:extLst>
          </p:cNvPr>
          <p:cNvSpPr>
            <a:spLocks noGrp="1"/>
          </p:cNvSpPr>
          <p:nvPr>
            <p:ph idx="1"/>
          </p:nvPr>
        </p:nvSpPr>
        <p:spPr>
          <a:xfrm>
            <a:off x="191219" y="1565982"/>
            <a:ext cx="6432431" cy="5296330"/>
          </a:xfrm>
        </p:spPr>
        <p:txBody>
          <a:bodyPr vert="horz" lIns="91440" tIns="45720" rIns="91440" bIns="45720" rtlCol="0" anchor="t">
            <a:normAutofit fontScale="77500" lnSpcReduction="20000"/>
          </a:bodyPr>
          <a:lstStyle/>
          <a:p>
            <a:pPr marL="0" indent="0">
              <a:buNone/>
            </a:pPr>
            <a:r>
              <a:rPr lang="en-GB"/>
              <a:t>The strength of Erickson theory for helping people like jenny </a:t>
            </a:r>
          </a:p>
          <a:p>
            <a:pPr marL="457200" indent="-457200"/>
            <a:r>
              <a:rPr lang="en-GB" dirty="0"/>
              <a:t>1 – The eight stages of psychosocial deve</a:t>
            </a:r>
            <a:r>
              <a:rPr lang="en-GB"/>
              <a:t>lopment </a:t>
            </a:r>
            <a:endParaRPr lang="en-GB" dirty="0"/>
          </a:p>
          <a:p>
            <a:pPr marL="457200" indent="-457200"/>
            <a:r>
              <a:rPr lang="en-GB" dirty="0"/>
              <a:t>2 – The brea</a:t>
            </a:r>
            <a:r>
              <a:rPr lang="en-GB"/>
              <a:t>kdown of each stages (ages) </a:t>
            </a:r>
          </a:p>
          <a:p>
            <a:pPr marL="0" indent="0">
              <a:buNone/>
            </a:pPr>
            <a:r>
              <a:rPr lang="en-GB"/>
              <a:t>Weakness </a:t>
            </a:r>
          </a:p>
          <a:p>
            <a:pPr marL="457200" indent="-457200"/>
            <a:r>
              <a:rPr lang="en-GB"/>
              <a:t>1 – Criticized for bias and not fully addressing gender differences </a:t>
            </a:r>
            <a:endParaRPr lang="en-GB" dirty="0"/>
          </a:p>
          <a:p>
            <a:pPr marL="0" indent="0">
              <a:buNone/>
            </a:pPr>
            <a:r>
              <a:rPr lang="en-GB"/>
              <a:t>Limitations </a:t>
            </a:r>
          </a:p>
          <a:p>
            <a:pPr marL="457200" indent="-457200"/>
            <a:r>
              <a:rPr lang="en-GB" dirty="0"/>
              <a:t>1 Limited of </a:t>
            </a:r>
            <a:r>
              <a:rPr lang="en-GB"/>
              <a:t>cultural differences </a:t>
            </a:r>
            <a:endParaRPr lang="en-GB" dirty="0"/>
          </a:p>
          <a:p>
            <a:pPr marL="0" indent="0">
              <a:buNone/>
            </a:pPr>
            <a:r>
              <a:rPr lang="en-GB"/>
              <a:t>Alternative theory I have studied </a:t>
            </a:r>
            <a:endParaRPr lang="en-GB" dirty="0"/>
          </a:p>
          <a:p>
            <a:pPr marL="457200" indent="-457200"/>
            <a:r>
              <a:rPr lang="en-GB" dirty="0"/>
              <a:t>Bowlby's attachment th</a:t>
            </a:r>
            <a:r>
              <a:rPr lang="en-GB"/>
              <a:t>eory </a:t>
            </a:r>
            <a:endParaRPr lang="en-GB" dirty="0"/>
          </a:p>
          <a:p>
            <a:pPr marL="457200" indent="-457200"/>
            <a:r>
              <a:rPr lang="en-GB"/>
              <a:t>Has four phases of attachment but I feel that the Erickson</a:t>
            </a:r>
            <a:r>
              <a:rPr lang="en-GB" dirty="0"/>
              <a:t> theory is more </a:t>
            </a:r>
            <a:r>
              <a:rPr lang="en-GB"/>
              <a:t>relevant to jenny current situation </a:t>
            </a:r>
            <a:endParaRPr lang="en-GB" dirty="0"/>
          </a:p>
          <a:p>
            <a:pPr marL="457200" indent="-457200"/>
            <a:endParaRPr lang="en-GB" dirty="0"/>
          </a:p>
          <a:p>
            <a:pPr marL="457200" indent="-457200"/>
            <a:endParaRPr lang="en-GB" dirty="0"/>
          </a:p>
        </p:txBody>
      </p:sp>
      <p:pic>
        <p:nvPicPr>
          <p:cNvPr id="4" name="Picture 3" descr="Bowlby And Ainsworth's Attachment Theory And Stages, 47% OFF">
            <a:extLst>
              <a:ext uri="{FF2B5EF4-FFF2-40B4-BE49-F238E27FC236}">
                <a16:creationId xmlns:a16="http://schemas.microsoft.com/office/drawing/2014/main" id="{65552027-8CF6-102E-E3E4-093AB54FA0B3}"/>
              </a:ext>
            </a:extLst>
          </p:cNvPr>
          <p:cNvPicPr>
            <a:picLocks noChangeAspect="1"/>
          </p:cNvPicPr>
          <p:nvPr/>
        </p:nvPicPr>
        <p:blipFill>
          <a:blip r:embed="rId2"/>
          <a:stretch>
            <a:fillRect/>
          </a:stretch>
        </p:blipFill>
        <p:spPr>
          <a:xfrm>
            <a:off x="6917305" y="1274192"/>
            <a:ext cx="5071614" cy="4985350"/>
          </a:xfrm>
          <a:prstGeom prst="rect">
            <a:avLst/>
          </a:prstGeom>
        </p:spPr>
      </p:pic>
    </p:spTree>
    <p:extLst>
      <p:ext uri="{BB962C8B-B14F-4D97-AF65-F5344CB8AC3E}">
        <p14:creationId xmlns:p14="http://schemas.microsoft.com/office/powerpoint/2010/main" val="3271653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BA1AB-81D7-455B-6C06-51C8A0314FC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08191F7-9E38-2BA1-0372-B117D4372F7F}"/>
              </a:ext>
            </a:extLst>
          </p:cNvPr>
          <p:cNvSpPr>
            <a:spLocks noGrp="1"/>
          </p:cNvSpPr>
          <p:nvPr>
            <p:ph idx="1"/>
          </p:nvPr>
        </p:nvSpPr>
        <p:spPr/>
        <p:txBody>
          <a:bodyPr vert="horz" lIns="91440" tIns="45720" rIns="91440" bIns="45720" rtlCol="0" anchor="t">
            <a:normAutofit/>
          </a:bodyPr>
          <a:lstStyle/>
          <a:p>
            <a:pPr marL="0" indent="0">
              <a:buNone/>
            </a:pPr>
            <a:r>
              <a:rPr lang="en-GB" dirty="0"/>
              <a:t>My overall judgement about the application I have chosen in relation to the case stu</a:t>
            </a:r>
            <a:r>
              <a:rPr lang="en-GB"/>
              <a:t>dy of jenny.</a:t>
            </a:r>
          </a:p>
          <a:p>
            <a:pPr marL="457200" indent="-457200"/>
            <a:r>
              <a:rPr lang="en-GB" dirty="0"/>
              <a:t>1- Relevant to jenny </a:t>
            </a:r>
            <a:r>
              <a:rPr lang="en-GB"/>
              <a:t>current situation </a:t>
            </a:r>
            <a:r>
              <a:rPr lang="en-GB" dirty="0"/>
              <a:t> </a:t>
            </a:r>
          </a:p>
          <a:p>
            <a:pPr marL="457200" indent="-457200"/>
            <a:r>
              <a:rPr lang="en-GB"/>
              <a:t>2 - Relevant to jenny age group </a:t>
            </a:r>
          </a:p>
          <a:p>
            <a:pPr marL="0" indent="0">
              <a:buNone/>
            </a:pPr>
            <a:r>
              <a:rPr lang="en-GB"/>
              <a:t>The usefulness of psychology in health and social care </a:t>
            </a:r>
          </a:p>
          <a:p>
            <a:pPr marL="457200" indent="-457200"/>
            <a:r>
              <a:rPr lang="en-GB" dirty="0"/>
              <a:t>1- Jenny can </a:t>
            </a:r>
            <a:r>
              <a:rPr lang="en-GB"/>
              <a:t>receive</a:t>
            </a:r>
            <a:r>
              <a:rPr lang="en-GB" dirty="0"/>
              <a:t> the right help/ support from </a:t>
            </a:r>
            <a:r>
              <a:rPr lang="en-GB"/>
              <a:t>professionals </a:t>
            </a:r>
          </a:p>
          <a:p>
            <a:pPr marL="457200" indent="-457200"/>
            <a:r>
              <a:rPr lang="en-GB"/>
              <a:t>2 – Can improve the health care system </a:t>
            </a:r>
            <a:endParaRPr lang="en-GB" dirty="0"/>
          </a:p>
        </p:txBody>
      </p:sp>
    </p:spTree>
    <p:extLst>
      <p:ext uri="{BB962C8B-B14F-4D97-AF65-F5344CB8AC3E}">
        <p14:creationId xmlns:p14="http://schemas.microsoft.com/office/powerpoint/2010/main" val="4082880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8555C-BAA5-DF86-8F73-023ECB7165D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A9F2D59-FE84-A1F5-6542-04AE46FA82CF}"/>
              </a:ext>
            </a:extLst>
          </p:cNvPr>
          <p:cNvSpPr>
            <a:spLocks noGrp="1"/>
          </p:cNvSpPr>
          <p:nvPr>
            <p:ph idx="1"/>
          </p:nvPr>
        </p:nvSpPr>
        <p:spPr/>
        <p:txBody>
          <a:bodyPr vert="horz" lIns="91440" tIns="45720" rIns="91440" bIns="45720" rtlCol="0" anchor="t">
            <a:normAutofit/>
          </a:bodyPr>
          <a:lstStyle/>
          <a:p>
            <a:r>
              <a:rPr lang="en-GB" dirty="0">
                <a:ea typeface="+mn-lt"/>
                <a:cs typeface="+mn-lt"/>
              </a:rPr>
              <a:t> </a:t>
            </a:r>
            <a:r>
              <a:rPr lang="en-GB" dirty="0">
                <a:ea typeface="+mn-lt"/>
                <a:cs typeface="+mn-lt"/>
                <a:hlinkClick r:id="rId2"/>
              </a:rPr>
              <a:t>Erikson's Stages of Development</a:t>
            </a:r>
            <a:endParaRPr lang="en-GB" dirty="0">
              <a:ea typeface="+mn-lt"/>
              <a:cs typeface="+mn-lt"/>
            </a:endParaRPr>
          </a:p>
          <a:p>
            <a:r>
              <a:rPr lang="en-GB" dirty="0">
                <a:ea typeface="+mn-lt"/>
                <a:cs typeface="+mn-lt"/>
                <a:hlinkClick r:id="rId3"/>
              </a:rPr>
              <a:t>John</a:t>
            </a:r>
            <a:r>
              <a:rPr lang="en-GB" dirty="0">
                <a:ea typeface="+mn-lt"/>
                <a:cs typeface="+mn-lt"/>
                <a:hlinkClick r:id="rId3"/>
              </a:rPr>
              <a:t> Bowlby's Attachment Theory</a:t>
            </a:r>
            <a:endParaRPr lang="en-GB" dirty="0">
              <a:ea typeface="+mn-lt"/>
              <a:cs typeface="+mn-lt"/>
            </a:endParaRPr>
          </a:p>
          <a:p>
            <a:r>
              <a:rPr lang="en-GB" dirty="0">
                <a:ea typeface="+mn-lt"/>
                <a:cs typeface="+mn-lt"/>
              </a:rPr>
              <a:t> </a:t>
            </a:r>
            <a:r>
              <a:rPr lang="en-GB" dirty="0" err="1">
                <a:ea typeface="+mn-lt"/>
                <a:cs typeface="+mn-lt"/>
                <a:hlinkClick r:id="rId4"/>
              </a:rPr>
              <a:t>erikson's</a:t>
            </a:r>
            <a:r>
              <a:rPr lang="en-GB" dirty="0">
                <a:ea typeface="+mn-lt"/>
                <a:cs typeface="+mn-lt"/>
                <a:hlinkClick r:id="rId4"/>
              </a:rPr>
              <a:t> theory - Search Images</a:t>
            </a:r>
            <a:endParaRPr lang="en-GB"/>
          </a:p>
          <a:p>
            <a:r>
              <a:rPr lang="en-GB" dirty="0"/>
              <a:t> </a:t>
            </a:r>
            <a:r>
              <a:rPr lang="en-GB" dirty="0" err="1">
                <a:ea typeface="+mn-lt"/>
                <a:cs typeface="+mn-lt"/>
                <a:hlinkClick r:id="rId5"/>
              </a:rPr>
              <a:t>bowlby</a:t>
            </a:r>
            <a:r>
              <a:rPr lang="en-GB" dirty="0">
                <a:ea typeface="+mn-lt"/>
                <a:cs typeface="+mn-lt"/>
                <a:hlinkClick r:id="rId5"/>
              </a:rPr>
              <a:t> attachment theory - Search Images</a:t>
            </a:r>
            <a:endParaRPr lang="en-GB" dirty="0"/>
          </a:p>
          <a:p>
            <a:r>
              <a:rPr lang="en-GB" dirty="0">
                <a:ea typeface="+mn-lt"/>
                <a:cs typeface="+mn-lt"/>
                <a:hlinkClick r:id="rId6"/>
              </a:rPr>
              <a:t>Support for young carers | Carers UK</a:t>
            </a:r>
          </a:p>
          <a:p>
            <a:r>
              <a:rPr lang="en-GB" dirty="0">
                <a:ea typeface="+mn-lt"/>
                <a:cs typeface="+mn-lt"/>
                <a:hlinkClick r:id="rId7"/>
              </a:rPr>
              <a:t>Find local authority adult social care services - NHS</a:t>
            </a:r>
          </a:p>
          <a:p>
            <a:r>
              <a:rPr lang="en-GB" dirty="0">
                <a:ea typeface="+mn-lt"/>
                <a:cs typeface="+mn-lt"/>
                <a:hlinkClick r:id="rId8"/>
              </a:rPr>
              <a:t>Social services | Childline</a:t>
            </a:r>
            <a:endParaRPr lang="en-GB" dirty="0"/>
          </a:p>
        </p:txBody>
      </p:sp>
    </p:spTree>
    <p:extLst>
      <p:ext uri="{BB962C8B-B14F-4D97-AF65-F5344CB8AC3E}">
        <p14:creationId xmlns:p14="http://schemas.microsoft.com/office/powerpoint/2010/main" val="1334603886"/>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BrushVTI</vt:lpstr>
      <vt:lpstr>LCHS4010 Assessment 1  Individual presentation   Lecturer Alice clayton  </vt:lpstr>
      <vt:lpstr>Introduction </vt:lpstr>
      <vt:lpstr>Overview of theory</vt:lpstr>
      <vt:lpstr>Applying key concepts </vt:lpstr>
      <vt:lpstr>Practical strategies </vt:lpstr>
      <vt:lpstr>Nature and nurture </vt:lpstr>
      <vt:lpstr>Evaluation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731</cp:revision>
  <dcterms:created xsi:type="dcterms:W3CDTF">2026-02-05T13:51:18Z</dcterms:created>
  <dcterms:modified xsi:type="dcterms:W3CDTF">2026-02-19T20:14:15Z</dcterms:modified>
</cp:coreProperties>
</file>