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52"/>
    <p:restoredTop sz="94610"/>
  </p:normalViewPr>
  <p:slideViewPr>
    <p:cSldViewPr snapToGrid="0" snapToObjects="1">
      <p:cViewPr varScale="1">
        <p:scale>
          <a:sx n="150" d="100"/>
          <a:sy n="150" d="100"/>
        </p:scale>
        <p:origin x="424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1332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42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</a:t>
            </a:r>
            <a:endParaRPr lang="en-US" sz="42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kern="0" spc="200" dirty="0">
                <a:solidFill>
                  <a:srgbClr val="E8C9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PROBLEMS AT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457200" y="196596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42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</a:t>
            </a:r>
            <a:endParaRPr lang="en-US" sz="4200" dirty="0"/>
          </a:p>
        </p:txBody>
      </p:sp>
      <p:sp>
        <p:nvSpPr>
          <p:cNvPr id="6" name="Shape 4"/>
          <p:cNvSpPr/>
          <p:nvPr/>
        </p:nvSpPr>
        <p:spPr>
          <a:xfrm>
            <a:off x="457200" y="2926080"/>
            <a:ext cx="32004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57200" y="315468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00" dirty="0">
                <a:solidFill>
                  <a:srgbClr val="D6D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Presentation  |  Business Communication Module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57200" y="356616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E8C9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Identifying &amp; Overcoming Communication Barriers </a:t>
            </a:r>
          </a:p>
          <a:p>
            <a:pPr marL="0" indent="0" algn="l">
              <a:buNone/>
            </a:pPr>
            <a:r>
              <a:rPr lang="en-US" sz="1300" i="1" dirty="0">
                <a:solidFill>
                  <a:srgbClr val="E8C97A"/>
                </a:solidFill>
                <a:latin typeface="Calibri" pitchFamily="34" charset="0"/>
                <a:cs typeface="Calibri" pitchFamily="34" charset="-120"/>
              </a:rPr>
              <a:t>  RAYMOND YEBOAH ID:2516751</a:t>
            </a:r>
          </a:p>
          <a:p>
            <a:pPr marL="0" indent="0" algn="l">
              <a:buNone/>
            </a:pPr>
            <a:r>
              <a:rPr lang="en-US" sz="1300" i="1" dirty="0">
                <a:solidFill>
                  <a:srgbClr val="E8C97A"/>
                </a:solidFill>
                <a:latin typeface="Calibri" pitchFamily="34" charset="0"/>
                <a:cs typeface="Calibri" pitchFamily="34" charset="-120"/>
              </a:rPr>
              <a:t>ADEMOLA JAGUN ID: 2516281</a:t>
            </a:r>
          </a:p>
        </p:txBody>
      </p:sp>
      <p:sp>
        <p:nvSpPr>
          <p:cNvPr id="10" name="Text 8"/>
          <p:cNvSpPr/>
          <p:nvPr/>
        </p:nvSpPr>
        <p:spPr>
          <a:xfrm>
            <a:off x="274320" y="4617720"/>
            <a:ext cx="8595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D6D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•  Group Presentation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274320" y="1097280"/>
            <a:ext cx="8595360" cy="13716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274320" y="1097280"/>
            <a:ext cx="109728" cy="137160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02920" y="1170432"/>
            <a:ext cx="81381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examines the communication failures at Flight Foods Ltd, a medium-sized company supplying ready meals to airlines. Despite attempts to grow its market share, the company has been losing clients due to serious food quality issues — including undercooked meals, poor packaging, and meat found in vegetarian dishes. A consultancy investigation revealed that these problems stem largely from a breakdown in workplace communication.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182880" y="2651760"/>
            <a:ext cx="2743200" cy="22860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182880" y="2651760"/>
            <a:ext cx="27432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228600" y="2743200"/>
            <a:ext cx="2651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🏭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274320" y="3337560"/>
            <a:ext cx="2560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Setting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274320" y="3749040"/>
            <a:ext cx="25603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factory floor packed with old, noisy machinery and 40 workers from 5 cultural backgrounds.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108960" y="2651760"/>
            <a:ext cx="2743200" cy="22860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3108960" y="2651760"/>
            <a:ext cx="27432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3154680" y="2743200"/>
            <a:ext cx="2651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👨‍💼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3200400" y="3337560"/>
            <a:ext cx="2560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Manager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3200400" y="3749040"/>
            <a:ext cx="25603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Gary, an East End Englishman, is qualified in Food Hygiene &amp; Safety but struggles to manage a multilingual, multicultural workforce.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6035040" y="2651760"/>
            <a:ext cx="2743200" cy="22860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6035040" y="2651760"/>
            <a:ext cx="2743200" cy="731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080760" y="2743200"/>
            <a:ext cx="2651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⚠️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6126480" y="3337560"/>
            <a:ext cx="2560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Challenge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6126480" y="3749040"/>
            <a:ext cx="25603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communication barriers have been identified that directly contribute to the company's food safety failures and client losses.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BACKGROUND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82880" y="1143000"/>
            <a:ext cx="420624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82880" y="1143000"/>
            <a:ext cx="109728" cy="141732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65760" y="13075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✈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960120" y="1280160"/>
            <a:ext cx="3291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960120" y="1581912"/>
            <a:ext cx="32918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4617720" y="1143000"/>
            <a:ext cx="420624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617720" y="1143000"/>
            <a:ext cx="109728" cy="141732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800600" y="13075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🏭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5394960" y="1280160"/>
            <a:ext cx="3291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SIZE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5394960" y="1581912"/>
            <a:ext cx="32918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182880" y="2834640"/>
            <a:ext cx="420624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182880" y="2834640"/>
            <a:ext cx="109728" cy="141732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365760" y="299923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🍱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960120" y="2971800"/>
            <a:ext cx="3291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960120" y="3273552"/>
            <a:ext cx="32918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Manufacture &amp; Sale of Ready Meals to Airlines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4617720" y="2834640"/>
            <a:ext cx="4206240" cy="141732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617720" y="2834640"/>
            <a:ext cx="109728" cy="141732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800600" y="299923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👥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5394960" y="2971800"/>
            <a:ext cx="3291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5394960" y="3273552"/>
            <a:ext cx="32918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 Staff  |  Age 16–60  |  5 Cultural Groups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274320" y="1097280"/>
            <a:ext cx="8595360" cy="100584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170432"/>
            <a:ext cx="82296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is LOSING business instead of growing — airlines are pulling contracts due to food safety failures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182880" y="2286000"/>
            <a:ext cx="2743200" cy="260604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182880" y="2286000"/>
            <a:ext cx="2743200" cy="7315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228600" y="2377440"/>
            <a:ext cx="26517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🔥</a:t>
            </a:r>
            <a:endParaRPr lang="en-US" sz="2800" dirty="0"/>
          </a:p>
        </p:txBody>
      </p:sp>
      <p:sp>
        <p:nvSpPr>
          <p:cNvPr id="9" name="Text 7"/>
          <p:cNvSpPr/>
          <p:nvPr/>
        </p:nvSpPr>
        <p:spPr>
          <a:xfrm>
            <a:off x="274320" y="3063240"/>
            <a:ext cx="2560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Under-cooked Food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274320" y="3547872"/>
            <a:ext cx="256032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Meals not reaching required cooking temperatures, posing serious health risks to airline passengers.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3108960" y="2286000"/>
            <a:ext cx="2743200" cy="260604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3108960" y="2286000"/>
            <a:ext cx="2743200" cy="7315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154680" y="2377440"/>
            <a:ext cx="26517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📦</a:t>
            </a:r>
            <a:endParaRPr lang="en-US" sz="2800" dirty="0"/>
          </a:p>
        </p:txBody>
      </p:sp>
      <p:sp>
        <p:nvSpPr>
          <p:cNvPr id="14" name="Text 12"/>
          <p:cNvSpPr/>
          <p:nvPr/>
        </p:nvSpPr>
        <p:spPr>
          <a:xfrm>
            <a:off x="3200400" y="3063240"/>
            <a:ext cx="2560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Packaging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3200400" y="3547872"/>
            <a:ext cx="256032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Packaging failures leading to contamination, spillage, and rejected meal deliveries.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035040" y="2286000"/>
            <a:ext cx="2743200" cy="260604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6035040" y="2286000"/>
            <a:ext cx="2743200" cy="7315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080760" y="2377440"/>
            <a:ext cx="26517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🥩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6126480" y="3063240"/>
            <a:ext cx="2560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Meat in Vegetarian Meals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126480" y="3547872"/>
            <a:ext cx="256032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mislabelling violating dietary, religious and allergy requirements of passengers.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A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KEY COMMUNICATION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57200" y="91440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BARRIERS IDENTIFIED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182880" y="1691640"/>
            <a:ext cx="2743200" cy="1463040"/>
          </a:xfrm>
          <a:prstGeom prst="rect">
            <a:avLst/>
          </a:prstGeom>
          <a:solidFill>
            <a:srgbClr val="D35400"/>
          </a:solidFill>
          <a:ln w="12700">
            <a:solidFill>
              <a:srgbClr val="D35400"/>
            </a:solidFill>
            <a:prstDash val="solid"/>
          </a:ln>
          <a:effectLst>
            <a:outerShdw blurRad="1270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92608" y="180136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274320" y="2286000"/>
            <a:ext cx="2560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 Noise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3108960" y="1691640"/>
            <a:ext cx="2743200" cy="1463040"/>
          </a:xfrm>
          <a:prstGeom prst="rect">
            <a:avLst/>
          </a:prstGeom>
          <a:solidFill>
            <a:srgbClr val="148F77"/>
          </a:solidFill>
          <a:ln w="12700">
            <a:solidFill>
              <a:srgbClr val="148F77"/>
            </a:solidFill>
            <a:prstDash val="solid"/>
          </a:ln>
          <a:effectLst>
            <a:outerShdw blurRad="1270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218688" y="180136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3200400" y="2286000"/>
            <a:ext cx="2560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 &amp; Body Language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035040" y="1691640"/>
            <a:ext cx="2743200" cy="1463040"/>
          </a:xfrm>
          <a:prstGeom prst="rect">
            <a:avLst/>
          </a:prstGeom>
          <a:solidFill>
            <a:srgbClr val="2471A3"/>
          </a:solidFill>
          <a:ln w="12700">
            <a:solidFill>
              <a:srgbClr val="2471A3"/>
            </a:solidFill>
            <a:prstDash val="solid"/>
          </a:ln>
          <a:effectLst>
            <a:outerShdw blurRad="1270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144768" y="180136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126480" y="2286000"/>
            <a:ext cx="2560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/ Generational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182880" y="3429000"/>
            <a:ext cx="2743200" cy="1463040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  <a:prstDash val="solid"/>
          </a:ln>
          <a:effectLst>
            <a:outerShdw blurRad="1270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292608" y="353872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274320" y="4023360"/>
            <a:ext cx="2560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Standards &amp; Practices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3108960" y="3429000"/>
            <a:ext cx="2743200" cy="146304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  <a:effectLst>
            <a:outerShdw blurRad="127000" dist="38100" dir="81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3218688" y="353872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3200400" y="4023360"/>
            <a:ext cx="2560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D35400"/>
          </a:solidFill>
          <a:ln w="12700">
            <a:solidFill>
              <a:srgbClr val="D354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1  |  ENVIRONMENTAL NOISE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182880" y="1097280"/>
            <a:ext cx="292608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82880" y="1097280"/>
            <a:ext cx="2926080" cy="411480"/>
          </a:xfrm>
          <a:prstGeom prst="rect">
            <a:avLst/>
          </a:prstGeom>
          <a:solidFill>
            <a:srgbClr val="D35400"/>
          </a:solidFill>
          <a:ln w="12700">
            <a:solidFill>
              <a:srgbClr val="D354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1143000"/>
            <a:ext cx="2743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Evidence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92608" y="1600200"/>
            <a:ext cx="27432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Factory packed with old, noisy machines constantly clanking and banging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described the factory as a 'madhouse'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Verbal instructions are impossible to hear clearly over the noise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Instructions are easily misheard or missed entirely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 cannot ask for clarification in a noisy environment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29184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3291840" y="1097280"/>
            <a:ext cx="2743200" cy="411480"/>
          </a:xfrm>
          <a:prstGeom prst="rect">
            <a:avLst/>
          </a:prstGeom>
          <a:solidFill>
            <a:srgbClr val="243557"/>
          </a:solidFill>
          <a:ln w="12700">
            <a:solidFill>
              <a:srgbClr val="2435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38328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Theory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383280" y="1627632"/>
            <a:ext cx="2560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 &amp; Weaver (1949) — Transmission Model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383280" y="2194560"/>
            <a:ext cx="2560320" cy="2606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model identifies 'noise' as anything that distorts or interrupts a message between sender and receiver. Physical noise in the channel prevents accurate message transmission. When workers cannot hear Gary clearly, instructions are misunderstood, directly leading to food safety errors.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21792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6217920" y="1097280"/>
            <a:ext cx="2743200" cy="411480"/>
          </a:xfrm>
          <a:prstGeom prst="rect">
            <a:avLst/>
          </a:prstGeom>
          <a:solidFill>
            <a:srgbClr val="D35400"/>
          </a:solidFill>
          <a:ln w="12700">
            <a:solidFill>
              <a:srgbClr val="D354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30936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Solutions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327648" y="1600200"/>
            <a:ext cx="256032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Upgrade or maintain old, noisy machinery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 visual display boards with instructions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designated quiet briefing zones before shifts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headsets or earpieces for supervisors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light-up or vibration alerts instead of verbal calls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written instruction cards at each workstation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48F77"/>
          </a:solidFill>
          <a:ln w="12700">
            <a:solidFill>
              <a:srgbClr val="148F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2  |  LANGUAGE &amp; BODY LANGUAGE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182880" y="1097280"/>
            <a:ext cx="292608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82880" y="1097280"/>
            <a:ext cx="2926080" cy="411480"/>
          </a:xfrm>
          <a:prstGeom prst="rect">
            <a:avLst/>
          </a:prstGeom>
          <a:solidFill>
            <a:srgbClr val="148F77"/>
          </a:solidFill>
          <a:ln w="12700">
            <a:solidFill>
              <a:srgbClr val="148F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1143000"/>
            <a:ext cx="2743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Evidence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92608" y="1600200"/>
            <a:ext cx="27432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 workers from 5 distinct cultural groups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workers speak their own language with only a few English words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communicates only in English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English-only signs are likely not understood by many workers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Gary's frustrated body language (pointing, rushing) may be misread across cultures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29184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3291840" y="1097280"/>
            <a:ext cx="2743200" cy="411480"/>
          </a:xfrm>
          <a:prstGeom prst="rect">
            <a:avLst/>
          </a:prstGeom>
          <a:solidFill>
            <a:srgbClr val="243557"/>
          </a:solidFill>
          <a:ln w="12700">
            <a:solidFill>
              <a:srgbClr val="2435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38328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Theory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383280" y="1627632"/>
            <a:ext cx="2560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Mehrabian (1967) — 7-38-55 Rule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383280" y="2194560"/>
            <a:ext cx="2560320" cy="2606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Albert Mehrabian found that only 7% of meaning is conveyed through words, 38% through tone of voice, and 55% through body language. When a language barrier exists, workers rely more heavily on body language — but this too is culturally interpreted, compounding miscommunication at Flight Foods.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21792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6217920" y="1097280"/>
            <a:ext cx="2743200" cy="411480"/>
          </a:xfrm>
          <a:prstGeom prst="rect">
            <a:avLst/>
          </a:prstGeom>
          <a:solidFill>
            <a:srgbClr val="148F77"/>
          </a:solidFill>
          <a:ln w="12700">
            <a:solidFill>
              <a:srgbClr val="148F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30936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Solutions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327648" y="1600200"/>
            <a:ext cx="256032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multilingual safety signs with pictograms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Appoint bilingual team leaders from each cultural group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basic English language training for workers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demonstrations rather than verbal-only instructions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visual step-by-step food hygiene guides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translation apps or digital tools for key messages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471A3"/>
          </a:solidFill>
          <a:ln w="12700">
            <a:solidFill>
              <a:srgbClr val="2471A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3  |  AGE / GENERATIONAL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182880" y="1097280"/>
            <a:ext cx="292608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82880" y="1097280"/>
            <a:ext cx="2926080" cy="411480"/>
          </a:xfrm>
          <a:prstGeom prst="rect">
            <a:avLst/>
          </a:prstGeom>
          <a:solidFill>
            <a:srgbClr val="2471A3"/>
          </a:solidFill>
          <a:ln w="12700">
            <a:solidFill>
              <a:srgbClr val="2471A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1143000"/>
            <a:ext cx="2743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Evidence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92608" y="1600200"/>
            <a:ext cx="27432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spans a wide age range: 16 to 60 years old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notes older workers understand instructions better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Younger workers repeatedly do 'something else' despite being told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Different attitudes toward authority between generations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Top-down instruction style does not engage younger staff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29184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3291840" y="1097280"/>
            <a:ext cx="2743200" cy="411480"/>
          </a:xfrm>
          <a:prstGeom prst="rect">
            <a:avLst/>
          </a:prstGeom>
          <a:solidFill>
            <a:srgbClr val="243557"/>
          </a:solidFill>
          <a:ln w="12700">
            <a:solidFill>
              <a:srgbClr val="2435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38328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Theory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383280" y="1627632"/>
            <a:ext cx="2560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Prensky (2001) — Digital Natives vs. Digital Immigrants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383280" y="2194560"/>
            <a:ext cx="2560320" cy="2606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Prensky describes younger generations ('digital natives') as accustomed to interactive, fast-paced, visual communication — very different from traditional top-down management styles. Older workers may be more comfortable with authority-based instruction, while younger workers expect engagement and two-way communication.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21792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6217920" y="1097280"/>
            <a:ext cx="2743200" cy="411480"/>
          </a:xfrm>
          <a:prstGeom prst="rect">
            <a:avLst/>
          </a:prstGeom>
          <a:solidFill>
            <a:srgbClr val="2471A3"/>
          </a:solidFill>
          <a:ln w="12700">
            <a:solidFill>
              <a:srgbClr val="2471A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30936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Solutions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327648" y="1600200"/>
            <a:ext cx="256032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 communication style to each age group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interactive digital training modules for younger staff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Pair junior workers with experienced senior mentors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Involve younger workers in problem-solving discussions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clear expectations with two-way feedback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visual demonstrations and role-play training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4  |  CULTURAL STANDARDS &amp; PRACTICES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182880" y="1097280"/>
            <a:ext cx="292608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82880" y="1097280"/>
            <a:ext cx="2926080" cy="411480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1143000"/>
            <a:ext cx="2743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Evidence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92608" y="1600200"/>
            <a:ext cx="27432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distinct cultural groups work on the factory floor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Different food handling norms across cultures (e.g. meat/vegetarian)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English-only management ignores cultural communication norms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(East End English) may carry unconscious cultural assumptions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cross-cultural training evident for managers or staff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29184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3291840" y="1097280"/>
            <a:ext cx="2743200" cy="411480"/>
          </a:xfrm>
          <a:prstGeom prst="rect">
            <a:avLst/>
          </a:prstGeom>
          <a:solidFill>
            <a:srgbClr val="243557"/>
          </a:solidFill>
          <a:ln w="12700">
            <a:solidFill>
              <a:srgbClr val="2435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38328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Theory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383280" y="1627632"/>
            <a:ext cx="2560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Hofstede (1980) — Cultural Dimensions Theory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383280" y="2194560"/>
            <a:ext cx="2560320" cy="2606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Hofstede identified key cultural dimensions including power distance, individualism, and uncertainty avoidance. Cultures with high power distance may follow instructions without questioning, even if unclear — leading to errors. Cultural differences in food practices also directly explain why meat ended up in vegetarian meals at Flight Foods.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21792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6217920" y="1097280"/>
            <a:ext cx="2743200" cy="411480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30936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Solutions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327648" y="1600200"/>
            <a:ext cx="256032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Mandatory cross-cultural awareness training for all managers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 culturally-specific food hygiene protocols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images and universal symbols on all factory signage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Appoint community representatives from each cultural group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an anonymous reporting channel for cultural issues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management tone to avoid cultural bias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5  |  EMOTIONAL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182880" y="1097280"/>
            <a:ext cx="292608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82880" y="1097280"/>
            <a:ext cx="2926080" cy="41148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1143000"/>
            <a:ext cx="2743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Evidence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92608" y="1600200"/>
            <a:ext cx="27432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openly calls the factory a 'madhouse' and younger workers 'idiots'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frustration reduces Gary's patience and adaptability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 who feel disrespected disengage and stop listening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Stress and pressure affect decision-making and care on the line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lacks formal management training for diverse teams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29184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3291840" y="1097280"/>
            <a:ext cx="2743200" cy="411480"/>
          </a:xfrm>
          <a:prstGeom prst="rect">
            <a:avLst/>
          </a:prstGeom>
          <a:solidFill>
            <a:srgbClr val="243557"/>
          </a:solidFill>
          <a:ln w="12700">
            <a:solidFill>
              <a:srgbClr val="2435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38328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Theory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383280" y="1627632"/>
            <a:ext cx="2560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Goleman (1995) — Emotional Intelligence (EI)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383280" y="2194560"/>
            <a:ext cx="2560320" cy="2606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Goleman's EI framework identifies self-awareness, empathy, and social skills as essential for effective leadership communication. Gary's low EI manifests in labelling workers negatively and failing to adapt his approach. This creates a toxic feedback loop: frustration leads to poor communication, which leads to more errors, which leads to more frustration.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217920" y="1097280"/>
            <a:ext cx="274320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6217920" y="1097280"/>
            <a:ext cx="2743200" cy="41148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309360" y="1143000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Solutions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327648" y="1600200"/>
            <a:ext cx="256032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Gary with emotional intelligence coaching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 an open-door policy for raising workplace concerns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structured team briefings with two-way feedback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Involve HR in conflict resolution and team wellbeing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Recognise and reward positive worker behaviours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stress management support for all staff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 &amp; KEY RECOMMENDATIONS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1115568"/>
            <a:ext cx="8595360" cy="6858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274320" y="1115568"/>
            <a:ext cx="109728" cy="685800"/>
          </a:xfrm>
          <a:prstGeom prst="rect">
            <a:avLst/>
          </a:prstGeom>
          <a:solidFill>
            <a:srgbClr val="D35400"/>
          </a:solidFill>
          <a:ln w="12700">
            <a:solidFill>
              <a:srgbClr val="D3540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02920" y="1207008"/>
            <a:ext cx="1645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35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2286000" y="1207008"/>
            <a:ext cx="6400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Upgrade machinery, install visual displays, create quiet briefing zones, use workstation instruction cards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274320" y="1892808"/>
            <a:ext cx="8595360" cy="6858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274320" y="1892808"/>
            <a:ext cx="109728" cy="685800"/>
          </a:xfrm>
          <a:prstGeom prst="rect">
            <a:avLst/>
          </a:prstGeom>
          <a:solidFill>
            <a:srgbClr val="148F77"/>
          </a:solidFill>
          <a:ln w="12700">
            <a:solidFill>
              <a:srgbClr val="148F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502920" y="1984248"/>
            <a:ext cx="1645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48F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2286000" y="1984248"/>
            <a:ext cx="6400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Multilingual pictogram signs, bilingual team leaders, language training, demonstration-based instruction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274320" y="2670048"/>
            <a:ext cx="8595360" cy="6858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274320" y="2670048"/>
            <a:ext cx="109728" cy="685800"/>
          </a:xfrm>
          <a:prstGeom prst="rect">
            <a:avLst/>
          </a:prstGeom>
          <a:solidFill>
            <a:srgbClr val="2471A3"/>
          </a:solidFill>
          <a:ln w="12700">
            <a:solidFill>
              <a:srgbClr val="2471A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502920" y="2761488"/>
            <a:ext cx="1645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471A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Generational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2286000" y="2761488"/>
            <a:ext cx="6400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 communication style per age group, digital training, mentoring, two-way feedback structures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274320" y="3447288"/>
            <a:ext cx="8595360" cy="6858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274320" y="3447288"/>
            <a:ext cx="109728" cy="685800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502920" y="3538728"/>
            <a:ext cx="1645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7D3C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2286000" y="3538728"/>
            <a:ext cx="6400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Cross-cultural management training, culturally-sensitive food protocols, community representatives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274320" y="4224528"/>
            <a:ext cx="8595360" cy="6858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CE8"/>
            </a:solidFill>
            <a:prstDash val="solid"/>
          </a:ln>
          <a:effectLst>
            <a:outerShdw blurRad="1016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274320" y="4224528"/>
            <a:ext cx="109728" cy="68580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502920" y="4315968"/>
            <a:ext cx="1645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2286000" y="4315968"/>
            <a:ext cx="6400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 coaching for Gary, open-door HR policy, structured feedback, staff wellbeing support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41148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kern="0" spc="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457200" y="1143000"/>
            <a:ext cx="32004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325880"/>
            <a:ext cx="822960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6D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 is experiencing a convergence of five distinct communication failures: environmental noise, language barriers, generational differences, cultural misunderstandings, and emotional breakdowns in management.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D6D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are not isolated issues — they compound one another. Gary cannot effectively communicate with a multilingual, multicultural, multi-generational team using English-only, top-down instructions in a noisy factory environment.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D6D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implementing the theory-informed solutions presented, Flight Foods can rebuild trust with its airline clients, improve food safety compliance, and create a more inclusive and effective working environment.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57200" y="4480560"/>
            <a:ext cx="82296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57200" y="461772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E8C9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  |  Communication Barriers  |  Group Presentation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182880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274320" y="1097280"/>
            <a:ext cx="457200" cy="43891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1133856"/>
            <a:ext cx="457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68680" y="1133856"/>
            <a:ext cx="8046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Goleman, D. (1995) Emotional Intelligence: Why It Can Matter More Than IQ. New York: Bantam Books.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274320" y="1645920"/>
            <a:ext cx="457200" cy="43891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274320" y="1682496"/>
            <a:ext cx="457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68680" y="1682496"/>
            <a:ext cx="8046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Hofstede, G. (1980) Culture's Consequences: International Differences in Work-Related Values. Beverly Hills, CA: Sage Publications.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274320" y="2194560"/>
            <a:ext cx="457200" cy="43891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274320" y="2231136"/>
            <a:ext cx="457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868680" y="2231136"/>
            <a:ext cx="8046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Mehrabian, A. (1967) 'Decoding of Inconsistent Communications', Journal of Personality and Social Psychology, 6(1), pp. 109–114.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274320" y="2743200"/>
            <a:ext cx="457200" cy="43891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274320" y="2779776"/>
            <a:ext cx="457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868680" y="2779776"/>
            <a:ext cx="8046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Prensky, M. (2001) 'Digital Natives, Digital Immigrants', On the Horizon, 9(5), pp. 1–6.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274320" y="3291840"/>
            <a:ext cx="457200" cy="43891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274320" y="3328416"/>
            <a:ext cx="457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68680" y="3328416"/>
            <a:ext cx="8046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Shannon, C.E. and Weaver, W. (1949) The Mathematical Theory of Communication. Urbana, IL: University of Illinois Press.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274320" y="3840480"/>
            <a:ext cx="457200" cy="43891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274320" y="3877056"/>
            <a:ext cx="457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868680" y="3877056"/>
            <a:ext cx="8046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Adler, R.B. and Elmhorst, J.M. (2010) Communicating at Work: Principles and Practices for Business and the Professions. 10th edn. New York: McGraw-Hill.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274320" y="4389120"/>
            <a:ext cx="457200" cy="43891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274320" y="4425696"/>
            <a:ext cx="457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868680" y="4425696"/>
            <a:ext cx="80467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Robbins, S.P. and Judge, T.A. (2019) Organizational Behavior. 18th edn. Harlow: Pearson Education.</a:t>
            </a:r>
            <a:endParaRPr lang="en-US" sz="11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1494</Words>
  <Application>Microsoft Macintosh PowerPoint</Application>
  <PresentationFormat>On-screen Show (16:9)</PresentationFormat>
  <Paragraphs>186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Problems at Flight Foods Ltd</dc:title>
  <dc:subject>PptxGenJS Presentation</dc:subject>
  <dc:creator>PptxGenJS</dc:creator>
  <cp:lastModifiedBy>Raymond Yeboah (2516795)</cp:lastModifiedBy>
  <cp:revision>2</cp:revision>
  <dcterms:created xsi:type="dcterms:W3CDTF">2026-04-20T12:08:42Z</dcterms:created>
  <dcterms:modified xsi:type="dcterms:W3CDTF">2026-04-20T12:33:23Z</dcterms:modified>
</cp:coreProperties>
</file>