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6" r:id="rId3"/>
    <p:sldId id="263" r:id="rId4"/>
    <p:sldId id="259" r:id="rId5"/>
    <p:sldId id="262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3D0FA8-B875-49D4-B460-06E5AF224403}" type="datetimeFigureOut">
              <a:rPr lang="en-US" smtClean="0"/>
              <a:pPr/>
              <a:t>10/27/2018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F8BF92-7EE3-4E4F-B7D5-35BAD62DAD4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F8BF92-7EE3-4E4F-B7D5-35BAD62DAD4A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10/27/2018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10/27/2018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10/27/2018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10/27/2018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10/27/2018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10/27/2018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10/27/2018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10/27/2018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10/27/2018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10/27/2018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10/27/2018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10/27/2018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14282" y="285728"/>
            <a:ext cx="45720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rgbClr val="FFC000"/>
                </a:solidFill>
              </a:rPr>
              <a:t>Film Genre:</a:t>
            </a:r>
          </a:p>
          <a:p>
            <a:r>
              <a:rPr lang="en-GB" sz="3200" b="1" dirty="0" smtClean="0">
                <a:solidFill>
                  <a:srgbClr val="FFC000"/>
                </a:solidFill>
              </a:rPr>
              <a:t>The </a:t>
            </a:r>
            <a:r>
              <a:rPr lang="en-GB" sz="3200" b="1" dirty="0" smtClean="0">
                <a:solidFill>
                  <a:srgbClr val="FFC000"/>
                </a:solidFill>
              </a:rPr>
              <a:t>Western </a:t>
            </a:r>
            <a:r>
              <a:rPr lang="en-GB" sz="2400" b="1" dirty="0" smtClean="0">
                <a:solidFill>
                  <a:srgbClr val="FFC000"/>
                </a:solidFill>
              </a:rPr>
              <a:t>(Part Two)</a:t>
            </a:r>
            <a:endParaRPr lang="en-GB" sz="2400" dirty="0">
              <a:solidFill>
                <a:srgbClr val="FFC000"/>
              </a:solidFill>
            </a:endParaRPr>
          </a:p>
        </p:txBody>
      </p:sp>
      <p:pic>
        <p:nvPicPr>
          <p:cNvPr id="4" name="Picture 3" descr="2mule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28736"/>
            <a:ext cx="9144000" cy="5143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0" y="357166"/>
            <a:ext cx="91440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solidFill>
                  <a:srgbClr val="FFC000"/>
                </a:solidFill>
              </a:rPr>
              <a:t>The Revisionist Western</a:t>
            </a:r>
            <a:endParaRPr lang="en-GB" sz="3600" b="1" dirty="0" smtClean="0">
              <a:solidFill>
                <a:srgbClr val="FFC000"/>
              </a:solidFill>
            </a:endParaRPr>
          </a:p>
          <a:p>
            <a:endParaRPr lang="en-GB" sz="3600" dirty="0" smtClean="0"/>
          </a:p>
          <a:p>
            <a:r>
              <a:rPr lang="en-GB" sz="2800" dirty="0" smtClean="0"/>
              <a:t>“Revisionist Westerns are ‘films that in whole or part interrogate aspects of the genre such as its traditional representations of </a:t>
            </a:r>
            <a:r>
              <a:rPr lang="en-GB" sz="2800" b="1" i="1" dirty="0" smtClean="0">
                <a:solidFill>
                  <a:srgbClr val="FFC000"/>
                </a:solidFill>
              </a:rPr>
              <a:t>history</a:t>
            </a:r>
            <a:r>
              <a:rPr lang="en-GB" sz="2800" dirty="0" smtClean="0"/>
              <a:t> and </a:t>
            </a:r>
            <a:r>
              <a:rPr lang="en-GB" sz="2800" b="1" i="1" dirty="0" smtClean="0">
                <a:solidFill>
                  <a:srgbClr val="FFC000"/>
                </a:solidFill>
              </a:rPr>
              <a:t>myth</a:t>
            </a:r>
            <a:r>
              <a:rPr lang="en-GB" sz="2800" dirty="0" smtClean="0"/>
              <a:t>, </a:t>
            </a:r>
            <a:r>
              <a:rPr lang="en-GB" sz="2800" b="1" i="1" dirty="0" smtClean="0">
                <a:solidFill>
                  <a:srgbClr val="FFC000"/>
                </a:solidFill>
              </a:rPr>
              <a:t>heroism</a:t>
            </a:r>
            <a:r>
              <a:rPr lang="en-GB" sz="2800" dirty="0" smtClean="0"/>
              <a:t> and </a:t>
            </a:r>
            <a:r>
              <a:rPr lang="en-GB" sz="2800" b="1" i="1" dirty="0" smtClean="0">
                <a:solidFill>
                  <a:srgbClr val="FFC000"/>
                </a:solidFill>
              </a:rPr>
              <a:t>violence</a:t>
            </a:r>
            <a:r>
              <a:rPr lang="en-GB" sz="2800" dirty="0" smtClean="0"/>
              <a:t>, </a:t>
            </a:r>
            <a:r>
              <a:rPr lang="en-GB" sz="2800" b="1" i="1" dirty="0" smtClean="0">
                <a:solidFill>
                  <a:srgbClr val="FFC000"/>
                </a:solidFill>
              </a:rPr>
              <a:t>masculinity</a:t>
            </a:r>
            <a:r>
              <a:rPr lang="en-GB" sz="2800" dirty="0" smtClean="0"/>
              <a:t> and </a:t>
            </a:r>
            <a:r>
              <a:rPr lang="en-GB" sz="2800" b="1" i="1" dirty="0" smtClean="0">
                <a:solidFill>
                  <a:srgbClr val="FFC000"/>
                </a:solidFill>
              </a:rPr>
              <a:t>minority</a:t>
            </a:r>
            <a:r>
              <a:rPr lang="en-GB" sz="2800" dirty="0" smtClean="0"/>
              <a:t>’ which ‘can be seen now to make up the primary focus of the genre</a:t>
            </a:r>
            <a:r>
              <a:rPr lang="en-GB" sz="2800" dirty="0" smtClean="0"/>
              <a:t>’.”</a:t>
            </a:r>
            <a:endParaRPr lang="en-GB" dirty="0" smtClean="0"/>
          </a:p>
          <a:p>
            <a:endParaRPr lang="en-GB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0" y="4000504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Jim Kitses (Kitses and Rickman, 1998, p.19) in </a:t>
            </a:r>
            <a:r>
              <a:rPr lang="en-GB" i="1" dirty="0" smtClean="0"/>
              <a:t>The Western</a:t>
            </a:r>
            <a:r>
              <a:rPr lang="en-GB" dirty="0" smtClean="0"/>
              <a:t>, David Lusted (Harlow: Longman Pearson, 2003), </a:t>
            </a:r>
            <a:r>
              <a:rPr lang="en-GB" dirty="0" smtClean="0"/>
              <a:t>p.231</a:t>
            </a:r>
            <a:endParaRPr lang="en-GB" dirty="0"/>
          </a:p>
        </p:txBody>
      </p:sp>
      <p:pic>
        <p:nvPicPr>
          <p:cNvPr id="8" name="Picture 7" descr="2mules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 l="24896" r="23541"/>
          <a:stretch>
            <a:fillRect/>
          </a:stretch>
        </p:blipFill>
        <p:spPr>
          <a:xfrm>
            <a:off x="7072330" y="5000636"/>
            <a:ext cx="1318404" cy="14382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285720" y="214290"/>
            <a:ext cx="8572560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i="1" dirty="0" smtClean="0">
                <a:solidFill>
                  <a:srgbClr val="FFC000"/>
                </a:solidFill>
              </a:rPr>
              <a:t>The Spaghetti Western</a:t>
            </a:r>
            <a:endParaRPr lang="en-GB" sz="3600" b="1" i="1" dirty="0" smtClean="0">
              <a:solidFill>
                <a:srgbClr val="FFC000"/>
              </a:solidFill>
            </a:endParaRPr>
          </a:p>
          <a:p>
            <a:endParaRPr lang="en-GB" sz="2400" dirty="0" smtClean="0"/>
          </a:p>
          <a:p>
            <a:r>
              <a:rPr lang="en-GB" sz="2400" dirty="0" smtClean="0"/>
              <a:t>“In the United States in the early-1960s, the … victory of ‘good’ over ‘evil’ was ripe for reappraisal if Westerns were to remain marketable products</a:t>
            </a:r>
            <a:r>
              <a:rPr lang="en-GB" sz="2400" dirty="0" smtClean="0"/>
              <a:t>”.</a:t>
            </a:r>
            <a:r>
              <a:rPr lang="en-GB" sz="2800" dirty="0" smtClean="0"/>
              <a:t> </a:t>
            </a:r>
            <a:r>
              <a:rPr lang="en-GB" sz="2400" dirty="0" smtClean="0"/>
              <a:t>	</a:t>
            </a:r>
            <a:r>
              <a:rPr lang="en-GB" sz="1600" dirty="0" smtClean="0"/>
              <a:t>John White, </a:t>
            </a:r>
            <a:r>
              <a:rPr lang="en-GB" sz="1600" i="1" dirty="0" smtClean="0"/>
              <a:t>Westerns</a:t>
            </a:r>
            <a:r>
              <a:rPr lang="en-GB" sz="1600" dirty="0" smtClean="0"/>
              <a:t> (Oxford: Routledge, 2011), p.139</a:t>
            </a:r>
          </a:p>
          <a:p>
            <a:endParaRPr lang="en-GB" sz="2400" dirty="0" smtClean="0"/>
          </a:p>
          <a:p>
            <a:r>
              <a:rPr lang="en-GB" sz="2400" dirty="0" smtClean="0"/>
              <a:t>“In the late-1950s, high production costs on Hollywood westerns and the popularity of western TV shows  like </a:t>
            </a:r>
            <a:r>
              <a:rPr lang="en-GB" sz="2400" i="1" dirty="0" smtClean="0"/>
              <a:t>Gunsmoke</a:t>
            </a:r>
            <a:r>
              <a:rPr lang="en-GB" sz="2400" dirty="0" smtClean="0"/>
              <a:t> and </a:t>
            </a:r>
            <a:r>
              <a:rPr lang="en-GB" sz="2400" i="1" dirty="0" smtClean="0"/>
              <a:t>Rawhide</a:t>
            </a:r>
            <a:r>
              <a:rPr lang="en-GB" sz="2400" dirty="0" smtClean="0"/>
              <a:t> effectively killed off the genre at the US box office. But </a:t>
            </a:r>
            <a:r>
              <a:rPr lang="en-GB" sz="2400" i="1" dirty="0" smtClean="0"/>
              <a:t>The Magnificent Seven</a:t>
            </a:r>
            <a:r>
              <a:rPr lang="en-GB" sz="2400" dirty="0" smtClean="0"/>
              <a:t> (1960) ... made a fortune in Europe. To fill a gap in the home market, several European countries decided to begin making westerns of their own</a:t>
            </a:r>
            <a:r>
              <a:rPr lang="en-GB" sz="2400" dirty="0" smtClean="0"/>
              <a:t>”.</a:t>
            </a:r>
            <a:r>
              <a:rPr lang="en-GB" sz="2400" dirty="0" smtClean="0"/>
              <a:t> </a:t>
            </a:r>
          </a:p>
          <a:p>
            <a:endParaRPr lang="en-GB" sz="1600" dirty="0" smtClean="0"/>
          </a:p>
          <a:p>
            <a:r>
              <a:rPr lang="en-GB" sz="1600" dirty="0" smtClean="0"/>
              <a:t>Howard </a:t>
            </a:r>
            <a:r>
              <a:rPr lang="en-GB" sz="1600" dirty="0" smtClean="0"/>
              <a:t>Hughes, </a:t>
            </a:r>
            <a:r>
              <a:rPr lang="en-GB" sz="1600" i="1" dirty="0" smtClean="0"/>
              <a:t>Once Upon a Time in the Italian West</a:t>
            </a:r>
            <a:r>
              <a:rPr lang="en-GB" sz="1600" dirty="0" smtClean="0"/>
              <a:t> </a:t>
            </a:r>
            <a:endParaRPr lang="en-GB" sz="1600" dirty="0" smtClean="0"/>
          </a:p>
          <a:p>
            <a:r>
              <a:rPr lang="en-GB" sz="1600" dirty="0" smtClean="0"/>
              <a:t>(</a:t>
            </a:r>
            <a:r>
              <a:rPr lang="en-GB" sz="1600" dirty="0" smtClean="0"/>
              <a:t>London: I.B. Tauris, 2004), p.xii</a:t>
            </a:r>
            <a:endParaRPr lang="en-GB" sz="1600" dirty="0"/>
          </a:p>
        </p:txBody>
      </p:sp>
      <p:pic>
        <p:nvPicPr>
          <p:cNvPr id="10" name="Picture 9" descr="2mules.jpg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 l="24896" r="23541"/>
          <a:stretch>
            <a:fillRect/>
          </a:stretch>
        </p:blipFill>
        <p:spPr>
          <a:xfrm>
            <a:off x="7072330" y="5000636"/>
            <a:ext cx="1318404" cy="14382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0" y="214290"/>
            <a:ext cx="46122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rgbClr val="FFC000"/>
                </a:solidFill>
              </a:rPr>
              <a:t>For a Few Dollars More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0" y="785794"/>
            <a:ext cx="1335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Leone, 1965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0" y="1214422"/>
            <a:ext cx="442915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</a:t>
            </a:r>
            <a:r>
              <a:rPr lang="en-GB" sz="2400" i="1" dirty="0" smtClean="0"/>
              <a:t>Dollars</a:t>
            </a:r>
            <a:r>
              <a:rPr lang="en-GB" sz="2400" dirty="0" smtClean="0"/>
              <a:t> trilogy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Good and evil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Heroism/Violence/death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History/Myth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Gender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Minority (Race)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Revisionism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‘Audience-filmmaker complicity’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Black humour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Style/surface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Music </a:t>
            </a:r>
          </a:p>
        </p:txBody>
      </p:sp>
      <p:pic>
        <p:nvPicPr>
          <p:cNvPr id="16" name="Picture 15" descr="for-a-few-dollars-more-1966-515-800x1200.jpg"/>
          <p:cNvPicPr>
            <a:picLocks noChangeAspect="1"/>
          </p:cNvPicPr>
          <p:nvPr/>
        </p:nvPicPr>
        <p:blipFill>
          <a:blip r:embed="rId2"/>
          <a:srcRect l="15625" t="4166" r="17187" b="4167"/>
          <a:stretch>
            <a:fillRect/>
          </a:stretch>
        </p:blipFill>
        <p:spPr>
          <a:xfrm>
            <a:off x="5792932" y="-1"/>
            <a:ext cx="3351068" cy="68580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2mules2.jpg"/>
          <p:cNvPicPr>
            <a:picLocks noChangeAspect="1"/>
          </p:cNvPicPr>
          <p:nvPr/>
        </p:nvPicPr>
        <p:blipFill>
          <a:blip r:embed="rId2">
            <a:lum contrast="20000"/>
          </a:blip>
          <a:srcRect l="43750"/>
          <a:stretch>
            <a:fillRect/>
          </a:stretch>
        </p:blipFill>
        <p:spPr>
          <a:xfrm>
            <a:off x="3715852" y="0"/>
            <a:ext cx="5428148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285728"/>
            <a:ext cx="50355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rgbClr val="FFC000"/>
                </a:solidFill>
              </a:rPr>
              <a:t>Two Mules for Sister Sara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857232"/>
            <a:ext cx="13128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Siegel, 1970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0" y="1857364"/>
            <a:ext cx="44291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Leone/Spaghetti Western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Don Siegel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 smtClean="0"/>
              <a:t> </a:t>
            </a:r>
            <a:r>
              <a:rPr lang="en-GB" sz="2000" i="1" dirty="0" smtClean="0"/>
              <a:t>Coogan’s Bluff </a:t>
            </a:r>
            <a:r>
              <a:rPr lang="en-GB" sz="2000" dirty="0" smtClean="0"/>
              <a:t>(1968)</a:t>
            </a:r>
          </a:p>
          <a:p>
            <a:pPr lvl="1">
              <a:buFont typeface="Arial" pitchFamily="34" charset="0"/>
              <a:buChar char="•"/>
            </a:pPr>
            <a:r>
              <a:rPr lang="en-GB" sz="2400" i="1" dirty="0" smtClean="0"/>
              <a:t> </a:t>
            </a:r>
            <a:r>
              <a:rPr lang="en-GB" sz="2000" i="1" dirty="0" smtClean="0"/>
              <a:t>Dirty </a:t>
            </a:r>
            <a:r>
              <a:rPr lang="en-GB" sz="2000" i="1" dirty="0" smtClean="0"/>
              <a:t>Harry </a:t>
            </a:r>
            <a:r>
              <a:rPr lang="en-GB" sz="2000" dirty="0" smtClean="0"/>
              <a:t>(1971)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Good and evil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Heroism/Violence/death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History/Myth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Gender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Minority (Race</a:t>
            </a:r>
            <a:r>
              <a:rPr lang="en-GB" sz="2400" dirty="0" smtClean="0"/>
              <a:t>)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</a:t>
            </a:r>
            <a:r>
              <a:rPr lang="en-GB" sz="2400" dirty="0" smtClean="0"/>
              <a:t>Music (Morricone)</a:t>
            </a:r>
            <a:endParaRPr lang="en-GB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561</TotalTime>
  <Words>210</Words>
  <Application>Microsoft Office PowerPoint</Application>
  <PresentationFormat>On-screen Show (4:3)</PresentationFormat>
  <Paragraphs>41</Paragraphs>
  <Slides>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Slide 1</vt:lpstr>
      <vt:lpstr>Slide 2</vt:lpstr>
      <vt:lpstr>Slide 3</vt:lpstr>
      <vt:lpstr>Slide 4</vt:lpstr>
      <vt:lpstr>Slide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39</cp:revision>
  <dcterms:created xsi:type="dcterms:W3CDTF">2016-10-05T07:20:19Z</dcterms:created>
  <dcterms:modified xsi:type="dcterms:W3CDTF">2018-10-27T17:21:31Z</dcterms:modified>
</cp:coreProperties>
</file>