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78" r:id="rId2"/>
    <p:sldId id="279" r:id="rId3"/>
    <p:sldId id="281" r:id="rId4"/>
    <p:sldId id="284" r:id="rId5"/>
    <p:sldId id="257" r:id="rId6"/>
    <p:sldId id="259" r:id="rId7"/>
    <p:sldId id="285" r:id="rId8"/>
    <p:sldId id="260" r:id="rId9"/>
    <p:sldId id="286" r:id="rId10"/>
    <p:sldId id="261" r:id="rId11"/>
    <p:sldId id="262" r:id="rId12"/>
    <p:sldId id="287" r:id="rId13"/>
    <p:sldId id="288" r:id="rId14"/>
    <p:sldId id="289" r:id="rId15"/>
    <p:sldId id="290" r:id="rId16"/>
    <p:sldId id="292" r:id="rId17"/>
    <p:sldId id="293" r:id="rId18"/>
    <p:sldId id="294" r:id="rId19"/>
    <p:sldId id="296" r:id="rId20"/>
    <p:sldId id="264" r:id="rId21"/>
    <p:sldId id="297" r:id="rId22"/>
    <p:sldId id="268" r:id="rId23"/>
    <p:sldId id="298" r:id="rId24"/>
    <p:sldId id="267" r:id="rId25"/>
    <p:sldId id="277" r:id="rId26"/>
    <p:sldId id="273" r:id="rId27"/>
    <p:sldId id="274" r:id="rId28"/>
    <p:sldId id="300" r:id="rId29"/>
    <p:sldId id="301" r:id="rId30"/>
    <p:sldId id="302" r:id="rId31"/>
    <p:sldId id="303" r:id="rId32"/>
    <p:sldId id="304" r:id="rId33"/>
    <p:sldId id="305" r:id="rId34"/>
    <p:sldId id="309" r:id="rId35"/>
    <p:sldId id="306" r:id="rId36"/>
    <p:sldId id="308" r:id="rId37"/>
    <p:sldId id="310" r:id="rId38"/>
    <p:sldId id="31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64" autoAdjust="0"/>
    <p:restoredTop sz="77601" autoAdjust="0"/>
  </p:normalViewPr>
  <p:slideViewPr>
    <p:cSldViewPr snapToGrid="0">
      <p:cViewPr varScale="1">
        <p:scale>
          <a:sx n="71" d="100"/>
          <a:sy n="71" d="100"/>
        </p:scale>
        <p:origin x="79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183F9D-E72D-4D81-8648-81C6E148D978}" type="datetimeFigureOut">
              <a:rPr lang="en-GB" smtClean="0"/>
              <a:t>04/02/2019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14DACC-9CBE-4D20-9469-E9176A36F05F}" type="slidenum">
              <a:rPr lang="en-GB" smtClean="0"/>
              <a:t>‹#›</a:t>
            </a:fld>
            <a:endParaRPr lang="en-GB"/>
          </a:p>
        </p:txBody>
      </p:sp>
    </p:spTree>
    <p:extLst>
      <p:ext uri="{BB962C8B-B14F-4D97-AF65-F5344CB8AC3E}">
        <p14:creationId xmlns:p14="http://schemas.microsoft.com/office/powerpoint/2010/main" val="1511383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LJ-AnvYOg9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netagency.co.uk/keyedin2/satsprep.html"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586988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310010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14/20 = 70/100, 30/50 = 60/100, mean would be 65%</a:t>
            </a:r>
          </a:p>
          <a:p>
            <a:r>
              <a:rPr lang="en-GB" dirty="0" smtClean="0"/>
              <a:t>16/20 = 80/100, 35/50 = 70/100, mean would be 75%</a:t>
            </a:r>
          </a:p>
          <a:p>
            <a:r>
              <a:rPr lang="en-GB" dirty="0" smtClean="0"/>
              <a:t>16/20 = 80/100, 40/50 = 80/100, mean would be 80%</a:t>
            </a:r>
          </a:p>
          <a:p>
            <a:r>
              <a:rPr lang="en-GB" dirty="0" smtClean="0"/>
              <a:t> To get a mean average of 75% you need to score around 15/20 on functional and 37.5/50 on SKU</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4</a:t>
            </a:fld>
            <a:endParaRPr lang="en-GB"/>
          </a:p>
        </p:txBody>
      </p:sp>
    </p:spTree>
    <p:extLst>
      <p:ext uri="{BB962C8B-B14F-4D97-AF65-F5344CB8AC3E}">
        <p14:creationId xmlns:p14="http://schemas.microsoft.com/office/powerpoint/2010/main" val="1495166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Sum is the result of an addition, Product is the result of multiplication</a:t>
            </a:r>
          </a:p>
          <a:p>
            <a:r>
              <a:rPr lang="en-GB" dirty="0" smtClean="0"/>
              <a:t>7, 5    12  35</a:t>
            </a:r>
          </a:p>
          <a:p>
            <a:r>
              <a:rPr lang="en-GB" dirty="0" smtClean="0"/>
              <a:t>-2, -10    -12, 20 </a:t>
            </a:r>
          </a:p>
          <a:p>
            <a:r>
              <a:rPr lang="en-GB" dirty="0" smtClean="0"/>
              <a:t>-9 (+7)    -2, -63</a:t>
            </a:r>
          </a:p>
          <a:p>
            <a:r>
              <a:rPr lang="en-GB" dirty="0" smtClean="0"/>
              <a:t>0.3, 0.4,     0.7, 0.12</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5</a:t>
            </a:fld>
            <a:endParaRPr lang="en-GB"/>
          </a:p>
        </p:txBody>
      </p:sp>
    </p:spTree>
    <p:extLst>
      <p:ext uri="{BB962C8B-B14F-4D97-AF65-F5344CB8AC3E}">
        <p14:creationId xmlns:p14="http://schemas.microsoft.com/office/powerpoint/2010/main" val="1154827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maths dictionaries if needed</a:t>
            </a:r>
          </a:p>
        </p:txBody>
      </p:sp>
      <p:sp>
        <p:nvSpPr>
          <p:cNvPr id="4" name="Slide Number Placeholder 3"/>
          <p:cNvSpPr>
            <a:spLocks noGrp="1"/>
          </p:cNvSpPr>
          <p:nvPr>
            <p:ph type="sldNum" sz="quarter" idx="10"/>
          </p:nvPr>
        </p:nvSpPr>
        <p:spPr/>
        <p:txBody>
          <a:bodyPr/>
          <a:lstStyle/>
          <a:p>
            <a:fld id="{740D9ECA-7B7C-42F4-8457-5721C9C1DDA3}" type="slidenum">
              <a:rPr lang="en-GB" smtClean="0"/>
              <a:t>7</a:t>
            </a:fld>
            <a:endParaRPr lang="en-GB"/>
          </a:p>
        </p:txBody>
      </p:sp>
    </p:spTree>
    <p:extLst>
      <p:ext uri="{BB962C8B-B14F-4D97-AF65-F5344CB8AC3E}">
        <p14:creationId xmlns:p14="http://schemas.microsoft.com/office/powerpoint/2010/main" val="972572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Efallai</a:t>
            </a:r>
            <a:r>
              <a:rPr lang="en-US" baseline="0" dirty="0" smtClean="0"/>
              <a:t> </a:t>
            </a:r>
            <a:r>
              <a:rPr lang="en-US" baseline="0" dirty="0" err="1" smtClean="0"/>
              <a:t>bydd</a:t>
            </a:r>
            <a:r>
              <a:rPr lang="en-US" baseline="0" dirty="0" smtClean="0"/>
              <a:t> </a:t>
            </a:r>
            <a:r>
              <a:rPr lang="en-US" baseline="0" dirty="0" err="1" smtClean="0"/>
              <a:t>angen</a:t>
            </a:r>
            <a:r>
              <a:rPr lang="en-US" baseline="0" dirty="0" smtClean="0"/>
              <a:t> </a:t>
            </a:r>
            <a:r>
              <a:rPr lang="en-US" baseline="0" dirty="0" err="1" smtClean="0"/>
              <a:t>i</a:t>
            </a:r>
            <a:r>
              <a:rPr lang="en-US" baseline="0" dirty="0" smtClean="0"/>
              <a:t> chi </a:t>
            </a:r>
            <a:r>
              <a:rPr lang="en-US" baseline="0" dirty="0" err="1" smtClean="0"/>
              <a:t>ddefnyddio</a:t>
            </a:r>
            <a:r>
              <a:rPr lang="en-US" baseline="0" dirty="0" smtClean="0"/>
              <a:t> </a:t>
            </a:r>
            <a:r>
              <a:rPr lang="en-US" baseline="0" dirty="0" err="1" smtClean="0"/>
              <a:t>geiriaduron</a:t>
            </a:r>
            <a:r>
              <a:rPr lang="en-US" baseline="0" dirty="0" smtClean="0"/>
              <a:t> </a:t>
            </a:r>
            <a:r>
              <a:rPr lang="en-US" baseline="0" dirty="0" err="1" smtClean="0"/>
              <a:t>mathemateg</a:t>
            </a:r>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8</a:t>
            </a:fld>
            <a:endParaRPr lang="en-GB"/>
          </a:p>
        </p:txBody>
      </p:sp>
    </p:spTree>
    <p:extLst>
      <p:ext uri="{BB962C8B-B14F-4D97-AF65-F5344CB8AC3E}">
        <p14:creationId xmlns:p14="http://schemas.microsoft.com/office/powerpoint/2010/main" val="153092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Angle, degrees, how much an object/line has turned/rotated</a:t>
            </a:r>
          </a:p>
          <a:p>
            <a:r>
              <a:rPr lang="en-GB" dirty="0"/>
              <a:t>Mass, g/kg, how heavy or light something is or how much ‘stuff’ it is made up of</a:t>
            </a:r>
          </a:p>
          <a:p>
            <a:r>
              <a:rPr lang="en-GB" dirty="0"/>
              <a:t>Capacity, ml/l, how much something holds</a:t>
            </a:r>
          </a:p>
          <a:p>
            <a:r>
              <a:rPr lang="en-GB" dirty="0"/>
              <a:t>Area, cm or m squared, the amount of surface something has</a:t>
            </a:r>
          </a:p>
          <a:p>
            <a:r>
              <a:rPr lang="en-GB" dirty="0"/>
              <a:t>Volume, cm or m cubed, the amount of space an object takes up</a:t>
            </a:r>
          </a:p>
          <a:p>
            <a:r>
              <a:rPr lang="en-GB" dirty="0"/>
              <a:t>Length, cm or m, the distance from one point to another</a:t>
            </a:r>
          </a:p>
          <a:p>
            <a:r>
              <a:rPr lang="en-GB" dirty="0"/>
              <a:t>Perimeter, cm or m, the distance around the outside of a shape</a:t>
            </a:r>
          </a:p>
          <a:p>
            <a:endParaRPr lang="en-GB" dirty="0"/>
          </a:p>
        </p:txBody>
      </p:sp>
      <p:sp>
        <p:nvSpPr>
          <p:cNvPr id="4" name="Slide Number Placeholder 3"/>
          <p:cNvSpPr>
            <a:spLocks noGrp="1"/>
          </p:cNvSpPr>
          <p:nvPr>
            <p:ph type="sldNum" sz="quarter" idx="10"/>
          </p:nvPr>
        </p:nvSpPr>
        <p:spPr/>
        <p:txBody>
          <a:bodyPr/>
          <a:lstStyle/>
          <a:p>
            <a:fld id="{740D9ECA-7B7C-42F4-8457-5721C9C1DDA3}" type="slidenum">
              <a:rPr lang="en-GB" smtClean="0"/>
              <a:t>9</a:t>
            </a:fld>
            <a:endParaRPr lang="en-GB"/>
          </a:p>
        </p:txBody>
      </p:sp>
    </p:spTree>
    <p:extLst>
      <p:ext uri="{BB962C8B-B14F-4D97-AF65-F5344CB8AC3E}">
        <p14:creationId xmlns:p14="http://schemas.microsoft.com/office/powerpoint/2010/main" val="607986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Angle, degrees, how much an object/line has turned/rotated</a:t>
            </a:r>
          </a:p>
          <a:p>
            <a:r>
              <a:rPr lang="en-GB" dirty="0" smtClean="0"/>
              <a:t>Mass, g/kg, how heavy or light something is or how much ‘stuff’ it is made up of</a:t>
            </a:r>
          </a:p>
          <a:p>
            <a:r>
              <a:rPr lang="en-GB" dirty="0" smtClean="0"/>
              <a:t>Capacity, ml/l, how much something holds</a:t>
            </a:r>
          </a:p>
          <a:p>
            <a:r>
              <a:rPr lang="en-GB" dirty="0" smtClean="0"/>
              <a:t>Area, cm or m squared, the amount of surface something has</a:t>
            </a:r>
          </a:p>
          <a:p>
            <a:r>
              <a:rPr lang="en-GB" dirty="0" smtClean="0"/>
              <a:t>Volume, cm or m cubed, the amount of space an object takes up</a:t>
            </a:r>
          </a:p>
          <a:p>
            <a:r>
              <a:rPr lang="en-GB" dirty="0" smtClean="0"/>
              <a:t>Length, cm or m, the distance from one point to another</a:t>
            </a:r>
          </a:p>
          <a:p>
            <a:r>
              <a:rPr lang="en-GB" dirty="0" smtClean="0"/>
              <a:t>Perimeter, cm or m, the distance around the outside of a shape</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10</a:t>
            </a:fld>
            <a:endParaRPr lang="en-GB"/>
          </a:p>
        </p:txBody>
      </p:sp>
    </p:spTree>
    <p:extLst>
      <p:ext uri="{BB962C8B-B14F-4D97-AF65-F5344CB8AC3E}">
        <p14:creationId xmlns:p14="http://schemas.microsoft.com/office/powerpoint/2010/main" val="1623222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600"/>
              </a:spcBef>
              <a:buFont typeface="Wingdings" panose="05000000000000000000" pitchFamily="2" charset="2"/>
              <a:buChar char="§"/>
            </a:pPr>
            <a:r>
              <a:rPr lang="en-GB" sz="1600" b="1" dirty="0" smtClean="0"/>
              <a:t>Know shapes and their properties / </a:t>
            </a:r>
            <a:r>
              <a:rPr lang="en-GB" sz="1600" b="1" dirty="0" err="1" smtClean="0"/>
              <a:t>Gwybodaeth</a:t>
            </a:r>
            <a:r>
              <a:rPr lang="en-GB" sz="1600" b="1" dirty="0" smtClean="0"/>
              <a:t> am </a:t>
            </a:r>
            <a:r>
              <a:rPr lang="en-GB" sz="1600" b="1" dirty="0" err="1" smtClean="0"/>
              <a:t>siapiau</a:t>
            </a:r>
            <a:r>
              <a:rPr lang="en-GB" sz="1600" b="1" dirty="0" smtClean="0"/>
              <a:t> </a:t>
            </a:r>
            <a:r>
              <a:rPr lang="en-GB" dirty="0" err="1" smtClean="0"/>
              <a:t>e.e</a:t>
            </a:r>
            <a:r>
              <a:rPr lang="en-GB" dirty="0" smtClean="0"/>
              <a:t>. </a:t>
            </a:r>
            <a:r>
              <a:rPr lang="en-GB" dirty="0" err="1" smtClean="0"/>
              <a:t>enwi</a:t>
            </a:r>
            <a:r>
              <a:rPr lang="en-GB" dirty="0" smtClean="0"/>
              <a:t> </a:t>
            </a:r>
            <a:r>
              <a:rPr lang="en-GB" dirty="0" err="1" smtClean="0"/>
              <a:t>siapiau</a:t>
            </a:r>
            <a:r>
              <a:rPr lang="en-GB" dirty="0" smtClean="0"/>
              <a:t> (</a:t>
            </a:r>
            <a:r>
              <a:rPr lang="en-GB" dirty="0" err="1" smtClean="0"/>
              <a:t>gweler</a:t>
            </a:r>
            <a:r>
              <a:rPr lang="en-GB" dirty="0" smtClean="0"/>
              <a:t> </a:t>
            </a:r>
            <a:r>
              <a:rPr lang="en-GB" dirty="0" err="1" smtClean="0"/>
              <a:t>taflen</a:t>
            </a:r>
            <a:r>
              <a:rPr lang="en-GB" dirty="0" smtClean="0"/>
              <a:t>), </a:t>
            </a:r>
            <a:r>
              <a:rPr lang="en-GB" dirty="0" err="1" smtClean="0"/>
              <a:t>nodweddion</a:t>
            </a:r>
            <a:r>
              <a:rPr lang="en-GB" dirty="0" smtClean="0"/>
              <a:t> </a:t>
            </a:r>
            <a:r>
              <a:rPr lang="en-GB" dirty="0" err="1" smtClean="0"/>
              <a:t>siapiau</a:t>
            </a:r>
            <a:r>
              <a:rPr lang="en-GB" dirty="0" smtClean="0"/>
              <a:t> </a:t>
            </a:r>
            <a:r>
              <a:rPr lang="en-GB" dirty="0" err="1" smtClean="0"/>
              <a:t>e.e</a:t>
            </a:r>
            <a:r>
              <a:rPr lang="en-GB" dirty="0" smtClean="0"/>
              <a:t>. </a:t>
            </a:r>
            <a:r>
              <a:rPr lang="en-GB" dirty="0" err="1" smtClean="0"/>
              <a:t>fertig</a:t>
            </a:r>
            <a:r>
              <a:rPr lang="en-GB" dirty="0" smtClean="0"/>
              <a:t>, </a:t>
            </a:r>
            <a:r>
              <a:rPr lang="en-GB" dirty="0" err="1" smtClean="0"/>
              <a:t>ymylon</a:t>
            </a:r>
            <a:r>
              <a:rPr lang="en-GB" dirty="0" smtClean="0"/>
              <a:t>, </a:t>
            </a:r>
            <a:r>
              <a:rPr lang="en-GB" dirty="0" err="1" smtClean="0"/>
              <a:t>wynebau</a:t>
            </a:r>
            <a:r>
              <a:rPr lang="en-GB" dirty="0" smtClean="0"/>
              <a:t>, </a:t>
            </a:r>
            <a:r>
              <a:rPr lang="en-GB" dirty="0" err="1" smtClean="0"/>
              <a:t>onglau</a:t>
            </a:r>
            <a:r>
              <a:rPr lang="en-GB" dirty="0" smtClean="0"/>
              <a:t> </a:t>
            </a:r>
            <a:r>
              <a:rPr lang="en-GB" dirty="0" err="1" smtClean="0"/>
              <a:t>trionglau</a:t>
            </a:r>
            <a:r>
              <a:rPr lang="en-GB" dirty="0" smtClean="0"/>
              <a:t>, </a:t>
            </a:r>
            <a:r>
              <a:rPr lang="en-GB" dirty="0" err="1" smtClean="0"/>
              <a:t>adnabod</a:t>
            </a:r>
            <a:r>
              <a:rPr lang="en-GB" dirty="0" smtClean="0"/>
              <a:t> </a:t>
            </a:r>
            <a:r>
              <a:rPr lang="en-GB" dirty="0" err="1" smtClean="0"/>
              <a:t>siap</a:t>
            </a:r>
            <a:r>
              <a:rPr lang="en-GB" dirty="0" smtClean="0"/>
              <a:t> </a:t>
            </a:r>
            <a:r>
              <a:rPr lang="en-GB" dirty="0" err="1" smtClean="0"/>
              <a:t>o’i</a:t>
            </a:r>
            <a:r>
              <a:rPr lang="en-GB" dirty="0" smtClean="0"/>
              <a:t> </a:t>
            </a:r>
            <a:r>
              <a:rPr lang="en-GB" dirty="0" err="1" smtClean="0"/>
              <a:t>rwyd</a:t>
            </a:r>
            <a:r>
              <a:rPr lang="en-GB" dirty="0" smtClean="0"/>
              <a:t>…</a:t>
            </a:r>
          </a:p>
          <a:p>
            <a:pPr marL="0" indent="0">
              <a:lnSpc>
                <a:spcPct val="120000"/>
              </a:lnSpc>
              <a:spcBef>
                <a:spcPts val="600"/>
              </a:spcBef>
              <a:buNone/>
            </a:pPr>
            <a:r>
              <a:rPr lang="en-GB" dirty="0" smtClean="0">
                <a:hlinkClick r:id="rId3"/>
              </a:rPr>
              <a:t>https://www.youtube.com/watch?v=LJ-AnvYOg9c</a:t>
            </a:r>
            <a:endParaRPr lang="en-GB" dirty="0" smtClean="0"/>
          </a:p>
          <a:p>
            <a:pPr>
              <a:lnSpc>
                <a:spcPct val="120000"/>
              </a:lnSpc>
              <a:spcBef>
                <a:spcPts val="600"/>
              </a:spcBef>
              <a:buFont typeface="Wingdings" panose="05000000000000000000" pitchFamily="2" charset="2"/>
              <a:buChar char="§"/>
            </a:pPr>
            <a:r>
              <a:rPr lang="en-GB" b="1" dirty="0" smtClean="0"/>
              <a:t> </a:t>
            </a:r>
            <a:r>
              <a:rPr lang="en-GB" sz="1600" b="1" dirty="0" smtClean="0"/>
              <a:t>Understand Common Terms / </a:t>
            </a:r>
            <a:r>
              <a:rPr lang="en-GB" sz="1600" b="1" dirty="0" err="1" smtClean="0"/>
              <a:t>Deall</a:t>
            </a:r>
            <a:r>
              <a:rPr lang="en-GB" sz="1600" b="1" dirty="0" smtClean="0"/>
              <a:t> </a:t>
            </a:r>
            <a:r>
              <a:rPr lang="en-GB" sz="1600" b="1" dirty="0" err="1" smtClean="0"/>
              <a:t>termau</a:t>
            </a:r>
            <a:r>
              <a:rPr lang="en-GB" sz="1600" b="1" dirty="0" smtClean="0"/>
              <a:t> </a:t>
            </a:r>
            <a:r>
              <a:rPr lang="en-GB" sz="1600" b="1" dirty="0" err="1" smtClean="0"/>
              <a:t>cyffredin</a:t>
            </a:r>
            <a:r>
              <a:rPr lang="en-GB" sz="1600" b="1" dirty="0" smtClean="0"/>
              <a:t> </a:t>
            </a:r>
            <a:r>
              <a:rPr lang="en-GB" dirty="0" err="1" smtClean="0"/>
              <a:t>e.e</a:t>
            </a:r>
            <a:r>
              <a:rPr lang="en-GB" dirty="0" smtClean="0"/>
              <a:t>. </a:t>
            </a:r>
            <a:r>
              <a:rPr lang="en-GB" dirty="0" err="1" smtClean="0"/>
              <a:t>odrif</a:t>
            </a:r>
            <a:r>
              <a:rPr lang="en-GB" dirty="0" smtClean="0"/>
              <a:t>; </a:t>
            </a:r>
            <a:r>
              <a:rPr lang="en-GB" dirty="0" err="1" smtClean="0"/>
              <a:t>eilrif</a:t>
            </a:r>
            <a:r>
              <a:rPr lang="en-GB" dirty="0" smtClean="0"/>
              <a:t>; </a:t>
            </a:r>
            <a:r>
              <a:rPr lang="en-GB" dirty="0" err="1" smtClean="0"/>
              <a:t>rhif</a:t>
            </a:r>
            <a:r>
              <a:rPr lang="en-GB" dirty="0" smtClean="0"/>
              <a:t> </a:t>
            </a:r>
            <a:r>
              <a:rPr lang="en-GB" dirty="0" err="1" smtClean="0"/>
              <a:t>cysefin</a:t>
            </a:r>
            <a:r>
              <a:rPr lang="en-GB" dirty="0" smtClean="0"/>
              <a:t> (prime number); </a:t>
            </a:r>
            <a:r>
              <a:rPr lang="en-GB" dirty="0" err="1" smtClean="0"/>
              <a:t>lluosrif</a:t>
            </a:r>
            <a:r>
              <a:rPr lang="en-GB" dirty="0" smtClean="0"/>
              <a:t>; </a:t>
            </a:r>
            <a:r>
              <a:rPr lang="en-GB" dirty="0" err="1" smtClean="0"/>
              <a:t>lluoswm</a:t>
            </a:r>
            <a:r>
              <a:rPr lang="en-GB" dirty="0" smtClean="0"/>
              <a:t>; </a:t>
            </a:r>
            <a:r>
              <a:rPr lang="en-GB" dirty="0" err="1" smtClean="0"/>
              <a:t>ffactor</a:t>
            </a:r>
            <a:r>
              <a:rPr lang="en-GB" dirty="0" smtClean="0"/>
              <a:t>; </a:t>
            </a:r>
            <a:r>
              <a:rPr lang="en-GB" dirty="0" err="1" smtClean="0"/>
              <a:t>cyniferydd</a:t>
            </a:r>
            <a:r>
              <a:rPr lang="en-GB" dirty="0" smtClean="0"/>
              <a: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11</a:t>
            </a:fld>
            <a:endParaRPr lang="en-GB"/>
          </a:p>
        </p:txBody>
      </p:sp>
    </p:spTree>
    <p:extLst>
      <p:ext uri="{BB962C8B-B14F-4D97-AF65-F5344CB8AC3E}">
        <p14:creationId xmlns:p14="http://schemas.microsoft.com/office/powerpoint/2010/main" val="3884340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all quadrilaterals</a:t>
            </a:r>
            <a:r>
              <a:rPr lang="en-GB" dirty="0" smtClean="0"/>
              <a:t>, (</a:t>
            </a:r>
            <a:r>
              <a:rPr lang="en-GB" dirty="0" err="1" smtClean="0"/>
              <a:t>pedrochr</a:t>
            </a:r>
            <a:r>
              <a:rPr lang="en-GB" dirty="0" smtClean="0"/>
              <a:t>)</a:t>
            </a:r>
            <a:endParaRPr lang="en-GB" dirty="0"/>
          </a:p>
          <a:p>
            <a:r>
              <a:rPr lang="en-GB" dirty="0"/>
              <a:t>A square is a special type of rectangle </a:t>
            </a:r>
            <a:r>
              <a:rPr lang="en-GB" dirty="0" smtClean="0"/>
              <a:t>(</a:t>
            </a:r>
            <a:r>
              <a:rPr lang="en-GB" dirty="0" err="1" smtClean="0"/>
              <a:t>petryal</a:t>
            </a:r>
            <a:r>
              <a:rPr lang="en-GB" smtClean="0"/>
              <a:t>)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 </a:t>
            </a:r>
            <a:r>
              <a:rPr lang="en-GB" dirty="0"/>
              <a:t>rectangle is a parallelogram </a:t>
            </a:r>
            <a:r>
              <a:rPr lang="en-GB" dirty="0" smtClean="0"/>
              <a:t>(</a:t>
            </a:r>
            <a:r>
              <a:rPr lang="en-GB" dirty="0" err="1" smtClean="0"/>
              <a:t>paralelogram</a:t>
            </a:r>
            <a:r>
              <a:rPr lang="en-GB" dirty="0" smtClean="0"/>
              <a:t>)</a:t>
            </a:r>
            <a:r>
              <a:rPr lang="en-GB" baseline="0" dirty="0" smtClean="0"/>
              <a:t> </a:t>
            </a:r>
            <a:r>
              <a:rPr lang="en-GB" dirty="0" smtClean="0"/>
              <a:t>with </a:t>
            </a:r>
            <a:r>
              <a:rPr lang="en-GB" dirty="0"/>
              <a:t>right angles</a:t>
            </a:r>
          </a:p>
        </p:txBody>
      </p:sp>
      <p:sp>
        <p:nvSpPr>
          <p:cNvPr id="4" name="Slide Number Placeholder 3"/>
          <p:cNvSpPr>
            <a:spLocks noGrp="1"/>
          </p:cNvSpPr>
          <p:nvPr>
            <p:ph type="sldNum" sz="quarter" idx="10"/>
          </p:nvPr>
        </p:nvSpPr>
        <p:spPr/>
        <p:txBody>
          <a:bodyPr/>
          <a:lstStyle/>
          <a:p>
            <a:fld id="{740D9ECA-7B7C-42F4-8457-5721C9C1DDA3}" type="slidenum">
              <a:rPr lang="en-GB" smtClean="0"/>
              <a:t>12</a:t>
            </a:fld>
            <a:endParaRPr lang="en-GB"/>
          </a:p>
        </p:txBody>
      </p:sp>
    </p:spTree>
    <p:extLst>
      <p:ext uri="{BB962C8B-B14F-4D97-AF65-F5344CB8AC3E}">
        <p14:creationId xmlns:p14="http://schemas.microsoft.com/office/powerpoint/2010/main" val="1993866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cuboid is also a prism </a:t>
            </a:r>
          </a:p>
          <a:p>
            <a:r>
              <a:rPr lang="en-GB" dirty="0"/>
              <a:t>A tetrahedron could be called a triangular pyramid</a:t>
            </a:r>
          </a:p>
        </p:txBody>
      </p:sp>
      <p:sp>
        <p:nvSpPr>
          <p:cNvPr id="4" name="Slide Number Placeholder 3"/>
          <p:cNvSpPr>
            <a:spLocks noGrp="1"/>
          </p:cNvSpPr>
          <p:nvPr>
            <p:ph type="sldNum" sz="quarter" idx="10"/>
          </p:nvPr>
        </p:nvSpPr>
        <p:spPr/>
        <p:txBody>
          <a:bodyPr/>
          <a:lstStyle/>
          <a:p>
            <a:fld id="{740D9ECA-7B7C-42F4-8457-5721C9C1DDA3}" type="slidenum">
              <a:rPr lang="en-GB" smtClean="0"/>
              <a:t>13</a:t>
            </a:fld>
            <a:endParaRPr lang="en-GB"/>
          </a:p>
        </p:txBody>
      </p:sp>
    </p:spTree>
    <p:extLst>
      <p:ext uri="{BB962C8B-B14F-4D97-AF65-F5344CB8AC3E}">
        <p14:creationId xmlns:p14="http://schemas.microsoft.com/office/powerpoint/2010/main" val="1340538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err="1" smtClean="0"/>
              <a:t>Cyniferydd</a:t>
            </a:r>
            <a:r>
              <a:rPr lang="en-GB" dirty="0" smtClean="0"/>
              <a:t> (quotient) :</a:t>
            </a:r>
          </a:p>
          <a:p>
            <a:r>
              <a:rPr lang="en-GB" dirty="0" err="1" smtClean="0"/>
              <a:t>e.e</a:t>
            </a:r>
            <a:r>
              <a:rPr lang="en-GB" dirty="0" smtClean="0"/>
              <a:t>. </a:t>
            </a:r>
            <a:r>
              <a:rPr lang="en-GB" dirty="0" err="1" smtClean="0"/>
              <a:t>cyniferydd</a:t>
            </a:r>
            <a:r>
              <a:rPr lang="en-GB" dirty="0" smtClean="0"/>
              <a:t> 9 a 99 </a:t>
            </a:r>
            <a:r>
              <a:rPr lang="en-GB" dirty="0" err="1" smtClean="0"/>
              <a:t>sef</a:t>
            </a:r>
            <a:r>
              <a:rPr lang="en-GB" baseline="0" dirty="0" smtClean="0"/>
              <a:t> 11 </a:t>
            </a:r>
            <a:r>
              <a:rPr lang="en-GB" baseline="0" dirty="0" err="1" smtClean="0"/>
              <a:t>Os</a:t>
            </a:r>
            <a:r>
              <a:rPr lang="en-GB" baseline="0" dirty="0" smtClean="0"/>
              <a:t> </a:t>
            </a:r>
            <a:r>
              <a:rPr lang="en-GB" baseline="0" dirty="0" err="1" smtClean="0"/>
              <a:t>ydych</a:t>
            </a:r>
            <a:r>
              <a:rPr lang="en-GB" baseline="0" dirty="0" smtClean="0"/>
              <a:t> </a:t>
            </a:r>
            <a:r>
              <a:rPr lang="en-GB" baseline="0" dirty="0" err="1" smtClean="0"/>
              <a:t>yn</a:t>
            </a:r>
            <a:r>
              <a:rPr lang="en-GB" baseline="0" dirty="0" smtClean="0"/>
              <a:t> </a:t>
            </a:r>
            <a:r>
              <a:rPr lang="en-GB" baseline="0" dirty="0" err="1" smtClean="0"/>
              <a:t>rhannu</a:t>
            </a:r>
            <a:r>
              <a:rPr lang="en-GB" baseline="0" dirty="0" smtClean="0"/>
              <a:t> 99 a 9 y </a:t>
            </a:r>
            <a:r>
              <a:rPr lang="en-GB" baseline="0" dirty="0" err="1" smtClean="0"/>
              <a:t>cyniferydd</a:t>
            </a:r>
            <a:r>
              <a:rPr lang="en-GB" baseline="0" dirty="0" smtClean="0"/>
              <a:t> </a:t>
            </a:r>
            <a:r>
              <a:rPr lang="en-GB" baseline="0" dirty="0" err="1" smtClean="0"/>
              <a:t>yw</a:t>
            </a:r>
            <a:r>
              <a:rPr lang="en-GB" baseline="0" dirty="0" smtClean="0"/>
              <a:t> 11</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15</a:t>
            </a:fld>
            <a:endParaRPr lang="en-GB"/>
          </a:p>
        </p:txBody>
      </p:sp>
    </p:spTree>
    <p:extLst>
      <p:ext uri="{BB962C8B-B14F-4D97-AF65-F5344CB8AC3E}">
        <p14:creationId xmlns:p14="http://schemas.microsoft.com/office/powerpoint/2010/main" val="558226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Prime number between 30 and 40: 31, 37</a:t>
            </a:r>
          </a:p>
          <a:p>
            <a:r>
              <a:rPr lang="en-GB" dirty="0" smtClean="0"/>
              <a:t>Factor of 36 greater than 9: 12, 18 or 36</a:t>
            </a:r>
          </a:p>
          <a:p>
            <a:r>
              <a:rPr lang="en-GB" dirty="0" smtClean="0"/>
              <a:t>Prime Factors of 28:   1, 2, 7</a:t>
            </a:r>
          </a:p>
          <a:p>
            <a:r>
              <a:rPr lang="en-GB" dirty="0" err="1" smtClean="0"/>
              <a:t>Muliple</a:t>
            </a:r>
            <a:r>
              <a:rPr lang="en-GB" dirty="0" smtClean="0"/>
              <a:t> e.g. 52, 65, 78</a:t>
            </a:r>
            <a:r>
              <a:rPr lang="mr-IN" dirty="0" smtClean="0"/>
              <a:t>…</a:t>
            </a:r>
            <a:r>
              <a:rPr lang="cy-GB" dirty="0" smtClean="0"/>
              <a:t> 360 is an easy example</a:t>
            </a:r>
            <a:endParaRPr lang="en-GB" dirty="0" smtClean="0"/>
          </a:p>
          <a:p>
            <a:r>
              <a:rPr lang="en-GB" dirty="0" smtClean="0"/>
              <a:t>Quotient:</a:t>
            </a:r>
            <a:r>
              <a:rPr lang="en-GB" baseline="0" dirty="0" smtClean="0"/>
              <a:t> </a:t>
            </a:r>
            <a:r>
              <a:rPr lang="en-GB" dirty="0" smtClean="0"/>
              <a:t>11</a:t>
            </a:r>
          </a:p>
          <a:p>
            <a:r>
              <a:rPr lang="en-GB" dirty="0" err="1" smtClean="0"/>
              <a:t>Cyniferydd</a:t>
            </a:r>
            <a:r>
              <a:rPr lang="en-GB" dirty="0" smtClean="0"/>
              <a:t> (quotient) :</a:t>
            </a:r>
          </a:p>
          <a:p>
            <a:r>
              <a:rPr lang="en-GB" dirty="0" err="1" smtClean="0"/>
              <a:t>e.e</a:t>
            </a:r>
            <a:r>
              <a:rPr lang="en-GB" dirty="0" smtClean="0"/>
              <a:t>. </a:t>
            </a:r>
            <a:r>
              <a:rPr lang="en-GB" dirty="0" err="1" smtClean="0"/>
              <a:t>cyniferydd</a:t>
            </a:r>
            <a:r>
              <a:rPr lang="en-GB" dirty="0" smtClean="0"/>
              <a:t> 9 a 99 </a:t>
            </a:r>
            <a:r>
              <a:rPr lang="en-GB" dirty="0" err="1" smtClean="0"/>
              <a:t>sef</a:t>
            </a:r>
            <a:r>
              <a:rPr lang="en-GB" baseline="0" dirty="0" smtClean="0"/>
              <a:t> 11 </a:t>
            </a:r>
            <a:r>
              <a:rPr lang="en-GB" baseline="0" dirty="0" err="1" smtClean="0"/>
              <a:t>Os</a:t>
            </a:r>
            <a:r>
              <a:rPr lang="en-GB" baseline="0" dirty="0" smtClean="0"/>
              <a:t> </a:t>
            </a:r>
            <a:r>
              <a:rPr lang="en-GB" baseline="0" dirty="0" err="1" smtClean="0"/>
              <a:t>ydych</a:t>
            </a:r>
            <a:r>
              <a:rPr lang="en-GB" baseline="0" dirty="0" smtClean="0"/>
              <a:t> </a:t>
            </a:r>
            <a:r>
              <a:rPr lang="en-GB" baseline="0" dirty="0" err="1" smtClean="0"/>
              <a:t>yn</a:t>
            </a:r>
            <a:r>
              <a:rPr lang="en-GB" baseline="0" dirty="0" smtClean="0"/>
              <a:t> </a:t>
            </a:r>
            <a:r>
              <a:rPr lang="en-GB" baseline="0" dirty="0" err="1" smtClean="0"/>
              <a:t>rhannu</a:t>
            </a:r>
            <a:r>
              <a:rPr lang="en-GB" baseline="0" dirty="0" smtClean="0"/>
              <a:t> 99 a 9 y </a:t>
            </a:r>
            <a:r>
              <a:rPr lang="en-GB" baseline="0" dirty="0" err="1" smtClean="0"/>
              <a:t>cyniferydd</a:t>
            </a:r>
            <a:r>
              <a:rPr lang="en-GB" baseline="0" dirty="0" smtClean="0"/>
              <a:t> </a:t>
            </a:r>
            <a:r>
              <a:rPr lang="en-GB" baseline="0" dirty="0" err="1" smtClean="0"/>
              <a:t>yw</a:t>
            </a:r>
            <a:r>
              <a:rPr lang="en-GB" baseline="0" dirty="0" smtClean="0"/>
              <a:t> 11</a:t>
            </a:r>
          </a:p>
          <a:p>
            <a:endParaRPr lang="en-GB" dirty="0" smtClean="0"/>
          </a:p>
          <a:p>
            <a:r>
              <a:rPr lang="en-GB" dirty="0" smtClean="0"/>
              <a:t>. </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16</a:t>
            </a:fld>
            <a:endParaRPr lang="en-GB"/>
          </a:p>
        </p:txBody>
      </p:sp>
    </p:spTree>
    <p:extLst>
      <p:ext uri="{BB962C8B-B14F-4D97-AF65-F5344CB8AC3E}">
        <p14:creationId xmlns:p14="http://schemas.microsoft.com/office/powerpoint/2010/main" val="1100368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Use the fraction wall.  It shows you that 1/4 is the same as 2/8. This means there are 6 eighths in</a:t>
            </a:r>
            <a:r>
              <a:rPr lang="en-GB" baseline="0" dirty="0" smtClean="0"/>
              <a:t> three quarters</a:t>
            </a:r>
            <a:r>
              <a:rPr lang="en-GB" dirty="0" smtClean="0"/>
              <a:t>. </a:t>
            </a:r>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19</a:t>
            </a:fld>
            <a:endParaRPr lang="en-GB"/>
          </a:p>
        </p:txBody>
      </p:sp>
    </p:spTree>
    <p:extLst>
      <p:ext uri="{BB962C8B-B14F-4D97-AF65-F5344CB8AC3E}">
        <p14:creationId xmlns:p14="http://schemas.microsoft.com/office/powerpoint/2010/main" val="1130132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20</a:t>
            </a:fld>
            <a:endParaRPr lang="en-GB"/>
          </a:p>
        </p:txBody>
      </p:sp>
    </p:spTree>
    <p:extLst>
      <p:ext uri="{BB962C8B-B14F-4D97-AF65-F5344CB8AC3E}">
        <p14:creationId xmlns:p14="http://schemas.microsoft.com/office/powerpoint/2010/main" val="12123496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1/10 is smaller and 1/100 is smaller.  With unit fractions the bigger the denominator, the smaller the fraction.</a:t>
            </a:r>
          </a:p>
          <a:p>
            <a:r>
              <a:rPr lang="en-GB" dirty="0"/>
              <a:t>To work out 1/9 as a percentage it would need to written as a fraction out of 100. 1/9 = ?/100</a:t>
            </a:r>
          </a:p>
          <a:p>
            <a:r>
              <a:rPr lang="en-GB" dirty="0"/>
              <a:t>9 x 11 is 99 so 100 divided by 9 must be 11 and a remainder so the answer must be 11%</a:t>
            </a:r>
          </a:p>
        </p:txBody>
      </p:sp>
      <p:sp>
        <p:nvSpPr>
          <p:cNvPr id="4" name="Slide Number Placeholder 3"/>
          <p:cNvSpPr>
            <a:spLocks noGrp="1"/>
          </p:cNvSpPr>
          <p:nvPr>
            <p:ph type="sldNum" sz="quarter" idx="10"/>
          </p:nvPr>
        </p:nvSpPr>
        <p:spPr/>
        <p:txBody>
          <a:bodyPr/>
          <a:lstStyle/>
          <a:p>
            <a:fld id="{740D9ECA-7B7C-42F4-8457-5721C9C1DDA3}" type="slidenum">
              <a:rPr lang="en-GB" smtClean="0"/>
              <a:t>21</a:t>
            </a:fld>
            <a:endParaRPr lang="en-GB"/>
          </a:p>
        </p:txBody>
      </p:sp>
    </p:spTree>
    <p:extLst>
      <p:ext uri="{BB962C8B-B14F-4D97-AF65-F5344CB8AC3E}">
        <p14:creationId xmlns:p14="http://schemas.microsoft.com/office/powerpoint/2010/main" val="1622669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Rhifiadur</a:t>
            </a:r>
            <a:r>
              <a:rPr lang="en-US" dirty="0" smtClean="0"/>
              <a:t> = numerator</a:t>
            </a:r>
          </a:p>
          <a:p>
            <a:r>
              <a:rPr lang="en-US" dirty="0" err="1" smtClean="0"/>
              <a:t>Enwadur</a:t>
            </a:r>
            <a:r>
              <a:rPr lang="en-US" dirty="0" smtClean="0"/>
              <a:t> = denominator</a:t>
            </a:r>
          </a:p>
        </p:txBody>
      </p:sp>
      <p:sp>
        <p:nvSpPr>
          <p:cNvPr id="4" name="Slide Number Placeholder 3"/>
          <p:cNvSpPr>
            <a:spLocks noGrp="1"/>
          </p:cNvSpPr>
          <p:nvPr>
            <p:ph type="sldNum" sz="quarter" idx="10"/>
          </p:nvPr>
        </p:nvSpPr>
        <p:spPr/>
        <p:txBody>
          <a:bodyPr/>
          <a:lstStyle/>
          <a:p>
            <a:fld id="{2B14DACC-9CBE-4D20-9469-E9176A36F05F}" type="slidenum">
              <a:rPr lang="en-GB" smtClean="0"/>
              <a:t>22</a:t>
            </a:fld>
            <a:endParaRPr lang="en-GB"/>
          </a:p>
        </p:txBody>
      </p:sp>
    </p:spTree>
    <p:extLst>
      <p:ext uri="{BB962C8B-B14F-4D97-AF65-F5344CB8AC3E}">
        <p14:creationId xmlns:p14="http://schemas.microsoft.com/office/powerpoint/2010/main" val="1317688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4%=42, 40% must be ten times as much, so 40% is 420</a:t>
            </a:r>
          </a:p>
          <a:p>
            <a:r>
              <a:rPr lang="en-GB" dirty="0"/>
              <a:t>If 40% is 420 then 10% must be 420 divided by 4 which is 105, If 10% is 105 then 100% would be 1050</a:t>
            </a:r>
          </a:p>
        </p:txBody>
      </p:sp>
      <p:sp>
        <p:nvSpPr>
          <p:cNvPr id="4" name="Slide Number Placeholder 3"/>
          <p:cNvSpPr>
            <a:spLocks noGrp="1"/>
          </p:cNvSpPr>
          <p:nvPr>
            <p:ph type="sldNum" sz="quarter" idx="10"/>
          </p:nvPr>
        </p:nvSpPr>
        <p:spPr/>
        <p:txBody>
          <a:bodyPr/>
          <a:lstStyle/>
          <a:p>
            <a:fld id="{740D9ECA-7B7C-42F4-8457-5721C9C1DDA3}" type="slidenum">
              <a:rPr lang="en-GB" smtClean="0"/>
              <a:t>23</a:t>
            </a:fld>
            <a:endParaRPr lang="en-GB"/>
          </a:p>
        </p:txBody>
      </p:sp>
    </p:spTree>
    <p:extLst>
      <p:ext uri="{BB962C8B-B14F-4D97-AF65-F5344CB8AC3E}">
        <p14:creationId xmlns:p14="http://schemas.microsoft.com/office/powerpoint/2010/main" val="1891759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Try to avoid listing each time</a:t>
            </a:r>
          </a:p>
          <a:p>
            <a:r>
              <a:rPr lang="en-GB" dirty="0" smtClean="0"/>
              <a:t>15 x 10 minutes is 150 minutes, plus the break of 20 minutes is 170 minutes – This is 2 hours and 50 minutes</a:t>
            </a:r>
          </a:p>
          <a:p>
            <a:r>
              <a:rPr lang="en-GB" dirty="0" smtClean="0"/>
              <a:t>2 hours and 50 minutes later than 16:00 is 18:50</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28</a:t>
            </a:fld>
            <a:endParaRPr lang="en-GB"/>
          </a:p>
        </p:txBody>
      </p:sp>
    </p:spTree>
    <p:extLst>
      <p:ext uri="{BB962C8B-B14F-4D97-AF65-F5344CB8AC3E}">
        <p14:creationId xmlns:p14="http://schemas.microsoft.com/office/powerpoint/2010/main" val="19228598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197 divided by 8 is 24 with a remainder.  This means 25 adults would be needed.</a:t>
            </a:r>
          </a:p>
          <a:p>
            <a:r>
              <a:rPr lang="en-GB" dirty="0" smtClean="0"/>
              <a:t>If there are 15 already going then 10 extra will be needed.</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29</a:t>
            </a:fld>
            <a:endParaRPr lang="en-GB"/>
          </a:p>
        </p:txBody>
      </p:sp>
    </p:spTree>
    <p:extLst>
      <p:ext uri="{BB962C8B-B14F-4D97-AF65-F5344CB8AC3E}">
        <p14:creationId xmlns:p14="http://schemas.microsoft.com/office/powerpoint/2010/main" val="1220682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miles = 8km,    so 135 miles = ? Km       135 divided by 5 is 27,   27 X 8 = 216 km</a:t>
            </a:r>
          </a:p>
          <a:p>
            <a:r>
              <a:rPr lang="en-GB" dirty="0" smtClean="0"/>
              <a:t>23. Euros is 20 lots of 1.15 Euros (2 lots of 1.15 would be 2.3, 20 lots is 23)</a:t>
            </a:r>
          </a:p>
          <a:p>
            <a:r>
              <a:rPr lang="en-GB" dirty="0" smtClean="0"/>
              <a:t>So It must be £20</a:t>
            </a:r>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30</a:t>
            </a:fld>
            <a:endParaRPr lang="en-GB"/>
          </a:p>
        </p:txBody>
      </p:sp>
    </p:spTree>
    <p:extLst>
      <p:ext uri="{BB962C8B-B14F-4D97-AF65-F5344CB8AC3E}">
        <p14:creationId xmlns:p14="http://schemas.microsoft.com/office/powerpoint/2010/main" val="4765921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15 x 20p is 300p which is £3, 45 X £3 is £135</a:t>
            </a:r>
          </a:p>
          <a:p>
            <a:endParaRPr lang="en-GB" dirty="0" smtClean="0"/>
          </a:p>
          <a:p>
            <a:r>
              <a:rPr lang="en-GB" dirty="0" smtClean="0"/>
              <a:t>25 X 11.99, 25 X £12 is £300 and then take 25p away (£299.75)</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31</a:t>
            </a:fld>
            <a:endParaRPr lang="en-GB"/>
          </a:p>
        </p:txBody>
      </p:sp>
    </p:spTree>
    <p:extLst>
      <p:ext uri="{BB962C8B-B14F-4D97-AF65-F5344CB8AC3E}">
        <p14:creationId xmlns:p14="http://schemas.microsoft.com/office/powerpoint/2010/main" val="20241171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Split the journey into chunks.</a:t>
            </a:r>
          </a:p>
          <a:p>
            <a:r>
              <a:rPr lang="en-GB" dirty="0" smtClean="0"/>
              <a:t>30 miles an hour for 10 miles</a:t>
            </a:r>
          </a:p>
          <a:p>
            <a:r>
              <a:rPr lang="en-GB" dirty="0" smtClean="0"/>
              <a:t>In one hour at 30 miles an hour the bus would travel 30 miles.  If the bus travels 10 miles at 30 miles an hour then one third of the distance would take one third of the time, </a:t>
            </a:r>
            <a:r>
              <a:rPr lang="en-GB" dirty="0" err="1" smtClean="0"/>
              <a:t>ie</a:t>
            </a:r>
            <a:r>
              <a:rPr lang="en-GB" dirty="0" smtClean="0"/>
              <a:t>. 20 minutes</a:t>
            </a:r>
          </a:p>
          <a:p>
            <a:r>
              <a:rPr lang="en-GB" dirty="0" smtClean="0"/>
              <a:t>The remainder of the journey would be 120 miles.</a:t>
            </a:r>
          </a:p>
          <a:p>
            <a:r>
              <a:rPr lang="en-GB" dirty="0" smtClean="0"/>
              <a:t>If this journey is at 60 miles and hour then this would take 2 hours</a:t>
            </a:r>
          </a:p>
          <a:p>
            <a:r>
              <a:rPr lang="en-GB" dirty="0" smtClean="0"/>
              <a:t>The overall journey takes 2 hours 20 minutes.</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34</a:t>
            </a:fld>
            <a:endParaRPr lang="en-GB"/>
          </a:p>
        </p:txBody>
      </p:sp>
    </p:spTree>
    <p:extLst>
      <p:ext uri="{BB962C8B-B14F-4D97-AF65-F5344CB8AC3E}">
        <p14:creationId xmlns:p14="http://schemas.microsoft.com/office/powerpoint/2010/main" val="19251869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30% is 18 pupils, 10% would be 6 pupils, 5% would be 3 pupils etc. </a:t>
            </a:r>
          </a:p>
        </p:txBody>
      </p:sp>
      <p:sp>
        <p:nvSpPr>
          <p:cNvPr id="4" name="Slide Number Placeholder 3"/>
          <p:cNvSpPr>
            <a:spLocks noGrp="1"/>
          </p:cNvSpPr>
          <p:nvPr>
            <p:ph type="sldNum" sz="quarter" idx="10"/>
          </p:nvPr>
        </p:nvSpPr>
        <p:spPr/>
        <p:txBody>
          <a:bodyPr/>
          <a:lstStyle/>
          <a:p>
            <a:fld id="{740D9ECA-7B7C-42F4-8457-5721C9C1DDA3}" type="slidenum">
              <a:rPr lang="en-GB" smtClean="0"/>
              <a:t>35</a:t>
            </a:fld>
            <a:endParaRPr lang="en-GB"/>
          </a:p>
        </p:txBody>
      </p:sp>
    </p:spTree>
    <p:extLst>
      <p:ext uri="{BB962C8B-B14F-4D97-AF65-F5344CB8AC3E}">
        <p14:creationId xmlns:p14="http://schemas.microsoft.com/office/powerpoint/2010/main" val="4874115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Follow this link to interactive subject knowledge practice papers.  Some of the content will be similar to the mathematics in the subject knowledge paper.</a:t>
            </a:r>
            <a:endParaRPr lang="en-GB" sz="1200" dirty="0" smtClean="0">
              <a:hlinkClick r:id="rId3"/>
            </a:endParaRPr>
          </a:p>
          <a:p>
            <a:r>
              <a:rPr lang="en-GB" sz="1200" dirty="0" smtClean="0">
                <a:hlinkClick r:id="rId3"/>
              </a:rPr>
              <a:t>http://www.netagency.co.uk/keyedin2/satsprep.html</a:t>
            </a:r>
            <a:r>
              <a:rPr lang="en-GB" sz="1200" dirty="0" smtClean="0"/>
              <a:t> link to open resource.</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38</a:t>
            </a:fld>
            <a:endParaRPr lang="en-GB"/>
          </a:p>
        </p:txBody>
      </p:sp>
    </p:spTree>
    <p:extLst>
      <p:ext uri="{BB962C8B-B14F-4D97-AF65-F5344CB8AC3E}">
        <p14:creationId xmlns:p14="http://schemas.microsoft.com/office/powerpoint/2010/main" val="14756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53564D5-283C-4435-B018-3AEE3EFCA521}" type="datetimeFigureOut">
              <a:rPr lang="en-GB" smtClean="0"/>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674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398277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53564D5-283C-4435-B018-3AEE3EFCA521}" type="datetimeFigureOut">
              <a:rPr lang="en-GB" smtClean="0"/>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737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53564D5-283C-4435-B018-3AEE3EFCA521}" type="datetimeFigureOut">
              <a:rPr lang="en-GB" smtClean="0"/>
              <a:t>04/02/2019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207888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53564D5-283C-4435-B018-3AEE3EFCA521}" type="datetimeFigureOut">
              <a:rPr lang="en-GB" smtClean="0"/>
              <a:t>04/02/2019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108871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53564D5-283C-4435-B018-3AEE3EFCA521}" type="datetimeFigureOut">
              <a:rPr lang="en-GB" smtClean="0"/>
              <a:t>04/02/2019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889853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564D5-283C-4435-B018-3AEE3EFCA521}" type="datetimeFigureOut">
              <a:rPr lang="en-GB" smtClean="0"/>
              <a:t>04/02/2019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4201036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564D5-283C-4435-B018-3AEE3EFCA521}" type="datetimeFigureOut">
              <a:rPr lang="en-GB" smtClean="0"/>
              <a:t>04/02/2019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805490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564D5-283C-4435-B018-3AEE3EFCA521}" type="datetimeFigureOut">
              <a:rPr lang="en-GB" smtClean="0"/>
              <a:t>04/02/2019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5753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944354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0247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279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2921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53564D5-283C-4435-B018-3AEE3EFCA521}" type="datetimeFigureOut">
              <a:rPr lang="en-GB" smtClean="0"/>
              <a:t>04/02/2019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FBBE60F-5A80-458B-BE22-328003390971}"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57514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LJ-AnvYOg9c"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hyperlink" Target="http://www.amathsdictionaryforkids.com/" TargetMode="External"/><Relationship Id="rId2" Type="http://schemas.openxmlformats.org/officeDocument/2006/relationships/hyperlink" Target="http://geirfaiaith.wjec.co.uk/language/en/" TargetMode="Externa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hyperlink" Target="http://www.amathsdictionaryforkids.com/"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visnos.com/demos/fraction-wal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hyperlink" Target="http://www.iseemaths.com/visual-supports/" TargetMode="External"/><Relationship Id="rId2" Type="http://schemas.openxmlformats.org/officeDocument/2006/relationships/hyperlink" Target="http://www.iseemaths.com/wp-content/uploads/2017/01/524-Divided-By-16.pdf"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webarchive.nationalarchives.gov.uk/20130123124929/http:/www.education.gov.uk/schools/careers/traininganddevelopment/professional/b00211213/numeracy" TargetMode="External"/><Relationship Id="rId2" Type="http://schemas.openxmlformats.org/officeDocument/2006/relationships/hyperlink" Target="https://www.studyladder.co.uk/" TargetMode="Externa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hyperlink" Target="http://www.netagency.co.uk/keyedin2/satsprep.html"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hyperlink" Target="https://www.youtube.com/watch?v=2DEE15AIfOU&amp;feature=youtu.be" TargetMode="External"/><Relationship Id="rId5" Type="http://schemas.openxmlformats.org/officeDocument/2006/relationships/hyperlink" Target="https://www.bbc.com/education/subjects/zqhs34j" TargetMode="External"/><Relationship Id="rId4" Type="http://schemas.openxmlformats.org/officeDocument/2006/relationships/hyperlink" Target="http://www.bbc.co.uk/education/subjects/zqsc7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12327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90945" y="157201"/>
            <a:ext cx="11637819" cy="114300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2">
                    <a:lumMod val="75000"/>
                  </a:schemeClr>
                </a:solidFill>
              </a:rPr>
              <a:t>Amcanion</a:t>
            </a:r>
            <a:r>
              <a:rPr lang="en-GB" sz="17600" dirty="0">
                <a:solidFill>
                  <a:schemeClr val="accent2">
                    <a:lumMod val="75000"/>
                  </a:schemeClr>
                </a:solidFill>
              </a:rPr>
              <a:t> y </a:t>
            </a:r>
            <a:r>
              <a:rPr lang="en-GB" sz="17600" dirty="0" err="1">
                <a:solidFill>
                  <a:schemeClr val="accent2">
                    <a:lumMod val="75000"/>
                  </a:schemeClr>
                </a:solidFill>
              </a:rPr>
              <a:t>sesiwn</a:t>
            </a:r>
            <a:r>
              <a:rPr lang="en-GB" sz="17600" dirty="0">
                <a:solidFill>
                  <a:schemeClr val="accent2">
                    <a:lumMod val="75000"/>
                  </a:schemeClr>
                </a:solidFill>
              </a:rPr>
              <a:t> </a:t>
            </a:r>
            <a:r>
              <a:rPr lang="en-GB" sz="17600" dirty="0" smtClean="0">
                <a:solidFill>
                  <a:schemeClr val="accent2">
                    <a:lumMod val="75000"/>
                  </a:schemeClr>
                </a:solidFill>
              </a:rPr>
              <a:t>/ Session </a:t>
            </a:r>
            <a:r>
              <a:rPr lang="en-GB" sz="17600" dirty="0">
                <a:solidFill>
                  <a:schemeClr val="accent2">
                    <a:lumMod val="75000"/>
                  </a:schemeClr>
                </a:solidFill>
              </a:rPr>
              <a:t>Objectives</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6426201" y="1455184"/>
            <a:ext cx="4241799"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dirty="0" smtClean="0"/>
              <a:t>Audit revision, looking at common questions and themes</a:t>
            </a:r>
            <a:endParaRPr lang="en-GB" dirty="0"/>
          </a:p>
          <a:p>
            <a:pPr>
              <a:spcBef>
                <a:spcPts val="0"/>
              </a:spcBef>
            </a:pPr>
            <a:r>
              <a:rPr lang="en-GB" dirty="0" smtClean="0"/>
              <a:t>Highlight revision tools</a:t>
            </a:r>
            <a:endParaRPr lang="en-GB" dirty="0"/>
          </a:p>
        </p:txBody>
      </p:sp>
      <p:sp>
        <p:nvSpPr>
          <p:cNvPr id="4" name="Content Placeholder 8"/>
          <p:cNvSpPr txBox="1">
            <a:spLocks/>
          </p:cNvSpPr>
          <p:nvPr/>
        </p:nvSpPr>
        <p:spPr>
          <a:xfrm>
            <a:off x="1207654" y="1455184"/>
            <a:ext cx="4902200"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dirty="0" err="1"/>
              <a:t>Adolygu</a:t>
            </a:r>
            <a:r>
              <a:rPr lang="en-GB" dirty="0"/>
              <a:t> </a:t>
            </a:r>
            <a:r>
              <a:rPr lang="en-GB" dirty="0" err="1" smtClean="0"/>
              <a:t>ar</a:t>
            </a:r>
            <a:r>
              <a:rPr lang="en-GB" dirty="0" smtClean="0"/>
              <a:t> </a:t>
            </a:r>
            <a:r>
              <a:rPr lang="en-GB" dirty="0" err="1" smtClean="0"/>
              <a:t>gyfer</a:t>
            </a:r>
            <a:r>
              <a:rPr lang="en-GB" dirty="0" smtClean="0"/>
              <a:t> </a:t>
            </a:r>
            <a:r>
              <a:rPr lang="en-GB" dirty="0" err="1" smtClean="0"/>
              <a:t>yr</a:t>
            </a:r>
            <a:r>
              <a:rPr lang="en-GB" dirty="0" smtClean="0"/>
              <a:t> </a:t>
            </a:r>
            <a:r>
              <a:rPr lang="en-GB" dirty="0" err="1" smtClean="0"/>
              <a:t>awdit</a:t>
            </a:r>
            <a:r>
              <a:rPr lang="en-GB" dirty="0" smtClean="0"/>
              <a:t>, </a:t>
            </a:r>
            <a:r>
              <a:rPr lang="en-GB" dirty="0" err="1" smtClean="0"/>
              <a:t>edrych</a:t>
            </a:r>
            <a:r>
              <a:rPr lang="en-GB" dirty="0" smtClean="0"/>
              <a:t> </a:t>
            </a:r>
            <a:r>
              <a:rPr lang="en-GB" dirty="0" err="1" smtClean="0"/>
              <a:t>ar</a:t>
            </a:r>
            <a:r>
              <a:rPr lang="en-GB" dirty="0" smtClean="0"/>
              <a:t> </a:t>
            </a:r>
            <a:r>
              <a:rPr lang="en-GB" dirty="0" err="1" smtClean="0"/>
              <a:t>gwestiynau</a:t>
            </a:r>
            <a:r>
              <a:rPr lang="en-GB" dirty="0" smtClean="0"/>
              <a:t> a </a:t>
            </a:r>
            <a:r>
              <a:rPr lang="en-GB" dirty="0" err="1" smtClean="0"/>
              <a:t>themâu</a:t>
            </a:r>
            <a:r>
              <a:rPr lang="en-GB" dirty="0" smtClean="0"/>
              <a:t> </a:t>
            </a:r>
            <a:r>
              <a:rPr lang="en-GB" dirty="0" err="1" smtClean="0"/>
              <a:t>cyffredin</a:t>
            </a:r>
            <a:endParaRPr lang="en-GB" dirty="0"/>
          </a:p>
          <a:p>
            <a:r>
              <a:rPr lang="en-GB" dirty="0" err="1"/>
              <a:t>Amlygu</a:t>
            </a:r>
            <a:r>
              <a:rPr lang="en-GB" dirty="0"/>
              <a:t> </a:t>
            </a:r>
            <a:r>
              <a:rPr lang="en-GB" dirty="0" err="1"/>
              <a:t>adnoddau</a:t>
            </a:r>
            <a:r>
              <a:rPr lang="en-GB" dirty="0"/>
              <a:t> </a:t>
            </a:r>
            <a:r>
              <a:rPr lang="en-GB" dirty="0" err="1"/>
              <a:t>adolygu</a:t>
            </a:r>
            <a:endParaRPr lang="en-GB" dirty="0"/>
          </a:p>
        </p:txBody>
      </p:sp>
    </p:spTree>
    <p:extLst>
      <p:ext uri="{BB962C8B-B14F-4D97-AF65-F5344CB8AC3E}">
        <p14:creationId xmlns:p14="http://schemas.microsoft.com/office/powerpoint/2010/main" val="3186164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27914" y="374260"/>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Awdit</a:t>
            </a:r>
            <a:r>
              <a:rPr lang="en-GB" dirty="0" smtClean="0">
                <a:solidFill>
                  <a:schemeClr val="accent2">
                    <a:lumMod val="75000"/>
                  </a:schemeClr>
                </a:solidFill>
              </a:rPr>
              <a:t> </a:t>
            </a:r>
            <a:r>
              <a:rPr lang="en-GB" dirty="0" err="1" smtClean="0">
                <a:solidFill>
                  <a:schemeClr val="accent2">
                    <a:lumMod val="75000"/>
                  </a:schemeClr>
                </a:solidFill>
              </a:rPr>
              <a:t>Rhifedd</a:t>
            </a:r>
            <a:r>
              <a:rPr lang="en-GB" dirty="0" smtClean="0">
                <a:solidFill>
                  <a:schemeClr val="accent2">
                    <a:lumMod val="75000"/>
                  </a:schemeClr>
                </a:solidFill>
              </a:rPr>
              <a:t>: DWY </a:t>
            </a:r>
            <a:r>
              <a:rPr lang="en-GB" dirty="0" err="1" smtClean="0">
                <a:solidFill>
                  <a:schemeClr val="accent2">
                    <a:lumMod val="75000"/>
                  </a:schemeClr>
                </a:solidFill>
              </a:rPr>
              <a:t>Adran</a:t>
            </a:r>
            <a:endParaRPr lang="en-GB" dirty="0" smtClean="0">
              <a:solidFill>
                <a:schemeClr val="accent2">
                  <a:lumMod val="75000"/>
                </a:schemeClr>
              </a:solidFill>
            </a:endParaRPr>
          </a:p>
          <a:p>
            <a:endParaRPr lang="en-GB" sz="2000" dirty="0" smtClean="0">
              <a:solidFill>
                <a:schemeClr val="accent2">
                  <a:lumMod val="75000"/>
                </a:schemeClr>
              </a:solidFill>
            </a:endParaRPr>
          </a:p>
          <a:p>
            <a:r>
              <a:rPr lang="en-GB" dirty="0" smtClean="0">
                <a:solidFill>
                  <a:schemeClr val="accent2">
                    <a:lumMod val="75000"/>
                  </a:schemeClr>
                </a:solidFill>
              </a:rPr>
              <a:t>Numeracy Audit: Two </a:t>
            </a:r>
            <a:r>
              <a:rPr lang="en-GB" dirty="0" err="1" smtClean="0">
                <a:solidFill>
                  <a:schemeClr val="accent2">
                    <a:lumMod val="75000"/>
                  </a:schemeClr>
                </a:solidFill>
              </a:rPr>
              <a:t>SEctions</a:t>
            </a:r>
            <a:endParaRPr lang="en-GB" dirty="0">
              <a:solidFill>
                <a:schemeClr val="accent2">
                  <a:lumMod val="75000"/>
                </a:schemeClr>
              </a:solidFill>
            </a:endParaRPr>
          </a:p>
        </p:txBody>
      </p:sp>
      <p:sp>
        <p:nvSpPr>
          <p:cNvPr id="3" name="Content Placeholder 2"/>
          <p:cNvSpPr txBox="1">
            <a:spLocks/>
          </p:cNvSpPr>
          <p:nvPr/>
        </p:nvSpPr>
        <p:spPr>
          <a:xfrm>
            <a:off x="6201748" y="1873876"/>
            <a:ext cx="5990252" cy="4023360"/>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Functional numeracy – out of 20</a:t>
            </a:r>
          </a:p>
          <a:p>
            <a:r>
              <a:rPr lang="en-GB" sz="3200" dirty="0" smtClean="0"/>
              <a:t>Subject Knowledge and Understanding – out of 50</a:t>
            </a:r>
          </a:p>
          <a:p>
            <a:pPr marL="0" indent="0">
              <a:buFont typeface="Tw Cen MT" panose="020B0602020104020603" pitchFamily="34" charset="0"/>
              <a:buNone/>
            </a:pPr>
            <a:r>
              <a:rPr lang="en-GB" sz="3200" dirty="0" smtClean="0"/>
              <a:t>The scores are converted into percentages. The overall mark is the mean average percentage of both papers</a:t>
            </a:r>
            <a:endParaRPr lang="en-GB" sz="3200" dirty="0"/>
          </a:p>
        </p:txBody>
      </p:sp>
      <p:sp>
        <p:nvSpPr>
          <p:cNvPr id="4" name="Content Placeholder 2"/>
          <p:cNvSpPr txBox="1">
            <a:spLocks/>
          </p:cNvSpPr>
          <p:nvPr/>
        </p:nvSpPr>
        <p:spPr>
          <a:xfrm>
            <a:off x="335966" y="1873876"/>
            <a:ext cx="5990252" cy="4023360"/>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Rhifedd</a:t>
            </a:r>
            <a:r>
              <a:rPr lang="en-GB" sz="3200" dirty="0" smtClean="0"/>
              <a:t> </a:t>
            </a:r>
            <a:r>
              <a:rPr lang="en-GB" sz="3200" dirty="0" err="1" smtClean="0"/>
              <a:t>gweithdrefnol</a:t>
            </a:r>
            <a:r>
              <a:rPr lang="en-GB" sz="3200" dirty="0" smtClean="0"/>
              <a:t> – marc </a:t>
            </a:r>
            <a:r>
              <a:rPr lang="en-GB" sz="3200" dirty="0" err="1" smtClean="0"/>
              <a:t>allan</a:t>
            </a:r>
            <a:r>
              <a:rPr lang="en-GB" sz="3200" dirty="0" smtClean="0"/>
              <a:t> o  20</a:t>
            </a:r>
          </a:p>
          <a:p>
            <a:r>
              <a:rPr lang="en-GB" sz="3200" dirty="0" err="1" smtClean="0"/>
              <a:t>Gwybodaeth</a:t>
            </a:r>
            <a:r>
              <a:rPr lang="en-GB" sz="3200" dirty="0" smtClean="0"/>
              <a:t> a </a:t>
            </a:r>
            <a:r>
              <a:rPr lang="en-GB" sz="3200" dirty="0" err="1" smtClean="0"/>
              <a:t>Dealltwriaeth</a:t>
            </a:r>
            <a:r>
              <a:rPr lang="en-GB" sz="3200" dirty="0" smtClean="0"/>
              <a:t> </a:t>
            </a:r>
            <a:r>
              <a:rPr lang="mr-IN" sz="3200" dirty="0" smtClean="0"/>
              <a:t>–</a:t>
            </a:r>
            <a:r>
              <a:rPr lang="en-GB" sz="3200" dirty="0" smtClean="0"/>
              <a:t> marc </a:t>
            </a:r>
            <a:r>
              <a:rPr lang="en-GB" sz="3200" dirty="0" err="1" smtClean="0"/>
              <a:t>allan</a:t>
            </a:r>
            <a:r>
              <a:rPr lang="en-GB" sz="3200" dirty="0" smtClean="0"/>
              <a:t> o 50 </a:t>
            </a:r>
          </a:p>
          <a:p>
            <a:r>
              <a:rPr lang="en-GB" sz="3200" dirty="0" err="1" smtClean="0"/>
              <a:t>Mae’r</a:t>
            </a:r>
            <a:r>
              <a:rPr lang="en-GB" sz="3200" dirty="0" smtClean="0"/>
              <a:t> </a:t>
            </a:r>
            <a:r>
              <a:rPr lang="en-GB" sz="3200" dirty="0" err="1" smtClean="0"/>
              <a:t>marciau</a:t>
            </a:r>
            <a:r>
              <a:rPr lang="en-GB" sz="3200" dirty="0" smtClean="0"/>
              <a:t> </a:t>
            </a:r>
            <a:r>
              <a:rPr lang="en-GB" sz="3200" dirty="0" err="1" smtClean="0"/>
              <a:t>yn</a:t>
            </a:r>
            <a:r>
              <a:rPr lang="en-GB" sz="3200" dirty="0" smtClean="0"/>
              <a:t> </a:t>
            </a:r>
            <a:r>
              <a:rPr lang="en-GB" sz="3200" dirty="0" err="1" smtClean="0"/>
              <a:t>cael</a:t>
            </a:r>
            <a:r>
              <a:rPr lang="en-GB" sz="3200" dirty="0" smtClean="0"/>
              <a:t> </a:t>
            </a:r>
            <a:r>
              <a:rPr lang="en-GB" sz="3200" dirty="0" err="1" smtClean="0"/>
              <a:t>eu</a:t>
            </a:r>
            <a:r>
              <a:rPr lang="en-GB" sz="3200" dirty="0" smtClean="0"/>
              <a:t> </a:t>
            </a:r>
            <a:r>
              <a:rPr lang="en-GB" sz="3200" dirty="0" err="1" smtClean="0"/>
              <a:t>trosi’n</a:t>
            </a:r>
            <a:r>
              <a:rPr lang="en-GB" sz="3200" dirty="0" smtClean="0"/>
              <a:t> </a:t>
            </a:r>
            <a:r>
              <a:rPr lang="en-GB" sz="3200" dirty="0" err="1" smtClean="0"/>
              <a:t>ganrannau</a:t>
            </a:r>
            <a:r>
              <a:rPr lang="en-GB" sz="3200" dirty="0" smtClean="0"/>
              <a:t>. Y marc </a:t>
            </a:r>
            <a:r>
              <a:rPr lang="en-GB" sz="3200" dirty="0" err="1" smtClean="0"/>
              <a:t>terfynol</a:t>
            </a:r>
            <a:r>
              <a:rPr lang="en-GB" sz="3200" dirty="0" smtClean="0"/>
              <a:t> </a:t>
            </a:r>
            <a:r>
              <a:rPr lang="en-GB" sz="3200" dirty="0" err="1" smtClean="0"/>
              <a:t>yw’r</a:t>
            </a:r>
            <a:r>
              <a:rPr lang="en-GB" sz="3200" dirty="0" smtClean="0"/>
              <a:t> </a:t>
            </a:r>
            <a:r>
              <a:rPr lang="en-GB" sz="3200" dirty="0" err="1" smtClean="0"/>
              <a:t>canran</a:t>
            </a:r>
            <a:r>
              <a:rPr lang="en-GB" sz="3200" dirty="0" smtClean="0"/>
              <a:t> </a:t>
            </a:r>
            <a:r>
              <a:rPr lang="en-GB" sz="3200" dirty="0" err="1" smtClean="0"/>
              <a:t>cymedrig</a:t>
            </a:r>
            <a:r>
              <a:rPr lang="en-GB" sz="3200" dirty="0" smtClean="0"/>
              <a:t>.</a:t>
            </a:r>
          </a:p>
        </p:txBody>
      </p:sp>
    </p:spTree>
    <p:extLst>
      <p:ext uri="{BB962C8B-B14F-4D97-AF65-F5344CB8AC3E}">
        <p14:creationId xmlns:p14="http://schemas.microsoft.com/office/powerpoint/2010/main" val="15386327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15001" y="305298"/>
            <a:ext cx="9720072" cy="1499616"/>
          </a:xfrm>
          <a:prstGeom prst="rect">
            <a:avLst/>
          </a:prstGeom>
        </p:spPr>
        <p:txBody>
          <a:bodyPr>
            <a:normAutofit fontScale="97500" lnSpcReduction="1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Ffracsiynau</a:t>
            </a:r>
            <a:r>
              <a:rPr lang="en-GB" dirty="0" smtClean="0">
                <a:solidFill>
                  <a:schemeClr val="accent2">
                    <a:lumMod val="75000"/>
                  </a:schemeClr>
                </a:solidFill>
              </a:rPr>
              <a:t> a </a:t>
            </a:r>
            <a:r>
              <a:rPr lang="en-GB" dirty="0" err="1" smtClean="0">
                <a:solidFill>
                  <a:schemeClr val="accent2">
                    <a:lumMod val="75000"/>
                  </a:schemeClr>
                </a:solidFill>
              </a:rPr>
              <a:t>Chanrannau</a:t>
            </a:r>
            <a:r>
              <a:rPr lang="en-GB" dirty="0" smtClean="0">
                <a:solidFill>
                  <a:schemeClr val="accent2">
                    <a:lumMod val="75000"/>
                  </a:schemeClr>
                </a:solidFill>
              </a:rPr>
              <a:t/>
            </a:r>
            <a:br>
              <a:rPr lang="en-GB" dirty="0" smtClean="0">
                <a:solidFill>
                  <a:schemeClr val="accent2">
                    <a:lumMod val="75000"/>
                  </a:schemeClr>
                </a:solidFill>
              </a:rPr>
            </a:br>
            <a:r>
              <a:rPr lang="en-GB" sz="2200" dirty="0" smtClean="0">
                <a:solidFill>
                  <a:schemeClr val="accent2">
                    <a:lumMod val="75000"/>
                  </a:schemeClr>
                </a:solidFill>
              </a:rPr>
              <a:t/>
            </a:r>
            <a:br>
              <a:rPr lang="en-GB" sz="2200" dirty="0" smtClean="0">
                <a:solidFill>
                  <a:schemeClr val="accent2">
                    <a:lumMod val="75000"/>
                  </a:schemeClr>
                </a:solidFill>
              </a:rPr>
            </a:br>
            <a:r>
              <a:rPr lang="en-GB" dirty="0" smtClean="0">
                <a:solidFill>
                  <a:schemeClr val="accent2">
                    <a:lumMod val="75000"/>
                  </a:schemeClr>
                </a:solidFill>
              </a:rPr>
              <a:t>Fractions and Percentages</a:t>
            </a:r>
            <a:endParaRPr lang="en-GB" dirty="0">
              <a:solidFill>
                <a:schemeClr val="accent2">
                  <a:lumMod val="75000"/>
                </a:schemeClr>
              </a:solidFill>
            </a:endParaRPr>
          </a:p>
        </p:txBody>
      </p:sp>
      <p:sp>
        <p:nvSpPr>
          <p:cNvPr id="3" name="Content Placeholder 2"/>
          <p:cNvSpPr txBox="1">
            <a:spLocks/>
          </p:cNvSpPr>
          <p:nvPr/>
        </p:nvSpPr>
        <p:spPr>
          <a:xfrm>
            <a:off x="315001" y="1804914"/>
            <a:ext cx="11876998" cy="3778899"/>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a:lnSpc>
                <a:spcPct val="100000"/>
              </a:lnSpc>
              <a:spcBef>
                <a:spcPts val="0"/>
              </a:spcBef>
              <a:spcAft>
                <a:spcPts val="0"/>
              </a:spcAft>
            </a:pPr>
            <a:r>
              <a:rPr lang="en-GB" sz="2800" b="1" dirty="0" err="1" smtClean="0"/>
              <a:t>Cyfrifwch</a:t>
            </a:r>
            <a:r>
              <a:rPr lang="en-GB" sz="2800" b="1" dirty="0" smtClean="0"/>
              <a:t> y </a:t>
            </a:r>
            <a:r>
              <a:rPr lang="en-GB" sz="2800" b="1" dirty="0" err="1" smtClean="0"/>
              <a:t>ganran</a:t>
            </a:r>
            <a:r>
              <a:rPr lang="en-GB" sz="2800" b="1" dirty="0" smtClean="0"/>
              <a:t> </a:t>
            </a:r>
            <a:r>
              <a:rPr lang="en-GB" sz="2800" b="1" dirty="0" err="1" smtClean="0"/>
              <a:t>gymedrig</a:t>
            </a:r>
            <a:r>
              <a:rPr lang="en-GB" sz="2800" b="1" dirty="0" smtClean="0"/>
              <a:t> </a:t>
            </a:r>
            <a:r>
              <a:rPr lang="en-GB" sz="2800" b="1" dirty="0" err="1" smtClean="0"/>
              <a:t>ar</a:t>
            </a:r>
            <a:r>
              <a:rPr lang="en-GB" sz="2800" b="1" dirty="0" smtClean="0"/>
              <a:t> </a:t>
            </a:r>
            <a:r>
              <a:rPr lang="en-GB" sz="2800" b="1" dirty="0" err="1" smtClean="0"/>
              <a:t>gyfer</a:t>
            </a:r>
            <a:r>
              <a:rPr lang="en-GB" sz="2800" b="1" dirty="0" smtClean="0"/>
              <a:t> y </a:t>
            </a:r>
            <a:r>
              <a:rPr lang="en-GB" sz="2800" b="1" dirty="0" err="1" smtClean="0"/>
              <a:t>sgoriau</a:t>
            </a:r>
            <a:r>
              <a:rPr lang="en-GB" sz="2800" b="1" dirty="0" smtClean="0"/>
              <a:t> </a:t>
            </a:r>
            <a:r>
              <a:rPr lang="en-GB" sz="2800" b="1" dirty="0" err="1" smtClean="0"/>
              <a:t>isod</a:t>
            </a:r>
            <a:r>
              <a:rPr lang="en-GB" sz="2800" b="1" dirty="0" smtClean="0"/>
              <a:t>:</a:t>
            </a:r>
          </a:p>
          <a:p>
            <a:pPr>
              <a:lnSpc>
                <a:spcPct val="100000"/>
              </a:lnSpc>
              <a:spcBef>
                <a:spcPts val="0"/>
              </a:spcBef>
              <a:spcAft>
                <a:spcPts val="0"/>
              </a:spcAft>
            </a:pPr>
            <a:r>
              <a:rPr lang="en-GB" sz="2800" b="1" dirty="0" smtClean="0"/>
              <a:t>Calculate the mean </a:t>
            </a:r>
            <a:r>
              <a:rPr lang="en-GB" sz="2800" b="1" dirty="0" err="1" smtClean="0"/>
              <a:t>avarage</a:t>
            </a:r>
            <a:r>
              <a:rPr lang="en-GB" sz="2800" b="1" dirty="0" smtClean="0"/>
              <a:t> for the following scores:</a:t>
            </a:r>
          </a:p>
          <a:p>
            <a:pPr algn="ctr"/>
            <a:r>
              <a:rPr lang="en-GB" sz="2800" dirty="0" err="1" smtClean="0"/>
              <a:t>Gweithdrefnol</a:t>
            </a:r>
            <a:r>
              <a:rPr lang="en-GB" sz="2800" dirty="0" smtClean="0"/>
              <a:t> / Functional 14/20  	GDP / SKU 30/50</a:t>
            </a:r>
          </a:p>
          <a:p>
            <a:pPr algn="ctr"/>
            <a:r>
              <a:rPr lang="en-GB" sz="2800" dirty="0" err="1"/>
              <a:t>Gweithdrefnol</a:t>
            </a:r>
            <a:r>
              <a:rPr lang="en-GB" sz="2800" dirty="0"/>
              <a:t> / </a:t>
            </a:r>
            <a:r>
              <a:rPr lang="en-GB" sz="2800" dirty="0" smtClean="0"/>
              <a:t>Functional 16/20 	GDP </a:t>
            </a:r>
            <a:r>
              <a:rPr lang="en-GB" sz="2800" dirty="0"/>
              <a:t>/ SKU</a:t>
            </a:r>
            <a:r>
              <a:rPr lang="en-GB" sz="2800" dirty="0" smtClean="0"/>
              <a:t> 35/50 </a:t>
            </a:r>
          </a:p>
          <a:p>
            <a:pPr algn="ctr"/>
            <a:r>
              <a:rPr lang="en-GB" sz="2800" dirty="0" err="1"/>
              <a:t>Gweithdrefnol</a:t>
            </a:r>
            <a:r>
              <a:rPr lang="en-GB" sz="2800" dirty="0"/>
              <a:t> / Functional </a:t>
            </a:r>
            <a:r>
              <a:rPr lang="en-GB" sz="2800" dirty="0" smtClean="0"/>
              <a:t>16/20 	GDP </a:t>
            </a:r>
            <a:r>
              <a:rPr lang="en-GB" sz="2800" dirty="0"/>
              <a:t>/ SKU </a:t>
            </a:r>
            <a:r>
              <a:rPr lang="en-GB" sz="2800" dirty="0" smtClean="0"/>
              <a:t>40/50</a:t>
            </a:r>
          </a:p>
          <a:p>
            <a:endParaRPr lang="en-GB" sz="1000" dirty="0" smtClean="0"/>
          </a:p>
          <a:p>
            <a:pPr marL="0" indent="0">
              <a:spcBef>
                <a:spcPts val="0"/>
              </a:spcBef>
              <a:spcAft>
                <a:spcPts val="0"/>
              </a:spcAft>
              <a:buFont typeface="Tw Cen MT" panose="020B0602020104020603" pitchFamily="34" charset="0"/>
              <a:buNone/>
            </a:pPr>
            <a:r>
              <a:rPr lang="en-GB" sz="2700" b="1" dirty="0" smtClean="0"/>
              <a:t>Beth </a:t>
            </a:r>
            <a:r>
              <a:rPr lang="en-GB" sz="2700" b="1" dirty="0" err="1" smtClean="0"/>
              <a:t>yw’r</a:t>
            </a:r>
            <a:r>
              <a:rPr lang="en-GB" sz="2700" b="1" dirty="0" smtClean="0"/>
              <a:t> </a:t>
            </a:r>
            <a:r>
              <a:rPr lang="en-GB" sz="2700" b="1" dirty="0" err="1" smtClean="0"/>
              <a:t>isafswm</a:t>
            </a:r>
            <a:r>
              <a:rPr lang="en-GB" sz="2700" b="1" dirty="0" smtClean="0"/>
              <a:t> o </a:t>
            </a:r>
            <a:r>
              <a:rPr lang="en-GB" sz="2700" b="1" dirty="0" err="1" smtClean="0"/>
              <a:t>sgoriau</a:t>
            </a:r>
            <a:r>
              <a:rPr lang="en-GB" sz="2700" b="1" dirty="0" smtClean="0"/>
              <a:t> y </a:t>
            </a:r>
            <a:r>
              <a:rPr lang="en-GB" sz="2700" b="1" dirty="0" err="1" smtClean="0"/>
              <a:t>dylech</a:t>
            </a:r>
            <a:r>
              <a:rPr lang="en-GB" sz="2700" b="1" dirty="0" smtClean="0"/>
              <a:t> </a:t>
            </a:r>
            <a:r>
              <a:rPr lang="en-GB" sz="2700" b="1" dirty="0" err="1" smtClean="0"/>
              <a:t>fod</a:t>
            </a:r>
            <a:r>
              <a:rPr lang="en-GB" sz="2700" b="1" dirty="0" smtClean="0"/>
              <a:t> </a:t>
            </a:r>
            <a:r>
              <a:rPr lang="en-GB" sz="2700" b="1" dirty="0" err="1" smtClean="0"/>
              <a:t>yn</a:t>
            </a:r>
            <a:r>
              <a:rPr lang="en-GB" sz="2700" b="1" dirty="0" smtClean="0"/>
              <a:t> </a:t>
            </a:r>
            <a:r>
              <a:rPr lang="en-GB" sz="2700" b="1" dirty="0" err="1" smtClean="0"/>
              <a:t>anelu</a:t>
            </a:r>
            <a:r>
              <a:rPr lang="en-GB" sz="2700" b="1" dirty="0" smtClean="0"/>
              <a:t> </a:t>
            </a:r>
            <a:r>
              <a:rPr lang="en-GB" sz="2700" b="1" dirty="0" err="1" smtClean="0"/>
              <a:t>ato</a:t>
            </a:r>
            <a:r>
              <a:rPr lang="en-GB" sz="2700" b="1" dirty="0" smtClean="0"/>
              <a:t> </a:t>
            </a:r>
            <a:r>
              <a:rPr lang="en-GB" sz="2700" b="1" dirty="0" err="1" smtClean="0"/>
              <a:t>er</a:t>
            </a:r>
            <a:r>
              <a:rPr lang="en-GB" sz="2700" b="1" dirty="0" smtClean="0"/>
              <a:t> </a:t>
            </a:r>
            <a:r>
              <a:rPr lang="en-GB" sz="2700" b="1" dirty="0" err="1" smtClean="0"/>
              <a:t>mwyn</a:t>
            </a:r>
            <a:r>
              <a:rPr lang="en-GB" sz="2700" b="1" dirty="0" smtClean="0"/>
              <a:t> </a:t>
            </a:r>
            <a:r>
              <a:rPr lang="en-GB" sz="2700" b="1" dirty="0" err="1" smtClean="0"/>
              <a:t>cyrraedd</a:t>
            </a:r>
            <a:r>
              <a:rPr lang="en-GB" sz="2700" b="1" dirty="0" smtClean="0"/>
              <a:t> 75%?</a:t>
            </a:r>
          </a:p>
          <a:p>
            <a:pPr marL="0" indent="0">
              <a:spcAft>
                <a:spcPts val="0"/>
              </a:spcAft>
              <a:buFont typeface="Tw Cen MT" panose="020B0602020104020603" pitchFamily="34" charset="0"/>
              <a:buNone/>
            </a:pPr>
            <a:r>
              <a:rPr lang="en-GB" sz="2700" b="1" dirty="0" smtClean="0"/>
              <a:t>What minimum scores should you be aiming for to get a mean average of 75%?</a:t>
            </a:r>
            <a:endParaRPr lang="en-GB" sz="2700" b="1" dirty="0"/>
          </a:p>
        </p:txBody>
      </p:sp>
    </p:spTree>
    <p:extLst>
      <p:ext uri="{BB962C8B-B14F-4D97-AF65-F5344CB8AC3E}">
        <p14:creationId xmlns:p14="http://schemas.microsoft.com/office/powerpoint/2010/main" val="15046473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467" y="164408"/>
            <a:ext cx="9720072" cy="1683050"/>
          </a:xfrm>
        </p:spPr>
        <p:txBody>
          <a:bodyPr/>
          <a:lstStyle/>
          <a:p>
            <a:r>
              <a:rPr lang="en-GB" cap="none" dirty="0" err="1"/>
              <a:t>Ffyrdd</a:t>
            </a:r>
            <a:r>
              <a:rPr lang="en-GB" cap="none" dirty="0"/>
              <a:t> </a:t>
            </a:r>
            <a:r>
              <a:rPr lang="en-GB" cap="none" dirty="0" smtClean="0"/>
              <a:t>o </a:t>
            </a:r>
            <a:r>
              <a:rPr lang="en-GB" cap="none" dirty="0" err="1"/>
              <a:t>g</a:t>
            </a:r>
            <a:r>
              <a:rPr lang="en-GB" cap="none" dirty="0" err="1" smtClean="0"/>
              <a:t>ael</a:t>
            </a:r>
            <a:r>
              <a:rPr lang="en-GB" cap="none" dirty="0" smtClean="0"/>
              <a:t> </a:t>
            </a:r>
            <a:r>
              <a:rPr lang="en-GB" cap="none" dirty="0" err="1"/>
              <a:t>m</a:t>
            </a:r>
            <a:r>
              <a:rPr lang="en-GB" cap="none" dirty="0" err="1" smtClean="0"/>
              <a:t>arciau’n</a:t>
            </a:r>
            <a:r>
              <a:rPr lang="en-GB" cap="none" dirty="0" smtClean="0"/>
              <a:t> </a:t>
            </a:r>
            <a:r>
              <a:rPr lang="en-GB" cap="none" dirty="0" err="1"/>
              <a:t>h</a:t>
            </a:r>
            <a:r>
              <a:rPr lang="en-GB" cap="none" dirty="0" err="1" smtClean="0"/>
              <a:t>awdd</a:t>
            </a:r>
            <a:r>
              <a:rPr lang="en-GB" cap="none" dirty="0" smtClean="0"/>
              <a:t>…</a:t>
            </a:r>
            <a:br>
              <a:rPr lang="en-GB" cap="none" dirty="0" smtClean="0"/>
            </a:br>
            <a:r>
              <a:rPr lang="en-GB" cap="none" dirty="0" smtClean="0"/>
              <a:t>Easy ways to gain marks</a:t>
            </a:r>
            <a:r>
              <a:rPr lang="mr-IN" cap="none" dirty="0" smtClean="0"/>
              <a: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796859"/>
              </p:ext>
            </p:extLst>
          </p:nvPr>
        </p:nvGraphicFramePr>
        <p:xfrm>
          <a:off x="410099" y="1903438"/>
          <a:ext cx="11514423" cy="4662212"/>
        </p:xfrm>
        <a:graphic>
          <a:graphicData uri="http://schemas.openxmlformats.org/drawingml/2006/table">
            <a:tbl>
              <a:tblPr firstRow="1" firstCol="1" bandRow="1">
                <a:tableStyleId>{5C22544A-7EE6-4342-B048-85BDC9FD1C3A}</a:tableStyleId>
              </a:tblPr>
              <a:tblGrid>
                <a:gridCol w="2395732">
                  <a:extLst>
                    <a:ext uri="{9D8B030D-6E8A-4147-A177-3AD203B41FA5}">
                      <a16:colId xmlns:a16="http://schemas.microsoft.com/office/drawing/2014/main" val="20000"/>
                    </a:ext>
                  </a:extLst>
                </a:gridCol>
                <a:gridCol w="2991445">
                  <a:extLst>
                    <a:ext uri="{9D8B030D-6E8A-4147-A177-3AD203B41FA5}">
                      <a16:colId xmlns:a16="http://schemas.microsoft.com/office/drawing/2014/main" val="20001"/>
                    </a:ext>
                  </a:extLst>
                </a:gridCol>
                <a:gridCol w="3172684">
                  <a:extLst>
                    <a:ext uri="{9D8B030D-6E8A-4147-A177-3AD203B41FA5}">
                      <a16:colId xmlns:a16="http://schemas.microsoft.com/office/drawing/2014/main" val="20002"/>
                    </a:ext>
                  </a:extLst>
                </a:gridCol>
                <a:gridCol w="2954562">
                  <a:extLst>
                    <a:ext uri="{9D8B030D-6E8A-4147-A177-3AD203B41FA5}">
                      <a16:colId xmlns:a16="http://schemas.microsoft.com/office/drawing/2014/main" val="20003"/>
                    </a:ext>
                  </a:extLst>
                </a:gridCol>
              </a:tblGrid>
              <a:tr h="1523680">
                <a:tc>
                  <a:txBody>
                    <a:bodyPr/>
                    <a:lstStyle/>
                    <a:p>
                      <a:pPr>
                        <a:lnSpc>
                          <a:spcPct val="115000"/>
                        </a:lnSpc>
                        <a:spcBef>
                          <a:spcPts val="1200"/>
                        </a:spcBef>
                        <a:spcAft>
                          <a:spcPts val="0"/>
                        </a:spcAft>
                      </a:pPr>
                      <a:r>
                        <a:rPr lang="cy-GB" sz="2800" dirty="0">
                          <a:effectLst/>
                        </a:rPr>
                        <a:t>Rhif </a:t>
                      </a:r>
                      <a:r>
                        <a:rPr lang="cy-GB" sz="2800" dirty="0" smtClean="0">
                          <a:effectLst/>
                        </a:rPr>
                        <a:t>Cyntaf</a:t>
                      </a:r>
                    </a:p>
                    <a:p>
                      <a:pPr>
                        <a:lnSpc>
                          <a:spcPct val="115000"/>
                        </a:lnSpc>
                        <a:spcBef>
                          <a:spcPts val="1200"/>
                        </a:spcBef>
                        <a:spcAft>
                          <a:spcPts val="0"/>
                        </a:spcAft>
                      </a:pPr>
                      <a:r>
                        <a:rPr lang="cy-GB" sz="2800" i="1" dirty="0" smtClean="0">
                          <a:effectLst/>
                        </a:rPr>
                        <a:t>First Number </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2800" dirty="0">
                          <a:effectLst/>
                        </a:rPr>
                        <a:t>Ail </a:t>
                      </a:r>
                      <a:r>
                        <a:rPr lang="cy-GB" sz="2800" dirty="0" smtClean="0">
                          <a:effectLst/>
                        </a:rPr>
                        <a:t>Rif</a:t>
                      </a:r>
                    </a:p>
                    <a:p>
                      <a:pPr>
                        <a:lnSpc>
                          <a:spcPct val="115000"/>
                        </a:lnSpc>
                        <a:spcBef>
                          <a:spcPts val="1200"/>
                        </a:spcBef>
                        <a:spcAft>
                          <a:spcPts val="0"/>
                        </a:spcAft>
                      </a:pPr>
                      <a:r>
                        <a:rPr lang="cy-GB" sz="2800" i="1" dirty="0" smtClean="0">
                          <a:effectLst/>
                          <a:latin typeface="Calibri" panose="020F0502020204030204" pitchFamily="34" charset="0"/>
                          <a:ea typeface="Times New Roman" panose="02020603050405020304" pitchFamily="18" charset="0"/>
                          <a:cs typeface="Times New Roman" panose="02020603050405020304" pitchFamily="18" charset="0"/>
                        </a:rPr>
                        <a:t>Second Number</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Sum of first and second number</a:t>
                      </a:r>
                      <a:endParaRPr lang="en-GB" sz="2800" i="1" dirty="0" smtClean="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Lluoswm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Product of first and second number</a:t>
                      </a:r>
                      <a:r>
                        <a:rPr lang="cy-GB" sz="2800" dirty="0" smtClean="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738833">
                <a:tc>
                  <a:txBody>
                    <a:bodyPr/>
                    <a:lstStyle/>
                    <a:p>
                      <a:pPr algn="ctr">
                        <a:lnSpc>
                          <a:spcPct val="115000"/>
                        </a:lnSpc>
                        <a:spcBef>
                          <a:spcPts val="1200"/>
                        </a:spcBef>
                        <a:spcAft>
                          <a:spcPts val="0"/>
                        </a:spcAft>
                      </a:pPr>
                      <a:r>
                        <a:rPr lang="cy-GB" sz="3200" dirty="0" smtClean="0">
                          <a:effectLst/>
                          <a:latin typeface="+mn-lt"/>
                          <a:ea typeface="+mn-ea"/>
                          <a:cs typeface="+mn-cs"/>
                        </a:rPr>
                        <a:t>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latin typeface="+mn-lt"/>
                          <a:ea typeface="+mn-ea"/>
                          <a:cs typeface="+mn-cs"/>
                        </a:rPr>
                        <a:t>5</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a:effectLst/>
                        </a:rPr>
                        <a:t>                                   </a:t>
                      </a:r>
                      <a:endParaRPr lang="en-GB" sz="3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a:effectLst/>
                        </a:rPr>
                        <a:t>              </a:t>
                      </a:r>
                      <a:endParaRPr lang="en-GB" sz="3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738833">
                <a:tc>
                  <a:txBody>
                    <a:bodyPr/>
                    <a:lstStyle/>
                    <a:p>
                      <a:pPr algn="ctr">
                        <a:lnSpc>
                          <a:spcPct val="115000"/>
                        </a:lnSpc>
                        <a:spcBef>
                          <a:spcPts val="1200"/>
                        </a:spcBef>
                        <a:spcAft>
                          <a:spcPts val="0"/>
                        </a:spcAft>
                      </a:pPr>
                      <a:r>
                        <a:rPr lang="cy-GB" sz="3200" dirty="0" smtClean="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738833">
                <a:tc>
                  <a:txBody>
                    <a:bodyPr/>
                    <a:lstStyle/>
                    <a:p>
                      <a:pPr algn="ctr">
                        <a:lnSpc>
                          <a:spcPct val="115000"/>
                        </a:lnSpc>
                        <a:spcBef>
                          <a:spcPts val="1200"/>
                        </a:spcBef>
                        <a:spcAft>
                          <a:spcPts val="0"/>
                        </a:spcAft>
                      </a:pPr>
                      <a:r>
                        <a:rPr lang="cy-GB" sz="3200" dirty="0" smtClean="0">
                          <a:effectLst/>
                        </a:rPr>
                        <a:t>-9</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738833">
                <a:tc>
                  <a:txBody>
                    <a:bodyPr/>
                    <a:lstStyle/>
                    <a:p>
                      <a:pPr algn="ctr">
                        <a:lnSpc>
                          <a:spcPct val="115000"/>
                        </a:lnSpc>
                        <a:spcBef>
                          <a:spcPts val="1200"/>
                        </a:spcBef>
                        <a:spcAft>
                          <a:spcPts val="0"/>
                        </a:spcAft>
                      </a:pPr>
                      <a:r>
                        <a:rPr lang="cy-GB" sz="3200" dirty="0" smtClean="0">
                          <a:effectLst/>
                        </a:rPr>
                        <a:t>0.3</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0.4</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323998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394" y="329181"/>
            <a:ext cx="9720072" cy="1499616"/>
          </a:xfrm>
        </p:spPr>
        <p:txBody>
          <a:bodyPr/>
          <a:lstStyle/>
          <a:p>
            <a:r>
              <a:rPr lang="en-GB" cap="none" dirty="0" err="1"/>
              <a:t>G</a:t>
            </a:r>
            <a:r>
              <a:rPr lang="en-GB" cap="none" dirty="0" err="1" smtClean="0"/>
              <a:t>werth</a:t>
            </a:r>
            <a:r>
              <a:rPr lang="en-GB" cap="none" dirty="0" smtClean="0"/>
              <a:t> </a:t>
            </a:r>
            <a:r>
              <a:rPr lang="en-GB" dirty="0" smtClean="0"/>
              <a:t>4 marc</a:t>
            </a:r>
            <a:br>
              <a:rPr lang="en-GB" dirty="0" smtClean="0"/>
            </a:br>
            <a:r>
              <a:rPr lang="en-GB" cap="none" dirty="0" smtClean="0"/>
              <a:t>Worth </a:t>
            </a:r>
            <a:r>
              <a:rPr lang="en-GB" dirty="0"/>
              <a:t>4 </a:t>
            </a:r>
            <a:r>
              <a:rPr lang="en-GB" dirty="0" err="1" smtClean="0"/>
              <a:t>marKS</a:t>
            </a:r>
            <a:endParaRPr lang="en-GB" dirty="0"/>
          </a:p>
        </p:txBody>
      </p:sp>
      <p:sp>
        <p:nvSpPr>
          <p:cNvPr id="3" name="Content Placeholder 2"/>
          <p:cNvSpPr>
            <a:spLocks noGrp="1"/>
          </p:cNvSpPr>
          <p:nvPr>
            <p:ph idx="1"/>
          </p:nvPr>
        </p:nvSpPr>
        <p:spPr/>
        <p:txBody>
          <a:bodyPr/>
          <a:lstStyle/>
          <a:p>
            <a:endParaRPr lang="en-US"/>
          </a:p>
        </p:txBody>
      </p:sp>
      <p:graphicFrame>
        <p:nvGraphicFramePr>
          <p:cNvPr id="5" name="Content Placeholder 3"/>
          <p:cNvGraphicFramePr>
            <a:graphicFrameLocks/>
          </p:cNvGraphicFramePr>
          <p:nvPr>
            <p:extLst>
              <p:ext uri="{D42A27DB-BD31-4B8C-83A1-F6EECF244321}">
                <p14:modId xmlns:p14="http://schemas.microsoft.com/office/powerpoint/2010/main" val="298423066"/>
              </p:ext>
            </p:extLst>
          </p:nvPr>
        </p:nvGraphicFramePr>
        <p:xfrm>
          <a:off x="410099" y="1903438"/>
          <a:ext cx="11514423" cy="4662212"/>
        </p:xfrm>
        <a:graphic>
          <a:graphicData uri="http://schemas.openxmlformats.org/drawingml/2006/table">
            <a:tbl>
              <a:tblPr firstRow="1" firstCol="1" bandRow="1">
                <a:tableStyleId>{5C22544A-7EE6-4342-B048-85BDC9FD1C3A}</a:tableStyleId>
              </a:tblPr>
              <a:tblGrid>
                <a:gridCol w="2395732">
                  <a:extLst>
                    <a:ext uri="{9D8B030D-6E8A-4147-A177-3AD203B41FA5}">
                      <a16:colId xmlns:a16="http://schemas.microsoft.com/office/drawing/2014/main" val="20000"/>
                    </a:ext>
                  </a:extLst>
                </a:gridCol>
                <a:gridCol w="2991445">
                  <a:extLst>
                    <a:ext uri="{9D8B030D-6E8A-4147-A177-3AD203B41FA5}">
                      <a16:colId xmlns:a16="http://schemas.microsoft.com/office/drawing/2014/main" val="20001"/>
                    </a:ext>
                  </a:extLst>
                </a:gridCol>
                <a:gridCol w="3172684">
                  <a:extLst>
                    <a:ext uri="{9D8B030D-6E8A-4147-A177-3AD203B41FA5}">
                      <a16:colId xmlns:a16="http://schemas.microsoft.com/office/drawing/2014/main" val="20002"/>
                    </a:ext>
                  </a:extLst>
                </a:gridCol>
                <a:gridCol w="2954562">
                  <a:extLst>
                    <a:ext uri="{9D8B030D-6E8A-4147-A177-3AD203B41FA5}">
                      <a16:colId xmlns:a16="http://schemas.microsoft.com/office/drawing/2014/main" val="20003"/>
                    </a:ext>
                  </a:extLst>
                </a:gridCol>
              </a:tblGrid>
              <a:tr h="1523680">
                <a:tc>
                  <a:txBody>
                    <a:bodyPr/>
                    <a:lstStyle/>
                    <a:p>
                      <a:pPr>
                        <a:lnSpc>
                          <a:spcPct val="115000"/>
                        </a:lnSpc>
                        <a:spcBef>
                          <a:spcPts val="1200"/>
                        </a:spcBef>
                        <a:spcAft>
                          <a:spcPts val="0"/>
                        </a:spcAft>
                      </a:pPr>
                      <a:r>
                        <a:rPr lang="cy-GB" sz="2800" dirty="0">
                          <a:effectLst/>
                        </a:rPr>
                        <a:t>Rhif </a:t>
                      </a:r>
                      <a:r>
                        <a:rPr lang="cy-GB" sz="2800" dirty="0" smtClean="0">
                          <a:effectLst/>
                        </a:rPr>
                        <a:t>Cyntaf</a:t>
                      </a:r>
                    </a:p>
                    <a:p>
                      <a:pPr>
                        <a:lnSpc>
                          <a:spcPct val="115000"/>
                        </a:lnSpc>
                        <a:spcBef>
                          <a:spcPts val="1200"/>
                        </a:spcBef>
                        <a:spcAft>
                          <a:spcPts val="0"/>
                        </a:spcAft>
                      </a:pPr>
                      <a:r>
                        <a:rPr lang="cy-GB" sz="2800" i="1" dirty="0" smtClean="0">
                          <a:effectLst/>
                        </a:rPr>
                        <a:t>First Number </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2800" dirty="0">
                          <a:effectLst/>
                        </a:rPr>
                        <a:t>Ail </a:t>
                      </a:r>
                      <a:r>
                        <a:rPr lang="cy-GB" sz="2800" dirty="0" smtClean="0">
                          <a:effectLst/>
                        </a:rPr>
                        <a:t>Rif</a:t>
                      </a:r>
                    </a:p>
                    <a:p>
                      <a:pPr>
                        <a:lnSpc>
                          <a:spcPct val="115000"/>
                        </a:lnSpc>
                        <a:spcBef>
                          <a:spcPts val="1200"/>
                        </a:spcBef>
                        <a:spcAft>
                          <a:spcPts val="0"/>
                        </a:spcAft>
                      </a:pPr>
                      <a:r>
                        <a:rPr lang="cy-GB" sz="2800" i="1" dirty="0" smtClean="0">
                          <a:effectLst/>
                          <a:latin typeface="Calibri" panose="020F0502020204030204" pitchFamily="34" charset="0"/>
                          <a:ea typeface="Times New Roman" panose="02020603050405020304" pitchFamily="18" charset="0"/>
                          <a:cs typeface="Times New Roman" panose="02020603050405020304" pitchFamily="18" charset="0"/>
                        </a:rPr>
                        <a:t>Second Number</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Sum of first and second number</a:t>
                      </a:r>
                      <a:endParaRPr lang="en-GB" sz="2800" i="1" dirty="0" smtClean="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Lluoswm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Product of first and second number</a:t>
                      </a:r>
                      <a:r>
                        <a:rPr lang="cy-GB" sz="2800" dirty="0" smtClean="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738833">
                <a:tc>
                  <a:txBody>
                    <a:bodyPr/>
                    <a:lstStyle/>
                    <a:p>
                      <a:pPr algn="ctr">
                        <a:lnSpc>
                          <a:spcPct val="115000"/>
                        </a:lnSpc>
                        <a:spcBef>
                          <a:spcPts val="1200"/>
                        </a:spcBef>
                        <a:spcAft>
                          <a:spcPts val="0"/>
                        </a:spcAft>
                      </a:pPr>
                      <a:r>
                        <a:rPr lang="cy-GB" sz="3200" dirty="0" smtClean="0">
                          <a:effectLst/>
                          <a:latin typeface="+mn-lt"/>
                          <a:ea typeface="+mn-ea"/>
                          <a:cs typeface="+mn-cs"/>
                        </a:rPr>
                        <a:t>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latin typeface="+mn-lt"/>
                          <a:ea typeface="+mn-ea"/>
                          <a:cs typeface="+mn-cs"/>
                        </a:rPr>
                        <a:t>5</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12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35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738833">
                <a:tc>
                  <a:txBody>
                    <a:bodyPr/>
                    <a:lstStyle/>
                    <a:p>
                      <a:pPr algn="ctr">
                        <a:lnSpc>
                          <a:spcPct val="115000"/>
                        </a:lnSpc>
                        <a:spcBef>
                          <a:spcPts val="1200"/>
                        </a:spcBef>
                        <a:spcAft>
                          <a:spcPts val="0"/>
                        </a:spcAft>
                      </a:pPr>
                      <a:r>
                        <a:rPr lang="cy-GB" sz="3200" dirty="0" smtClean="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en-GB" sz="3200" dirty="0" smtClean="0">
                          <a:effectLst/>
                          <a:latin typeface="Calibri" panose="020F0502020204030204" pitchFamily="34" charset="0"/>
                          <a:ea typeface="Times New Roman" panose="02020603050405020304" pitchFamily="18" charset="0"/>
                          <a:cs typeface="Times New Roman" panose="02020603050405020304" pitchFamily="18" charset="0"/>
                        </a:rPr>
                        <a:t>-12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en-GB" sz="3200" dirty="0" smtClean="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738833">
                <a:tc>
                  <a:txBody>
                    <a:bodyPr/>
                    <a:lstStyle/>
                    <a:p>
                      <a:pPr algn="ctr">
                        <a:lnSpc>
                          <a:spcPct val="115000"/>
                        </a:lnSpc>
                        <a:spcBef>
                          <a:spcPts val="1200"/>
                        </a:spcBef>
                        <a:spcAft>
                          <a:spcPts val="0"/>
                        </a:spcAft>
                      </a:pPr>
                      <a:r>
                        <a:rPr lang="cy-GB" sz="3200" dirty="0" smtClean="0">
                          <a:effectLst/>
                        </a:rPr>
                        <a:t>-9</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7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-63</a:t>
                      </a: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738833">
                <a:tc>
                  <a:txBody>
                    <a:bodyPr/>
                    <a:lstStyle/>
                    <a:p>
                      <a:pPr algn="ctr">
                        <a:lnSpc>
                          <a:spcPct val="115000"/>
                        </a:lnSpc>
                        <a:spcBef>
                          <a:spcPts val="1200"/>
                        </a:spcBef>
                        <a:spcAft>
                          <a:spcPts val="0"/>
                        </a:spcAft>
                      </a:pPr>
                      <a:r>
                        <a:rPr lang="cy-GB" sz="3200" dirty="0" smtClean="0">
                          <a:effectLst/>
                        </a:rPr>
                        <a:t>0.3</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0.4</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0.7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0.12</a:t>
                      </a: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725312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err="1"/>
              <a:t>Ffyrdd</a:t>
            </a:r>
            <a:r>
              <a:rPr lang="en-GB" cap="none" dirty="0"/>
              <a:t> o </a:t>
            </a:r>
            <a:r>
              <a:rPr lang="en-GB" cap="none" dirty="0" err="1"/>
              <a:t>gael</a:t>
            </a:r>
            <a:r>
              <a:rPr lang="en-GB" cap="none" dirty="0"/>
              <a:t> </a:t>
            </a:r>
            <a:r>
              <a:rPr lang="en-GB" cap="none" dirty="0" err="1"/>
              <a:t>marciau’n</a:t>
            </a:r>
            <a:r>
              <a:rPr lang="en-GB" cap="none" dirty="0"/>
              <a:t> </a:t>
            </a:r>
            <a:r>
              <a:rPr lang="en-GB" cap="none" dirty="0" err="1"/>
              <a:t>hawdd</a:t>
            </a:r>
            <a:r>
              <a:rPr lang="en-GB" cap="none" dirty="0"/>
              <a:t>…</a:t>
            </a:r>
            <a:br>
              <a:rPr lang="en-GB" cap="none" dirty="0"/>
            </a:br>
            <a:r>
              <a:rPr lang="en-GB" cap="none" dirty="0"/>
              <a:t>Easy ways to gain marks</a:t>
            </a:r>
            <a:r>
              <a:rPr lang="mr-IN" cap="none" dirty="0"/>
              <a:t>…</a:t>
            </a:r>
            <a:endParaRPr lang="en-GB" dirty="0"/>
          </a:p>
        </p:txBody>
      </p:sp>
      <p:sp>
        <p:nvSpPr>
          <p:cNvPr id="5" name="TextBox 4"/>
          <p:cNvSpPr txBox="1"/>
          <p:nvPr/>
        </p:nvSpPr>
        <p:spPr>
          <a:xfrm>
            <a:off x="1024128" y="2343955"/>
            <a:ext cx="9150182" cy="3416320"/>
          </a:xfrm>
          <a:prstGeom prst="rect">
            <a:avLst/>
          </a:prstGeom>
          <a:solidFill>
            <a:schemeClr val="accent2">
              <a:lumMod val="40000"/>
              <a:lumOff val="60000"/>
            </a:schemeClr>
          </a:solidFill>
        </p:spPr>
        <p:txBody>
          <a:bodyPr wrap="square" rtlCol="0">
            <a:spAutoFit/>
          </a:bodyPr>
          <a:lstStyle/>
          <a:p>
            <a:r>
              <a:rPr lang="en-GB" sz="3200" dirty="0"/>
              <a:t>Learn and be able to define terms for measure: area, perimeter, volume, capacity, length, mass, angle</a:t>
            </a:r>
          </a:p>
          <a:p>
            <a:endParaRPr lang="en-GB" sz="3200" dirty="0"/>
          </a:p>
          <a:p>
            <a:r>
              <a:rPr lang="en-GB" sz="3200" dirty="0"/>
              <a:t>Be able to identify suitable units of measure for each type of measure</a:t>
            </a:r>
          </a:p>
          <a:p>
            <a:endParaRPr lang="en-GB" sz="3200" dirty="0"/>
          </a:p>
          <a:p>
            <a:endParaRPr lang="en-GB" sz="2400" dirty="0"/>
          </a:p>
        </p:txBody>
      </p:sp>
    </p:spTree>
    <p:extLst>
      <p:ext uri="{BB962C8B-B14F-4D97-AF65-F5344CB8AC3E}">
        <p14:creationId xmlns:p14="http://schemas.microsoft.com/office/powerpoint/2010/main" val="12668010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err="1"/>
              <a:t>Ffyrdd</a:t>
            </a:r>
            <a:r>
              <a:rPr lang="en-GB" cap="none" dirty="0"/>
              <a:t> o</a:t>
            </a:r>
            <a:r>
              <a:rPr lang="en-GB" cap="none" dirty="0" smtClean="0"/>
              <a:t> </a:t>
            </a:r>
            <a:r>
              <a:rPr lang="en-GB" cap="none" dirty="0" err="1"/>
              <a:t>g</a:t>
            </a:r>
            <a:r>
              <a:rPr lang="en-GB" cap="none" dirty="0" err="1" smtClean="0"/>
              <a:t>ael</a:t>
            </a:r>
            <a:r>
              <a:rPr lang="en-GB" cap="none" dirty="0" smtClean="0"/>
              <a:t> </a:t>
            </a:r>
            <a:r>
              <a:rPr lang="en-GB" cap="none" dirty="0" err="1"/>
              <a:t>m</a:t>
            </a:r>
            <a:r>
              <a:rPr lang="en-GB" cap="none" dirty="0" err="1" smtClean="0"/>
              <a:t>arciau’n</a:t>
            </a:r>
            <a:r>
              <a:rPr lang="en-GB" cap="none" dirty="0" smtClean="0"/>
              <a:t> </a:t>
            </a:r>
            <a:r>
              <a:rPr lang="en-GB" cap="none" dirty="0" err="1"/>
              <a:t>h</a:t>
            </a:r>
            <a:r>
              <a:rPr lang="en-GB" cap="none" dirty="0" err="1" smtClean="0"/>
              <a:t>awdd</a:t>
            </a:r>
            <a:r>
              <a:rPr lang="en-GB" cap="none" dirty="0"/>
              <a:t>…</a:t>
            </a:r>
            <a:br>
              <a:rPr lang="en-GB" cap="none" dirty="0"/>
            </a:br>
            <a:r>
              <a:rPr lang="en-GB" cap="none" dirty="0"/>
              <a:t>Easy ways to gain marks</a:t>
            </a:r>
            <a:r>
              <a:rPr lang="mr-IN" cap="none" dirty="0"/>
              <a:t>…</a:t>
            </a:r>
            <a:endParaRPr lang="en-GB" dirty="0"/>
          </a:p>
        </p:txBody>
      </p:sp>
      <p:sp>
        <p:nvSpPr>
          <p:cNvPr id="4" name="Rectangle 1"/>
          <p:cNvSpPr>
            <a:spLocks noGrp="1" noChangeArrowheads="1"/>
          </p:cNvSpPr>
          <p:nvPr>
            <p:ph idx="1"/>
          </p:nvPr>
        </p:nvSpPr>
        <p:spPr bwMode="auto">
          <a:prstGeom prst="rect">
            <a:avLst/>
          </a:prstGeom>
          <a:ln/>
          <a:effectLst>
            <a:outerShdw blurRad="76200" dir="18900000" sy="23000" kx="-1200000" algn="bl" rotWithShape="0">
              <a:prstClr val="black">
                <a:alpha val="20000"/>
              </a:prstClr>
            </a:outerShdw>
            <a:softEdge rad="127000"/>
          </a:effectLst>
          <a:scene3d>
            <a:camera prst="orthographicFront"/>
            <a:lightRig rig="threePt" dir="t"/>
          </a:scene3d>
          <a:sp3d>
            <a:bevelT w="165100" prst="coolSlant"/>
          </a:sp3d>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Dysgu’r termau termau a ddefnyddir wrth fesur:</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hyd, perimedr, arwynebedd, cyfaint, cynhwysedd, ongl, 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Gwybod pa unedau mesur sy’n cysylltu</a:t>
            </a:r>
            <a:r>
              <a:rPr kumimoji="0" lang="cy-GB" altLang="en-US" sz="2400" b="0" i="0" u="none" strike="noStrike" cap="none" normalizeH="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gyda phob un</a:t>
            </a: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 (cm), centimedrau sgwâr (cm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centimedrau ciwbig (cm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³</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graddau (̊ ), mililitrau (ml), litrau (l), metrau (m), gramau (g), Cilogramau (kg)</a:t>
            </a:r>
            <a:endParaRPr kumimoji="0" lang="en-GB" altLang="en-US" sz="2400" b="0" i="0" u="none" strike="noStrike" cap="none" normalizeH="0" baseline="0" dirty="0" smtClean="0">
              <a:ln>
                <a:noFill/>
              </a:ln>
              <a:solidFill>
                <a:schemeClr val="tx1"/>
              </a:solidFill>
              <a:effectLst/>
            </a:endParaRPr>
          </a:p>
        </p:txBody>
      </p:sp>
    </p:spTree>
    <p:extLst>
      <p:ext uri="{BB962C8B-B14F-4D97-AF65-F5344CB8AC3E}">
        <p14:creationId xmlns:p14="http://schemas.microsoft.com/office/powerpoint/2010/main" val="5007824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71356089"/>
              </p:ext>
            </p:extLst>
          </p:nvPr>
        </p:nvGraphicFramePr>
        <p:xfrm>
          <a:off x="808508" y="1779138"/>
          <a:ext cx="10460506" cy="4601386"/>
        </p:xfrm>
        <a:graphic>
          <a:graphicData uri="http://schemas.openxmlformats.org/drawingml/2006/table">
            <a:tbl>
              <a:tblPr firstRow="1" bandRow="1">
                <a:tableStyleId>{5C22544A-7EE6-4342-B048-85BDC9FD1C3A}</a:tableStyleId>
              </a:tblPr>
              <a:tblGrid>
                <a:gridCol w="3310824">
                  <a:extLst>
                    <a:ext uri="{9D8B030D-6E8A-4147-A177-3AD203B41FA5}">
                      <a16:colId xmlns:a16="http://schemas.microsoft.com/office/drawing/2014/main" val="20000"/>
                    </a:ext>
                  </a:extLst>
                </a:gridCol>
                <a:gridCol w="3736781">
                  <a:extLst>
                    <a:ext uri="{9D8B030D-6E8A-4147-A177-3AD203B41FA5}">
                      <a16:colId xmlns:a16="http://schemas.microsoft.com/office/drawing/2014/main" val="20001"/>
                    </a:ext>
                  </a:extLst>
                </a:gridCol>
                <a:gridCol w="3412901">
                  <a:extLst>
                    <a:ext uri="{9D8B030D-6E8A-4147-A177-3AD203B41FA5}">
                      <a16:colId xmlns:a16="http://schemas.microsoft.com/office/drawing/2014/main" val="20002"/>
                    </a:ext>
                  </a:extLst>
                </a:gridCol>
              </a:tblGrid>
              <a:tr h="547546">
                <a:tc>
                  <a:txBody>
                    <a:bodyPr/>
                    <a:lstStyle/>
                    <a:p>
                      <a:r>
                        <a:rPr lang="en-GB" sz="2800" dirty="0"/>
                        <a:t>Measure </a:t>
                      </a:r>
                    </a:p>
                  </a:txBody>
                  <a:tcPr/>
                </a:tc>
                <a:tc>
                  <a:txBody>
                    <a:bodyPr/>
                    <a:lstStyle/>
                    <a:p>
                      <a:r>
                        <a:rPr lang="en-GB" sz="2800" dirty="0"/>
                        <a:t>Unit</a:t>
                      </a:r>
                    </a:p>
                  </a:txBody>
                  <a:tcPr/>
                </a:tc>
                <a:tc>
                  <a:txBody>
                    <a:bodyPr/>
                    <a:lstStyle/>
                    <a:p>
                      <a:r>
                        <a:rPr lang="en-GB" sz="2800" dirty="0"/>
                        <a:t>Example</a:t>
                      </a:r>
                    </a:p>
                  </a:txBody>
                  <a:tcPr/>
                </a:tc>
                <a:extLst>
                  <a:ext uri="{0D108BD9-81ED-4DB2-BD59-A6C34878D82A}">
                    <a16:rowId xmlns:a16="http://schemas.microsoft.com/office/drawing/2014/main" val="10000"/>
                  </a:ext>
                </a:extLst>
              </a:tr>
              <a:tr h="547546">
                <a:tc>
                  <a:txBody>
                    <a:bodyPr/>
                    <a:lstStyle/>
                    <a:p>
                      <a:r>
                        <a:rPr lang="en-GB" sz="3200" dirty="0"/>
                        <a:t>angle</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1"/>
                  </a:ext>
                </a:extLst>
              </a:tr>
              <a:tr h="547546">
                <a:tc>
                  <a:txBody>
                    <a:bodyPr/>
                    <a:lstStyle/>
                    <a:p>
                      <a:r>
                        <a:rPr lang="en-GB" sz="3200" dirty="0"/>
                        <a:t>mass</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2"/>
                  </a:ext>
                </a:extLst>
              </a:tr>
              <a:tr h="547546">
                <a:tc>
                  <a:txBody>
                    <a:bodyPr/>
                    <a:lstStyle/>
                    <a:p>
                      <a:r>
                        <a:rPr lang="en-GB" sz="3200" dirty="0"/>
                        <a:t>capacity</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3"/>
                  </a:ext>
                </a:extLst>
              </a:tr>
              <a:tr h="547546">
                <a:tc>
                  <a:txBody>
                    <a:bodyPr/>
                    <a:lstStyle/>
                    <a:p>
                      <a:r>
                        <a:rPr lang="en-GB" sz="3200" dirty="0"/>
                        <a:t>area</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4"/>
                  </a:ext>
                </a:extLst>
              </a:tr>
              <a:tr h="547546">
                <a:tc>
                  <a:txBody>
                    <a:bodyPr/>
                    <a:lstStyle/>
                    <a:p>
                      <a:r>
                        <a:rPr lang="en-GB" sz="3200" dirty="0"/>
                        <a:t>volume</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5"/>
                  </a:ext>
                </a:extLst>
              </a:tr>
              <a:tr h="547546">
                <a:tc>
                  <a:txBody>
                    <a:bodyPr/>
                    <a:lstStyle/>
                    <a:p>
                      <a:r>
                        <a:rPr lang="en-GB" sz="3200" dirty="0"/>
                        <a:t>length</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6"/>
                  </a:ext>
                </a:extLst>
              </a:tr>
              <a:tr h="547546">
                <a:tc>
                  <a:txBody>
                    <a:bodyPr/>
                    <a:lstStyle/>
                    <a:p>
                      <a:r>
                        <a:rPr lang="en-GB" sz="3200" dirty="0"/>
                        <a:t>perimeter</a:t>
                      </a:r>
                    </a:p>
                  </a:txBody>
                  <a:tcPr/>
                </a:tc>
                <a:tc>
                  <a:txBody>
                    <a:bodyPr/>
                    <a:lstStyle/>
                    <a:p>
                      <a:endParaRPr lang="en-GB" sz="3200" dirty="0"/>
                    </a:p>
                  </a:txBody>
                  <a:tcPr/>
                </a:tc>
                <a:tc>
                  <a:txBody>
                    <a:bodyPr/>
                    <a:lstStyle/>
                    <a:p>
                      <a:endParaRPr lang="en-GB" sz="3200" dirty="0"/>
                    </a:p>
                  </a:txBody>
                  <a:tcPr/>
                </a:tc>
                <a:extLst>
                  <a:ext uri="{0D108BD9-81ED-4DB2-BD59-A6C34878D82A}">
                    <a16:rowId xmlns:a16="http://schemas.microsoft.com/office/drawing/2014/main" val="10007"/>
                  </a:ext>
                </a:extLst>
              </a:tr>
            </a:tbl>
          </a:graphicData>
        </a:graphic>
      </p:graphicFrame>
      <p:sp>
        <p:nvSpPr>
          <p:cNvPr id="3" name="Title 1"/>
          <p:cNvSpPr txBox="1">
            <a:spLocks/>
          </p:cNvSpPr>
          <p:nvPr/>
        </p:nvSpPr>
        <p:spPr>
          <a:xfrm>
            <a:off x="993132" y="120266"/>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cap="none" smtClean="0"/>
              <a:t>Gwerth 7 </a:t>
            </a:r>
            <a:r>
              <a:rPr lang="en-GB" smtClean="0"/>
              <a:t>marc:</a:t>
            </a:r>
            <a:br>
              <a:rPr lang="en-GB" smtClean="0"/>
            </a:br>
            <a:r>
              <a:rPr lang="en-GB" cap="none" smtClean="0"/>
              <a:t>Worth </a:t>
            </a:r>
            <a:r>
              <a:rPr lang="en-GB" smtClean="0"/>
              <a:t>7 marKS:</a:t>
            </a:r>
            <a:endParaRPr lang="en-GB" dirty="0"/>
          </a:p>
        </p:txBody>
      </p:sp>
    </p:spTree>
    <p:extLst>
      <p:ext uri="{BB962C8B-B14F-4D97-AF65-F5344CB8AC3E}">
        <p14:creationId xmlns:p14="http://schemas.microsoft.com/office/powerpoint/2010/main" val="16791033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3132" y="120266"/>
            <a:ext cx="9720072" cy="1499616"/>
          </a:xfrm>
        </p:spPr>
        <p:txBody>
          <a:bodyPr/>
          <a:lstStyle/>
          <a:p>
            <a:r>
              <a:rPr lang="en-GB" cap="none" dirty="0" err="1" smtClean="0"/>
              <a:t>Gwerth</a:t>
            </a:r>
            <a:r>
              <a:rPr lang="en-GB" cap="none" dirty="0" smtClean="0"/>
              <a:t> 7 </a:t>
            </a:r>
            <a:r>
              <a:rPr lang="en-GB" dirty="0" smtClean="0"/>
              <a:t>marc:</a:t>
            </a:r>
            <a:br>
              <a:rPr lang="en-GB" dirty="0" smtClean="0"/>
            </a:br>
            <a:r>
              <a:rPr lang="en-GB" cap="none" dirty="0"/>
              <a:t>Worth </a:t>
            </a:r>
            <a:r>
              <a:rPr lang="en-GB" dirty="0" smtClean="0"/>
              <a:t>7 </a:t>
            </a:r>
            <a:r>
              <a:rPr lang="en-GB" dirty="0" err="1" smtClean="0"/>
              <a:t>marKS</a:t>
            </a:r>
            <a:r>
              <a:rPr lang="en-GB" dirty="0" smtClean="0"/>
              <a: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8620728"/>
              </p:ext>
            </p:extLst>
          </p:nvPr>
        </p:nvGraphicFramePr>
        <p:xfrm>
          <a:off x="774913" y="1511392"/>
          <a:ext cx="10817818" cy="4352544"/>
        </p:xfrm>
        <a:graphic>
          <a:graphicData uri="http://schemas.openxmlformats.org/drawingml/2006/table">
            <a:tbl>
              <a:tblPr firstRow="1" firstCol="1" bandRow="1">
                <a:tableStyleId>{5C22544A-7EE6-4342-B048-85BDC9FD1C3A}</a:tableStyleId>
              </a:tblPr>
              <a:tblGrid>
                <a:gridCol w="5408909">
                  <a:extLst>
                    <a:ext uri="{9D8B030D-6E8A-4147-A177-3AD203B41FA5}">
                      <a16:colId xmlns:a16="http://schemas.microsoft.com/office/drawing/2014/main" val="20000"/>
                    </a:ext>
                  </a:extLst>
                </a:gridCol>
                <a:gridCol w="5408909">
                  <a:extLst>
                    <a:ext uri="{9D8B030D-6E8A-4147-A177-3AD203B41FA5}">
                      <a16:colId xmlns:a16="http://schemas.microsoft.com/office/drawing/2014/main" val="20001"/>
                    </a:ext>
                  </a:extLst>
                </a:gridCol>
              </a:tblGrid>
              <a:tr h="484718">
                <a:tc>
                  <a:txBody>
                    <a:bodyPr/>
                    <a:lstStyle/>
                    <a:p>
                      <a:pPr algn="l" hangingPunct="0">
                        <a:lnSpc>
                          <a:spcPct val="115000"/>
                        </a:lnSpc>
                        <a:spcBef>
                          <a:spcPts val="1200"/>
                        </a:spcBef>
                        <a:spcAft>
                          <a:spcPts val="0"/>
                        </a:spcAft>
                      </a:pPr>
                      <a:r>
                        <a:rPr lang="cy-GB" sz="2800" dirty="0">
                          <a:effectLst/>
                        </a:rPr>
                        <a:t>Math o fesur a ddefnyddir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hangingPunct="0">
                        <a:lnSpc>
                          <a:spcPct val="115000"/>
                        </a:lnSpc>
                        <a:spcBef>
                          <a:spcPts val="1200"/>
                        </a:spcBef>
                        <a:spcAft>
                          <a:spcPts val="0"/>
                        </a:spcAft>
                      </a:pPr>
                      <a:r>
                        <a:rPr lang="cy-GB" sz="2800">
                          <a:effectLst/>
                        </a:rPr>
                        <a:t>Uned fesur fwyaf priodol</a:t>
                      </a:r>
                      <a:endParaRPr lang="en-GB" sz="2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84718">
                <a:tc>
                  <a:txBody>
                    <a:bodyPr/>
                    <a:lstStyle/>
                    <a:p>
                      <a:pPr algn="ctr" hangingPunct="0">
                        <a:lnSpc>
                          <a:spcPct val="115000"/>
                        </a:lnSpc>
                        <a:spcBef>
                          <a:spcPts val="1200"/>
                        </a:spcBef>
                        <a:spcAft>
                          <a:spcPts val="0"/>
                        </a:spcAft>
                      </a:pPr>
                      <a:r>
                        <a:rPr lang="cy-GB" sz="2800" dirty="0">
                          <a:solidFill>
                            <a:schemeClr val="tx1"/>
                          </a:solidFill>
                          <a:effectLst/>
                        </a:rPr>
                        <a:t>hyd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en-GB" sz="2800" dirty="0" smtClean="0">
                          <a:effectLst/>
                          <a:latin typeface="Calibri" panose="020F0502020204030204" pitchFamily="34" charset="0"/>
                          <a:ea typeface="Times New Roman" panose="02020603050405020304" pitchFamily="18" charset="0"/>
                          <a:cs typeface="Times New Roman" panose="02020603050405020304" pitchFamily="18" charset="0"/>
                        </a:rPr>
                        <a:t>cm, m, km…</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perimedr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r>
                        <a:rPr lang="en-GB" sz="2800" dirty="0" smtClean="0">
                          <a:effectLst/>
                          <a:latin typeface="Calibri" panose="020F0502020204030204" pitchFamily="34" charset="0"/>
                          <a:ea typeface="Times New Roman" panose="02020603050405020304" pitchFamily="18" charset="0"/>
                          <a:cs typeface="Times New Roman" panose="02020603050405020304" pitchFamily="18" charset="0"/>
                        </a:rPr>
                        <a:t>cm, m, km…</a:t>
                      </a:r>
                      <a:r>
                        <a:rPr lang="cy-GB" sz="2800" dirty="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84718">
                <a:tc>
                  <a:txBody>
                    <a:bodyPr/>
                    <a:lstStyle/>
                    <a:p>
                      <a:pPr algn="ctr" hangingPunct="0">
                        <a:lnSpc>
                          <a:spcPct val="115000"/>
                        </a:lnSpc>
                        <a:spcBef>
                          <a:spcPts val="1200"/>
                        </a:spcBef>
                        <a:spcAft>
                          <a:spcPts val="0"/>
                        </a:spcAft>
                      </a:pPr>
                      <a:r>
                        <a:rPr lang="cy-GB" sz="2800" dirty="0">
                          <a:solidFill>
                            <a:schemeClr val="tx1"/>
                          </a:solidFill>
                          <a:effectLst/>
                        </a:rPr>
                        <a:t> </a:t>
                      </a:r>
                      <a:r>
                        <a:rPr lang="cy-GB" sz="2800" dirty="0" smtClean="0">
                          <a:solidFill>
                            <a:schemeClr val="tx1"/>
                          </a:solidFill>
                          <a:effectLst/>
                        </a:rPr>
                        <a:t>arwynebedd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centimedrau sgwâr (cm</a:t>
                      </a:r>
                      <a:r>
                        <a:rPr kumimoji="0" lang="cy-GB" altLang="en-US" sz="28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 </a:t>
                      </a:r>
                    </a:p>
                    <a:p>
                      <a:pPr algn="ctr" hangingPunct="0">
                        <a:lnSpc>
                          <a:spcPct val="100000"/>
                        </a:lnSpc>
                        <a:spcBef>
                          <a:spcPts val="0"/>
                        </a:spcBef>
                        <a:spcAft>
                          <a:spcPts val="0"/>
                        </a:spcAft>
                      </a:pP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neu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  / k</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a:t>
                      </a:r>
                    </a:p>
                  </a:txBody>
                  <a:tcPr marL="68580" marR="68580" marT="0" marB="0"/>
                </a:tc>
                <a:extLst>
                  <a:ext uri="{0D108BD9-81ED-4DB2-BD59-A6C34878D82A}">
                    <a16:rowId xmlns:a16="http://schemas.microsoft.com/office/drawing/2014/main" val="10003"/>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ongl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cy-GB" sz="2800" dirty="0" smtClean="0">
                          <a:effectLst/>
                        </a:rPr>
                        <a:t>Graddau (˚)</a:t>
                      </a:r>
                      <a:r>
                        <a:rPr lang="cy-GB" sz="2800" dirty="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solidFill>
                            <a:schemeClr val="tx1"/>
                          </a:solidFill>
                          <a:effectLst/>
                        </a:rPr>
                        <a:t>cyfaint (volume)</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centimedrau ciwbig (cm</a:t>
                      </a:r>
                      <a:r>
                        <a:rPr kumimoji="0" lang="cy-GB" altLang="en-US" sz="28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³</a:t>
                      </a: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cynhwysedd (capacity)</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mililitrau (ml), litrau (l)...</a:t>
                      </a: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484718">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lang="cy-GB" sz="2800" dirty="0">
                          <a:effectLst/>
                        </a:rPr>
                        <a:t>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r>
                        <a:rPr kumimoji="0" lang="cy-GB" altLang="en-US" sz="28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gramau (g), Cilogramau (kg)</a:t>
                      </a:r>
                      <a:r>
                        <a:rPr lang="cy-GB" sz="2800" b="0" dirty="0">
                          <a:effectLst/>
                        </a:rPr>
                        <a:t> </a:t>
                      </a: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1074013069"/>
              </p:ext>
            </p:extLst>
          </p:nvPr>
        </p:nvGraphicFramePr>
        <p:xfrm>
          <a:off x="774913" y="1511392"/>
          <a:ext cx="10817819" cy="4387152"/>
        </p:xfrm>
        <a:graphic>
          <a:graphicData uri="http://schemas.openxmlformats.org/drawingml/2006/table">
            <a:tbl>
              <a:tblPr firstRow="1" firstCol="1" bandRow="1">
                <a:tableStyleId>{5C22544A-7EE6-4342-B048-85BDC9FD1C3A}</a:tableStyleId>
              </a:tblPr>
              <a:tblGrid>
                <a:gridCol w="4142144">
                  <a:extLst>
                    <a:ext uri="{9D8B030D-6E8A-4147-A177-3AD203B41FA5}">
                      <a16:colId xmlns:a16="http://schemas.microsoft.com/office/drawing/2014/main" val="20000"/>
                    </a:ext>
                  </a:extLst>
                </a:gridCol>
                <a:gridCol w="3226279">
                  <a:extLst>
                    <a:ext uri="{9D8B030D-6E8A-4147-A177-3AD203B41FA5}">
                      <a16:colId xmlns:a16="http://schemas.microsoft.com/office/drawing/2014/main" val="20001"/>
                    </a:ext>
                  </a:extLst>
                </a:gridCol>
                <a:gridCol w="3449396">
                  <a:extLst>
                    <a:ext uri="{9D8B030D-6E8A-4147-A177-3AD203B41FA5}">
                      <a16:colId xmlns:a16="http://schemas.microsoft.com/office/drawing/2014/main" val="20002"/>
                    </a:ext>
                  </a:extLst>
                </a:gridCol>
              </a:tblGrid>
              <a:tr h="484718">
                <a:tc>
                  <a:txBody>
                    <a:bodyPr/>
                    <a:lstStyle/>
                    <a:p>
                      <a:pPr algn="l" hangingPunct="0">
                        <a:lnSpc>
                          <a:spcPct val="115000"/>
                        </a:lnSpc>
                        <a:spcBef>
                          <a:spcPts val="1200"/>
                        </a:spcBef>
                        <a:spcAft>
                          <a:spcPts val="0"/>
                        </a:spcAft>
                      </a:pPr>
                      <a:r>
                        <a:rPr lang="cy-GB" sz="2800" dirty="0">
                          <a:effectLst/>
                        </a:rPr>
                        <a:t>Math o fesur a ddefnyddir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cy-GB" sz="2800" dirty="0">
                          <a:effectLst/>
                        </a:rPr>
                        <a:t>Uned fesur fwyaf priodol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en-GB" sz="2800" dirty="0" err="1" smtClean="0">
                          <a:effectLst/>
                          <a:latin typeface="Calibri" panose="020F0502020204030204" pitchFamily="34" charset="0"/>
                          <a:ea typeface="Times New Roman" panose="02020603050405020304" pitchFamily="18" charset="0"/>
                          <a:cs typeface="Times New Roman" panose="02020603050405020304" pitchFamily="18" charset="0"/>
                        </a:rPr>
                        <a:t>Esiampl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84718">
                <a:tc>
                  <a:txBody>
                    <a:bodyPr/>
                    <a:lstStyle/>
                    <a:p>
                      <a:pPr algn="ctr" hangingPunct="0">
                        <a:lnSpc>
                          <a:spcPct val="115000"/>
                        </a:lnSpc>
                        <a:spcBef>
                          <a:spcPts val="1200"/>
                        </a:spcBef>
                        <a:spcAft>
                          <a:spcPts val="0"/>
                        </a:spcAft>
                      </a:pPr>
                      <a:r>
                        <a:rPr lang="cy-GB" sz="2800" dirty="0">
                          <a:solidFill>
                            <a:schemeClr val="tx1"/>
                          </a:solidFill>
                          <a:effectLst/>
                        </a:rPr>
                        <a:t>hyd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perimedr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84718">
                <a:tc>
                  <a:txBody>
                    <a:bodyPr/>
                    <a:lstStyle/>
                    <a:p>
                      <a:pPr algn="ctr" hangingPunct="0">
                        <a:lnSpc>
                          <a:spcPct val="115000"/>
                        </a:lnSpc>
                        <a:spcBef>
                          <a:spcPts val="1200"/>
                        </a:spcBef>
                        <a:spcAft>
                          <a:spcPts val="0"/>
                        </a:spcAft>
                      </a:pPr>
                      <a:r>
                        <a:rPr lang="cy-GB" sz="2800" dirty="0">
                          <a:solidFill>
                            <a:schemeClr val="tx1"/>
                          </a:solidFill>
                          <a:effectLst/>
                        </a:rPr>
                        <a:t> </a:t>
                      </a:r>
                      <a:r>
                        <a:rPr lang="cy-GB" sz="2800" dirty="0" smtClean="0">
                          <a:solidFill>
                            <a:schemeClr val="tx1"/>
                          </a:solidFill>
                          <a:effectLst/>
                        </a:rPr>
                        <a:t>arwynebedd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hangingPunct="0">
                        <a:lnSpc>
                          <a:spcPct val="115000"/>
                        </a:lnSpc>
                        <a:spcBef>
                          <a:spcPts val="1200"/>
                        </a:spcBef>
                        <a:spcAft>
                          <a:spcPts val="0"/>
                        </a:spcAft>
                      </a:pPr>
                      <a:endPar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0003"/>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ongl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solidFill>
                            <a:schemeClr val="tx1"/>
                          </a:solidFill>
                          <a:effectLst/>
                        </a:rPr>
                        <a:t>cyfaint (volume)</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cynhwysedd (capacity)</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484718">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lang="cy-GB" sz="2800" dirty="0">
                          <a:effectLst/>
                        </a:rPr>
                        <a:t>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625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half" idx="2"/>
          </p:nvPr>
        </p:nvSpPr>
        <p:spPr>
          <a:xfrm>
            <a:off x="722375" y="2486022"/>
            <a:ext cx="4389120" cy="3762294"/>
          </a:xfrm>
        </p:spPr>
        <p:style>
          <a:lnRef idx="2">
            <a:schemeClr val="accent1">
              <a:shade val="50000"/>
            </a:schemeClr>
          </a:lnRef>
          <a:fillRef idx="1">
            <a:schemeClr val="accent1"/>
          </a:fillRef>
          <a:effectRef idx="0">
            <a:schemeClr val="accent1"/>
          </a:effectRef>
          <a:fontRef idx="minor">
            <a:schemeClr val="lt1"/>
          </a:fontRef>
        </p:style>
        <p:txBody>
          <a:bodyPr>
            <a:normAutofit fontScale="850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pPr algn="ctr"/>
            <a:r>
              <a:rPr lang="en-GB" sz="3600" dirty="0" smtClean="0"/>
              <a:t>Tetrahedron</a:t>
            </a:r>
            <a:endParaRPr lang="en-GB" sz="3600" dirty="0"/>
          </a:p>
        </p:txBody>
      </p:sp>
      <p:sp>
        <p:nvSpPr>
          <p:cNvPr id="4" name="Title 3"/>
          <p:cNvSpPr>
            <a:spLocks noGrp="1"/>
          </p:cNvSpPr>
          <p:nvPr>
            <p:ph type="title"/>
          </p:nvPr>
        </p:nvSpPr>
        <p:spPr/>
        <p:txBody>
          <a:bodyPr/>
          <a:lstStyle/>
          <a:p>
            <a:r>
              <a:rPr lang="en-GB" dirty="0" err="1" smtClean="0"/>
              <a:t>ThemÂu</a:t>
            </a:r>
            <a:r>
              <a:rPr lang="en-GB" dirty="0" smtClean="0"/>
              <a:t> </a:t>
            </a:r>
            <a:r>
              <a:rPr lang="en-GB" dirty="0" err="1" smtClean="0"/>
              <a:t>Cyffredin</a:t>
            </a:r>
            <a:r>
              <a:rPr lang="en-GB" dirty="0" smtClean="0"/>
              <a:t> </a:t>
            </a:r>
            <a:br>
              <a:rPr lang="en-GB" dirty="0" smtClean="0"/>
            </a:br>
            <a:r>
              <a:rPr lang="en-GB" dirty="0" smtClean="0"/>
              <a:t/>
            </a:r>
            <a:br>
              <a:rPr lang="en-GB" dirty="0" smtClean="0"/>
            </a:br>
            <a:r>
              <a:rPr lang="en-GB" dirty="0" smtClean="0"/>
              <a:t>Common Themes</a:t>
            </a:r>
            <a:endParaRPr lang="en-GB" dirty="0"/>
          </a:p>
        </p:txBody>
      </p:sp>
      <p:sp>
        <p:nvSpPr>
          <p:cNvPr id="9" name="Content Placeholder 8"/>
          <p:cNvSpPr>
            <a:spLocks noGrp="1"/>
          </p:cNvSpPr>
          <p:nvPr>
            <p:ph idx="1"/>
          </p:nvPr>
        </p:nvSpPr>
        <p:spPr>
          <a:xfrm>
            <a:off x="5715000" y="822960"/>
            <a:ext cx="5678424" cy="5872308"/>
          </a:xfrm>
        </p:spPr>
        <p:txBody>
          <a:bodyPr>
            <a:normAutofit fontScale="92500"/>
          </a:bodyPr>
          <a:lstStyle/>
          <a:p>
            <a:pPr>
              <a:lnSpc>
                <a:spcPct val="120000"/>
              </a:lnSpc>
              <a:spcBef>
                <a:spcPts val="600"/>
              </a:spcBef>
              <a:buFont typeface="Wingdings" panose="05000000000000000000" pitchFamily="2" charset="2"/>
              <a:buChar char="§"/>
            </a:pPr>
            <a:r>
              <a:rPr lang="en-GB" dirty="0" smtClean="0"/>
              <a:t> </a:t>
            </a:r>
            <a:r>
              <a:rPr lang="en-GB" sz="3200" b="1" dirty="0" smtClean="0"/>
              <a:t>Know shapes and their properties / </a:t>
            </a:r>
            <a:r>
              <a:rPr lang="en-GB" sz="3200" b="1" dirty="0" err="1" smtClean="0"/>
              <a:t>Gwybodaeth</a:t>
            </a:r>
            <a:r>
              <a:rPr lang="en-GB" sz="3200" b="1" dirty="0" smtClean="0"/>
              <a:t> am </a:t>
            </a:r>
            <a:r>
              <a:rPr lang="en-GB" sz="3200" b="1" dirty="0" err="1" smtClean="0"/>
              <a:t>siapiau</a:t>
            </a:r>
            <a:r>
              <a:rPr lang="en-GB" sz="3200" b="1" dirty="0" smtClean="0"/>
              <a:t> </a:t>
            </a:r>
            <a:r>
              <a:rPr lang="en-GB" dirty="0" smtClean="0">
                <a:hlinkClick r:id="rId3"/>
              </a:rPr>
              <a:t>https</a:t>
            </a:r>
            <a:r>
              <a:rPr lang="en-GB" dirty="0">
                <a:hlinkClick r:id="rId3"/>
              </a:rPr>
              <a:t>://</a:t>
            </a:r>
            <a:r>
              <a:rPr lang="en-GB" dirty="0" smtClean="0">
                <a:hlinkClick r:id="rId3"/>
              </a:rPr>
              <a:t>www.youtube.com/watch?v=LJ-AnvYOg9c</a:t>
            </a:r>
            <a:endParaRPr lang="en-GB" dirty="0"/>
          </a:p>
          <a:p>
            <a:pPr>
              <a:lnSpc>
                <a:spcPct val="120000"/>
              </a:lnSpc>
              <a:spcBef>
                <a:spcPts val="600"/>
              </a:spcBef>
              <a:buFont typeface="Wingdings" panose="05000000000000000000" pitchFamily="2" charset="2"/>
              <a:buChar char="§"/>
            </a:pPr>
            <a:r>
              <a:rPr lang="en-GB" sz="3200" b="1" dirty="0" smtClean="0"/>
              <a:t>Understand Common Terms / </a:t>
            </a:r>
            <a:r>
              <a:rPr lang="en-GB" sz="3200" b="1" dirty="0" err="1" smtClean="0"/>
              <a:t>Deall</a:t>
            </a:r>
            <a:r>
              <a:rPr lang="en-GB" sz="3200" b="1" dirty="0" smtClean="0"/>
              <a:t> </a:t>
            </a:r>
            <a:r>
              <a:rPr lang="en-GB" sz="3200" b="1" dirty="0" err="1" smtClean="0"/>
              <a:t>termau</a:t>
            </a:r>
            <a:r>
              <a:rPr lang="en-GB" sz="3200" b="1" dirty="0" smtClean="0"/>
              <a:t> </a:t>
            </a:r>
            <a:r>
              <a:rPr lang="en-GB" sz="3200" b="1" dirty="0" err="1" smtClean="0"/>
              <a:t>cyffredin</a:t>
            </a:r>
            <a:r>
              <a:rPr lang="en-GB" sz="3200" b="1" dirty="0" smtClean="0"/>
              <a:t> </a:t>
            </a:r>
          </a:p>
          <a:p>
            <a:pPr>
              <a:lnSpc>
                <a:spcPct val="120000"/>
              </a:lnSpc>
              <a:spcBef>
                <a:spcPts val="600"/>
              </a:spcBef>
              <a:buFont typeface="Wingdings" panose="05000000000000000000" pitchFamily="2" charset="2"/>
              <a:buChar char="§"/>
            </a:pPr>
            <a:r>
              <a:rPr lang="en-GB" sz="3200" b="1" dirty="0" smtClean="0"/>
              <a:t>Co-ordinates / </a:t>
            </a:r>
            <a:r>
              <a:rPr lang="en-GB" sz="3200" b="1" dirty="0" err="1" smtClean="0"/>
              <a:t>Cyfesurynnau</a:t>
            </a:r>
            <a:endParaRPr lang="en-GB" sz="3200" b="1" dirty="0" smtClean="0"/>
          </a:p>
          <a:p>
            <a:pPr>
              <a:lnSpc>
                <a:spcPct val="120000"/>
              </a:lnSpc>
              <a:spcBef>
                <a:spcPts val="600"/>
              </a:spcBef>
              <a:buFont typeface="Wingdings" panose="05000000000000000000" pitchFamily="2" charset="2"/>
              <a:buChar char="§"/>
            </a:pPr>
            <a:r>
              <a:rPr lang="en-GB" sz="3200" b="1" dirty="0"/>
              <a:t> Fractions, Decimals and Percentages / </a:t>
            </a:r>
            <a:r>
              <a:rPr lang="en-GB" sz="3200" b="1" dirty="0" err="1"/>
              <a:t>Ffracsiynau</a:t>
            </a:r>
            <a:r>
              <a:rPr lang="en-GB" sz="3200" b="1" dirty="0"/>
              <a:t>, </a:t>
            </a:r>
            <a:r>
              <a:rPr lang="en-GB" sz="3200" b="1" dirty="0" err="1"/>
              <a:t>Canrannau</a:t>
            </a:r>
            <a:r>
              <a:rPr lang="en-GB" sz="3200" b="1" dirty="0"/>
              <a:t> a </a:t>
            </a:r>
            <a:r>
              <a:rPr lang="en-GB" sz="3200" b="1" dirty="0" err="1" smtClean="0"/>
              <a:t>Degolion</a:t>
            </a:r>
            <a:endParaRPr lang="en-GB" dirty="0" smtClean="0"/>
          </a:p>
          <a:p>
            <a:pPr marL="0" indent="0">
              <a:buNone/>
            </a:pPr>
            <a:endParaRPr lang="en-GB" dirty="0"/>
          </a:p>
        </p:txBody>
      </p:sp>
      <p:pic>
        <p:nvPicPr>
          <p:cNvPr id="11" name="Picture 10"/>
          <p:cNvPicPr>
            <a:picLocks noChangeAspect="1"/>
          </p:cNvPicPr>
          <p:nvPr/>
        </p:nvPicPr>
        <p:blipFill>
          <a:blip r:embed="rId4"/>
          <a:stretch>
            <a:fillRect/>
          </a:stretch>
        </p:blipFill>
        <p:spPr>
          <a:xfrm>
            <a:off x="1416747" y="2731509"/>
            <a:ext cx="3000375" cy="2952750"/>
          </a:xfrm>
          <a:prstGeom prst="rect">
            <a:avLst/>
          </a:prstGeom>
        </p:spPr>
      </p:pic>
    </p:spTree>
    <p:extLst>
      <p:ext uri="{BB962C8B-B14F-4D97-AF65-F5344CB8AC3E}">
        <p14:creationId xmlns:p14="http://schemas.microsoft.com/office/powerpoint/2010/main" val="78199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7" y="585216"/>
            <a:ext cx="10638785" cy="1499616"/>
          </a:xfrm>
        </p:spPr>
        <p:txBody>
          <a:bodyPr>
            <a:normAutofit fontScale="90000"/>
          </a:bodyPr>
          <a:lstStyle/>
          <a:p>
            <a:r>
              <a:rPr lang="en-GB" cap="none" dirty="0" err="1" smtClean="0"/>
              <a:t>Fedrwch</a:t>
            </a:r>
            <a:r>
              <a:rPr lang="en-GB" cap="none" dirty="0" smtClean="0"/>
              <a:t> </a:t>
            </a:r>
            <a:r>
              <a:rPr lang="en-GB" cap="none" dirty="0" err="1" smtClean="0"/>
              <a:t>enwi’r</a:t>
            </a:r>
            <a:r>
              <a:rPr lang="en-GB" cap="none" dirty="0" smtClean="0"/>
              <a:t> </a:t>
            </a:r>
            <a:r>
              <a:rPr lang="en-GB" cap="none" dirty="0" err="1" smtClean="0"/>
              <a:t>siapiau</a:t>
            </a:r>
            <a:r>
              <a:rPr lang="en-GB" cap="none" dirty="0" smtClean="0"/>
              <a:t> </a:t>
            </a:r>
            <a:r>
              <a:rPr lang="en-GB" cap="none" dirty="0" err="1" smtClean="0"/>
              <a:t>hyn</a:t>
            </a:r>
            <a:r>
              <a:rPr lang="mr-IN" cap="none" dirty="0" smtClean="0"/>
              <a:t>…</a:t>
            </a:r>
            <a:r>
              <a:rPr lang="cy-GB" cap="none" dirty="0" smtClean="0"/>
              <a:t> oes ganddynt fwy nag un enw?</a:t>
            </a:r>
            <a:br>
              <a:rPr lang="cy-GB" cap="none" dirty="0" smtClean="0"/>
            </a:br>
            <a:r>
              <a:rPr lang="en-GB" cap="none" dirty="0" smtClean="0"/>
              <a:t>Name these shapes…can they have more than one name?</a:t>
            </a:r>
            <a:endParaRPr lang="en-GB" cap="none" dirty="0"/>
          </a:p>
        </p:txBody>
      </p:sp>
      <p:pic>
        <p:nvPicPr>
          <p:cNvPr id="4" name="Content Placeholder 3"/>
          <p:cNvPicPr>
            <a:picLocks noGrp="1" noChangeAspect="1"/>
          </p:cNvPicPr>
          <p:nvPr>
            <p:ph idx="1"/>
          </p:nvPr>
        </p:nvPicPr>
        <p:blipFill>
          <a:blip r:embed="rId3"/>
          <a:stretch>
            <a:fillRect/>
          </a:stretch>
        </p:blipFill>
        <p:spPr>
          <a:xfrm rot="19085830">
            <a:off x="1465771" y="2862377"/>
            <a:ext cx="2143125" cy="2143125"/>
          </a:xfrm>
          <a:prstGeom prst="rect">
            <a:avLst/>
          </a:prstGeom>
        </p:spPr>
      </p:pic>
      <p:pic>
        <p:nvPicPr>
          <p:cNvPr id="5" name="Picture 4"/>
          <p:cNvPicPr>
            <a:picLocks noChangeAspect="1"/>
          </p:cNvPicPr>
          <p:nvPr/>
        </p:nvPicPr>
        <p:blipFill>
          <a:blip r:embed="rId4"/>
          <a:stretch>
            <a:fillRect/>
          </a:stretch>
        </p:blipFill>
        <p:spPr>
          <a:xfrm>
            <a:off x="4421881" y="2420734"/>
            <a:ext cx="3219450" cy="1381125"/>
          </a:xfrm>
          <a:prstGeom prst="rect">
            <a:avLst/>
          </a:prstGeom>
        </p:spPr>
      </p:pic>
      <p:pic>
        <p:nvPicPr>
          <p:cNvPr id="6" name="Picture 5"/>
          <p:cNvPicPr>
            <a:picLocks noChangeAspect="1"/>
          </p:cNvPicPr>
          <p:nvPr/>
        </p:nvPicPr>
        <p:blipFill>
          <a:blip r:embed="rId5"/>
          <a:stretch>
            <a:fillRect/>
          </a:stretch>
        </p:blipFill>
        <p:spPr>
          <a:xfrm rot="20600939">
            <a:off x="8222366" y="2739931"/>
            <a:ext cx="2495550" cy="1828800"/>
          </a:xfrm>
          <a:prstGeom prst="rect">
            <a:avLst/>
          </a:prstGeom>
        </p:spPr>
      </p:pic>
      <p:pic>
        <p:nvPicPr>
          <p:cNvPr id="7" name="Picture 6"/>
          <p:cNvPicPr>
            <a:picLocks noChangeAspect="1"/>
          </p:cNvPicPr>
          <p:nvPr/>
        </p:nvPicPr>
        <p:blipFill>
          <a:blip r:embed="rId6"/>
          <a:stretch>
            <a:fillRect/>
          </a:stretch>
        </p:blipFill>
        <p:spPr>
          <a:xfrm rot="20543343">
            <a:off x="4085952" y="4304149"/>
            <a:ext cx="3596425" cy="2446098"/>
          </a:xfrm>
          <a:prstGeom prst="rect">
            <a:avLst/>
          </a:prstGeom>
        </p:spPr>
      </p:pic>
    </p:spTree>
    <p:extLst>
      <p:ext uri="{BB962C8B-B14F-4D97-AF65-F5344CB8AC3E}">
        <p14:creationId xmlns:p14="http://schemas.microsoft.com/office/powerpoint/2010/main" val="14523884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552886" y="2585933"/>
            <a:ext cx="1790700" cy="1800225"/>
          </a:xfrm>
          <a:prstGeom prst="rect">
            <a:avLst/>
          </a:prstGeom>
        </p:spPr>
      </p:pic>
      <p:pic>
        <p:nvPicPr>
          <p:cNvPr id="5" name="Picture 4"/>
          <p:cNvPicPr>
            <a:picLocks noChangeAspect="1"/>
          </p:cNvPicPr>
          <p:nvPr/>
        </p:nvPicPr>
        <p:blipFill>
          <a:blip r:embed="rId4"/>
          <a:stretch>
            <a:fillRect/>
          </a:stretch>
        </p:blipFill>
        <p:spPr>
          <a:xfrm>
            <a:off x="4379980" y="2585933"/>
            <a:ext cx="2871017" cy="1534131"/>
          </a:xfrm>
          <a:prstGeom prst="rect">
            <a:avLst/>
          </a:prstGeom>
        </p:spPr>
      </p:pic>
      <p:pic>
        <p:nvPicPr>
          <p:cNvPr id="6" name="Picture 5"/>
          <p:cNvPicPr>
            <a:picLocks noChangeAspect="1"/>
          </p:cNvPicPr>
          <p:nvPr/>
        </p:nvPicPr>
        <p:blipFill>
          <a:blip r:embed="rId5"/>
          <a:stretch>
            <a:fillRect/>
          </a:stretch>
        </p:blipFill>
        <p:spPr>
          <a:xfrm>
            <a:off x="9287391" y="2851896"/>
            <a:ext cx="2162175" cy="2114550"/>
          </a:xfrm>
          <a:prstGeom prst="rect">
            <a:avLst/>
          </a:prstGeom>
        </p:spPr>
      </p:pic>
      <p:pic>
        <p:nvPicPr>
          <p:cNvPr id="7" name="Picture 6"/>
          <p:cNvPicPr>
            <a:picLocks noChangeAspect="1"/>
          </p:cNvPicPr>
          <p:nvPr/>
        </p:nvPicPr>
        <p:blipFill>
          <a:blip r:embed="rId6"/>
          <a:stretch>
            <a:fillRect/>
          </a:stretch>
        </p:blipFill>
        <p:spPr>
          <a:xfrm>
            <a:off x="2234738" y="4107893"/>
            <a:ext cx="2160430" cy="2626886"/>
          </a:xfrm>
          <a:prstGeom prst="rect">
            <a:avLst/>
          </a:prstGeom>
        </p:spPr>
      </p:pic>
      <p:pic>
        <p:nvPicPr>
          <p:cNvPr id="8" name="Picture 7"/>
          <p:cNvPicPr>
            <a:picLocks noChangeAspect="1"/>
          </p:cNvPicPr>
          <p:nvPr/>
        </p:nvPicPr>
        <p:blipFill>
          <a:blip r:embed="rId7"/>
          <a:stretch>
            <a:fillRect/>
          </a:stretch>
        </p:blipFill>
        <p:spPr>
          <a:xfrm>
            <a:off x="6330037" y="4470159"/>
            <a:ext cx="2381250" cy="1914525"/>
          </a:xfrm>
          <a:prstGeom prst="rect">
            <a:avLst/>
          </a:prstGeom>
        </p:spPr>
      </p:pic>
      <p:sp>
        <p:nvSpPr>
          <p:cNvPr id="9" name="Title 1"/>
          <p:cNvSpPr>
            <a:spLocks noGrp="1"/>
          </p:cNvSpPr>
          <p:nvPr>
            <p:ph type="title"/>
          </p:nvPr>
        </p:nvSpPr>
        <p:spPr>
          <a:xfrm>
            <a:off x="1024128" y="585216"/>
            <a:ext cx="10425438" cy="1499616"/>
          </a:xfrm>
        </p:spPr>
        <p:txBody>
          <a:bodyPr>
            <a:normAutofit fontScale="90000"/>
          </a:bodyPr>
          <a:lstStyle/>
          <a:p>
            <a:r>
              <a:rPr lang="en-GB" cap="none" dirty="0" err="1" smtClean="0"/>
              <a:t>Fedrwch</a:t>
            </a:r>
            <a:r>
              <a:rPr lang="en-GB" cap="none" dirty="0" smtClean="0"/>
              <a:t> </a:t>
            </a:r>
            <a:r>
              <a:rPr lang="en-GB" cap="none" dirty="0" err="1" smtClean="0"/>
              <a:t>enwi’r</a:t>
            </a:r>
            <a:r>
              <a:rPr lang="en-GB" cap="none" dirty="0" smtClean="0"/>
              <a:t> </a:t>
            </a:r>
            <a:r>
              <a:rPr lang="en-GB" cap="none" dirty="0" err="1" smtClean="0"/>
              <a:t>siapiau</a:t>
            </a:r>
            <a:r>
              <a:rPr lang="en-GB" cap="none" dirty="0" smtClean="0"/>
              <a:t> </a:t>
            </a:r>
            <a:r>
              <a:rPr lang="en-GB" cap="none" dirty="0" err="1" smtClean="0"/>
              <a:t>hyn</a:t>
            </a:r>
            <a:r>
              <a:rPr lang="mr-IN" cap="none" dirty="0" smtClean="0"/>
              <a:t>…</a:t>
            </a:r>
            <a:r>
              <a:rPr lang="cy-GB" cap="none" dirty="0" smtClean="0"/>
              <a:t> oes ganddynt fwy nag un enw?</a:t>
            </a:r>
            <a:br>
              <a:rPr lang="cy-GB" cap="none" dirty="0" smtClean="0"/>
            </a:br>
            <a:r>
              <a:rPr lang="en-GB" cap="none" dirty="0" smtClean="0"/>
              <a:t>Name these shapes…can they have more than one name?</a:t>
            </a:r>
            <a:endParaRPr lang="en-GB" cap="none" dirty="0"/>
          </a:p>
        </p:txBody>
      </p:sp>
    </p:spTree>
    <p:extLst>
      <p:ext uri="{BB962C8B-B14F-4D97-AF65-F5344CB8AC3E}">
        <p14:creationId xmlns:p14="http://schemas.microsoft.com/office/powerpoint/2010/main" val="1706569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17835" y="34300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Properties of Number…</a:t>
            </a:r>
            <a:endParaRPr lang="en-GB" dirty="0"/>
          </a:p>
        </p:txBody>
      </p:sp>
      <p:sp>
        <p:nvSpPr>
          <p:cNvPr id="3" name="TextBox 2"/>
          <p:cNvSpPr txBox="1"/>
          <p:nvPr/>
        </p:nvSpPr>
        <p:spPr>
          <a:xfrm>
            <a:off x="817835" y="1371371"/>
            <a:ext cx="9871399" cy="2800767"/>
          </a:xfrm>
          <a:prstGeom prst="rect">
            <a:avLst/>
          </a:prstGeom>
          <a:solidFill>
            <a:schemeClr val="accent2">
              <a:lumMod val="40000"/>
              <a:lumOff val="60000"/>
            </a:schemeClr>
          </a:solidFill>
        </p:spPr>
        <p:txBody>
          <a:bodyPr wrap="square" rtlCol="0">
            <a:spAutoFit/>
          </a:bodyPr>
          <a:lstStyle/>
          <a:p>
            <a:r>
              <a:rPr lang="en-GB" sz="4400" dirty="0"/>
              <a:t>Know and be able to use terms such as odd, even, multiple, factor, square number, triangular number, prime </a:t>
            </a:r>
            <a:r>
              <a:rPr lang="en-GB" sz="4400" dirty="0" smtClean="0"/>
              <a:t>number, </a:t>
            </a:r>
            <a:r>
              <a:rPr lang="en-GB" sz="4400" dirty="0"/>
              <a:t>prime </a:t>
            </a:r>
            <a:r>
              <a:rPr lang="en-GB" sz="4400" dirty="0" smtClean="0"/>
              <a:t>factor, quotient</a:t>
            </a:r>
            <a:r>
              <a:rPr lang="mr-IN" sz="4400" dirty="0" smtClean="0"/>
              <a:t>…</a:t>
            </a:r>
            <a:endParaRPr lang="en-GB" sz="4400" dirty="0"/>
          </a:p>
        </p:txBody>
      </p:sp>
      <p:sp>
        <p:nvSpPr>
          <p:cNvPr id="4" name="Rectangle 3"/>
          <p:cNvSpPr/>
          <p:nvPr/>
        </p:nvSpPr>
        <p:spPr>
          <a:xfrm>
            <a:off x="344847" y="4411341"/>
            <a:ext cx="7394397" cy="1354217"/>
          </a:xfrm>
          <a:prstGeom prst="rect">
            <a:avLst/>
          </a:prstGeom>
        </p:spPr>
        <p:txBody>
          <a:bodyPr wrap="none">
            <a:spAutoFit/>
          </a:bodyPr>
          <a:lstStyle/>
          <a:p>
            <a:r>
              <a:rPr lang="en-US" sz="3200" dirty="0">
                <a:hlinkClick r:id="rId2"/>
              </a:rPr>
              <a:t>http://geirfaiaith.wjec.co.uk/language/en</a:t>
            </a:r>
            <a:r>
              <a:rPr lang="en-US" sz="3200" dirty="0" smtClean="0">
                <a:hlinkClick r:id="rId2"/>
              </a:rPr>
              <a:t>/</a:t>
            </a:r>
            <a:r>
              <a:rPr lang="en-US" sz="3200" dirty="0" smtClean="0"/>
              <a:t> </a:t>
            </a:r>
            <a:endParaRPr lang="en-GB" sz="3200" dirty="0" smtClean="0">
              <a:hlinkClick r:id="rId3"/>
            </a:endParaRPr>
          </a:p>
          <a:p>
            <a:r>
              <a:rPr lang="en-GB" sz="3200" dirty="0" smtClean="0">
                <a:hlinkClick r:id="rId3"/>
              </a:rPr>
              <a:t>http</a:t>
            </a:r>
            <a:r>
              <a:rPr lang="en-GB" sz="3200" dirty="0">
                <a:hlinkClick r:id="rId3"/>
              </a:rPr>
              <a:t>://www.amathsdictionaryforkids.com/</a:t>
            </a:r>
            <a:endParaRPr lang="en-GB" sz="3200" dirty="0"/>
          </a:p>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03582">
            <a:off x="8208792" y="3399706"/>
            <a:ext cx="1678365" cy="225544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96092">
            <a:off x="9995708" y="2941533"/>
            <a:ext cx="1799587" cy="2421434"/>
          </a:xfrm>
          <a:prstGeom prst="rect">
            <a:avLst/>
          </a:prstGeom>
        </p:spPr>
      </p:pic>
    </p:spTree>
    <p:extLst>
      <p:ext uri="{BB962C8B-B14F-4D97-AF65-F5344CB8AC3E}">
        <p14:creationId xmlns:p14="http://schemas.microsoft.com/office/powerpoint/2010/main" val="1918877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17835" y="34300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Priodweddau</a:t>
            </a:r>
            <a:r>
              <a:rPr lang="en-GB" dirty="0" smtClean="0"/>
              <a:t> </a:t>
            </a:r>
            <a:r>
              <a:rPr lang="en-GB" dirty="0" err="1" smtClean="0"/>
              <a:t>rhif</a:t>
            </a:r>
            <a:r>
              <a:rPr lang="en-GB" dirty="0" smtClean="0"/>
              <a:t>…</a:t>
            </a:r>
            <a:endParaRPr lang="en-GB" dirty="0"/>
          </a:p>
        </p:txBody>
      </p:sp>
      <p:sp>
        <p:nvSpPr>
          <p:cNvPr id="3" name="TextBox 2"/>
          <p:cNvSpPr txBox="1"/>
          <p:nvPr/>
        </p:nvSpPr>
        <p:spPr>
          <a:xfrm>
            <a:off x="742171" y="1306057"/>
            <a:ext cx="9871399" cy="3342453"/>
          </a:xfrm>
          <a:prstGeom prst="rect">
            <a:avLst/>
          </a:prstGeom>
          <a:solidFill>
            <a:schemeClr val="accent2">
              <a:lumMod val="40000"/>
              <a:lumOff val="60000"/>
            </a:schemeClr>
          </a:solidFill>
        </p:spPr>
        <p:txBody>
          <a:bodyPr wrap="square" rtlCol="0">
            <a:spAutoFit/>
          </a:bodyPr>
          <a:lstStyle/>
          <a:p>
            <a:pPr>
              <a:lnSpc>
                <a:spcPct val="120000"/>
              </a:lnSpc>
              <a:spcBef>
                <a:spcPts val="600"/>
              </a:spcBef>
              <a:buFont typeface="Wingdings" panose="05000000000000000000" pitchFamily="2" charset="2"/>
              <a:buChar char="§"/>
            </a:pPr>
            <a:r>
              <a:rPr lang="en-GB" sz="4000" b="1" dirty="0" err="1"/>
              <a:t>Deall</a:t>
            </a:r>
            <a:r>
              <a:rPr lang="en-GB" sz="4000" b="1" dirty="0"/>
              <a:t> </a:t>
            </a:r>
            <a:r>
              <a:rPr lang="en-GB" sz="4000" b="1" dirty="0" smtClean="0"/>
              <a:t>a </a:t>
            </a:r>
            <a:r>
              <a:rPr lang="en-GB" sz="4000" b="1" dirty="0" err="1" smtClean="0"/>
              <a:t>defnyddio</a:t>
            </a:r>
            <a:r>
              <a:rPr lang="en-GB" sz="4000" b="1" dirty="0" smtClean="0"/>
              <a:t> </a:t>
            </a:r>
            <a:r>
              <a:rPr lang="en-GB" sz="4000" b="1" dirty="0" err="1" smtClean="0"/>
              <a:t>termau</a:t>
            </a:r>
            <a:r>
              <a:rPr lang="en-GB" sz="4000" b="1" dirty="0" smtClean="0"/>
              <a:t> </a:t>
            </a:r>
            <a:r>
              <a:rPr lang="en-GB" sz="4000" b="1" dirty="0" err="1"/>
              <a:t>cyffredin</a:t>
            </a:r>
            <a:r>
              <a:rPr lang="en-GB" sz="4000" b="1" dirty="0"/>
              <a:t> </a:t>
            </a:r>
            <a:r>
              <a:rPr lang="en-GB" sz="4400" dirty="0" err="1"/>
              <a:t>e.e</a:t>
            </a:r>
            <a:r>
              <a:rPr lang="en-GB" sz="4400" dirty="0"/>
              <a:t>. </a:t>
            </a:r>
            <a:r>
              <a:rPr lang="en-GB" sz="4400" dirty="0" err="1"/>
              <a:t>odrif</a:t>
            </a:r>
            <a:r>
              <a:rPr lang="en-GB" sz="4400" dirty="0"/>
              <a:t>; </a:t>
            </a:r>
            <a:r>
              <a:rPr lang="en-GB" sz="4400" dirty="0" err="1"/>
              <a:t>eilrif</a:t>
            </a:r>
            <a:r>
              <a:rPr lang="en-GB" sz="4400" dirty="0"/>
              <a:t>; </a:t>
            </a:r>
            <a:r>
              <a:rPr lang="en-GB" sz="4400" dirty="0" err="1" smtClean="0"/>
              <a:t>lluosrif</a:t>
            </a:r>
            <a:r>
              <a:rPr lang="en-GB" sz="4400" dirty="0" smtClean="0"/>
              <a:t>; </a:t>
            </a:r>
            <a:r>
              <a:rPr lang="en-GB" sz="4400" dirty="0" err="1" smtClean="0"/>
              <a:t>ffactor</a:t>
            </a:r>
            <a:r>
              <a:rPr lang="en-GB" sz="4400" dirty="0" smtClean="0"/>
              <a:t>; </a:t>
            </a:r>
            <a:r>
              <a:rPr lang="en-GB" sz="4400" dirty="0" err="1" smtClean="0"/>
              <a:t>rhif</a:t>
            </a:r>
            <a:r>
              <a:rPr lang="en-GB" sz="4400" dirty="0" smtClean="0"/>
              <a:t> </a:t>
            </a:r>
            <a:r>
              <a:rPr lang="en-GB" sz="4400" dirty="0" err="1" smtClean="0"/>
              <a:t>sgwâr</a:t>
            </a:r>
            <a:r>
              <a:rPr lang="en-GB" sz="4400" dirty="0" smtClean="0"/>
              <a:t>; </a:t>
            </a:r>
            <a:r>
              <a:rPr lang="en-GB" sz="4400" dirty="0" err="1" smtClean="0"/>
              <a:t>rhif</a:t>
            </a:r>
            <a:r>
              <a:rPr lang="en-GB" sz="4400" dirty="0" smtClean="0"/>
              <a:t> </a:t>
            </a:r>
            <a:r>
              <a:rPr lang="en-GB" sz="4400" dirty="0" err="1" smtClean="0"/>
              <a:t>trionglog</a:t>
            </a:r>
            <a:r>
              <a:rPr lang="en-GB" sz="4400" dirty="0" smtClean="0"/>
              <a:t>; </a:t>
            </a:r>
            <a:r>
              <a:rPr lang="en-GB" sz="4400" dirty="0" err="1" smtClean="0"/>
              <a:t>rhif</a:t>
            </a:r>
            <a:r>
              <a:rPr lang="en-GB" sz="4400" dirty="0" smtClean="0"/>
              <a:t> </a:t>
            </a:r>
            <a:r>
              <a:rPr lang="en-GB" sz="4400" dirty="0" err="1"/>
              <a:t>cysefin</a:t>
            </a:r>
            <a:r>
              <a:rPr lang="en-GB" sz="4400" dirty="0"/>
              <a:t> (prime number); </a:t>
            </a:r>
            <a:r>
              <a:rPr lang="en-GB" sz="4400" dirty="0" err="1" smtClean="0"/>
              <a:t>ffactor</a:t>
            </a:r>
            <a:r>
              <a:rPr lang="en-GB" sz="4400" dirty="0" smtClean="0"/>
              <a:t> </a:t>
            </a:r>
            <a:r>
              <a:rPr lang="en-GB" sz="4400" dirty="0" err="1" smtClean="0"/>
              <a:t>gysefin</a:t>
            </a:r>
            <a:r>
              <a:rPr lang="en-GB" sz="4400" dirty="0" smtClean="0"/>
              <a:t>; </a:t>
            </a:r>
            <a:r>
              <a:rPr lang="en-GB" sz="4400" dirty="0" err="1" smtClean="0"/>
              <a:t>cyniferydd</a:t>
            </a:r>
            <a:r>
              <a:rPr lang="en-GB" sz="4400" dirty="0"/>
              <a:t>…</a:t>
            </a:r>
          </a:p>
        </p:txBody>
      </p:sp>
      <p:sp>
        <p:nvSpPr>
          <p:cNvPr id="4" name="Rectangle 3"/>
          <p:cNvSpPr/>
          <p:nvPr/>
        </p:nvSpPr>
        <p:spPr>
          <a:xfrm>
            <a:off x="742171" y="4648510"/>
            <a:ext cx="7263463" cy="1354217"/>
          </a:xfrm>
          <a:prstGeom prst="rect">
            <a:avLst/>
          </a:prstGeom>
        </p:spPr>
        <p:txBody>
          <a:bodyPr wrap="none">
            <a:spAutoFit/>
          </a:bodyPr>
          <a:lstStyle/>
          <a:p>
            <a:r>
              <a:rPr lang="en-GB" sz="3200" dirty="0">
                <a:hlinkClick r:id="rId3"/>
              </a:rPr>
              <a:t>http://geirfaiaith.wjec.co.uk/language/cy/</a:t>
            </a:r>
          </a:p>
          <a:p>
            <a:r>
              <a:rPr lang="en-GB" sz="3200" dirty="0" smtClean="0">
                <a:hlinkClick r:id="rId3"/>
              </a:rPr>
              <a:t>http</a:t>
            </a:r>
            <a:r>
              <a:rPr lang="en-GB" sz="3200" dirty="0">
                <a:hlinkClick r:id="rId3"/>
              </a:rPr>
              <a:t>://www.amathsdictionaryforkids.com/</a:t>
            </a:r>
            <a:endParaRPr lang="en-GB" sz="3200" dirty="0"/>
          </a:p>
          <a:p>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03582">
            <a:off x="8341941" y="3895965"/>
            <a:ext cx="1678365" cy="225544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96092">
            <a:off x="10128857" y="3437792"/>
            <a:ext cx="1799587" cy="2421434"/>
          </a:xfrm>
          <a:prstGeom prst="rect">
            <a:avLst/>
          </a:prstGeom>
        </p:spPr>
      </p:pic>
    </p:spTree>
    <p:extLst>
      <p:ext uri="{BB962C8B-B14F-4D97-AF65-F5344CB8AC3E}">
        <p14:creationId xmlns:p14="http://schemas.microsoft.com/office/powerpoint/2010/main" val="5448491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19328" y="389273"/>
            <a:ext cx="9720072" cy="8081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Esiamplau</a:t>
            </a:r>
            <a:r>
              <a:rPr lang="en-GB" dirty="0" smtClean="0"/>
              <a:t> / EXAMPLES…</a:t>
            </a:r>
            <a:endParaRPr lang="en-GB" dirty="0"/>
          </a:p>
        </p:txBody>
      </p:sp>
      <p:sp>
        <p:nvSpPr>
          <p:cNvPr id="3" name="Content Placeholder 2"/>
          <p:cNvSpPr txBox="1">
            <a:spLocks/>
          </p:cNvSpPr>
          <p:nvPr/>
        </p:nvSpPr>
        <p:spPr>
          <a:xfrm>
            <a:off x="6035693" y="1386931"/>
            <a:ext cx="6156307" cy="4023360"/>
          </a:xfrm>
          <a:prstGeom prst="rect">
            <a:avLst/>
          </a:prstGeom>
        </p:spPr>
        <p:txBody>
          <a:bodyPr>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t>A</a:t>
            </a:r>
            <a:r>
              <a:rPr lang="en-GB" sz="4000" dirty="0" smtClean="0"/>
              <a:t> prime number between 30 and 40</a:t>
            </a:r>
          </a:p>
          <a:p>
            <a:r>
              <a:rPr lang="en-GB" sz="4000" dirty="0"/>
              <a:t>A</a:t>
            </a:r>
            <a:r>
              <a:rPr lang="en-GB" sz="4000" dirty="0" smtClean="0"/>
              <a:t> factor of 36 greater than 9</a:t>
            </a:r>
          </a:p>
          <a:p>
            <a:r>
              <a:rPr lang="en-GB" sz="4000" dirty="0" smtClean="0"/>
              <a:t>What are the prime factors of 28?</a:t>
            </a:r>
          </a:p>
          <a:p>
            <a:r>
              <a:rPr lang="en-GB" sz="4000" dirty="0"/>
              <a:t>A</a:t>
            </a:r>
            <a:r>
              <a:rPr lang="en-GB" sz="4000" dirty="0" smtClean="0"/>
              <a:t> multiple of 13 greater than 50</a:t>
            </a:r>
          </a:p>
          <a:p>
            <a:r>
              <a:rPr lang="en-GB" sz="4000" dirty="0" smtClean="0"/>
              <a:t>The quotient of 9 and 99</a:t>
            </a:r>
          </a:p>
          <a:p>
            <a:endParaRPr lang="en-GB" sz="2800" dirty="0"/>
          </a:p>
        </p:txBody>
      </p:sp>
      <p:sp>
        <p:nvSpPr>
          <p:cNvPr id="4" name="Content Placeholder 2"/>
          <p:cNvSpPr txBox="1">
            <a:spLocks/>
          </p:cNvSpPr>
          <p:nvPr/>
        </p:nvSpPr>
        <p:spPr>
          <a:xfrm>
            <a:off x="222721" y="1386931"/>
            <a:ext cx="5812972" cy="4023360"/>
          </a:xfrm>
          <a:prstGeom prst="rect">
            <a:avLst/>
          </a:prstGeom>
        </p:spPr>
        <p:txBody>
          <a:bodyPr>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err="1" smtClean="0"/>
              <a:t>Rhif</a:t>
            </a:r>
            <a:r>
              <a:rPr lang="en-GB" sz="4000" dirty="0" smtClean="0"/>
              <a:t> </a:t>
            </a:r>
            <a:r>
              <a:rPr lang="en-GB" sz="4000" dirty="0" err="1" smtClean="0"/>
              <a:t>cysefin</a:t>
            </a:r>
            <a:r>
              <a:rPr lang="en-GB" sz="4000" dirty="0" smtClean="0"/>
              <a:t> </a:t>
            </a:r>
            <a:r>
              <a:rPr lang="en-GB" sz="4000" dirty="0" err="1" smtClean="0"/>
              <a:t>rhwng</a:t>
            </a:r>
            <a:r>
              <a:rPr lang="en-GB" sz="4000" dirty="0" smtClean="0"/>
              <a:t> 30 a 40</a:t>
            </a:r>
          </a:p>
          <a:p>
            <a:r>
              <a:rPr lang="en-GB" sz="4000" dirty="0" err="1"/>
              <a:t>F</a:t>
            </a:r>
            <a:r>
              <a:rPr lang="en-GB" sz="4000" dirty="0" err="1" smtClean="0"/>
              <a:t>factor</a:t>
            </a:r>
            <a:r>
              <a:rPr lang="en-GB" sz="4000" dirty="0" smtClean="0"/>
              <a:t> o 36 </a:t>
            </a:r>
            <a:r>
              <a:rPr lang="en-GB" sz="4000" dirty="0" err="1" smtClean="0"/>
              <a:t>sy’n</a:t>
            </a:r>
            <a:r>
              <a:rPr lang="en-GB" sz="4000" dirty="0" smtClean="0"/>
              <a:t> </a:t>
            </a:r>
            <a:r>
              <a:rPr lang="en-GB" sz="4000" dirty="0" err="1" smtClean="0"/>
              <a:t>fwy</a:t>
            </a:r>
            <a:r>
              <a:rPr lang="en-GB" sz="4000" dirty="0" smtClean="0"/>
              <a:t> </a:t>
            </a:r>
            <a:r>
              <a:rPr lang="en-GB" sz="4000" dirty="0" err="1" smtClean="0"/>
              <a:t>na</a:t>
            </a:r>
            <a:r>
              <a:rPr lang="en-GB" sz="4000" dirty="0" smtClean="0"/>
              <a:t> 9</a:t>
            </a:r>
          </a:p>
          <a:p>
            <a:r>
              <a:rPr lang="en-GB" sz="4000" dirty="0" smtClean="0"/>
              <a:t>Beth </a:t>
            </a:r>
            <a:r>
              <a:rPr lang="en-GB" sz="4000" dirty="0" err="1" smtClean="0"/>
              <a:t>yw</a:t>
            </a:r>
            <a:r>
              <a:rPr lang="en-GB" sz="4000" dirty="0" smtClean="0"/>
              <a:t> </a:t>
            </a:r>
            <a:r>
              <a:rPr lang="en-GB" sz="4000" dirty="0" err="1" smtClean="0"/>
              <a:t>ffactorau</a:t>
            </a:r>
            <a:r>
              <a:rPr lang="en-GB" sz="4000" dirty="0" smtClean="0"/>
              <a:t> </a:t>
            </a:r>
            <a:r>
              <a:rPr lang="en-GB" sz="4000" dirty="0" err="1" smtClean="0"/>
              <a:t>cysefin</a:t>
            </a:r>
            <a:r>
              <a:rPr lang="en-GB" sz="4000" dirty="0" smtClean="0"/>
              <a:t> 28?</a:t>
            </a:r>
          </a:p>
          <a:p>
            <a:r>
              <a:rPr lang="en-GB" sz="4000" dirty="0" err="1" smtClean="0"/>
              <a:t>Lluosrif</a:t>
            </a:r>
            <a:r>
              <a:rPr lang="en-GB" sz="4000" dirty="0" smtClean="0"/>
              <a:t> o 13 </a:t>
            </a:r>
            <a:r>
              <a:rPr lang="en-GB" sz="4000" dirty="0" err="1" smtClean="0"/>
              <a:t>sy’n</a:t>
            </a:r>
            <a:r>
              <a:rPr lang="en-GB" sz="4000" dirty="0" smtClean="0"/>
              <a:t> </a:t>
            </a:r>
            <a:r>
              <a:rPr lang="en-GB" sz="4000" dirty="0" err="1" smtClean="0"/>
              <a:t>fwy</a:t>
            </a:r>
            <a:r>
              <a:rPr lang="en-GB" sz="4000" dirty="0" smtClean="0"/>
              <a:t> </a:t>
            </a:r>
            <a:r>
              <a:rPr lang="en-GB" sz="4000" dirty="0" err="1" smtClean="0"/>
              <a:t>na</a:t>
            </a:r>
            <a:r>
              <a:rPr lang="en-GB" sz="4000" dirty="0" smtClean="0"/>
              <a:t> 50? </a:t>
            </a:r>
          </a:p>
          <a:p>
            <a:r>
              <a:rPr lang="en-GB" sz="4000" dirty="0" err="1" smtClean="0"/>
              <a:t>Cyniferydd</a:t>
            </a:r>
            <a:r>
              <a:rPr lang="en-GB" sz="4000" dirty="0" smtClean="0"/>
              <a:t> 9 and 99</a:t>
            </a:r>
          </a:p>
          <a:p>
            <a:endParaRPr lang="en-GB" sz="2800" dirty="0"/>
          </a:p>
        </p:txBody>
      </p:sp>
    </p:spTree>
    <p:extLst>
      <p:ext uri="{BB962C8B-B14F-4D97-AF65-F5344CB8AC3E}">
        <p14:creationId xmlns:p14="http://schemas.microsoft.com/office/powerpoint/2010/main" val="9739525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413356"/>
            <a:ext cx="9720072" cy="1499616"/>
          </a:xfrm>
        </p:spPr>
        <p:txBody>
          <a:bodyPr/>
          <a:lstStyle/>
          <a:p>
            <a:r>
              <a:rPr lang="en-GB" cap="none" dirty="0" smtClean="0"/>
              <a:t>Cartesian Coordinates </a:t>
            </a:r>
            <a:br>
              <a:rPr lang="en-GB" cap="none" dirty="0" smtClean="0"/>
            </a:br>
            <a:r>
              <a:rPr lang="en-GB" cap="none" dirty="0" err="1" smtClean="0"/>
              <a:t>Cyfesurynnau</a:t>
            </a:r>
            <a:r>
              <a:rPr lang="en-GB" cap="none" dirty="0" smtClean="0"/>
              <a:t> </a:t>
            </a:r>
            <a:r>
              <a:rPr lang="en-GB" cap="none" dirty="0" err="1" smtClean="0"/>
              <a:t>Cartesaidd</a:t>
            </a:r>
            <a:r>
              <a:rPr lang="en-GB" cap="none" dirty="0" smtClean="0"/>
              <a:t> </a:t>
            </a:r>
            <a:endParaRPr lang="en-GB" cap="none" dirty="0"/>
          </a:p>
        </p:txBody>
      </p:sp>
      <p:pic>
        <p:nvPicPr>
          <p:cNvPr id="5" name="Content Placeholder 4"/>
          <p:cNvPicPr>
            <a:picLocks noGrp="1" noChangeAspect="1"/>
          </p:cNvPicPr>
          <p:nvPr>
            <p:ph idx="1"/>
          </p:nvPr>
        </p:nvPicPr>
        <p:blipFill rotWithShape="1">
          <a:blip r:embed="rId2"/>
          <a:srcRect t="19356" r="42163" b="37008"/>
          <a:stretch/>
        </p:blipFill>
        <p:spPr>
          <a:xfrm>
            <a:off x="2364493" y="4072574"/>
            <a:ext cx="3519671" cy="2655511"/>
          </a:xfrm>
          <a:prstGeom prst="rect">
            <a:avLst/>
          </a:prstGeom>
        </p:spPr>
      </p:pic>
      <p:pic>
        <p:nvPicPr>
          <p:cNvPr id="4" name="Picture 3"/>
          <p:cNvPicPr>
            <a:picLocks noChangeAspect="1"/>
          </p:cNvPicPr>
          <p:nvPr/>
        </p:nvPicPr>
        <p:blipFill>
          <a:blip r:embed="rId3"/>
          <a:stretch>
            <a:fillRect/>
          </a:stretch>
        </p:blipFill>
        <p:spPr>
          <a:xfrm>
            <a:off x="6323308" y="1335024"/>
            <a:ext cx="5032025" cy="4763412"/>
          </a:xfrm>
          <a:prstGeom prst="rect">
            <a:avLst/>
          </a:prstGeom>
        </p:spPr>
      </p:pic>
      <p:sp>
        <p:nvSpPr>
          <p:cNvPr id="6" name="TextBox 5"/>
          <p:cNvSpPr txBox="1"/>
          <p:nvPr/>
        </p:nvSpPr>
        <p:spPr>
          <a:xfrm>
            <a:off x="814301" y="2084832"/>
            <a:ext cx="4456090" cy="1815882"/>
          </a:xfrm>
          <a:prstGeom prst="rect">
            <a:avLst/>
          </a:prstGeom>
          <a:noFill/>
        </p:spPr>
        <p:txBody>
          <a:bodyPr wrap="square" rtlCol="0">
            <a:spAutoFit/>
          </a:bodyPr>
          <a:lstStyle/>
          <a:p>
            <a:r>
              <a:rPr lang="en-GB" dirty="0"/>
              <a:t> </a:t>
            </a:r>
            <a:r>
              <a:rPr lang="en-GB" sz="2800" dirty="0"/>
              <a:t>x is a cross so x goes across</a:t>
            </a:r>
          </a:p>
          <a:p>
            <a:r>
              <a:rPr lang="en-GB" sz="2800" dirty="0"/>
              <a:t> y </a:t>
            </a:r>
            <a:r>
              <a:rPr lang="en-GB" sz="2800" dirty="0" smtClean="0"/>
              <a:t>rises</a:t>
            </a:r>
            <a:endParaRPr lang="en-GB" sz="2800" dirty="0"/>
          </a:p>
          <a:p>
            <a:endParaRPr lang="en-GB" sz="2800" dirty="0"/>
          </a:p>
          <a:p>
            <a:r>
              <a:rPr lang="en-GB" sz="2800" dirty="0"/>
              <a:t>x comes before y </a:t>
            </a:r>
          </a:p>
        </p:txBody>
      </p:sp>
    </p:spTree>
    <p:extLst>
      <p:ext uri="{BB962C8B-B14F-4D97-AF65-F5344CB8AC3E}">
        <p14:creationId xmlns:p14="http://schemas.microsoft.com/office/powerpoint/2010/main" val="17652225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4"/>
          <p:cNvSpPr>
            <a:spLocks noChangeArrowheads="1"/>
          </p:cNvSpPr>
          <p:nvPr/>
        </p:nvSpPr>
        <p:spPr bwMode="auto">
          <a:xfrm>
            <a:off x="149026" y="273884"/>
            <a:ext cx="7786106"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Edrychwch ar y grid Cyfesuryn Cartesaidd isod</a:t>
            </a:r>
            <a:endParaRPr kumimoji="0" lang="en-GB" altLang="en-US" sz="2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smtClean="0">
              <a:ln>
                <a:noFill/>
              </a:ln>
              <a:solidFill>
                <a:schemeClr val="tx1"/>
              </a:solidFill>
              <a:effectLst/>
              <a:latin typeface="Arial" panose="020B0604020202020204" pitchFamily="34" charset="0"/>
            </a:endParaRPr>
          </a:p>
        </p:txBody>
      </p:sp>
      <p:sp>
        <p:nvSpPr>
          <p:cNvPr id="17" name="Rectangle 15"/>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 name="Rectangle 16"/>
          <p:cNvSpPr>
            <a:spLocks noChangeArrowheads="1"/>
          </p:cNvSpPr>
          <p:nvPr/>
        </p:nvSpPr>
        <p:spPr bwMode="auto">
          <a:xfrm>
            <a:off x="6096000" y="790382"/>
            <a:ext cx="3413001" cy="59554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1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Tynnwch lun adlewyrchiad Triongl A yn yr echelin x     </a:t>
            </a:r>
          </a:p>
          <a:p>
            <a:pPr marR="0" lvl="0" algn="l" defTabSz="914400" rtl="0" eaLnBrk="0" fontAlgn="base" latinLnBrk="0" hangingPunct="0">
              <a:lnSpc>
                <a:spcPct val="100000"/>
              </a:lnSpc>
              <a:spcBef>
                <a:spcPct val="0"/>
              </a:spcBef>
              <a:spcAft>
                <a:spcPct val="0"/>
              </a:spcAft>
              <a:buClrTx/>
              <a:buSzTx/>
              <a:tabLst/>
            </a:pPr>
            <a:r>
              <a:rPr lang="cy-GB" altLang="en-US" sz="2800" dirty="0">
                <a:latin typeface="Arial" panose="020B0604020202020204" pitchFamily="34" charset="0"/>
                <a:ea typeface="Calibri" panose="020F0502020204030204" pitchFamily="34" charset="0"/>
                <a:cs typeface="Arial" panose="020B0604020202020204" pitchFamily="34" charset="0"/>
              </a:rPr>
              <a:t>	</a:t>
            </a:r>
            <a:r>
              <a:rPr lang="cy-GB" altLang="en-US" sz="2800" dirty="0" smtClean="0">
                <a:latin typeface="Arial" panose="020B0604020202020204" pitchFamily="34" charset="0"/>
                <a:ea typeface="Calibri" panose="020F0502020204030204" pitchFamily="34" charset="0"/>
                <a:cs typeface="Arial" panose="020B0604020202020204" pitchFamily="34" charset="0"/>
              </a:rPr>
              <a:t>	</a:t>
            </a: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(1m)</a:t>
            </a:r>
          </a:p>
          <a:p>
            <a:pPr marR="0" lvl="0" algn="l" defTabSz="914400" rtl="0" eaLnBrk="0" fontAlgn="base" latinLnBrk="0" hangingPunct="0">
              <a:lnSpc>
                <a:spcPct val="100000"/>
              </a:lnSpc>
              <a:spcBef>
                <a:spcPct val="0"/>
              </a:spcBef>
              <a:spcAft>
                <a:spcPct val="0"/>
              </a:spcAft>
              <a:buClrTx/>
              <a:buSzTx/>
              <a:tabLst/>
            </a:pPr>
            <a:endParaRPr kumimoji="0" lang="en-GB" altLang="en-US" sz="2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 Ysgrifennwch gyfesurynnau tri fertig Triongl B isod:</a:t>
            </a:r>
            <a:endParaRPr kumimoji="0" lang="en-GB" altLang="en-US" sz="2800" b="0" i="0" u="none" strike="noStrike" cap="none" normalizeH="0" baseline="0" dirty="0" smtClean="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algn="r" eaLnBrk="0" fontAlgn="base" hangingPunct="0">
              <a:spcBef>
                <a:spcPct val="0"/>
              </a:spcBef>
              <a:spcAft>
                <a:spcPct val="0"/>
              </a:spcAf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algn="r" eaLnBrk="0" fontAlgn="base" hangingPunct="0">
              <a:spcBef>
                <a:spcPct val="0"/>
              </a:spcBef>
              <a:spcAft>
                <a:spcPct val="0"/>
              </a:spcAf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(1m)</a:t>
            </a:r>
            <a:endParaRPr kumimoji="0" lang="en-GB" altLang="en-US" sz="2800" b="0" i="0" u="none" strike="noStrike" cap="none" normalizeH="0" baseline="0" dirty="0" smtClean="0">
              <a:ln>
                <a:noFill/>
              </a:ln>
              <a:solidFill>
                <a:schemeClr val="tx1"/>
              </a:solidFill>
              <a:effectLst/>
            </a:endParaRPr>
          </a:p>
        </p:txBody>
      </p:sp>
      <p:pic>
        <p:nvPicPr>
          <p:cNvPr id="26" name="Picture 25"/>
          <p:cNvPicPr>
            <a:picLocks noChangeAspect="1"/>
          </p:cNvPicPr>
          <p:nvPr/>
        </p:nvPicPr>
        <p:blipFill rotWithShape="1">
          <a:blip r:embed="rId2"/>
          <a:srcRect t="5700" r="40087"/>
          <a:stretch/>
        </p:blipFill>
        <p:spPr>
          <a:xfrm>
            <a:off x="784046" y="995954"/>
            <a:ext cx="5525452" cy="5373849"/>
          </a:xfrm>
          <a:prstGeom prst="rect">
            <a:avLst/>
          </a:prstGeom>
        </p:spPr>
      </p:pic>
      <p:sp>
        <p:nvSpPr>
          <p:cNvPr id="6" name="TextBox 5"/>
          <p:cNvSpPr txBox="1"/>
          <p:nvPr/>
        </p:nvSpPr>
        <p:spPr>
          <a:xfrm>
            <a:off x="9509001" y="922140"/>
            <a:ext cx="2682999" cy="2062103"/>
          </a:xfrm>
          <a:prstGeom prst="rect">
            <a:avLst/>
          </a:prstGeom>
          <a:noFill/>
        </p:spPr>
        <p:txBody>
          <a:bodyPr wrap="square" rtlCol="0">
            <a:spAutoFit/>
          </a:bodyPr>
          <a:lstStyle/>
          <a:p>
            <a:r>
              <a:rPr lang="en-GB" sz="3200" dirty="0"/>
              <a:t>Draw the reflection of triangle A in the y axis</a:t>
            </a:r>
          </a:p>
        </p:txBody>
      </p:sp>
      <p:sp>
        <p:nvSpPr>
          <p:cNvPr id="7" name="TextBox 6"/>
          <p:cNvSpPr txBox="1"/>
          <p:nvPr/>
        </p:nvSpPr>
        <p:spPr>
          <a:xfrm>
            <a:off x="9441674" y="3310176"/>
            <a:ext cx="2530107" cy="1754326"/>
          </a:xfrm>
          <a:prstGeom prst="rect">
            <a:avLst/>
          </a:prstGeom>
          <a:noFill/>
        </p:spPr>
        <p:txBody>
          <a:bodyPr wrap="square" rtlCol="0">
            <a:spAutoFit/>
          </a:bodyPr>
          <a:lstStyle/>
          <a:p>
            <a:r>
              <a:rPr lang="en-GB" sz="3600" dirty="0"/>
              <a:t>Give the co-ordinates of triangle B</a:t>
            </a:r>
          </a:p>
        </p:txBody>
      </p:sp>
    </p:spTree>
    <p:extLst>
      <p:ext uri="{BB962C8B-B14F-4D97-AF65-F5344CB8AC3E}">
        <p14:creationId xmlns:p14="http://schemas.microsoft.com/office/powerpoint/2010/main" val="16368129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19931" y="320638"/>
            <a:ext cx="11236271" cy="1499616"/>
          </a:xfrm>
          <a:prstGeom prst="rect">
            <a:avLst/>
          </a:prstGeom>
        </p:spPr>
        <p:txBody>
          <a:bodyP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5400" b="1" dirty="0" err="1" smtClean="0"/>
              <a:t>Ffracsiynau</a:t>
            </a:r>
            <a:r>
              <a:rPr lang="en-GB" sz="5400" b="1" dirty="0" smtClean="0"/>
              <a:t>, </a:t>
            </a:r>
            <a:r>
              <a:rPr lang="en-GB" sz="5400" b="1" dirty="0" err="1" smtClean="0"/>
              <a:t>Canrannau</a:t>
            </a:r>
            <a:r>
              <a:rPr lang="en-GB" sz="5400" b="1" dirty="0" smtClean="0"/>
              <a:t> a </a:t>
            </a:r>
            <a:r>
              <a:rPr lang="en-GB" sz="5400" b="1" dirty="0" err="1" smtClean="0"/>
              <a:t>Degolion</a:t>
            </a:r>
            <a:endParaRPr lang="en-GB" sz="5400" b="1" dirty="0" smtClean="0"/>
          </a:p>
          <a:p>
            <a:r>
              <a:rPr lang="en-GB" sz="4800" dirty="0"/>
              <a:t>FRACTIONS, DECIMALS AND PERCENTAGES</a:t>
            </a:r>
            <a:endParaRPr lang="en-GB" dirty="0"/>
          </a:p>
        </p:txBody>
      </p:sp>
      <p:sp>
        <p:nvSpPr>
          <p:cNvPr id="3" name="Content Placeholder 5"/>
          <p:cNvSpPr txBox="1">
            <a:spLocks/>
          </p:cNvSpPr>
          <p:nvPr/>
        </p:nvSpPr>
        <p:spPr>
          <a:xfrm>
            <a:off x="315131" y="2007650"/>
            <a:ext cx="4931783"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Sawl</a:t>
            </a:r>
            <a:r>
              <a:rPr lang="en-GB" sz="3200" dirty="0" smtClean="0"/>
              <a:t> </a:t>
            </a:r>
            <a:r>
              <a:rPr lang="en-GB" sz="3200" dirty="0" err="1" smtClean="0"/>
              <a:t>wythfed</a:t>
            </a:r>
            <a:r>
              <a:rPr lang="en-GB" sz="3200" dirty="0" smtClean="0"/>
              <a:t> </a:t>
            </a:r>
            <a:r>
              <a:rPr lang="en-GB" sz="3200" dirty="0" err="1" smtClean="0"/>
              <a:t>sydd</a:t>
            </a:r>
            <a:r>
              <a:rPr lang="en-GB" sz="3200" dirty="0" smtClean="0"/>
              <a:t> </a:t>
            </a:r>
            <a:r>
              <a:rPr lang="en-GB" sz="3200" dirty="0" err="1" smtClean="0"/>
              <a:t>mewn</a:t>
            </a:r>
            <a:r>
              <a:rPr lang="en-GB" sz="3200" dirty="0" smtClean="0"/>
              <a:t> un </a:t>
            </a:r>
            <a:r>
              <a:rPr lang="en-GB" sz="3200" dirty="0" err="1" smtClean="0"/>
              <a:t>chwarter</a:t>
            </a:r>
            <a:r>
              <a:rPr lang="en-GB" sz="3200" dirty="0" smtClean="0"/>
              <a:t>?</a:t>
            </a:r>
          </a:p>
          <a:p>
            <a:r>
              <a:rPr lang="en-GB" sz="3200" dirty="0" smtClean="0"/>
              <a:t>(1 marc)</a:t>
            </a:r>
          </a:p>
          <a:p>
            <a:endParaRPr lang="en-GB" sz="3200" dirty="0" smtClean="0"/>
          </a:p>
          <a:p>
            <a:r>
              <a:rPr lang="en-GB" sz="3200" dirty="0" err="1" smtClean="0"/>
              <a:t>Nawr</a:t>
            </a:r>
            <a:r>
              <a:rPr lang="en-GB" sz="3200" dirty="0" smtClean="0"/>
              <a:t> </a:t>
            </a:r>
            <a:r>
              <a:rPr lang="en-GB" sz="3200" dirty="0" err="1" smtClean="0"/>
              <a:t>cyfrifwch</a:t>
            </a:r>
            <a:r>
              <a:rPr lang="en-GB" sz="3200" dirty="0" smtClean="0"/>
              <a:t> 3/4 ÷ 1/8</a:t>
            </a:r>
          </a:p>
          <a:p>
            <a:r>
              <a:rPr lang="en-GB" sz="3200" dirty="0" smtClean="0"/>
              <a:t>(1 marc)</a:t>
            </a:r>
            <a:endParaRPr lang="en-GB" sz="3200" dirty="0"/>
          </a:p>
        </p:txBody>
      </p:sp>
      <p:pic>
        <p:nvPicPr>
          <p:cNvPr id="4" name="Picture 3"/>
          <p:cNvPicPr>
            <a:picLocks noChangeAspect="1"/>
          </p:cNvPicPr>
          <p:nvPr/>
        </p:nvPicPr>
        <p:blipFill>
          <a:blip r:embed="rId3"/>
          <a:stretch>
            <a:fillRect/>
          </a:stretch>
        </p:blipFill>
        <p:spPr>
          <a:xfrm>
            <a:off x="9273522" y="1575964"/>
            <a:ext cx="2842832" cy="3910360"/>
          </a:xfrm>
          <a:prstGeom prst="rect">
            <a:avLst/>
          </a:prstGeom>
        </p:spPr>
      </p:pic>
      <p:sp>
        <p:nvSpPr>
          <p:cNvPr id="5" name="TextBox 4"/>
          <p:cNvSpPr txBox="1"/>
          <p:nvPr/>
        </p:nvSpPr>
        <p:spPr>
          <a:xfrm>
            <a:off x="5643729" y="1935963"/>
            <a:ext cx="3505200" cy="3539430"/>
          </a:xfrm>
          <a:prstGeom prst="rect">
            <a:avLst/>
          </a:prstGeom>
          <a:noFill/>
        </p:spPr>
        <p:txBody>
          <a:bodyPr wrap="square" rtlCol="0">
            <a:spAutoFit/>
          </a:bodyPr>
          <a:lstStyle/>
          <a:p>
            <a:r>
              <a:rPr lang="en-GB" sz="3200" dirty="0"/>
              <a:t>How many </a:t>
            </a:r>
            <a:r>
              <a:rPr lang="en-GB" sz="3200" dirty="0" smtClean="0"/>
              <a:t>eighths </a:t>
            </a:r>
            <a:r>
              <a:rPr lang="en-GB" sz="3200" dirty="0"/>
              <a:t>in one </a:t>
            </a:r>
            <a:r>
              <a:rPr lang="en-GB" sz="3200" dirty="0" smtClean="0"/>
              <a:t>quarter?</a:t>
            </a:r>
          </a:p>
          <a:p>
            <a:r>
              <a:rPr lang="en-GB" sz="3200" dirty="0"/>
              <a:t>(1 </a:t>
            </a:r>
            <a:r>
              <a:rPr lang="en-GB" sz="3200" dirty="0" smtClean="0"/>
              <a:t>mark)</a:t>
            </a:r>
            <a:endParaRPr lang="en-GB" sz="3200" dirty="0"/>
          </a:p>
          <a:p>
            <a:endParaRPr lang="en-GB" sz="3200" dirty="0"/>
          </a:p>
          <a:p>
            <a:r>
              <a:rPr lang="en-GB" sz="3200" dirty="0"/>
              <a:t>Now work out:</a:t>
            </a:r>
          </a:p>
          <a:p>
            <a:r>
              <a:rPr lang="en-GB" sz="3200" dirty="0" smtClean="0"/>
              <a:t>3/4 </a:t>
            </a:r>
            <a:r>
              <a:rPr lang="en-GB" sz="3200" dirty="0"/>
              <a:t>÷ </a:t>
            </a:r>
            <a:r>
              <a:rPr lang="en-GB" sz="3200" dirty="0" smtClean="0"/>
              <a:t>1/8 </a:t>
            </a:r>
          </a:p>
          <a:p>
            <a:r>
              <a:rPr lang="en-GB" sz="3200" dirty="0"/>
              <a:t>(1 mark</a:t>
            </a:r>
            <a:r>
              <a:rPr lang="en-GB" sz="3200" dirty="0" smtClean="0"/>
              <a:t>)</a:t>
            </a:r>
            <a:endParaRPr lang="en-GB" sz="3200" dirty="0"/>
          </a:p>
        </p:txBody>
      </p:sp>
    </p:spTree>
    <p:extLst>
      <p:ext uri="{BB962C8B-B14F-4D97-AF65-F5344CB8AC3E}">
        <p14:creationId xmlns:p14="http://schemas.microsoft.com/office/powerpoint/2010/main" val="8072268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b="10545"/>
          <a:stretch/>
        </p:blipFill>
        <p:spPr>
          <a:xfrm>
            <a:off x="815563" y="0"/>
            <a:ext cx="10137201" cy="6379029"/>
          </a:xfrm>
        </p:spPr>
      </p:pic>
      <p:sp>
        <p:nvSpPr>
          <p:cNvPr id="3" name="Rectangle 2"/>
          <p:cNvSpPr/>
          <p:nvPr/>
        </p:nvSpPr>
        <p:spPr>
          <a:xfrm>
            <a:off x="1478142" y="6357258"/>
            <a:ext cx="8859861" cy="830997"/>
          </a:xfrm>
          <a:prstGeom prst="rect">
            <a:avLst/>
          </a:prstGeom>
        </p:spPr>
        <p:txBody>
          <a:bodyPr wrap="none">
            <a:spAutoFit/>
          </a:bodyPr>
          <a:lstStyle/>
          <a:p>
            <a:r>
              <a:rPr lang="en-US" sz="2400" dirty="0" err="1" smtClean="0"/>
              <a:t>Gweler</a:t>
            </a:r>
            <a:r>
              <a:rPr lang="en-US" sz="2400" dirty="0" smtClean="0"/>
              <a:t> </a:t>
            </a:r>
            <a:r>
              <a:rPr lang="en-US" sz="2400" dirty="0" err="1" smtClean="0"/>
              <a:t>hefyd</a:t>
            </a:r>
            <a:r>
              <a:rPr lang="en-US" sz="2400" dirty="0"/>
              <a:t> </a:t>
            </a:r>
            <a:r>
              <a:rPr lang="en-US" sz="2400" dirty="0" smtClean="0"/>
              <a:t>/ See also: </a:t>
            </a:r>
            <a:r>
              <a:rPr lang="en-US" sz="2400" dirty="0">
                <a:hlinkClick r:id="rId4"/>
              </a:rPr>
              <a:t>http://www.visnos.com/demos/fraction-wall</a:t>
            </a:r>
            <a:r>
              <a:rPr lang="en-US" sz="2400" dirty="0"/>
              <a:t> </a:t>
            </a:r>
          </a:p>
          <a:p>
            <a:endParaRPr lang="en-US" sz="2400" dirty="0"/>
          </a:p>
        </p:txBody>
      </p:sp>
    </p:spTree>
    <p:extLst>
      <p:ext uri="{BB962C8B-B14F-4D97-AF65-F5344CB8AC3E}">
        <p14:creationId xmlns:p14="http://schemas.microsoft.com/office/powerpoint/2010/main" val="7927369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519" y="513341"/>
            <a:ext cx="9195515" cy="5768095"/>
          </a:xfrm>
          <a:prstGeom prst="rect">
            <a:avLst/>
          </a:prstGeom>
        </p:spPr>
      </p:pic>
    </p:spTree>
    <p:extLst>
      <p:ext uri="{BB962C8B-B14F-4D97-AF65-F5344CB8AC3E}">
        <p14:creationId xmlns:p14="http://schemas.microsoft.com/office/powerpoint/2010/main" val="15764341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Content Placeholder 23"/>
          <p:cNvPicPr>
            <a:picLocks noGrp="1" noChangeAspect="1"/>
          </p:cNvPicPr>
          <p:nvPr>
            <p:ph idx="1"/>
          </p:nvPr>
        </p:nvPicPr>
        <p:blipFill>
          <a:blip r:embed="rId3"/>
          <a:stretch>
            <a:fillRect/>
          </a:stretch>
        </p:blipFill>
        <p:spPr>
          <a:xfrm>
            <a:off x="1022888" y="430803"/>
            <a:ext cx="9980909" cy="6363380"/>
          </a:xfrm>
          <a:prstGeom prst="rect">
            <a:avLst/>
          </a:prstGeom>
        </p:spPr>
      </p:pic>
    </p:spTree>
    <p:extLst>
      <p:ext uri="{BB962C8B-B14F-4D97-AF65-F5344CB8AC3E}">
        <p14:creationId xmlns:p14="http://schemas.microsoft.com/office/powerpoint/2010/main" val="29491472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977633" y="457200"/>
            <a:ext cx="10506611" cy="5943600"/>
          </a:xfrm>
          <a:prstGeom prst="rect">
            <a:avLst/>
          </a:prstGeom>
        </p:spPr>
        <p:txBody>
          <a:bodyPr>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cy-GB" sz="3200" dirty="0" smtClean="0"/>
              <a:t>I think of a number. 4% of my number is 42. </a:t>
            </a:r>
          </a:p>
          <a:p>
            <a:r>
              <a:rPr lang="cy-GB" sz="3200" dirty="0" smtClean="0"/>
              <a:t>a) What is 40% of the number?</a:t>
            </a:r>
            <a:endParaRPr lang="en-GB" sz="3200" dirty="0" smtClean="0"/>
          </a:p>
          <a:p>
            <a:r>
              <a:rPr lang="cy-GB" sz="3200" dirty="0" smtClean="0"/>
              <a:t> </a:t>
            </a:r>
          </a:p>
          <a:p>
            <a:endParaRPr lang="en-GB" sz="3200" dirty="0" smtClean="0"/>
          </a:p>
          <a:p>
            <a:r>
              <a:rPr lang="cy-GB" sz="3200" dirty="0" smtClean="0"/>
              <a:t> A: </a:t>
            </a:r>
            <a:r>
              <a:rPr lang="cy-GB" sz="3200" dirty="0"/>
              <a:t>4</a:t>
            </a:r>
            <a:r>
              <a:rPr lang="cy-GB" sz="3200" dirty="0" smtClean="0"/>
              <a:t>0% of the number is ________________________ (1 mark)</a:t>
            </a:r>
            <a:endParaRPr lang="en-GB" sz="3200" dirty="0" smtClean="0"/>
          </a:p>
          <a:p>
            <a:r>
              <a:rPr lang="cy-GB" sz="3200" dirty="0" smtClean="0"/>
              <a:t> </a:t>
            </a:r>
            <a:endParaRPr lang="en-GB" sz="3200" dirty="0" smtClean="0"/>
          </a:p>
          <a:p>
            <a:r>
              <a:rPr lang="cy-GB" sz="3200" dirty="0" smtClean="0"/>
              <a:t>b) What is my number?</a:t>
            </a:r>
            <a:endParaRPr lang="en-GB" sz="3200" dirty="0" smtClean="0"/>
          </a:p>
          <a:p>
            <a:r>
              <a:rPr lang="cy-GB" sz="3200" dirty="0" smtClean="0"/>
              <a:t> </a:t>
            </a:r>
          </a:p>
          <a:p>
            <a:endParaRPr lang="cy-GB" sz="3200" dirty="0" smtClean="0"/>
          </a:p>
          <a:p>
            <a:endParaRPr lang="en-GB" sz="3200" dirty="0" smtClean="0"/>
          </a:p>
          <a:p>
            <a:r>
              <a:rPr lang="cy-GB" sz="3200" dirty="0" smtClean="0"/>
              <a:t> A: My number is ____________________________ (1 mark)</a:t>
            </a:r>
            <a:endParaRPr lang="en-GB" sz="3200" dirty="0" smtClean="0"/>
          </a:p>
          <a:p>
            <a:endParaRPr lang="en-GB" dirty="0"/>
          </a:p>
        </p:txBody>
      </p:sp>
    </p:spTree>
    <p:extLst>
      <p:ext uri="{BB962C8B-B14F-4D97-AF65-F5344CB8AC3E}">
        <p14:creationId xmlns:p14="http://schemas.microsoft.com/office/powerpoint/2010/main" val="4931892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7633" y="457200"/>
            <a:ext cx="10506611" cy="5943600"/>
          </a:xfrm>
        </p:spPr>
        <p:txBody>
          <a:bodyPr>
            <a:normAutofit fontScale="92500" lnSpcReduction="10000"/>
          </a:bodyPr>
          <a:lstStyle/>
          <a:p>
            <a:pPr lvl="0"/>
            <a:r>
              <a:rPr lang="cy-GB" sz="3200" dirty="0"/>
              <a:t>Rwy’n meddwl am rif. </a:t>
            </a:r>
            <a:r>
              <a:rPr lang="cy-GB" sz="3200" dirty="0" smtClean="0"/>
              <a:t>4% o’r </a:t>
            </a:r>
            <a:r>
              <a:rPr lang="cy-GB" sz="3200" dirty="0"/>
              <a:t>rhif hwnnw yw </a:t>
            </a:r>
            <a:r>
              <a:rPr lang="cy-GB" sz="3200" dirty="0" smtClean="0"/>
              <a:t>42.</a:t>
            </a:r>
            <a:endParaRPr lang="en-GB" sz="3200" dirty="0"/>
          </a:p>
          <a:p>
            <a:r>
              <a:rPr lang="cy-GB" sz="3200" dirty="0"/>
              <a:t>a) Beth yw </a:t>
            </a:r>
            <a:r>
              <a:rPr lang="cy-GB" sz="3200" dirty="0" smtClean="0"/>
              <a:t>40</a:t>
            </a:r>
            <a:r>
              <a:rPr lang="cy-GB" sz="3200" dirty="0"/>
              <a:t>% </a:t>
            </a:r>
            <a:r>
              <a:rPr lang="cy-GB" sz="3200" dirty="0" smtClean="0"/>
              <a:t>o’r </a:t>
            </a:r>
            <a:r>
              <a:rPr lang="cy-GB" sz="3200" dirty="0"/>
              <a:t>rhif?</a:t>
            </a:r>
            <a:endParaRPr lang="en-GB" sz="3200" dirty="0"/>
          </a:p>
          <a:p>
            <a:r>
              <a:rPr lang="cy-GB" sz="3200" dirty="0"/>
              <a:t> </a:t>
            </a:r>
            <a:endParaRPr lang="cy-GB" sz="3200" dirty="0" smtClean="0"/>
          </a:p>
          <a:p>
            <a:endParaRPr lang="en-GB" sz="3200" dirty="0"/>
          </a:p>
          <a:p>
            <a:r>
              <a:rPr lang="cy-GB" sz="3200" dirty="0"/>
              <a:t> </a:t>
            </a:r>
            <a:r>
              <a:rPr lang="cy-GB" sz="3200" dirty="0" smtClean="0"/>
              <a:t>A: </a:t>
            </a:r>
            <a:r>
              <a:rPr lang="cy-GB" sz="3200" dirty="0"/>
              <a:t>4</a:t>
            </a:r>
            <a:r>
              <a:rPr lang="cy-GB" sz="3200" dirty="0" smtClean="0"/>
              <a:t>0</a:t>
            </a:r>
            <a:r>
              <a:rPr lang="cy-GB" sz="3200" dirty="0"/>
              <a:t>% </a:t>
            </a:r>
            <a:r>
              <a:rPr lang="cy-GB" sz="3200" dirty="0" smtClean="0"/>
              <a:t>o’r </a:t>
            </a:r>
            <a:r>
              <a:rPr lang="cy-GB" sz="3200" dirty="0"/>
              <a:t>rhif </a:t>
            </a:r>
            <a:r>
              <a:rPr lang="cy-GB" sz="3200" dirty="0" smtClean="0"/>
              <a:t>yw: </a:t>
            </a:r>
            <a:r>
              <a:rPr lang="cy-GB" sz="3200" dirty="0"/>
              <a:t>________________________ (</a:t>
            </a:r>
            <a:r>
              <a:rPr lang="cy-GB" sz="3200" dirty="0" smtClean="0"/>
              <a:t>1 marc)</a:t>
            </a:r>
            <a:endParaRPr lang="en-GB" sz="3200" dirty="0"/>
          </a:p>
          <a:p>
            <a:r>
              <a:rPr lang="cy-GB" sz="3200" dirty="0"/>
              <a:t> </a:t>
            </a:r>
            <a:endParaRPr lang="en-GB" sz="3200" dirty="0"/>
          </a:p>
          <a:p>
            <a:r>
              <a:rPr lang="cy-GB" sz="3200" dirty="0"/>
              <a:t>b) Beth </a:t>
            </a:r>
            <a:r>
              <a:rPr lang="cy-GB" sz="3200" dirty="0" smtClean="0"/>
              <a:t>yw</a:t>
            </a:r>
            <a:r>
              <a:rPr lang="cy-GB" sz="3200" dirty="0"/>
              <a:t> </a:t>
            </a:r>
            <a:r>
              <a:rPr lang="cy-GB" sz="3200" dirty="0" smtClean="0"/>
              <a:t>fy </a:t>
            </a:r>
            <a:r>
              <a:rPr lang="cy-GB" sz="3200" dirty="0"/>
              <a:t>rhif?</a:t>
            </a:r>
            <a:endParaRPr lang="en-GB" sz="3200" dirty="0"/>
          </a:p>
          <a:p>
            <a:r>
              <a:rPr lang="cy-GB" sz="3200" dirty="0"/>
              <a:t> </a:t>
            </a:r>
            <a:endParaRPr lang="cy-GB" sz="3200" dirty="0" smtClean="0"/>
          </a:p>
          <a:p>
            <a:endParaRPr lang="cy-GB" sz="3200" dirty="0"/>
          </a:p>
          <a:p>
            <a:endParaRPr lang="en-GB" sz="3200" dirty="0"/>
          </a:p>
          <a:p>
            <a:r>
              <a:rPr lang="cy-GB" sz="3200" dirty="0"/>
              <a:t> </a:t>
            </a:r>
            <a:r>
              <a:rPr lang="cy-GB" sz="3200" dirty="0" smtClean="0"/>
              <a:t>A: Fy rhif yw: ____________________________ </a:t>
            </a:r>
            <a:r>
              <a:rPr lang="cy-GB" sz="3200" dirty="0"/>
              <a:t>(</a:t>
            </a:r>
            <a:r>
              <a:rPr lang="cy-GB" sz="3200" dirty="0" smtClean="0"/>
              <a:t>1 marc)</a:t>
            </a:r>
            <a:endParaRPr lang="en-GB" sz="3200" dirty="0"/>
          </a:p>
          <a:p>
            <a:endParaRPr lang="en-GB" dirty="0"/>
          </a:p>
        </p:txBody>
      </p:sp>
    </p:spTree>
    <p:extLst>
      <p:ext uri="{BB962C8B-B14F-4D97-AF65-F5344CB8AC3E}">
        <p14:creationId xmlns:p14="http://schemas.microsoft.com/office/powerpoint/2010/main" val="27460727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cy-GB" sz="6600" dirty="0"/>
              <a:t>23 x 45</a:t>
            </a:r>
            <a:r>
              <a:rPr lang="en-GB" sz="4400" dirty="0" smtClean="0"/>
              <a:t/>
            </a:r>
            <a:br>
              <a:rPr lang="en-GB" sz="4400" dirty="0" smtClean="0"/>
            </a:br>
            <a:endParaRPr lang="en-GB" sz="4400" cap="none" dirty="0"/>
          </a:p>
        </p:txBody>
      </p:sp>
      <p:sp>
        <p:nvSpPr>
          <p:cNvPr id="4" name="Content Placeholder 3"/>
          <p:cNvSpPr>
            <a:spLocks noGrp="1"/>
          </p:cNvSpPr>
          <p:nvPr>
            <p:ph sz="half" idx="1"/>
          </p:nvPr>
        </p:nvSpPr>
        <p:spPr/>
        <p:txBody>
          <a:bodyPr>
            <a:normAutofit/>
          </a:bodyPr>
          <a:lstStyle/>
          <a:p>
            <a:pPr>
              <a:spcBef>
                <a:spcPts val="600"/>
              </a:spcBef>
              <a:spcAft>
                <a:spcPts val="1200"/>
              </a:spcAft>
              <a:buFont typeface="Arial" panose="020B0604020202020204" pitchFamily="34" charset="0"/>
              <a:buChar char="•"/>
            </a:pPr>
            <a:r>
              <a:rPr lang="en-GB" sz="3200" dirty="0"/>
              <a:t>How could you make an estimate</a:t>
            </a:r>
            <a:r>
              <a:rPr lang="en-GB" sz="3200" dirty="0" smtClean="0"/>
              <a:t>?</a:t>
            </a:r>
          </a:p>
          <a:p>
            <a:pPr>
              <a:spcBef>
                <a:spcPts val="600"/>
              </a:spcBef>
              <a:spcAft>
                <a:spcPts val="1200"/>
              </a:spcAft>
              <a:buFont typeface="Arial" panose="020B0604020202020204" pitchFamily="34" charset="0"/>
              <a:buChar char="•"/>
            </a:pPr>
            <a:r>
              <a:rPr lang="en-GB" sz="3200" dirty="0" smtClean="0"/>
              <a:t> What </a:t>
            </a:r>
            <a:r>
              <a:rPr lang="en-GB" sz="3200" dirty="0"/>
              <a:t>would be a method you could use</a:t>
            </a:r>
            <a:r>
              <a:rPr lang="en-GB" sz="3200" dirty="0" smtClean="0"/>
              <a:t>?</a:t>
            </a:r>
          </a:p>
          <a:p>
            <a:pPr>
              <a:spcBef>
                <a:spcPts val="600"/>
              </a:spcBef>
              <a:spcAft>
                <a:spcPts val="1200"/>
              </a:spcAft>
              <a:buFont typeface="Arial" panose="020B0604020202020204" pitchFamily="34" charset="0"/>
              <a:buChar char="•"/>
            </a:pPr>
            <a:r>
              <a:rPr lang="en-GB" sz="3200" dirty="0" smtClean="0"/>
              <a:t> How </a:t>
            </a:r>
            <a:r>
              <a:rPr lang="en-GB" sz="3200" dirty="0"/>
              <a:t>could you check your answer?</a:t>
            </a:r>
          </a:p>
          <a:p>
            <a:endParaRPr lang="en-GB" dirty="0"/>
          </a:p>
        </p:txBody>
      </p:sp>
      <p:sp>
        <p:nvSpPr>
          <p:cNvPr id="5" name="Content Placeholder 4"/>
          <p:cNvSpPr>
            <a:spLocks noGrp="1"/>
          </p:cNvSpPr>
          <p:nvPr>
            <p:ph sz="half" idx="2"/>
          </p:nvPr>
        </p:nvSpPr>
        <p:spPr/>
        <p:txBody>
          <a:bodyPr>
            <a:normAutofit/>
          </a:bodyPr>
          <a:lstStyle/>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wneud </a:t>
            </a:r>
            <a:r>
              <a:rPr lang="cy-GB" sz="3200" dirty="0" smtClean="0"/>
              <a:t>amcangyfrif?</a:t>
            </a:r>
          </a:p>
          <a:p>
            <a:pPr>
              <a:lnSpc>
                <a:spcPct val="100000"/>
              </a:lnSpc>
              <a:spcBef>
                <a:spcPts val="0"/>
              </a:spcBef>
              <a:spcAft>
                <a:spcPts val="2400"/>
              </a:spcAft>
              <a:buFont typeface="Arial" panose="020B0604020202020204" pitchFamily="34" charset="0"/>
              <a:buChar char="•"/>
            </a:pPr>
            <a:r>
              <a:rPr lang="cy-GB" sz="3200" dirty="0" smtClean="0"/>
              <a:t> Pa </a:t>
            </a:r>
            <a:r>
              <a:rPr lang="cy-GB" sz="3200" dirty="0"/>
              <a:t>ddull y gallech ei ddefnyddio</a:t>
            </a:r>
            <a:r>
              <a:rPr lang="cy-GB" sz="3200" dirty="0" smtClean="0"/>
              <a:t>?</a:t>
            </a:r>
          </a:p>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wirio eich ateb?</a:t>
            </a:r>
            <a:endParaRPr lang="en-GB" sz="3200" dirty="0"/>
          </a:p>
        </p:txBody>
      </p:sp>
    </p:spTree>
    <p:extLst>
      <p:ext uri="{BB962C8B-B14F-4D97-AF65-F5344CB8AC3E}">
        <p14:creationId xmlns:p14="http://schemas.microsoft.com/office/powerpoint/2010/main" val="183570483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oving from grid to a column method">
            <a:hlinkClick r:id="" action="ppaction://media"/>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2455572" y="399245"/>
            <a:ext cx="7861836" cy="4422283"/>
          </a:xfrm>
          <a:prstGeom prst="rect">
            <a:avLst/>
          </a:prstGeom>
        </p:spPr>
      </p:pic>
      <p:sp>
        <p:nvSpPr>
          <p:cNvPr id="5" name="TextBox 4"/>
          <p:cNvSpPr txBox="1"/>
          <p:nvPr/>
        </p:nvSpPr>
        <p:spPr>
          <a:xfrm>
            <a:off x="2665927" y="5447763"/>
            <a:ext cx="7765960" cy="646331"/>
          </a:xfrm>
          <a:prstGeom prst="rect">
            <a:avLst/>
          </a:prstGeom>
          <a:noFill/>
        </p:spPr>
        <p:txBody>
          <a:bodyPr wrap="square" rtlCol="0">
            <a:spAutoFit/>
          </a:bodyPr>
          <a:lstStyle/>
          <a:p>
            <a:r>
              <a:rPr lang="cy-GB" b="1" i="1" dirty="0" smtClean="0"/>
              <a:t>Sut mae’r athro yn gwneud cysylltau â dysgu blaenorol? Beth ydych </a:t>
            </a:r>
            <a:r>
              <a:rPr lang="cy-GB" b="1" i="1" dirty="0" err="1" smtClean="0"/>
              <a:t>chi’n</a:t>
            </a:r>
            <a:r>
              <a:rPr lang="cy-GB" b="1" i="1" dirty="0" smtClean="0"/>
              <a:t> sylwi am y strategaethau addysgu a ddefnyddir? </a:t>
            </a:r>
            <a:endParaRPr lang="cy-GB" b="1" i="1" dirty="0"/>
          </a:p>
        </p:txBody>
      </p:sp>
    </p:spTree>
    <p:extLst>
      <p:ext uri="{BB962C8B-B14F-4D97-AF65-F5344CB8AC3E}">
        <p14:creationId xmlns:p14="http://schemas.microsoft.com/office/powerpoint/2010/main" val="958075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en-GB" sz="6700" dirty="0" smtClean="0"/>
              <a:t>524 ÷ 16</a:t>
            </a:r>
            <a:r>
              <a:rPr lang="en-GB" sz="4400" dirty="0" smtClean="0"/>
              <a:t/>
            </a:r>
            <a:br>
              <a:rPr lang="en-GB" sz="4400" dirty="0" smtClean="0"/>
            </a:br>
            <a:endParaRPr lang="en-GB" sz="4400" cap="none" dirty="0"/>
          </a:p>
        </p:txBody>
      </p:sp>
      <p:sp>
        <p:nvSpPr>
          <p:cNvPr id="4" name="Content Placeholder 3"/>
          <p:cNvSpPr>
            <a:spLocks noGrp="1"/>
          </p:cNvSpPr>
          <p:nvPr>
            <p:ph sz="half" idx="1"/>
          </p:nvPr>
        </p:nvSpPr>
        <p:spPr>
          <a:xfrm>
            <a:off x="1024127" y="1887003"/>
            <a:ext cx="4754880" cy="4023360"/>
          </a:xfrm>
        </p:spPr>
        <p:txBody>
          <a:bodyPr>
            <a:normAutofit/>
          </a:bodyPr>
          <a:lstStyle/>
          <a:p>
            <a:pPr>
              <a:spcBef>
                <a:spcPts val="600"/>
              </a:spcBef>
              <a:spcAft>
                <a:spcPts val="1200"/>
              </a:spcAft>
              <a:buFont typeface="Arial" panose="020B0604020202020204" pitchFamily="34" charset="0"/>
              <a:buChar char="•"/>
            </a:pPr>
            <a:r>
              <a:rPr lang="en-GB" sz="3200" dirty="0"/>
              <a:t>How could you make an estimate</a:t>
            </a:r>
            <a:r>
              <a:rPr lang="en-GB" sz="3200" dirty="0" smtClean="0"/>
              <a:t>?</a:t>
            </a:r>
          </a:p>
          <a:p>
            <a:pPr>
              <a:spcBef>
                <a:spcPts val="600"/>
              </a:spcBef>
              <a:spcAft>
                <a:spcPts val="1200"/>
              </a:spcAft>
              <a:buFont typeface="Arial" panose="020B0604020202020204" pitchFamily="34" charset="0"/>
              <a:buChar char="•"/>
            </a:pPr>
            <a:r>
              <a:rPr lang="en-GB" sz="3200" dirty="0" smtClean="0"/>
              <a:t> What </a:t>
            </a:r>
            <a:r>
              <a:rPr lang="en-GB" sz="3200" dirty="0"/>
              <a:t>would be a method you could use</a:t>
            </a:r>
            <a:r>
              <a:rPr lang="en-GB" sz="3200" dirty="0" smtClean="0"/>
              <a:t>?</a:t>
            </a:r>
          </a:p>
          <a:p>
            <a:pPr>
              <a:spcBef>
                <a:spcPts val="600"/>
              </a:spcBef>
              <a:spcAft>
                <a:spcPts val="1200"/>
              </a:spcAft>
              <a:buFont typeface="Arial" panose="020B0604020202020204" pitchFamily="34" charset="0"/>
              <a:buChar char="•"/>
            </a:pPr>
            <a:r>
              <a:rPr lang="en-GB" sz="3200" dirty="0" smtClean="0"/>
              <a:t> How </a:t>
            </a:r>
            <a:r>
              <a:rPr lang="en-GB" sz="3200" dirty="0"/>
              <a:t>could you check your answer?</a:t>
            </a:r>
          </a:p>
          <a:p>
            <a:endParaRPr lang="en-GB" dirty="0"/>
          </a:p>
        </p:txBody>
      </p:sp>
      <p:sp>
        <p:nvSpPr>
          <p:cNvPr id="5" name="Content Placeholder 4"/>
          <p:cNvSpPr>
            <a:spLocks noGrp="1"/>
          </p:cNvSpPr>
          <p:nvPr>
            <p:ph sz="half" idx="2"/>
          </p:nvPr>
        </p:nvSpPr>
        <p:spPr>
          <a:xfrm>
            <a:off x="5989320" y="1887003"/>
            <a:ext cx="4754880" cy="4023360"/>
          </a:xfrm>
        </p:spPr>
        <p:txBody>
          <a:bodyPr>
            <a:normAutofit/>
          </a:bodyPr>
          <a:lstStyle/>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wneud </a:t>
            </a:r>
            <a:r>
              <a:rPr lang="cy-GB" sz="3200" dirty="0" smtClean="0"/>
              <a:t>amcangyfrif?</a:t>
            </a:r>
          </a:p>
          <a:p>
            <a:pPr>
              <a:lnSpc>
                <a:spcPct val="100000"/>
              </a:lnSpc>
              <a:spcBef>
                <a:spcPts val="0"/>
              </a:spcBef>
              <a:spcAft>
                <a:spcPts val="2400"/>
              </a:spcAft>
              <a:buFont typeface="Arial" panose="020B0604020202020204" pitchFamily="34" charset="0"/>
              <a:buChar char="•"/>
            </a:pPr>
            <a:r>
              <a:rPr lang="cy-GB" sz="3200" dirty="0" smtClean="0"/>
              <a:t> Pa </a:t>
            </a:r>
            <a:r>
              <a:rPr lang="cy-GB" sz="3200" dirty="0"/>
              <a:t>ddull y gallech ei ddefnyddio</a:t>
            </a:r>
            <a:r>
              <a:rPr lang="cy-GB" sz="3200" dirty="0" smtClean="0"/>
              <a:t>?</a:t>
            </a:r>
          </a:p>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wirio eich ateb?</a:t>
            </a:r>
            <a:endParaRPr lang="en-GB" sz="3200" dirty="0"/>
          </a:p>
        </p:txBody>
      </p:sp>
      <p:sp>
        <p:nvSpPr>
          <p:cNvPr id="3" name="Rectangle 2"/>
          <p:cNvSpPr/>
          <p:nvPr/>
        </p:nvSpPr>
        <p:spPr>
          <a:xfrm>
            <a:off x="1024127" y="5736191"/>
            <a:ext cx="10820400" cy="923330"/>
          </a:xfrm>
          <a:prstGeom prst="rect">
            <a:avLst/>
          </a:prstGeom>
        </p:spPr>
        <p:txBody>
          <a:bodyPr wrap="square">
            <a:spAutoFit/>
          </a:bodyPr>
          <a:lstStyle/>
          <a:p>
            <a:r>
              <a:rPr lang="en-GB" dirty="0">
                <a:hlinkClick r:id="rId2"/>
              </a:rPr>
              <a:t>http://www.iseemaths.com/wp-content/uploads/2017/01/524-Divided-By-16.pdf</a:t>
            </a:r>
            <a:endParaRPr lang="en-GB" dirty="0"/>
          </a:p>
          <a:p>
            <a:endParaRPr lang="en-GB" dirty="0"/>
          </a:p>
          <a:p>
            <a:r>
              <a:rPr lang="en-GB" dirty="0"/>
              <a:t>From: </a:t>
            </a:r>
            <a:r>
              <a:rPr lang="en-GB" dirty="0">
                <a:hlinkClick r:id="rId3"/>
              </a:rPr>
              <a:t>http://www.iseemaths.com/visual-supports/</a:t>
            </a:r>
            <a:endParaRPr lang="en-GB" dirty="0"/>
          </a:p>
        </p:txBody>
      </p:sp>
    </p:spTree>
    <p:extLst>
      <p:ext uri="{BB962C8B-B14F-4D97-AF65-F5344CB8AC3E}">
        <p14:creationId xmlns:p14="http://schemas.microsoft.com/office/powerpoint/2010/main" val="39503725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89441" y="193330"/>
            <a:ext cx="9720072" cy="12653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Amser</a:t>
            </a:r>
            <a:r>
              <a:rPr lang="en-GB" dirty="0" smtClean="0">
                <a:solidFill>
                  <a:schemeClr val="accent2">
                    <a:lumMod val="75000"/>
                  </a:schemeClr>
                </a:solidFill>
              </a:rPr>
              <a:t> / Time…</a:t>
            </a:r>
            <a:endParaRPr lang="en-GB" dirty="0">
              <a:solidFill>
                <a:schemeClr val="accent2">
                  <a:lumMod val="75000"/>
                </a:schemeClr>
              </a:solidFill>
            </a:endParaRPr>
          </a:p>
        </p:txBody>
      </p:sp>
      <p:sp>
        <p:nvSpPr>
          <p:cNvPr id="3" name="Content Placeholder 2"/>
          <p:cNvSpPr txBox="1">
            <a:spLocks/>
          </p:cNvSpPr>
          <p:nvPr/>
        </p:nvSpPr>
        <p:spPr>
          <a:xfrm>
            <a:off x="6555254" y="1034143"/>
            <a:ext cx="5878286" cy="5007428"/>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smtClean="0"/>
              <a:t>A parents’ evening was planned to start at 16:00. </a:t>
            </a:r>
            <a:r>
              <a:rPr lang="en-GB" sz="3600" dirty="0" smtClean="0"/>
              <a:t>There were 15 consecutive appointments of 10 minutes each and a break of 20 minutes during the evening. </a:t>
            </a:r>
          </a:p>
          <a:p>
            <a:r>
              <a:rPr lang="en-GB" sz="3600" b="1" dirty="0" smtClean="0"/>
              <a:t>At what time was the parents’ evening due</a:t>
            </a:r>
            <a:r>
              <a:rPr lang="en-GB" sz="3600" dirty="0" smtClean="0"/>
              <a:t> </a:t>
            </a:r>
            <a:r>
              <a:rPr lang="en-GB" sz="3600" b="1" dirty="0" smtClean="0"/>
              <a:t>to</a:t>
            </a:r>
            <a:r>
              <a:rPr lang="en-GB" sz="3600" dirty="0" smtClean="0"/>
              <a:t> </a:t>
            </a:r>
            <a:r>
              <a:rPr lang="en-GB" sz="3600" b="1" dirty="0" smtClean="0"/>
              <a:t>finish</a:t>
            </a:r>
            <a:r>
              <a:rPr lang="en-GB" sz="3600" dirty="0" smtClean="0"/>
              <a:t>? </a:t>
            </a:r>
            <a:r>
              <a:rPr lang="en-GB" sz="3600" b="1" dirty="0" smtClean="0"/>
              <a:t>Give your answer using the 24-hour clock. </a:t>
            </a:r>
            <a:endParaRPr lang="en-GB" sz="3600" dirty="0" smtClean="0"/>
          </a:p>
          <a:p>
            <a:endParaRPr lang="en-GB" dirty="0"/>
          </a:p>
        </p:txBody>
      </p:sp>
      <p:sp>
        <p:nvSpPr>
          <p:cNvPr id="4" name="Content Placeholder 2"/>
          <p:cNvSpPr txBox="1">
            <a:spLocks/>
          </p:cNvSpPr>
          <p:nvPr/>
        </p:nvSpPr>
        <p:spPr>
          <a:xfrm>
            <a:off x="435428" y="1034143"/>
            <a:ext cx="5878286" cy="500742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err="1" smtClean="0"/>
              <a:t>Cynlluniwyd</a:t>
            </a:r>
            <a:r>
              <a:rPr lang="en-GB" sz="3600" dirty="0" smtClean="0"/>
              <a:t> </a:t>
            </a:r>
            <a:r>
              <a:rPr lang="en-GB" sz="3600" dirty="0" err="1" smtClean="0"/>
              <a:t>noson</a:t>
            </a:r>
            <a:r>
              <a:rPr lang="en-GB" sz="3600" dirty="0" smtClean="0"/>
              <a:t> </a:t>
            </a:r>
            <a:r>
              <a:rPr lang="en-GB" sz="3600" dirty="0" err="1" smtClean="0"/>
              <a:t>rieni</a:t>
            </a:r>
            <a:r>
              <a:rPr lang="en-GB" sz="3600" dirty="0" smtClean="0"/>
              <a:t> </a:t>
            </a:r>
            <a:r>
              <a:rPr lang="en-GB" sz="3600" dirty="0" err="1" smtClean="0"/>
              <a:t>i</a:t>
            </a:r>
            <a:r>
              <a:rPr lang="en-GB" sz="3600" dirty="0" smtClean="0"/>
              <a:t> </a:t>
            </a:r>
            <a:r>
              <a:rPr lang="en-GB" sz="3600" dirty="0" err="1" smtClean="0"/>
              <a:t>ddechrau</a:t>
            </a:r>
            <a:r>
              <a:rPr lang="en-GB" sz="3600" dirty="0" smtClean="0"/>
              <a:t> am 16:00. </a:t>
            </a:r>
            <a:r>
              <a:rPr lang="en-GB" sz="3600" dirty="0" err="1" smtClean="0"/>
              <a:t>Roedd</a:t>
            </a:r>
            <a:r>
              <a:rPr lang="en-GB" sz="3600" dirty="0" smtClean="0"/>
              <a:t> 15 </a:t>
            </a:r>
            <a:r>
              <a:rPr lang="en-GB" sz="3600" dirty="0" err="1" smtClean="0"/>
              <a:t>apwyntiad</a:t>
            </a:r>
            <a:r>
              <a:rPr lang="en-GB" sz="3600" dirty="0" smtClean="0"/>
              <a:t> </a:t>
            </a:r>
            <a:r>
              <a:rPr lang="en-GB" sz="3600" dirty="0" err="1" smtClean="0"/>
              <a:t>olynol</a:t>
            </a:r>
            <a:r>
              <a:rPr lang="en-GB" sz="3600" dirty="0" smtClean="0"/>
              <a:t> o 10 </a:t>
            </a:r>
            <a:r>
              <a:rPr lang="en-GB" sz="3600" dirty="0" err="1" smtClean="0"/>
              <a:t>munud</a:t>
            </a:r>
            <a:r>
              <a:rPr lang="en-GB" sz="3600" dirty="0" smtClean="0"/>
              <a:t> </a:t>
            </a:r>
            <a:r>
              <a:rPr lang="en-GB" sz="3600" dirty="0" err="1" smtClean="0"/>
              <a:t>yr</a:t>
            </a:r>
            <a:r>
              <a:rPr lang="en-GB" sz="3600" dirty="0" smtClean="0"/>
              <a:t> un a </a:t>
            </a:r>
            <a:r>
              <a:rPr lang="en-GB" sz="3600" dirty="0" err="1" smtClean="0"/>
              <a:t>thoriad</a:t>
            </a:r>
            <a:r>
              <a:rPr lang="en-GB" sz="3600" dirty="0" smtClean="0"/>
              <a:t> o 20 </a:t>
            </a:r>
            <a:r>
              <a:rPr lang="en-GB" sz="3600" dirty="0" err="1" smtClean="0"/>
              <a:t>munud</a:t>
            </a:r>
            <a:r>
              <a:rPr lang="en-GB" sz="3600" dirty="0" smtClean="0"/>
              <a:t> </a:t>
            </a:r>
            <a:r>
              <a:rPr lang="en-GB" sz="3600" dirty="0" err="1" smtClean="0"/>
              <a:t>yn</a:t>
            </a:r>
            <a:r>
              <a:rPr lang="en-GB" sz="3600" dirty="0" smtClean="0"/>
              <a:t> </a:t>
            </a:r>
            <a:r>
              <a:rPr lang="en-GB" sz="3600" dirty="0" err="1" smtClean="0"/>
              <a:t>ystod</a:t>
            </a:r>
            <a:r>
              <a:rPr lang="en-GB" sz="3600" dirty="0" smtClean="0"/>
              <a:t> y </a:t>
            </a:r>
            <a:r>
              <a:rPr lang="en-GB" sz="3600" dirty="0" err="1" smtClean="0"/>
              <a:t>noson</a:t>
            </a:r>
            <a:r>
              <a:rPr lang="en-GB" sz="3600" dirty="0" smtClean="0"/>
              <a:t>. </a:t>
            </a:r>
          </a:p>
          <a:p>
            <a:r>
              <a:rPr lang="en-GB" sz="3600" b="1" dirty="0" smtClean="0"/>
              <a:t>Am faint </a:t>
            </a:r>
            <a:r>
              <a:rPr lang="en-GB" sz="3600" b="1" dirty="0" err="1" smtClean="0"/>
              <a:t>o’r</a:t>
            </a:r>
            <a:r>
              <a:rPr lang="en-GB" sz="3600" b="1" dirty="0" smtClean="0"/>
              <a:t> </a:t>
            </a:r>
            <a:r>
              <a:rPr lang="en-GB" sz="3600" b="1" dirty="0" err="1" smtClean="0"/>
              <a:t>gloch</a:t>
            </a:r>
            <a:r>
              <a:rPr lang="en-GB" sz="3600" b="1" dirty="0" smtClean="0"/>
              <a:t> </a:t>
            </a:r>
            <a:r>
              <a:rPr lang="en-GB" sz="3600" b="1" dirty="0" err="1" smtClean="0"/>
              <a:t>ddylai’r</a:t>
            </a:r>
            <a:r>
              <a:rPr lang="en-GB" sz="3600" b="1" dirty="0" smtClean="0"/>
              <a:t> </a:t>
            </a:r>
            <a:r>
              <a:rPr lang="en-GB" sz="3600" b="1" dirty="0" err="1" smtClean="0"/>
              <a:t>noson</a:t>
            </a:r>
            <a:r>
              <a:rPr lang="en-GB" sz="3600" b="1" dirty="0" smtClean="0"/>
              <a:t> </a:t>
            </a:r>
            <a:r>
              <a:rPr lang="en-GB" sz="3600" b="1" dirty="0" err="1" smtClean="0"/>
              <a:t>rieni</a:t>
            </a:r>
            <a:r>
              <a:rPr lang="en-GB" sz="3600" b="1" dirty="0" smtClean="0"/>
              <a:t> </a:t>
            </a:r>
            <a:r>
              <a:rPr lang="en-GB" sz="3600" b="1" dirty="0" err="1" smtClean="0"/>
              <a:t>orffen</a:t>
            </a:r>
            <a:r>
              <a:rPr lang="en-GB" sz="3600" b="1" dirty="0" smtClean="0"/>
              <a:t>? </a:t>
            </a:r>
            <a:r>
              <a:rPr lang="en-GB" sz="3600" b="1" dirty="0" err="1" smtClean="0"/>
              <a:t>Rhowch</a:t>
            </a:r>
            <a:r>
              <a:rPr lang="en-GB" sz="3600" b="1" dirty="0" smtClean="0"/>
              <a:t> </a:t>
            </a:r>
            <a:r>
              <a:rPr lang="en-GB" sz="3600" b="1" dirty="0" err="1" smtClean="0"/>
              <a:t>eich</a:t>
            </a:r>
            <a:r>
              <a:rPr lang="en-GB" sz="3600" b="1" dirty="0" smtClean="0"/>
              <a:t> </a:t>
            </a:r>
            <a:r>
              <a:rPr lang="en-GB" sz="3600" b="1" dirty="0" err="1" smtClean="0"/>
              <a:t>amser</a:t>
            </a:r>
            <a:r>
              <a:rPr lang="en-GB" sz="3600" b="1" dirty="0" smtClean="0"/>
              <a:t> </a:t>
            </a:r>
            <a:r>
              <a:rPr lang="en-GB" sz="3600" b="1" dirty="0" err="1" smtClean="0"/>
              <a:t>gan</a:t>
            </a:r>
            <a:r>
              <a:rPr lang="en-GB" sz="3600" b="1" dirty="0" smtClean="0"/>
              <a:t> </a:t>
            </a:r>
            <a:r>
              <a:rPr lang="en-GB" sz="3600" b="1" dirty="0" err="1" smtClean="0"/>
              <a:t>ddefnyddio’r</a:t>
            </a:r>
            <a:r>
              <a:rPr lang="en-GB" sz="3600" b="1" dirty="0" smtClean="0"/>
              <a:t> </a:t>
            </a:r>
            <a:r>
              <a:rPr lang="en-GB" sz="3600" b="1" dirty="0" err="1" smtClean="0"/>
              <a:t>cloc</a:t>
            </a:r>
            <a:r>
              <a:rPr lang="en-GB" sz="3600" b="1" dirty="0" smtClean="0"/>
              <a:t> 24 </a:t>
            </a:r>
            <a:r>
              <a:rPr lang="en-GB" sz="3600" b="1" dirty="0" err="1" smtClean="0"/>
              <a:t>awr</a:t>
            </a:r>
            <a:r>
              <a:rPr lang="en-GB" sz="3600" b="1" dirty="0" smtClean="0"/>
              <a:t>. </a:t>
            </a:r>
            <a:endParaRPr lang="en-GB" dirty="0"/>
          </a:p>
        </p:txBody>
      </p:sp>
    </p:spTree>
    <p:extLst>
      <p:ext uri="{BB962C8B-B14F-4D97-AF65-F5344CB8AC3E}">
        <p14:creationId xmlns:p14="http://schemas.microsoft.com/office/powerpoint/2010/main" val="8920055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89441" y="193330"/>
            <a:ext cx="9720072" cy="12653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Cymhareb</a:t>
            </a:r>
            <a:r>
              <a:rPr lang="en-GB" dirty="0" smtClean="0">
                <a:solidFill>
                  <a:schemeClr val="accent2">
                    <a:lumMod val="75000"/>
                  </a:schemeClr>
                </a:solidFill>
              </a:rPr>
              <a:t> / Ratio…</a:t>
            </a:r>
            <a:endParaRPr lang="en-GB" dirty="0">
              <a:solidFill>
                <a:schemeClr val="accent2">
                  <a:lumMod val="75000"/>
                </a:schemeClr>
              </a:solidFill>
            </a:endParaRPr>
          </a:p>
        </p:txBody>
      </p:sp>
      <p:sp>
        <p:nvSpPr>
          <p:cNvPr id="3" name="Content Placeholder 2"/>
          <p:cNvSpPr txBox="1">
            <a:spLocks/>
          </p:cNvSpPr>
          <p:nvPr/>
        </p:nvSpPr>
        <p:spPr>
          <a:xfrm>
            <a:off x="6313714" y="1034143"/>
            <a:ext cx="5878286" cy="5007428"/>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a:t>For a trip the school policy requests an adult to child ratio of 1:8.  197 pupils are going on the trip and there are 10 teachers and 5 teaching assistants. How many </a:t>
            </a:r>
            <a:r>
              <a:rPr lang="en-GB" sz="3600" b="1" dirty="0"/>
              <a:t>extra adults</a:t>
            </a:r>
            <a:r>
              <a:rPr lang="en-GB" sz="3600" dirty="0"/>
              <a:t> will be needed to be asked so that the ratio is 1:8? </a:t>
            </a:r>
          </a:p>
          <a:p>
            <a:endParaRPr lang="en-GB" dirty="0"/>
          </a:p>
        </p:txBody>
      </p:sp>
      <p:sp>
        <p:nvSpPr>
          <p:cNvPr id="4" name="Content Placeholder 2"/>
          <p:cNvSpPr txBox="1">
            <a:spLocks/>
          </p:cNvSpPr>
          <p:nvPr/>
        </p:nvSpPr>
        <p:spPr>
          <a:xfrm>
            <a:off x="435428" y="1034143"/>
            <a:ext cx="5878286" cy="500742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err="1" smtClean="0"/>
              <a:t>Ar</a:t>
            </a:r>
            <a:r>
              <a:rPr lang="en-GB" sz="3600" dirty="0" smtClean="0"/>
              <a:t> </a:t>
            </a:r>
            <a:r>
              <a:rPr lang="en-GB" sz="3600" dirty="0" err="1" smtClean="0"/>
              <a:t>gyfer</a:t>
            </a:r>
            <a:r>
              <a:rPr lang="en-GB" sz="3600" dirty="0" smtClean="0"/>
              <a:t> </a:t>
            </a:r>
            <a:r>
              <a:rPr lang="en-GB" sz="3600" dirty="0" err="1" smtClean="0"/>
              <a:t>gwibdaith</a:t>
            </a:r>
            <a:r>
              <a:rPr lang="en-GB" sz="3600" dirty="0" smtClean="0"/>
              <a:t> </a:t>
            </a:r>
            <a:r>
              <a:rPr lang="en-GB" sz="3600" dirty="0" err="1" smtClean="0"/>
              <a:t>mae</a:t>
            </a:r>
            <a:r>
              <a:rPr lang="en-GB" sz="3600" dirty="0" smtClean="0"/>
              <a:t> </a:t>
            </a:r>
            <a:r>
              <a:rPr lang="en-GB" sz="3600" dirty="0" err="1" smtClean="0"/>
              <a:t>polisi’r</a:t>
            </a:r>
            <a:r>
              <a:rPr lang="en-GB" sz="3600" dirty="0" smtClean="0"/>
              <a:t> </a:t>
            </a:r>
            <a:r>
              <a:rPr lang="en-GB" sz="3600" dirty="0" err="1" smtClean="0"/>
              <a:t>ysgol</a:t>
            </a:r>
            <a:r>
              <a:rPr lang="en-GB" sz="3600" dirty="0" smtClean="0"/>
              <a:t> </a:t>
            </a:r>
            <a:r>
              <a:rPr lang="en-GB" sz="3600" dirty="0" err="1" smtClean="0"/>
              <a:t>yn</a:t>
            </a:r>
            <a:r>
              <a:rPr lang="en-GB" sz="3600" dirty="0" smtClean="0"/>
              <a:t> </a:t>
            </a:r>
            <a:r>
              <a:rPr lang="en-GB" sz="3600" dirty="0" err="1" smtClean="0"/>
              <a:t>nodi</a:t>
            </a:r>
            <a:r>
              <a:rPr lang="en-GB" sz="3600" dirty="0" smtClean="0"/>
              <a:t> bod </a:t>
            </a:r>
            <a:r>
              <a:rPr lang="en-GB" sz="3600" dirty="0" err="1" smtClean="0"/>
              <a:t>angen</a:t>
            </a:r>
            <a:r>
              <a:rPr lang="en-GB" sz="3600" dirty="0" smtClean="0"/>
              <a:t> </a:t>
            </a:r>
            <a:r>
              <a:rPr lang="en-GB" sz="3600" dirty="0" err="1" smtClean="0"/>
              <a:t>cymhareb</a:t>
            </a:r>
            <a:r>
              <a:rPr lang="en-GB" sz="3600" dirty="0" smtClean="0"/>
              <a:t> </a:t>
            </a:r>
            <a:r>
              <a:rPr lang="en-GB" sz="3600" dirty="0" err="1" smtClean="0"/>
              <a:t>oedolyn</a:t>
            </a:r>
            <a:r>
              <a:rPr lang="en-GB" sz="3600" dirty="0" smtClean="0"/>
              <a:t> </a:t>
            </a:r>
            <a:r>
              <a:rPr lang="en-GB" sz="3600" dirty="0" err="1" smtClean="0"/>
              <a:t>i</a:t>
            </a:r>
            <a:r>
              <a:rPr lang="en-GB" sz="3600" dirty="0" smtClean="0"/>
              <a:t> </a:t>
            </a:r>
            <a:r>
              <a:rPr lang="en-GB" sz="3600" dirty="0" err="1" smtClean="0"/>
              <a:t>blentyn</a:t>
            </a:r>
            <a:r>
              <a:rPr lang="en-GB" sz="3600" dirty="0" smtClean="0"/>
              <a:t> o 1:8. Mae 197 o </a:t>
            </a:r>
            <a:r>
              <a:rPr lang="en-GB" sz="3600" dirty="0" err="1" smtClean="0"/>
              <a:t>ddisgyblion</a:t>
            </a:r>
            <a:r>
              <a:rPr lang="en-GB" sz="3600" dirty="0" smtClean="0"/>
              <a:t> </a:t>
            </a:r>
            <a:r>
              <a:rPr lang="en-GB" sz="3600" dirty="0" err="1" smtClean="0"/>
              <a:t>yn</a:t>
            </a:r>
            <a:r>
              <a:rPr lang="en-GB" sz="3600" dirty="0" smtClean="0"/>
              <a:t> </a:t>
            </a:r>
            <a:r>
              <a:rPr lang="en-GB" sz="3600" dirty="0" err="1" smtClean="0"/>
              <a:t>mynd</a:t>
            </a:r>
            <a:r>
              <a:rPr lang="en-GB" sz="3600" dirty="0" smtClean="0"/>
              <a:t> </a:t>
            </a:r>
            <a:r>
              <a:rPr lang="en-GB" sz="3600" dirty="0" err="1" smtClean="0"/>
              <a:t>ar</a:t>
            </a:r>
            <a:r>
              <a:rPr lang="en-GB" sz="3600" dirty="0" smtClean="0"/>
              <a:t> y trip, 10 </a:t>
            </a:r>
            <a:r>
              <a:rPr lang="en-GB" sz="3600" dirty="0" err="1" smtClean="0"/>
              <a:t>athro</a:t>
            </a:r>
            <a:r>
              <a:rPr lang="en-GB" sz="3600" dirty="0" smtClean="0"/>
              <a:t> a 5 </a:t>
            </a:r>
            <a:r>
              <a:rPr lang="en-GB" sz="3600" dirty="0" err="1" smtClean="0"/>
              <a:t>cynorthwyydd</a:t>
            </a:r>
            <a:r>
              <a:rPr lang="en-GB" sz="3600" dirty="0" smtClean="0"/>
              <a:t>. Faint o </a:t>
            </a:r>
            <a:r>
              <a:rPr lang="en-GB" sz="3600" b="1" dirty="0" err="1" smtClean="0"/>
              <a:t>oedolion</a:t>
            </a:r>
            <a:r>
              <a:rPr lang="en-GB" sz="3600" b="1" dirty="0" smtClean="0"/>
              <a:t> </a:t>
            </a:r>
            <a:r>
              <a:rPr lang="en-GB" sz="3600" b="1" dirty="0" err="1" smtClean="0"/>
              <a:t>ychwanegol</a:t>
            </a:r>
            <a:r>
              <a:rPr lang="en-GB" sz="3600" b="1" dirty="0" smtClean="0"/>
              <a:t> </a:t>
            </a:r>
            <a:r>
              <a:rPr lang="en-GB" sz="3600" dirty="0" err="1" smtClean="0"/>
              <a:t>sydd</a:t>
            </a:r>
            <a:r>
              <a:rPr lang="en-GB" sz="3600" dirty="0" smtClean="0"/>
              <a:t> </a:t>
            </a:r>
            <a:r>
              <a:rPr lang="en-GB" sz="3600" dirty="0" err="1" smtClean="0"/>
              <a:t>angen</a:t>
            </a:r>
            <a:r>
              <a:rPr lang="en-GB" sz="3600" dirty="0" smtClean="0"/>
              <a:t> </a:t>
            </a:r>
            <a:r>
              <a:rPr lang="en-GB" sz="3600" dirty="0" err="1" smtClean="0"/>
              <a:t>er</a:t>
            </a:r>
            <a:r>
              <a:rPr lang="en-GB" sz="3600" dirty="0" smtClean="0"/>
              <a:t> </a:t>
            </a:r>
            <a:r>
              <a:rPr lang="en-GB" sz="3600" dirty="0" err="1" smtClean="0"/>
              <a:t>mwyn</a:t>
            </a:r>
            <a:r>
              <a:rPr lang="en-GB" sz="3600" dirty="0" smtClean="0"/>
              <a:t> </a:t>
            </a:r>
            <a:r>
              <a:rPr lang="en-GB" sz="3600" dirty="0" err="1" smtClean="0"/>
              <a:t>cael</a:t>
            </a:r>
            <a:r>
              <a:rPr lang="en-GB" sz="3600" dirty="0" smtClean="0"/>
              <a:t> </a:t>
            </a:r>
            <a:r>
              <a:rPr lang="en-GB" sz="3600" dirty="0" err="1" smtClean="0"/>
              <a:t>cymhareb</a:t>
            </a:r>
            <a:r>
              <a:rPr lang="en-GB" sz="3600" dirty="0" smtClean="0"/>
              <a:t> o 1:8?</a:t>
            </a:r>
            <a:endParaRPr lang="en-GB" dirty="0"/>
          </a:p>
        </p:txBody>
      </p:sp>
    </p:spTree>
    <p:extLst>
      <p:ext uri="{BB962C8B-B14F-4D97-AF65-F5344CB8AC3E}">
        <p14:creationId xmlns:p14="http://schemas.microsoft.com/office/powerpoint/2010/main" val="17610424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585216"/>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Trawsnewid</a:t>
            </a:r>
            <a:r>
              <a:rPr lang="en-GB" dirty="0" smtClean="0">
                <a:solidFill>
                  <a:schemeClr val="accent2">
                    <a:lumMod val="75000"/>
                  </a:schemeClr>
                </a:solidFill>
              </a:rPr>
              <a:t> / Conversion</a:t>
            </a:r>
            <a:endParaRPr lang="en-GB" dirty="0">
              <a:solidFill>
                <a:schemeClr val="accent2">
                  <a:lumMod val="75000"/>
                </a:schemeClr>
              </a:solidFill>
            </a:endParaRPr>
          </a:p>
        </p:txBody>
      </p:sp>
      <p:sp>
        <p:nvSpPr>
          <p:cNvPr id="3" name="Content Placeholder 2"/>
          <p:cNvSpPr txBox="1">
            <a:spLocks/>
          </p:cNvSpPr>
          <p:nvPr/>
        </p:nvSpPr>
        <p:spPr>
          <a:xfrm>
            <a:off x="6531429" y="1615004"/>
            <a:ext cx="5301344"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A class will need to travel 135 miles for a trip.  Use the relationship 5 miles = 8 km to work out the distance travelled in km.</a:t>
            </a:r>
          </a:p>
          <a:p>
            <a:r>
              <a:rPr lang="en-GB" sz="3200" dirty="0" smtClean="0"/>
              <a:t>£1 is equivalent to 1.15€.  How much would 23.00€ be in pounds?</a:t>
            </a:r>
            <a:endParaRPr lang="en-GB" sz="3200" dirty="0"/>
          </a:p>
        </p:txBody>
      </p:sp>
      <p:sp>
        <p:nvSpPr>
          <p:cNvPr id="4" name="Content Placeholder 2"/>
          <p:cNvSpPr txBox="1">
            <a:spLocks/>
          </p:cNvSpPr>
          <p:nvPr/>
        </p:nvSpPr>
        <p:spPr>
          <a:xfrm>
            <a:off x="582820" y="1629809"/>
            <a:ext cx="5301344"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Bydd</a:t>
            </a:r>
            <a:r>
              <a:rPr lang="en-GB" sz="3200" dirty="0" smtClean="0"/>
              <a:t> </a:t>
            </a:r>
            <a:r>
              <a:rPr lang="en-GB" sz="3200" dirty="0" err="1" smtClean="0"/>
              <a:t>dosbarth</a:t>
            </a:r>
            <a:r>
              <a:rPr lang="en-GB" sz="3200" dirty="0" smtClean="0"/>
              <a:t> </a:t>
            </a:r>
            <a:r>
              <a:rPr lang="en-GB" sz="3200" dirty="0" err="1" smtClean="0"/>
              <a:t>yn</a:t>
            </a:r>
            <a:r>
              <a:rPr lang="en-GB" sz="3200" dirty="0" smtClean="0"/>
              <a:t> </a:t>
            </a:r>
            <a:r>
              <a:rPr lang="en-GB" sz="3200" dirty="0" err="1" smtClean="0"/>
              <a:t>teithio</a:t>
            </a:r>
            <a:r>
              <a:rPr lang="en-GB" sz="3200" dirty="0" smtClean="0"/>
              <a:t> 135 </a:t>
            </a:r>
            <a:r>
              <a:rPr lang="en-GB" sz="3200" dirty="0" err="1" smtClean="0"/>
              <a:t>milltir</a:t>
            </a:r>
            <a:r>
              <a:rPr lang="en-GB" sz="3200" dirty="0" smtClean="0"/>
              <a:t> </a:t>
            </a:r>
            <a:r>
              <a:rPr lang="en-GB" sz="3200" dirty="0" err="1" smtClean="0"/>
              <a:t>ar</a:t>
            </a:r>
            <a:r>
              <a:rPr lang="en-GB" sz="3200" dirty="0" smtClean="0"/>
              <a:t> drip. </a:t>
            </a:r>
            <a:r>
              <a:rPr lang="en-GB" sz="3200" dirty="0" err="1" smtClean="0"/>
              <a:t>Defnyddiwch</a:t>
            </a:r>
            <a:r>
              <a:rPr lang="en-GB" sz="3200" dirty="0" smtClean="0"/>
              <a:t> y </a:t>
            </a:r>
            <a:r>
              <a:rPr lang="en-GB" sz="3200" dirty="0" err="1" smtClean="0"/>
              <a:t>berthynas</a:t>
            </a:r>
            <a:r>
              <a:rPr lang="en-GB" sz="3200" dirty="0" smtClean="0"/>
              <a:t> 5 </a:t>
            </a:r>
            <a:r>
              <a:rPr lang="en-GB" sz="3200" dirty="0" err="1" smtClean="0"/>
              <a:t>milltir</a:t>
            </a:r>
            <a:r>
              <a:rPr lang="en-GB" sz="3200" dirty="0" smtClean="0"/>
              <a:t> = 8km </a:t>
            </a:r>
            <a:r>
              <a:rPr lang="en-GB" sz="3200" dirty="0" err="1" smtClean="0"/>
              <a:t>i</a:t>
            </a:r>
            <a:r>
              <a:rPr lang="en-GB" sz="3200" dirty="0" smtClean="0"/>
              <a:t> </a:t>
            </a:r>
            <a:r>
              <a:rPr lang="en-GB" sz="3200" dirty="0" err="1" smtClean="0"/>
              <a:t>gyfrif</a:t>
            </a:r>
            <a:r>
              <a:rPr lang="en-GB" sz="3200" dirty="0" smtClean="0"/>
              <a:t> y </a:t>
            </a:r>
            <a:r>
              <a:rPr lang="en-GB" sz="3200" dirty="0" err="1" smtClean="0"/>
              <a:t>pellter</a:t>
            </a:r>
            <a:r>
              <a:rPr lang="en-GB" sz="3200" dirty="0" smtClean="0"/>
              <a:t> </a:t>
            </a:r>
            <a:r>
              <a:rPr lang="en-GB" sz="3200" dirty="0" err="1" smtClean="0"/>
              <a:t>teithio</a:t>
            </a:r>
            <a:r>
              <a:rPr lang="en-GB" sz="3200" dirty="0" smtClean="0"/>
              <a:t> </a:t>
            </a:r>
            <a:r>
              <a:rPr lang="en-GB" sz="3200" dirty="0" err="1" smtClean="0"/>
              <a:t>mewn</a:t>
            </a:r>
            <a:r>
              <a:rPr lang="en-GB" sz="3200" dirty="0" smtClean="0"/>
              <a:t> km. </a:t>
            </a:r>
          </a:p>
          <a:p>
            <a:r>
              <a:rPr lang="en-GB" sz="3200" dirty="0" smtClean="0"/>
              <a:t>Mae £1 </a:t>
            </a:r>
            <a:r>
              <a:rPr lang="en-GB" sz="3200" dirty="0" err="1" smtClean="0"/>
              <a:t>yn</a:t>
            </a:r>
            <a:r>
              <a:rPr lang="en-GB" sz="3200" dirty="0" smtClean="0"/>
              <a:t> </a:t>
            </a:r>
            <a:r>
              <a:rPr lang="en-GB" sz="3200" dirty="0" err="1" smtClean="0"/>
              <a:t>gyfwerth</a:t>
            </a:r>
            <a:r>
              <a:rPr lang="en-GB" sz="3200" dirty="0" smtClean="0"/>
              <a:t> </a:t>
            </a:r>
            <a:r>
              <a:rPr lang="en-GB" sz="3200" dirty="0" err="1" smtClean="0"/>
              <a:t>â</a:t>
            </a:r>
            <a:r>
              <a:rPr lang="en-GB" sz="3200" dirty="0" smtClean="0"/>
              <a:t> 1.15€.  Faint </a:t>
            </a:r>
            <a:r>
              <a:rPr lang="en-GB" sz="3200" dirty="0" err="1" smtClean="0"/>
              <a:t>fyddai</a:t>
            </a:r>
            <a:r>
              <a:rPr lang="en-GB" sz="3200" dirty="0" smtClean="0"/>
              <a:t> 23.00€ </a:t>
            </a:r>
            <a:r>
              <a:rPr lang="en-GB" sz="3200" dirty="0" err="1" smtClean="0"/>
              <a:t>mewn</a:t>
            </a:r>
            <a:r>
              <a:rPr lang="en-GB" sz="3200" dirty="0" smtClean="0"/>
              <a:t> </a:t>
            </a:r>
            <a:r>
              <a:rPr lang="en-GB" sz="3200" dirty="0" err="1" smtClean="0"/>
              <a:t>punnoedd</a:t>
            </a:r>
            <a:r>
              <a:rPr lang="en-GB" sz="3200" dirty="0" smtClean="0"/>
              <a:t>?</a:t>
            </a:r>
            <a:endParaRPr lang="en-GB" sz="3200" dirty="0"/>
          </a:p>
        </p:txBody>
      </p:sp>
    </p:spTree>
    <p:extLst>
      <p:ext uri="{BB962C8B-B14F-4D97-AF65-F5344CB8AC3E}">
        <p14:creationId xmlns:p14="http://schemas.microsoft.com/office/powerpoint/2010/main" val="16509636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585216"/>
            <a:ext cx="10318786"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Gweithio</a:t>
            </a:r>
            <a:r>
              <a:rPr lang="en-GB" dirty="0" smtClean="0"/>
              <a:t> </a:t>
            </a:r>
            <a:r>
              <a:rPr lang="en-GB" dirty="0" err="1" smtClean="0"/>
              <a:t>gydag</a:t>
            </a:r>
            <a:r>
              <a:rPr lang="en-GB" dirty="0" smtClean="0"/>
              <a:t> </a:t>
            </a:r>
            <a:r>
              <a:rPr lang="en-GB" dirty="0" err="1" smtClean="0"/>
              <a:t>arian</a:t>
            </a:r>
            <a:r>
              <a:rPr lang="en-GB" dirty="0" smtClean="0"/>
              <a:t> / Working with Money </a:t>
            </a:r>
            <a:endParaRPr lang="en-GB" dirty="0"/>
          </a:p>
        </p:txBody>
      </p:sp>
      <p:sp>
        <p:nvSpPr>
          <p:cNvPr id="3" name="Content Placeholder 2"/>
          <p:cNvSpPr txBox="1">
            <a:spLocks/>
          </p:cNvSpPr>
          <p:nvPr/>
        </p:nvSpPr>
        <p:spPr>
          <a:xfrm>
            <a:off x="6031121" y="1335024"/>
            <a:ext cx="5834742"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800" dirty="0" smtClean="0"/>
              <a:t>All 45 pupils in a class were asked to bring in 15 cakes each for a charity cake sale.  They sold each cake for 20p each. How much money did the class raise?  </a:t>
            </a:r>
            <a:r>
              <a:rPr lang="en-GB" sz="2800" b="1" dirty="0" smtClean="0"/>
              <a:t>Give your answer in pounds. </a:t>
            </a:r>
            <a:endParaRPr lang="en-GB" sz="2800" dirty="0" smtClean="0"/>
          </a:p>
          <a:p>
            <a:endParaRPr lang="en-GB" dirty="0" smtClean="0"/>
          </a:p>
          <a:p>
            <a:r>
              <a:rPr lang="en-GB" sz="2800" dirty="0" smtClean="0"/>
              <a:t>A Spanish teacher orders 25 CDs costing £11.99 each. What is the </a:t>
            </a:r>
            <a:r>
              <a:rPr lang="en-GB" sz="2800" b="1" dirty="0" smtClean="0"/>
              <a:t>total cost in pounds</a:t>
            </a:r>
            <a:r>
              <a:rPr lang="en-GB" sz="2800" dirty="0" smtClean="0"/>
              <a:t> of these CDs? </a:t>
            </a:r>
          </a:p>
        </p:txBody>
      </p:sp>
      <p:sp>
        <p:nvSpPr>
          <p:cNvPr id="4" name="Content Placeholder 2"/>
          <p:cNvSpPr txBox="1">
            <a:spLocks/>
          </p:cNvSpPr>
          <p:nvPr/>
        </p:nvSpPr>
        <p:spPr>
          <a:xfrm>
            <a:off x="348779" y="1341991"/>
            <a:ext cx="5834742"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800" dirty="0" err="1" smtClean="0"/>
              <a:t>Roedd</a:t>
            </a:r>
            <a:r>
              <a:rPr lang="en-GB" sz="2800" dirty="0" smtClean="0"/>
              <a:t> 45 o </a:t>
            </a:r>
            <a:r>
              <a:rPr lang="en-GB" sz="2800" dirty="0" err="1" smtClean="0"/>
              <a:t>ddisgyblion</a:t>
            </a:r>
            <a:r>
              <a:rPr lang="en-GB" sz="2800" dirty="0" smtClean="0"/>
              <a:t> </a:t>
            </a:r>
            <a:r>
              <a:rPr lang="en-GB" sz="2800" dirty="0" err="1" smtClean="0"/>
              <a:t>mewn</a:t>
            </a:r>
            <a:r>
              <a:rPr lang="en-GB" sz="2800" dirty="0" smtClean="0"/>
              <a:t> </a:t>
            </a:r>
            <a:r>
              <a:rPr lang="en-GB" sz="2800" dirty="0" err="1" smtClean="0"/>
              <a:t>dosbarth</a:t>
            </a:r>
            <a:r>
              <a:rPr lang="en-GB" sz="2800" dirty="0" smtClean="0"/>
              <a:t> a </a:t>
            </a:r>
            <a:r>
              <a:rPr lang="en-GB" sz="2800" dirty="0" err="1" smtClean="0"/>
              <a:t>gofynwyd</a:t>
            </a:r>
            <a:r>
              <a:rPr lang="en-GB" sz="2800" dirty="0" smtClean="0"/>
              <a:t> </a:t>
            </a:r>
            <a:r>
              <a:rPr lang="en-GB" sz="2800" dirty="0" err="1" smtClean="0"/>
              <a:t>i</a:t>
            </a:r>
            <a:r>
              <a:rPr lang="en-GB" sz="2800" dirty="0" smtClean="0"/>
              <a:t> bob un </a:t>
            </a:r>
            <a:r>
              <a:rPr lang="en-GB" sz="2800" dirty="0" err="1" smtClean="0"/>
              <a:t>i</a:t>
            </a:r>
            <a:r>
              <a:rPr lang="en-GB" sz="2800" dirty="0" smtClean="0"/>
              <a:t> </a:t>
            </a:r>
            <a:r>
              <a:rPr lang="en-GB" sz="2800" dirty="0" err="1" smtClean="0"/>
              <a:t>ddod</a:t>
            </a:r>
            <a:r>
              <a:rPr lang="en-GB" sz="2800" dirty="0" smtClean="0"/>
              <a:t> </a:t>
            </a:r>
            <a:r>
              <a:rPr lang="en-GB" sz="2800" dirty="0" err="1" smtClean="0"/>
              <a:t>â</a:t>
            </a:r>
            <a:r>
              <a:rPr lang="en-GB" sz="2800" dirty="0" smtClean="0"/>
              <a:t> 15 </a:t>
            </a:r>
            <a:r>
              <a:rPr lang="en-GB" sz="2800" dirty="0" err="1" smtClean="0"/>
              <a:t>cacen</a:t>
            </a:r>
            <a:r>
              <a:rPr lang="en-GB" sz="2800" dirty="0" smtClean="0"/>
              <a:t> </a:t>
            </a:r>
            <a:r>
              <a:rPr lang="en-GB" sz="2800" dirty="0" err="1" smtClean="0"/>
              <a:t>i’r</a:t>
            </a:r>
            <a:r>
              <a:rPr lang="en-GB" sz="2800" dirty="0" smtClean="0"/>
              <a:t> </a:t>
            </a:r>
            <a:r>
              <a:rPr lang="en-GB" sz="2800" dirty="0" err="1" smtClean="0"/>
              <a:t>ysgol</a:t>
            </a:r>
            <a:r>
              <a:rPr lang="en-GB" sz="2800" dirty="0" smtClean="0"/>
              <a:t> </a:t>
            </a:r>
            <a:r>
              <a:rPr lang="en-GB" sz="2800" dirty="0" err="1" smtClean="0"/>
              <a:t>ar</a:t>
            </a:r>
            <a:r>
              <a:rPr lang="en-GB" sz="2800" dirty="0" smtClean="0"/>
              <a:t> </a:t>
            </a:r>
            <a:r>
              <a:rPr lang="en-GB" sz="2800" dirty="0" err="1" smtClean="0"/>
              <a:t>gyfer</a:t>
            </a:r>
            <a:r>
              <a:rPr lang="en-GB" sz="2800" dirty="0" smtClean="0"/>
              <a:t> </a:t>
            </a:r>
            <a:r>
              <a:rPr lang="en-GB" sz="2800" dirty="0" err="1" smtClean="0"/>
              <a:t>stondin</a:t>
            </a:r>
            <a:r>
              <a:rPr lang="en-GB" sz="2800" dirty="0" smtClean="0"/>
              <a:t> </a:t>
            </a:r>
            <a:r>
              <a:rPr lang="en-GB" sz="2800" dirty="0" err="1" smtClean="0"/>
              <a:t>gacennau</a:t>
            </a:r>
            <a:r>
              <a:rPr lang="en-GB" sz="2800" dirty="0" smtClean="0"/>
              <a:t> </a:t>
            </a:r>
            <a:r>
              <a:rPr lang="en-GB" sz="2800" dirty="0" err="1" smtClean="0"/>
              <a:t>elusennol</a:t>
            </a:r>
            <a:r>
              <a:rPr lang="en-GB" sz="2800" dirty="0" smtClean="0"/>
              <a:t>. </a:t>
            </a:r>
            <a:r>
              <a:rPr lang="en-GB" sz="2800" dirty="0" err="1" smtClean="0"/>
              <a:t>Gwerthwyd</a:t>
            </a:r>
            <a:r>
              <a:rPr lang="en-GB" sz="2800" dirty="0" smtClean="0"/>
              <a:t> bob </a:t>
            </a:r>
            <a:r>
              <a:rPr lang="en-GB" sz="2800" dirty="0" err="1" smtClean="0"/>
              <a:t>cacen</a:t>
            </a:r>
            <a:r>
              <a:rPr lang="en-GB" sz="2800" dirty="0" smtClean="0"/>
              <a:t> am 20c. Faint o </a:t>
            </a:r>
            <a:r>
              <a:rPr lang="en-GB" sz="2800" dirty="0" err="1" smtClean="0"/>
              <a:t>arian</a:t>
            </a:r>
            <a:r>
              <a:rPr lang="en-GB" sz="2800" dirty="0" smtClean="0"/>
              <a:t> </a:t>
            </a:r>
            <a:r>
              <a:rPr lang="en-GB" sz="2800" dirty="0" err="1" smtClean="0"/>
              <a:t>godwyd</a:t>
            </a:r>
            <a:r>
              <a:rPr lang="en-GB" sz="2800" dirty="0" smtClean="0"/>
              <a:t> </a:t>
            </a:r>
            <a:r>
              <a:rPr lang="en-GB" sz="2800" dirty="0" err="1" smtClean="0"/>
              <a:t>gan</a:t>
            </a:r>
            <a:r>
              <a:rPr lang="en-GB" sz="2800" dirty="0" smtClean="0"/>
              <a:t> y </a:t>
            </a:r>
            <a:r>
              <a:rPr lang="en-GB" sz="2800" dirty="0" err="1" smtClean="0"/>
              <a:t>dosbarth</a:t>
            </a:r>
            <a:r>
              <a:rPr lang="en-GB" sz="2800" dirty="0" smtClean="0"/>
              <a:t>? </a:t>
            </a:r>
            <a:r>
              <a:rPr lang="en-GB" sz="2800" b="1" dirty="0" err="1" smtClean="0"/>
              <a:t>Rhowch</a:t>
            </a:r>
            <a:r>
              <a:rPr lang="en-GB" sz="2800" b="1" dirty="0" smtClean="0"/>
              <a:t> </a:t>
            </a:r>
            <a:r>
              <a:rPr lang="en-GB" sz="2800" b="1" dirty="0" err="1" smtClean="0"/>
              <a:t>eich</a:t>
            </a:r>
            <a:r>
              <a:rPr lang="en-GB" sz="2800" b="1" dirty="0" smtClean="0"/>
              <a:t> </a:t>
            </a:r>
            <a:r>
              <a:rPr lang="en-GB" sz="2800" b="1" dirty="0" err="1" smtClean="0"/>
              <a:t>ateb</a:t>
            </a:r>
            <a:r>
              <a:rPr lang="en-GB" sz="2800" b="1" dirty="0" smtClean="0"/>
              <a:t> </a:t>
            </a:r>
            <a:r>
              <a:rPr lang="en-GB" sz="2800" b="1" dirty="0" err="1" smtClean="0"/>
              <a:t>mewn</a:t>
            </a:r>
            <a:r>
              <a:rPr lang="en-GB" sz="2800" b="1" dirty="0" smtClean="0"/>
              <a:t> </a:t>
            </a:r>
            <a:r>
              <a:rPr lang="en-GB" sz="2800" b="1" dirty="0" err="1" smtClean="0"/>
              <a:t>punnoedd</a:t>
            </a:r>
            <a:r>
              <a:rPr lang="en-GB" sz="2800" b="1" dirty="0" smtClean="0"/>
              <a:t>. </a:t>
            </a:r>
            <a:endParaRPr lang="en-GB" b="1" dirty="0" smtClean="0"/>
          </a:p>
          <a:p>
            <a:r>
              <a:rPr lang="en-GB" sz="2800" dirty="0" smtClean="0"/>
              <a:t>Mae </a:t>
            </a:r>
            <a:r>
              <a:rPr lang="en-GB" sz="2800" dirty="0" err="1" smtClean="0"/>
              <a:t>athro</a:t>
            </a:r>
            <a:r>
              <a:rPr lang="en-GB" sz="2800" dirty="0" smtClean="0"/>
              <a:t> </a:t>
            </a:r>
            <a:r>
              <a:rPr lang="en-GB" sz="2800" dirty="0" err="1" smtClean="0"/>
              <a:t>Sbaeneg</a:t>
            </a:r>
            <a:r>
              <a:rPr lang="en-GB" sz="2800" dirty="0" smtClean="0"/>
              <a:t> </a:t>
            </a:r>
            <a:r>
              <a:rPr lang="en-GB" sz="2800" dirty="0" err="1" smtClean="0"/>
              <a:t>yn</a:t>
            </a:r>
            <a:r>
              <a:rPr lang="en-GB" sz="2800" dirty="0" smtClean="0"/>
              <a:t> </a:t>
            </a:r>
            <a:r>
              <a:rPr lang="en-GB" sz="2800" dirty="0" err="1" smtClean="0"/>
              <a:t>archebu</a:t>
            </a:r>
            <a:r>
              <a:rPr lang="en-GB" sz="2800" dirty="0" smtClean="0"/>
              <a:t> 25 </a:t>
            </a:r>
            <a:r>
              <a:rPr lang="en-GB" sz="2800" dirty="0" err="1" smtClean="0"/>
              <a:t>cryno</a:t>
            </a:r>
            <a:r>
              <a:rPr lang="en-GB" sz="2800" dirty="0" smtClean="0"/>
              <a:t> </a:t>
            </a:r>
            <a:r>
              <a:rPr lang="en-GB" sz="2800" dirty="0" err="1" smtClean="0"/>
              <a:t>ddisg</a:t>
            </a:r>
            <a:r>
              <a:rPr lang="en-GB" sz="2800" dirty="0" smtClean="0"/>
              <a:t> am £11.99. Beth </a:t>
            </a:r>
            <a:r>
              <a:rPr lang="en-GB" sz="2800" dirty="0" err="1" smtClean="0"/>
              <a:t>yw</a:t>
            </a:r>
            <a:r>
              <a:rPr lang="en-GB" sz="2800" dirty="0" smtClean="0"/>
              <a:t> </a:t>
            </a:r>
            <a:r>
              <a:rPr lang="en-GB" sz="2800" b="1" dirty="0" err="1" smtClean="0"/>
              <a:t>cyfanswm</a:t>
            </a:r>
            <a:r>
              <a:rPr lang="en-GB" sz="2800" b="1" dirty="0" smtClean="0"/>
              <a:t> y </a:t>
            </a:r>
            <a:r>
              <a:rPr lang="en-GB" sz="2800" b="1" dirty="0" err="1" smtClean="0"/>
              <a:t>gost</a:t>
            </a:r>
            <a:r>
              <a:rPr lang="en-GB" sz="2800" b="1" dirty="0" smtClean="0"/>
              <a:t> </a:t>
            </a:r>
            <a:r>
              <a:rPr lang="en-GB" sz="2800" b="1" dirty="0" err="1" smtClean="0"/>
              <a:t>mewn</a:t>
            </a:r>
            <a:r>
              <a:rPr lang="en-GB" sz="2800" b="1" dirty="0" smtClean="0"/>
              <a:t> </a:t>
            </a:r>
            <a:r>
              <a:rPr lang="en-GB" sz="2800" b="1" dirty="0" err="1" smtClean="0"/>
              <a:t>punnoedd</a:t>
            </a:r>
            <a:r>
              <a:rPr lang="en-GB" sz="2800" dirty="0" smtClean="0"/>
              <a:t>? </a:t>
            </a:r>
          </a:p>
        </p:txBody>
      </p:sp>
    </p:spTree>
    <p:extLst>
      <p:ext uri="{BB962C8B-B14F-4D97-AF65-F5344CB8AC3E}">
        <p14:creationId xmlns:p14="http://schemas.microsoft.com/office/powerpoint/2010/main" val="6333336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84642" y="302187"/>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Lluosi</a:t>
            </a:r>
            <a:r>
              <a:rPr lang="en-GB" dirty="0" smtClean="0"/>
              <a:t>/</a:t>
            </a:r>
            <a:r>
              <a:rPr lang="en-GB" dirty="0" err="1" smtClean="0"/>
              <a:t>Rhannu</a:t>
            </a:r>
            <a:r>
              <a:rPr lang="en-GB" dirty="0" smtClean="0"/>
              <a:t> - Multiplication/Division</a:t>
            </a:r>
            <a:endParaRPr lang="en-GB" dirty="0"/>
          </a:p>
        </p:txBody>
      </p:sp>
      <p:sp>
        <p:nvSpPr>
          <p:cNvPr id="3" name="Content Placeholder 2"/>
          <p:cNvSpPr txBox="1">
            <a:spLocks/>
          </p:cNvSpPr>
          <p:nvPr/>
        </p:nvSpPr>
        <p:spPr>
          <a:xfrm>
            <a:off x="6357257"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A teacher buys dictionaries for use by each pupil in a year group. The dictionaries come in packs of 16.  How many packs are needed for a year group with 180 pupils?</a:t>
            </a:r>
          </a:p>
          <a:p>
            <a:r>
              <a:rPr lang="en-GB" sz="3200" dirty="0" smtClean="0"/>
              <a:t> </a:t>
            </a:r>
            <a:endParaRPr lang="en-GB" dirty="0"/>
          </a:p>
        </p:txBody>
      </p:sp>
      <p:sp>
        <p:nvSpPr>
          <p:cNvPr id="4" name="Content Placeholder 2"/>
          <p:cNvSpPr txBox="1">
            <a:spLocks/>
          </p:cNvSpPr>
          <p:nvPr/>
        </p:nvSpPr>
        <p:spPr>
          <a:xfrm>
            <a:off x="609600"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Mae </a:t>
            </a:r>
            <a:r>
              <a:rPr lang="en-GB" sz="3200" dirty="0" err="1" smtClean="0"/>
              <a:t>athro’n</a:t>
            </a:r>
            <a:r>
              <a:rPr lang="en-GB" sz="3200" dirty="0" smtClean="0"/>
              <a:t> </a:t>
            </a:r>
            <a:r>
              <a:rPr lang="en-GB" sz="3200" dirty="0" err="1" smtClean="0"/>
              <a:t>prynu</a:t>
            </a:r>
            <a:r>
              <a:rPr lang="en-GB" sz="3200" dirty="0" smtClean="0"/>
              <a:t> </a:t>
            </a:r>
            <a:r>
              <a:rPr lang="en-GB" sz="3200" dirty="0" err="1" smtClean="0"/>
              <a:t>geiriaduron</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pob</a:t>
            </a:r>
            <a:r>
              <a:rPr lang="en-GB" sz="3200" dirty="0" smtClean="0"/>
              <a:t> </a:t>
            </a:r>
            <a:r>
              <a:rPr lang="en-GB" sz="3200" dirty="0" err="1" smtClean="0"/>
              <a:t>disgybl</a:t>
            </a:r>
            <a:r>
              <a:rPr lang="en-GB" sz="3200" dirty="0" smtClean="0"/>
              <a:t> o </a:t>
            </a:r>
            <a:r>
              <a:rPr lang="en-GB" sz="3200" dirty="0" err="1" smtClean="0"/>
              <a:t>fewn</a:t>
            </a:r>
            <a:r>
              <a:rPr lang="en-GB" sz="3200" dirty="0" smtClean="0"/>
              <a:t> </a:t>
            </a:r>
            <a:r>
              <a:rPr lang="en-GB" sz="3200" dirty="0" err="1" smtClean="0"/>
              <a:t>grŵp</a:t>
            </a:r>
            <a:r>
              <a:rPr lang="en-GB" sz="3200" dirty="0" smtClean="0"/>
              <a:t> </a:t>
            </a:r>
            <a:r>
              <a:rPr lang="en-GB" sz="3200" dirty="0" err="1" smtClean="0"/>
              <a:t>blwyddyn</a:t>
            </a:r>
            <a:r>
              <a:rPr lang="en-GB" sz="3200" dirty="0" smtClean="0"/>
              <a:t>. </a:t>
            </a:r>
            <a:r>
              <a:rPr lang="en-GB" sz="3200" dirty="0" err="1" smtClean="0"/>
              <a:t>Daw’r</a:t>
            </a:r>
            <a:r>
              <a:rPr lang="en-GB" sz="3200" dirty="0" smtClean="0"/>
              <a:t> </a:t>
            </a:r>
            <a:r>
              <a:rPr lang="en-GB" sz="3200" dirty="0" err="1" smtClean="0"/>
              <a:t>geiriaduron</a:t>
            </a:r>
            <a:r>
              <a:rPr lang="en-GB" sz="3200" dirty="0" smtClean="0"/>
              <a:t> </a:t>
            </a:r>
            <a:r>
              <a:rPr lang="en-GB" sz="3200" dirty="0" err="1" smtClean="0"/>
              <a:t>mewn</a:t>
            </a:r>
            <a:r>
              <a:rPr lang="en-GB" sz="3200" dirty="0" smtClean="0"/>
              <a:t> </a:t>
            </a:r>
            <a:r>
              <a:rPr lang="en-GB" sz="3200" dirty="0" err="1" smtClean="0"/>
              <a:t>pecynnau</a:t>
            </a:r>
            <a:r>
              <a:rPr lang="en-GB" sz="3200" dirty="0" smtClean="0"/>
              <a:t> o 16. </a:t>
            </a:r>
            <a:r>
              <a:rPr lang="en-GB" sz="3200" dirty="0" err="1" smtClean="0"/>
              <a:t>Sawl</a:t>
            </a:r>
            <a:r>
              <a:rPr lang="en-GB" sz="3200" dirty="0" smtClean="0"/>
              <a:t> </a:t>
            </a:r>
            <a:r>
              <a:rPr lang="en-GB" sz="3200" dirty="0" err="1" smtClean="0"/>
              <a:t>pecyn</a:t>
            </a:r>
            <a:r>
              <a:rPr lang="en-GB" sz="3200" dirty="0" smtClean="0"/>
              <a:t> </a:t>
            </a:r>
            <a:r>
              <a:rPr lang="en-GB" sz="3200" dirty="0" err="1" smtClean="0"/>
              <a:t>sydd</a:t>
            </a:r>
            <a:r>
              <a:rPr lang="en-GB" sz="3200" dirty="0" smtClean="0"/>
              <a:t> </a:t>
            </a:r>
            <a:r>
              <a:rPr lang="en-GB" sz="3200" dirty="0" err="1" smtClean="0"/>
              <a:t>angen</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blwyddyn</a:t>
            </a:r>
            <a:r>
              <a:rPr lang="en-GB" sz="3200" dirty="0" smtClean="0"/>
              <a:t> </a:t>
            </a:r>
            <a:r>
              <a:rPr lang="en-GB" sz="3200" dirty="0" err="1" smtClean="0"/>
              <a:t>â</a:t>
            </a:r>
            <a:r>
              <a:rPr lang="en-GB" sz="3200" dirty="0" smtClean="0"/>
              <a:t> 180 </a:t>
            </a:r>
            <a:r>
              <a:rPr lang="en-GB" sz="3200" dirty="0" err="1" smtClean="0"/>
              <a:t>disgybl</a:t>
            </a:r>
            <a:r>
              <a:rPr lang="en-GB" sz="3200" dirty="0" smtClean="0"/>
              <a:t>? with 180 pupils?</a:t>
            </a:r>
          </a:p>
          <a:p>
            <a:r>
              <a:rPr lang="en-GB" sz="3200" dirty="0" smtClean="0"/>
              <a:t> </a:t>
            </a:r>
            <a:endParaRPr lang="en-GB" dirty="0"/>
          </a:p>
        </p:txBody>
      </p:sp>
    </p:spTree>
    <p:extLst>
      <p:ext uri="{BB962C8B-B14F-4D97-AF65-F5344CB8AC3E}">
        <p14:creationId xmlns:p14="http://schemas.microsoft.com/office/powerpoint/2010/main" val="104806774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84642" y="302187"/>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Lluosi</a:t>
            </a:r>
            <a:r>
              <a:rPr lang="en-GB" dirty="0" smtClean="0"/>
              <a:t>/</a:t>
            </a:r>
            <a:r>
              <a:rPr lang="en-GB" dirty="0" err="1" smtClean="0"/>
              <a:t>Rhannu</a:t>
            </a:r>
            <a:r>
              <a:rPr lang="en-GB" dirty="0" smtClean="0"/>
              <a:t> - Multiplication/Division</a:t>
            </a:r>
            <a:endParaRPr lang="en-GB" dirty="0"/>
          </a:p>
        </p:txBody>
      </p:sp>
      <p:sp>
        <p:nvSpPr>
          <p:cNvPr id="3" name="Content Placeholder 2"/>
          <p:cNvSpPr txBox="1">
            <a:spLocks/>
          </p:cNvSpPr>
          <p:nvPr/>
        </p:nvSpPr>
        <p:spPr>
          <a:xfrm>
            <a:off x="6357257" y="1741714"/>
            <a:ext cx="5546194" cy="4811486"/>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For a science experiment a teacher needed 35 millilitres of vinegar for each pupil. There were 30 pupils in the class. Vinegar comes in 0.5 litre bottles.  </a:t>
            </a:r>
            <a:r>
              <a:rPr lang="en-GB" sz="3200" b="1" dirty="0" smtClean="0"/>
              <a:t>How many bottles</a:t>
            </a:r>
            <a:r>
              <a:rPr lang="en-GB" sz="3200" dirty="0" smtClean="0"/>
              <a:t> of vinegar were needed? </a:t>
            </a:r>
          </a:p>
        </p:txBody>
      </p:sp>
      <p:sp>
        <p:nvSpPr>
          <p:cNvPr id="4" name="Content Placeholder 2"/>
          <p:cNvSpPr txBox="1">
            <a:spLocks/>
          </p:cNvSpPr>
          <p:nvPr/>
        </p:nvSpPr>
        <p:spPr>
          <a:xfrm>
            <a:off x="316198"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Ar</a:t>
            </a:r>
            <a:r>
              <a:rPr lang="en-GB" sz="3200" dirty="0" smtClean="0"/>
              <a:t> </a:t>
            </a:r>
            <a:r>
              <a:rPr lang="en-GB" sz="3200" dirty="0" err="1" smtClean="0"/>
              <a:t>gyfer</a:t>
            </a:r>
            <a:r>
              <a:rPr lang="en-GB" sz="3200" dirty="0" smtClean="0"/>
              <a:t> </a:t>
            </a:r>
            <a:r>
              <a:rPr lang="en-GB" sz="3200" dirty="0" err="1" smtClean="0"/>
              <a:t>arbrawf</a:t>
            </a:r>
            <a:r>
              <a:rPr lang="en-GB" sz="3200" dirty="0" smtClean="0"/>
              <a:t> </a:t>
            </a:r>
            <a:r>
              <a:rPr lang="en-GB" sz="3200" dirty="0" err="1" smtClean="0"/>
              <a:t>gwyddonol</a:t>
            </a:r>
            <a:r>
              <a:rPr lang="en-GB" sz="3200" dirty="0" smtClean="0"/>
              <a:t> </a:t>
            </a:r>
            <a:r>
              <a:rPr lang="en-GB" sz="3200" dirty="0" err="1" smtClean="0"/>
              <a:t>roedd</a:t>
            </a:r>
            <a:r>
              <a:rPr lang="en-GB" sz="3200" dirty="0" smtClean="0"/>
              <a:t> </a:t>
            </a:r>
            <a:r>
              <a:rPr lang="en-GB" sz="3200" dirty="0" err="1" smtClean="0"/>
              <a:t>angen</a:t>
            </a:r>
            <a:r>
              <a:rPr lang="en-GB" sz="3200" dirty="0" smtClean="0"/>
              <a:t> 35 </a:t>
            </a:r>
            <a:r>
              <a:rPr lang="en-GB" sz="3200" dirty="0" err="1" smtClean="0"/>
              <a:t>milimetr</a:t>
            </a:r>
            <a:r>
              <a:rPr lang="en-GB" sz="3200" dirty="0" smtClean="0"/>
              <a:t> o </a:t>
            </a:r>
            <a:r>
              <a:rPr lang="en-GB" sz="3200" dirty="0" err="1" smtClean="0"/>
              <a:t>finegr</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pob</a:t>
            </a:r>
            <a:r>
              <a:rPr lang="en-GB" sz="3200" dirty="0" smtClean="0"/>
              <a:t> </a:t>
            </a:r>
            <a:r>
              <a:rPr lang="en-GB" sz="3200" dirty="0" err="1" smtClean="0"/>
              <a:t>disgybl</a:t>
            </a:r>
            <a:r>
              <a:rPr lang="en-GB" sz="3200" dirty="0" smtClean="0"/>
              <a:t>. </a:t>
            </a:r>
            <a:r>
              <a:rPr lang="en-GB" sz="3200" dirty="0" err="1" smtClean="0"/>
              <a:t>Roedd</a:t>
            </a:r>
            <a:r>
              <a:rPr lang="en-GB" sz="3200" dirty="0" smtClean="0"/>
              <a:t> 30 </a:t>
            </a:r>
            <a:r>
              <a:rPr lang="en-GB" sz="3200" dirty="0" err="1" smtClean="0"/>
              <a:t>disgybl</a:t>
            </a:r>
            <a:r>
              <a:rPr lang="en-GB" sz="3200" dirty="0" smtClean="0"/>
              <a:t> </a:t>
            </a:r>
            <a:r>
              <a:rPr lang="en-GB" sz="3200" dirty="0" err="1" smtClean="0"/>
              <a:t>yn</a:t>
            </a:r>
            <a:r>
              <a:rPr lang="en-GB" sz="3200" dirty="0" smtClean="0"/>
              <a:t> y </a:t>
            </a:r>
            <a:r>
              <a:rPr lang="en-GB" sz="3200" dirty="0" err="1" smtClean="0"/>
              <a:t>dosbarth</a:t>
            </a:r>
            <a:r>
              <a:rPr lang="en-GB" sz="3200" dirty="0" smtClean="0"/>
              <a:t> Daw </a:t>
            </a:r>
            <a:r>
              <a:rPr lang="en-GB" sz="3200" dirty="0" err="1" smtClean="0"/>
              <a:t>finegr</a:t>
            </a:r>
            <a:r>
              <a:rPr lang="en-GB" sz="3200" dirty="0" smtClean="0"/>
              <a:t> </a:t>
            </a:r>
            <a:r>
              <a:rPr lang="en-GB" sz="3200" dirty="0" err="1" smtClean="0"/>
              <a:t>mewn</a:t>
            </a:r>
            <a:r>
              <a:rPr lang="en-GB" sz="3200" dirty="0" smtClean="0"/>
              <a:t> </a:t>
            </a:r>
            <a:r>
              <a:rPr lang="en-GB" sz="3200" dirty="0" err="1" smtClean="0"/>
              <a:t>poteli</a:t>
            </a:r>
            <a:r>
              <a:rPr lang="en-GB" sz="3200" dirty="0" smtClean="0"/>
              <a:t> 0.5 </a:t>
            </a:r>
            <a:r>
              <a:rPr lang="en-GB" sz="3200" dirty="0" err="1" smtClean="0"/>
              <a:t>litr</a:t>
            </a:r>
            <a:r>
              <a:rPr lang="en-GB" sz="3200" dirty="0" smtClean="0"/>
              <a:t>. </a:t>
            </a:r>
            <a:r>
              <a:rPr lang="en-GB" sz="3200" b="1" dirty="0" err="1" smtClean="0"/>
              <a:t>Sawl</a:t>
            </a:r>
            <a:r>
              <a:rPr lang="en-GB" sz="3200" b="1" dirty="0" smtClean="0"/>
              <a:t> </a:t>
            </a:r>
            <a:r>
              <a:rPr lang="en-GB" sz="3200" b="1" dirty="0" err="1" smtClean="0"/>
              <a:t>potel</a:t>
            </a:r>
            <a:r>
              <a:rPr lang="en-GB" sz="3200" dirty="0" smtClean="0"/>
              <a:t> o </a:t>
            </a:r>
            <a:r>
              <a:rPr lang="en-GB" sz="3200" dirty="0" err="1" smtClean="0"/>
              <a:t>finegr</a:t>
            </a:r>
            <a:r>
              <a:rPr lang="en-GB" sz="3200" dirty="0" smtClean="0"/>
              <a:t> </a:t>
            </a:r>
            <a:r>
              <a:rPr lang="en-GB" sz="3200" dirty="0" err="1" smtClean="0"/>
              <a:t>oedd</a:t>
            </a:r>
            <a:r>
              <a:rPr lang="en-GB" sz="3200" dirty="0" smtClean="0"/>
              <a:t> </a:t>
            </a:r>
            <a:r>
              <a:rPr lang="en-GB" sz="3200" dirty="0" err="1" smtClean="0"/>
              <a:t>angen</a:t>
            </a:r>
            <a:r>
              <a:rPr lang="en-GB" sz="3200" dirty="0" smtClean="0"/>
              <a:t> </a:t>
            </a:r>
            <a:r>
              <a:rPr lang="en-GB" sz="3200" dirty="0" err="1" smtClean="0"/>
              <a:t>ar</a:t>
            </a:r>
            <a:r>
              <a:rPr lang="en-GB" sz="3200" dirty="0" smtClean="0"/>
              <a:t> </a:t>
            </a:r>
            <a:r>
              <a:rPr lang="en-GB" sz="3200" dirty="0" err="1" smtClean="0"/>
              <a:t>yr</a:t>
            </a:r>
            <a:r>
              <a:rPr lang="en-GB" sz="3200" dirty="0" smtClean="0"/>
              <a:t> </a:t>
            </a:r>
            <a:r>
              <a:rPr lang="en-GB" sz="3200" dirty="0" err="1" smtClean="0"/>
              <a:t>athro</a:t>
            </a:r>
            <a:r>
              <a:rPr lang="en-GB" sz="3200" dirty="0" smtClean="0"/>
              <a:t>? </a:t>
            </a:r>
            <a:endParaRPr lang="en-GB" dirty="0" smtClean="0"/>
          </a:p>
        </p:txBody>
      </p:sp>
    </p:spTree>
    <p:extLst>
      <p:ext uri="{BB962C8B-B14F-4D97-AF65-F5344CB8AC3E}">
        <p14:creationId xmlns:p14="http://schemas.microsoft.com/office/powerpoint/2010/main" val="103866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96325" y="36092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Cyfrifo</a:t>
            </a:r>
            <a:r>
              <a:rPr lang="en-GB" dirty="0" smtClean="0"/>
              <a:t> </a:t>
            </a:r>
            <a:r>
              <a:rPr lang="en-GB" dirty="0" err="1" smtClean="0"/>
              <a:t>gyda</a:t>
            </a:r>
            <a:r>
              <a:rPr lang="en-GB" dirty="0" smtClean="0"/>
              <a:t> </a:t>
            </a:r>
            <a:r>
              <a:rPr lang="en-GB" dirty="0" err="1" smtClean="0"/>
              <a:t>Chyflymder</a:t>
            </a:r>
            <a:r>
              <a:rPr lang="en-GB" dirty="0" smtClean="0"/>
              <a:t>, </a:t>
            </a:r>
            <a:r>
              <a:rPr lang="en-GB" dirty="0" err="1" smtClean="0"/>
              <a:t>Pellter</a:t>
            </a:r>
            <a:r>
              <a:rPr lang="en-GB" dirty="0" smtClean="0"/>
              <a:t> ac </a:t>
            </a:r>
            <a:r>
              <a:rPr lang="en-GB" dirty="0" err="1" smtClean="0"/>
              <a:t>amser</a:t>
            </a:r>
            <a:endParaRPr lang="en-GB" dirty="0" smtClean="0"/>
          </a:p>
          <a:p>
            <a:r>
              <a:rPr lang="en-GB" dirty="0" smtClean="0"/>
              <a:t>Working with SPEED, Distance and Time</a:t>
            </a:r>
            <a:endParaRPr lang="en-GB" dirty="0"/>
          </a:p>
        </p:txBody>
      </p:sp>
      <p:sp>
        <p:nvSpPr>
          <p:cNvPr id="4" name="Content Placeholder 2"/>
          <p:cNvSpPr txBox="1">
            <a:spLocks/>
          </p:cNvSpPr>
          <p:nvPr/>
        </p:nvSpPr>
        <p:spPr>
          <a:xfrm>
            <a:off x="6338000" y="1619004"/>
            <a:ext cx="5641675" cy="3746625"/>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900" dirty="0" smtClean="0"/>
              <a:t>A school trip involves a 130 mile bus journey. </a:t>
            </a:r>
          </a:p>
          <a:p>
            <a:r>
              <a:rPr lang="en-GB" sz="2900" dirty="0" smtClean="0"/>
              <a:t>The bus travels an average of 30 miles an hour for the first 10 miles, then 60 miles an hour for the remainder of the journey. </a:t>
            </a:r>
          </a:p>
          <a:p>
            <a:r>
              <a:rPr lang="en-GB" sz="2900" dirty="0" smtClean="0"/>
              <a:t>How long does the bus journey to the museum take? Give your answer in hours and minutes.</a:t>
            </a:r>
            <a:endParaRPr lang="en-GB" sz="2900" dirty="0"/>
          </a:p>
        </p:txBody>
      </p:sp>
      <p:sp>
        <p:nvSpPr>
          <p:cNvPr id="5" name="Content Placeholder 2"/>
          <p:cNvSpPr txBox="1">
            <a:spLocks/>
          </p:cNvSpPr>
          <p:nvPr/>
        </p:nvSpPr>
        <p:spPr>
          <a:xfrm>
            <a:off x="327805" y="1619005"/>
            <a:ext cx="5865961" cy="3746624"/>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900" dirty="0" smtClean="0"/>
              <a:t>Mae trip </a:t>
            </a:r>
            <a:r>
              <a:rPr lang="en-GB" sz="2900" dirty="0" err="1" smtClean="0"/>
              <a:t>ysgol</a:t>
            </a:r>
            <a:r>
              <a:rPr lang="en-GB" sz="2900" dirty="0" smtClean="0"/>
              <a:t> </a:t>
            </a:r>
            <a:r>
              <a:rPr lang="en-GB" sz="2900" dirty="0" err="1" smtClean="0"/>
              <a:t>yn</a:t>
            </a:r>
            <a:r>
              <a:rPr lang="en-GB" sz="2900" dirty="0" smtClean="0"/>
              <a:t> </a:t>
            </a:r>
            <a:r>
              <a:rPr lang="en-GB" sz="2900" dirty="0" err="1" smtClean="0"/>
              <a:t>daith</a:t>
            </a:r>
            <a:r>
              <a:rPr lang="en-GB" sz="2900" dirty="0" smtClean="0"/>
              <a:t> </a:t>
            </a:r>
            <a:r>
              <a:rPr lang="en-GB" sz="2900" dirty="0" err="1" smtClean="0"/>
              <a:t>fws</a:t>
            </a:r>
            <a:r>
              <a:rPr lang="en-GB" sz="2900" dirty="0" smtClean="0"/>
              <a:t> o 130 </a:t>
            </a:r>
            <a:r>
              <a:rPr lang="en-GB" sz="2900" dirty="0" err="1" smtClean="0"/>
              <a:t>milltir</a:t>
            </a:r>
            <a:r>
              <a:rPr lang="en-GB" sz="2900" dirty="0" smtClean="0"/>
              <a:t>. </a:t>
            </a:r>
          </a:p>
          <a:p>
            <a:r>
              <a:rPr lang="en-GB" sz="2900" dirty="0" err="1" smtClean="0"/>
              <a:t>Mae’r</a:t>
            </a:r>
            <a:r>
              <a:rPr lang="en-GB" sz="2900" dirty="0" smtClean="0"/>
              <a:t> </a:t>
            </a:r>
            <a:r>
              <a:rPr lang="en-GB" sz="2900" dirty="0" err="1" smtClean="0"/>
              <a:t>bws</a:t>
            </a:r>
            <a:r>
              <a:rPr lang="en-GB" sz="2900" dirty="0" smtClean="0"/>
              <a:t> </a:t>
            </a:r>
            <a:r>
              <a:rPr lang="en-GB" sz="2900" dirty="0" err="1" smtClean="0"/>
              <a:t>yn</a:t>
            </a:r>
            <a:r>
              <a:rPr lang="en-GB" sz="2900" dirty="0" smtClean="0"/>
              <a:t> </a:t>
            </a:r>
            <a:r>
              <a:rPr lang="en-GB" sz="2900" dirty="0" err="1" smtClean="0"/>
              <a:t>teithio</a:t>
            </a:r>
            <a:r>
              <a:rPr lang="en-GB" sz="2900" dirty="0" smtClean="0"/>
              <a:t> 30 </a:t>
            </a:r>
            <a:r>
              <a:rPr lang="en-GB" sz="2900" dirty="0" err="1" smtClean="0"/>
              <a:t>milltir</a:t>
            </a:r>
            <a:r>
              <a:rPr lang="en-GB" sz="2900" dirty="0" smtClean="0"/>
              <a:t> </a:t>
            </a:r>
            <a:r>
              <a:rPr lang="en-GB" sz="2900" dirty="0" err="1" smtClean="0"/>
              <a:t>yr</a:t>
            </a:r>
            <a:r>
              <a:rPr lang="en-GB" sz="2900" dirty="0" smtClean="0"/>
              <a:t> </a:t>
            </a:r>
            <a:r>
              <a:rPr lang="en-GB" sz="2900" dirty="0" err="1" smtClean="0"/>
              <a:t>awr</a:t>
            </a:r>
            <a:r>
              <a:rPr lang="en-GB" sz="2900" dirty="0" smtClean="0"/>
              <a:t> </a:t>
            </a:r>
            <a:r>
              <a:rPr lang="en-GB" sz="2900" dirty="0" err="1" smtClean="0"/>
              <a:t>ar</a:t>
            </a:r>
            <a:r>
              <a:rPr lang="en-GB" sz="2900" dirty="0" smtClean="0"/>
              <a:t> </a:t>
            </a:r>
            <a:r>
              <a:rPr lang="en-GB" sz="2900" dirty="0" err="1" smtClean="0"/>
              <a:t>gyfartaledd</a:t>
            </a:r>
            <a:r>
              <a:rPr lang="en-GB" sz="2900" dirty="0" smtClean="0"/>
              <a:t> am y 10 </a:t>
            </a:r>
            <a:r>
              <a:rPr lang="en-GB" sz="2900" dirty="0" err="1" smtClean="0"/>
              <a:t>milltir</a:t>
            </a:r>
            <a:r>
              <a:rPr lang="en-GB" sz="2900" dirty="0" smtClean="0"/>
              <a:t> </a:t>
            </a:r>
            <a:r>
              <a:rPr lang="en-GB" sz="2900" dirty="0" err="1" smtClean="0"/>
              <a:t>cyntaf</a:t>
            </a:r>
            <a:r>
              <a:rPr lang="en-GB" sz="2900" dirty="0" smtClean="0"/>
              <a:t>, </a:t>
            </a:r>
            <a:r>
              <a:rPr lang="en-GB" sz="2900" dirty="0" err="1" smtClean="0"/>
              <a:t>yna</a:t>
            </a:r>
            <a:r>
              <a:rPr lang="en-GB" sz="2900" dirty="0" smtClean="0"/>
              <a:t> 60 </a:t>
            </a:r>
            <a:r>
              <a:rPr lang="en-GB" sz="2900" dirty="0" err="1" smtClean="0"/>
              <a:t>milltir</a:t>
            </a:r>
            <a:r>
              <a:rPr lang="en-GB" sz="2900" dirty="0" smtClean="0"/>
              <a:t> </a:t>
            </a:r>
            <a:r>
              <a:rPr lang="en-GB" sz="2900" dirty="0" err="1" smtClean="0"/>
              <a:t>yr</a:t>
            </a:r>
            <a:r>
              <a:rPr lang="en-GB" sz="2900" dirty="0" smtClean="0"/>
              <a:t> </a:t>
            </a:r>
            <a:r>
              <a:rPr lang="en-GB" sz="2900" dirty="0" err="1" smtClean="0"/>
              <a:t>awr</a:t>
            </a:r>
            <a:r>
              <a:rPr lang="en-GB" sz="2900" dirty="0" smtClean="0"/>
              <a:t> am </a:t>
            </a:r>
            <a:r>
              <a:rPr lang="en-GB" sz="2900" dirty="0" err="1" smtClean="0"/>
              <a:t>weddill</a:t>
            </a:r>
            <a:r>
              <a:rPr lang="en-GB" sz="2900" dirty="0" smtClean="0"/>
              <a:t> y </a:t>
            </a:r>
            <a:r>
              <a:rPr lang="en-GB" sz="2900" dirty="0" err="1" smtClean="0"/>
              <a:t>daith</a:t>
            </a:r>
            <a:r>
              <a:rPr lang="en-GB" sz="2900" dirty="0" smtClean="0"/>
              <a:t>. </a:t>
            </a:r>
          </a:p>
          <a:p>
            <a:r>
              <a:rPr lang="en-GB" sz="2900" dirty="0" smtClean="0"/>
              <a:t>Pa </a:t>
            </a:r>
            <a:r>
              <a:rPr lang="en-GB" sz="2900" dirty="0" err="1" smtClean="0"/>
              <a:t>mor</a:t>
            </a:r>
            <a:r>
              <a:rPr lang="en-GB" sz="2900" dirty="0" smtClean="0"/>
              <a:t> </a:t>
            </a:r>
            <a:r>
              <a:rPr lang="en-GB" sz="2900" dirty="0" err="1" smtClean="0"/>
              <a:t>hir</a:t>
            </a:r>
            <a:r>
              <a:rPr lang="en-GB" sz="2900" dirty="0" smtClean="0"/>
              <a:t> </a:t>
            </a:r>
            <a:r>
              <a:rPr lang="en-GB" sz="2900" dirty="0" err="1" smtClean="0"/>
              <a:t>mae’r</a:t>
            </a:r>
            <a:r>
              <a:rPr lang="en-GB" sz="2900" dirty="0" smtClean="0"/>
              <a:t> </a:t>
            </a:r>
            <a:r>
              <a:rPr lang="en-GB" sz="2900" dirty="0" err="1" smtClean="0"/>
              <a:t>daith</a:t>
            </a:r>
            <a:r>
              <a:rPr lang="en-GB" sz="2900" dirty="0" smtClean="0"/>
              <a:t> </a:t>
            </a:r>
            <a:r>
              <a:rPr lang="en-GB" sz="2900" dirty="0" err="1" smtClean="0"/>
              <a:t>i’r</a:t>
            </a:r>
            <a:r>
              <a:rPr lang="en-GB" sz="2900" dirty="0" smtClean="0"/>
              <a:t> </a:t>
            </a:r>
            <a:r>
              <a:rPr lang="en-GB" sz="2900" dirty="0" err="1" smtClean="0"/>
              <a:t>amgueddfa</a:t>
            </a:r>
            <a:r>
              <a:rPr lang="en-GB" sz="2900" dirty="0" smtClean="0"/>
              <a:t> </a:t>
            </a:r>
            <a:r>
              <a:rPr lang="en-GB" sz="2900" dirty="0" err="1" smtClean="0"/>
              <a:t>yn</a:t>
            </a:r>
            <a:r>
              <a:rPr lang="en-GB" sz="2900" dirty="0" smtClean="0"/>
              <a:t> </a:t>
            </a:r>
            <a:r>
              <a:rPr lang="en-GB" sz="2900" dirty="0" err="1" smtClean="0"/>
              <a:t>ei</a:t>
            </a:r>
            <a:r>
              <a:rPr lang="en-GB" sz="2900" dirty="0" smtClean="0"/>
              <a:t> </a:t>
            </a:r>
            <a:r>
              <a:rPr lang="en-GB" sz="2900" dirty="0" err="1" smtClean="0"/>
              <a:t>gymryd</a:t>
            </a:r>
            <a:r>
              <a:rPr lang="en-GB" sz="2900" dirty="0" smtClean="0"/>
              <a:t>? </a:t>
            </a:r>
            <a:r>
              <a:rPr lang="en-GB" sz="2900" dirty="0" err="1" smtClean="0"/>
              <a:t>Rhowch</a:t>
            </a:r>
            <a:r>
              <a:rPr lang="en-GB" sz="2900" dirty="0" smtClean="0"/>
              <a:t> </a:t>
            </a:r>
            <a:r>
              <a:rPr lang="en-GB" sz="2900" dirty="0" err="1" smtClean="0"/>
              <a:t>eich</a:t>
            </a:r>
            <a:r>
              <a:rPr lang="en-GB" sz="2900" dirty="0" smtClean="0"/>
              <a:t> </a:t>
            </a:r>
            <a:r>
              <a:rPr lang="en-GB" sz="2900" dirty="0" err="1" smtClean="0"/>
              <a:t>ateb</a:t>
            </a:r>
            <a:r>
              <a:rPr lang="en-GB" sz="2900" dirty="0" smtClean="0"/>
              <a:t> </a:t>
            </a:r>
            <a:r>
              <a:rPr lang="en-GB" sz="2900" dirty="0" err="1" smtClean="0"/>
              <a:t>mewn</a:t>
            </a:r>
            <a:r>
              <a:rPr lang="en-GB" sz="2900" dirty="0" smtClean="0"/>
              <a:t> </a:t>
            </a:r>
            <a:r>
              <a:rPr lang="en-GB" sz="2900" dirty="0" err="1" smtClean="0"/>
              <a:t>oriau</a:t>
            </a:r>
            <a:r>
              <a:rPr lang="en-GB" sz="2900" dirty="0" smtClean="0"/>
              <a:t> a </a:t>
            </a:r>
            <a:r>
              <a:rPr lang="en-GB" sz="2900" dirty="0" err="1" smtClean="0"/>
              <a:t>munudau</a:t>
            </a:r>
            <a:r>
              <a:rPr lang="en-GB" sz="2900" dirty="0" smtClean="0"/>
              <a:t>. </a:t>
            </a:r>
            <a:endParaRPr lang="en-GB" sz="2900" dirty="0"/>
          </a:p>
        </p:txBody>
      </p:sp>
    </p:spTree>
    <p:extLst>
      <p:ext uri="{BB962C8B-B14F-4D97-AF65-F5344CB8AC3E}">
        <p14:creationId xmlns:p14="http://schemas.microsoft.com/office/powerpoint/2010/main" val="13819193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47764" y="599004"/>
            <a:ext cx="3437201" cy="2554545"/>
          </a:xfrm>
          <a:prstGeom prst="rect">
            <a:avLst/>
          </a:prstGeom>
          <a:noFill/>
        </p:spPr>
        <p:txBody>
          <a:bodyPr wrap="square" rtlCol="0">
            <a:spAutoFit/>
          </a:bodyPr>
          <a:lstStyle/>
          <a:p>
            <a:r>
              <a:rPr lang="en-GB" sz="3200" dirty="0"/>
              <a:t>What could this pie chart be showing? </a:t>
            </a:r>
          </a:p>
          <a:p>
            <a:r>
              <a:rPr lang="en-GB" sz="3200" dirty="0"/>
              <a:t>If 30% = 18, what else can you say about the chart?</a:t>
            </a:r>
          </a:p>
        </p:txBody>
      </p:sp>
      <p:sp>
        <p:nvSpPr>
          <p:cNvPr id="6" name="TextBox 5"/>
          <p:cNvSpPr txBox="1"/>
          <p:nvPr/>
        </p:nvSpPr>
        <p:spPr>
          <a:xfrm>
            <a:off x="8547764" y="3777745"/>
            <a:ext cx="3437201" cy="2554545"/>
          </a:xfrm>
          <a:prstGeom prst="rect">
            <a:avLst/>
          </a:prstGeom>
          <a:noFill/>
        </p:spPr>
        <p:txBody>
          <a:bodyPr wrap="square" rtlCol="0">
            <a:spAutoFit/>
          </a:bodyPr>
          <a:lstStyle/>
          <a:p>
            <a:r>
              <a:rPr lang="en-GB" sz="3200" dirty="0" smtClean="0"/>
              <a:t>Beth </a:t>
            </a:r>
            <a:r>
              <a:rPr lang="en-GB" sz="3200" dirty="0" err="1" smtClean="0"/>
              <a:t>allai’r</a:t>
            </a:r>
            <a:r>
              <a:rPr lang="en-GB" sz="3200" dirty="0" smtClean="0"/>
              <a:t> </a:t>
            </a:r>
            <a:r>
              <a:rPr lang="en-GB" sz="3200" dirty="0" err="1" smtClean="0"/>
              <a:t>siart</a:t>
            </a:r>
            <a:r>
              <a:rPr lang="en-GB" sz="3200" dirty="0" smtClean="0"/>
              <a:t> </a:t>
            </a:r>
            <a:r>
              <a:rPr lang="en-GB" sz="3200" dirty="0" err="1" smtClean="0"/>
              <a:t>hwn</a:t>
            </a:r>
            <a:r>
              <a:rPr lang="en-GB" sz="3200" dirty="0" smtClean="0"/>
              <a:t> </a:t>
            </a:r>
            <a:r>
              <a:rPr lang="en-GB" sz="3200" dirty="0" err="1" smtClean="0"/>
              <a:t>fod</a:t>
            </a:r>
            <a:r>
              <a:rPr lang="en-GB" sz="3200" dirty="0" smtClean="0"/>
              <a:t> </a:t>
            </a:r>
            <a:r>
              <a:rPr lang="en-GB" sz="3200" dirty="0" err="1" smtClean="0"/>
              <a:t>yn</a:t>
            </a:r>
            <a:r>
              <a:rPr lang="en-GB" sz="3200" dirty="0" smtClean="0"/>
              <a:t> </a:t>
            </a:r>
            <a:r>
              <a:rPr lang="en-GB" sz="3200" dirty="0" err="1" smtClean="0"/>
              <a:t>dangos</a:t>
            </a:r>
            <a:r>
              <a:rPr lang="en-GB" sz="3200" dirty="0" smtClean="0"/>
              <a:t>? </a:t>
            </a:r>
            <a:endParaRPr lang="en-GB" sz="3200" dirty="0"/>
          </a:p>
          <a:p>
            <a:r>
              <a:rPr lang="en-GB" sz="3200" dirty="0" err="1" smtClean="0"/>
              <a:t>Os</a:t>
            </a:r>
            <a:r>
              <a:rPr lang="en-GB" sz="3200" dirty="0" smtClean="0"/>
              <a:t> </a:t>
            </a:r>
            <a:r>
              <a:rPr lang="en-GB" sz="3200" dirty="0" err="1" smtClean="0"/>
              <a:t>yw</a:t>
            </a:r>
            <a:r>
              <a:rPr lang="en-GB" sz="3200" dirty="0" smtClean="0"/>
              <a:t> </a:t>
            </a:r>
            <a:r>
              <a:rPr lang="en-GB" sz="3200" dirty="0"/>
              <a:t>30% = 18, </a:t>
            </a:r>
            <a:r>
              <a:rPr lang="en-GB" sz="3200" dirty="0" err="1" smtClean="0"/>
              <a:t>beth</a:t>
            </a:r>
            <a:r>
              <a:rPr lang="en-GB" sz="3200" dirty="0" smtClean="0"/>
              <a:t> </a:t>
            </a:r>
            <a:r>
              <a:rPr lang="en-GB" sz="3200" dirty="0" err="1" smtClean="0"/>
              <a:t>arall</a:t>
            </a:r>
            <a:r>
              <a:rPr lang="en-GB" sz="3200" dirty="0" smtClean="0"/>
              <a:t> </a:t>
            </a:r>
            <a:r>
              <a:rPr lang="en-GB" sz="3200" dirty="0" err="1" smtClean="0"/>
              <a:t>allwch</a:t>
            </a:r>
            <a:r>
              <a:rPr lang="en-GB" sz="3200" dirty="0" smtClean="0"/>
              <a:t> </a:t>
            </a:r>
            <a:r>
              <a:rPr lang="en-GB" sz="3200" dirty="0" err="1" smtClean="0"/>
              <a:t>ei</a:t>
            </a:r>
            <a:r>
              <a:rPr lang="en-GB" sz="3200" dirty="0" smtClean="0"/>
              <a:t> </a:t>
            </a:r>
            <a:r>
              <a:rPr lang="en-GB" sz="3200" dirty="0" err="1" smtClean="0"/>
              <a:t>ddweud</a:t>
            </a:r>
            <a:r>
              <a:rPr lang="en-GB" sz="3200" dirty="0" smtClean="0"/>
              <a:t> am y </a:t>
            </a:r>
            <a:r>
              <a:rPr lang="en-GB" sz="3200" dirty="0" err="1" smtClean="0"/>
              <a:t>siart</a:t>
            </a:r>
            <a:r>
              <a:rPr lang="en-GB" sz="3200" dirty="0" smtClean="0"/>
              <a:t>?</a:t>
            </a:r>
            <a:endParaRPr lang="en-GB" sz="3200" dirty="0"/>
          </a:p>
        </p:txBody>
      </p:sp>
      <p:grpSp>
        <p:nvGrpSpPr>
          <p:cNvPr id="2" name="Group 1"/>
          <p:cNvGrpSpPr/>
          <p:nvPr/>
        </p:nvGrpSpPr>
        <p:grpSpPr>
          <a:xfrm>
            <a:off x="252416" y="901530"/>
            <a:ext cx="8295347" cy="5125054"/>
            <a:chOff x="252416" y="901530"/>
            <a:chExt cx="8295347" cy="5125054"/>
          </a:xfrm>
        </p:grpSpPr>
        <p:pic>
          <p:nvPicPr>
            <p:cNvPr id="4" name="Picture 3"/>
            <p:cNvPicPr>
              <a:picLocks noChangeAspect="1"/>
            </p:cNvPicPr>
            <p:nvPr/>
          </p:nvPicPr>
          <p:blipFill>
            <a:blip r:embed="rId3"/>
            <a:stretch>
              <a:fillRect/>
            </a:stretch>
          </p:blipFill>
          <p:spPr>
            <a:xfrm>
              <a:off x="252416" y="901530"/>
              <a:ext cx="8295347" cy="5125054"/>
            </a:xfrm>
            <a:prstGeom prst="rect">
              <a:avLst/>
            </a:prstGeom>
          </p:spPr>
        </p:pic>
        <p:sp>
          <p:nvSpPr>
            <p:cNvPr id="7" name="TextBox 6"/>
            <p:cNvSpPr txBox="1"/>
            <p:nvPr/>
          </p:nvSpPr>
          <p:spPr>
            <a:xfrm>
              <a:off x="5422126" y="1723336"/>
              <a:ext cx="2904399" cy="3662541"/>
            </a:xfrm>
            <a:prstGeom prst="rect">
              <a:avLst/>
            </a:prstGeom>
            <a:solidFill>
              <a:schemeClr val="bg1"/>
            </a:solidFill>
          </p:spPr>
          <p:txBody>
            <a:bodyPr wrap="square" rtlCol="0">
              <a:spAutoFit/>
            </a:bodyPr>
            <a:lstStyle/>
            <a:p>
              <a:r>
                <a:rPr lang="en-GB" sz="2900" dirty="0" smtClean="0"/>
                <a:t>Add. </a:t>
              </a:r>
              <a:r>
                <a:rPr lang="en-GB" sz="2900" dirty="0" err="1" smtClean="0"/>
                <a:t>Gorff</a:t>
              </a:r>
              <a:r>
                <a:rPr lang="en-GB" sz="2900" dirty="0" smtClean="0"/>
                <a:t>./ P.E.</a:t>
              </a:r>
            </a:p>
            <a:p>
              <a:r>
                <a:rPr lang="en-GB" sz="2900" dirty="0" err="1" smtClean="0"/>
                <a:t>Gwydd</a:t>
              </a:r>
              <a:r>
                <a:rPr lang="en-GB" sz="2900" dirty="0" smtClean="0"/>
                <a:t>. / Science</a:t>
              </a:r>
            </a:p>
            <a:p>
              <a:r>
                <a:rPr lang="en-GB" sz="2900" dirty="0" smtClean="0"/>
                <a:t>Maths.</a:t>
              </a:r>
            </a:p>
            <a:p>
              <a:r>
                <a:rPr lang="en-GB" sz="2900" dirty="0" smtClean="0"/>
                <a:t>Tech.</a:t>
              </a:r>
            </a:p>
            <a:p>
              <a:r>
                <a:rPr lang="en-GB" sz="2900" dirty="0" err="1" smtClean="0"/>
                <a:t>Iaith</a:t>
              </a:r>
              <a:r>
                <a:rPr lang="en-GB" sz="2900" dirty="0" smtClean="0"/>
                <a:t> / Language</a:t>
              </a:r>
            </a:p>
            <a:p>
              <a:r>
                <a:rPr lang="en-GB" sz="2900" dirty="0" err="1" smtClean="0"/>
                <a:t>Daear</a:t>
              </a:r>
              <a:r>
                <a:rPr lang="en-GB" sz="2900" dirty="0" smtClean="0"/>
                <a:t>. / Geog.</a:t>
              </a:r>
            </a:p>
            <a:p>
              <a:r>
                <a:rPr lang="en-GB" sz="2900" dirty="0" smtClean="0"/>
                <a:t>Hanes / History</a:t>
              </a:r>
            </a:p>
            <a:p>
              <a:r>
                <a:rPr lang="en-GB" sz="2900" dirty="0" err="1" smtClean="0"/>
                <a:t>Arall</a:t>
              </a:r>
              <a:r>
                <a:rPr lang="en-GB" sz="2900" dirty="0" smtClean="0"/>
                <a:t> / Other</a:t>
              </a:r>
              <a:endParaRPr lang="en-GB" sz="2900" dirty="0"/>
            </a:p>
          </p:txBody>
        </p:sp>
      </p:grpSp>
    </p:spTree>
    <p:extLst>
      <p:ext uri="{BB962C8B-B14F-4D97-AF65-F5344CB8AC3E}">
        <p14:creationId xmlns:p14="http://schemas.microsoft.com/office/powerpoint/2010/main" val="135583009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2827" y="772123"/>
            <a:ext cx="8219280" cy="5844821"/>
          </a:xfrm>
          <a:prstGeom prst="rect">
            <a:avLst/>
          </a:prstGeom>
        </p:spPr>
      </p:pic>
      <p:sp>
        <p:nvSpPr>
          <p:cNvPr id="3" name="TextBox 2"/>
          <p:cNvSpPr txBox="1"/>
          <p:nvPr/>
        </p:nvSpPr>
        <p:spPr>
          <a:xfrm>
            <a:off x="8620260" y="3860744"/>
            <a:ext cx="3404963" cy="1569660"/>
          </a:xfrm>
          <a:prstGeom prst="rect">
            <a:avLst/>
          </a:prstGeom>
          <a:noFill/>
        </p:spPr>
        <p:txBody>
          <a:bodyPr wrap="square" rtlCol="0">
            <a:spAutoFit/>
          </a:bodyPr>
          <a:lstStyle/>
          <a:p>
            <a:r>
              <a:rPr lang="en-GB" sz="3200" dirty="0"/>
              <a:t>What questions could you be asked about this graph?</a:t>
            </a:r>
          </a:p>
        </p:txBody>
      </p:sp>
      <p:sp>
        <p:nvSpPr>
          <p:cNvPr id="4" name="TextBox 3"/>
          <p:cNvSpPr txBox="1"/>
          <p:nvPr/>
        </p:nvSpPr>
        <p:spPr>
          <a:xfrm>
            <a:off x="8620259" y="1666759"/>
            <a:ext cx="3404963" cy="1569660"/>
          </a:xfrm>
          <a:prstGeom prst="rect">
            <a:avLst/>
          </a:prstGeom>
          <a:noFill/>
        </p:spPr>
        <p:txBody>
          <a:bodyPr wrap="square" rtlCol="0">
            <a:spAutoFit/>
          </a:bodyPr>
          <a:lstStyle/>
          <a:p>
            <a:r>
              <a:rPr lang="en-GB" sz="3200" dirty="0" smtClean="0"/>
              <a:t>Pa </a:t>
            </a:r>
            <a:r>
              <a:rPr lang="en-GB" sz="3200" dirty="0" err="1" smtClean="0"/>
              <a:t>gwestiynau</a:t>
            </a:r>
            <a:r>
              <a:rPr lang="en-GB" sz="3200" dirty="0" smtClean="0"/>
              <a:t> </a:t>
            </a:r>
            <a:r>
              <a:rPr lang="en-GB" sz="3200" dirty="0" err="1" smtClean="0"/>
              <a:t>allech</a:t>
            </a:r>
            <a:r>
              <a:rPr lang="en-GB" sz="3200" dirty="0" smtClean="0"/>
              <a:t> </a:t>
            </a:r>
            <a:r>
              <a:rPr lang="en-GB" sz="3200" dirty="0" err="1" smtClean="0"/>
              <a:t>eu</a:t>
            </a:r>
            <a:r>
              <a:rPr lang="en-GB" sz="3200" dirty="0" smtClean="0"/>
              <a:t> </a:t>
            </a:r>
            <a:r>
              <a:rPr lang="en-GB" sz="3200" dirty="0" err="1" smtClean="0"/>
              <a:t>cael</a:t>
            </a:r>
            <a:r>
              <a:rPr lang="en-GB" sz="3200" dirty="0" smtClean="0"/>
              <a:t> am y </a:t>
            </a:r>
            <a:r>
              <a:rPr lang="en-GB" sz="3200" dirty="0" err="1" smtClean="0"/>
              <a:t>graff</a:t>
            </a:r>
            <a:r>
              <a:rPr lang="en-GB" sz="3200" dirty="0" smtClean="0"/>
              <a:t> </a:t>
            </a:r>
            <a:r>
              <a:rPr lang="en-GB" sz="3200" dirty="0" err="1" smtClean="0"/>
              <a:t>hwn</a:t>
            </a:r>
            <a:r>
              <a:rPr lang="en-GB" sz="3200" dirty="0" smtClean="0"/>
              <a:t>? </a:t>
            </a:r>
            <a:endParaRPr lang="en-GB" sz="3200" dirty="0"/>
          </a:p>
        </p:txBody>
      </p:sp>
      <p:sp>
        <p:nvSpPr>
          <p:cNvPr id="5" name="Title 1"/>
          <p:cNvSpPr txBox="1">
            <a:spLocks/>
          </p:cNvSpPr>
          <p:nvPr/>
        </p:nvSpPr>
        <p:spPr>
          <a:xfrm>
            <a:off x="982128" y="305648"/>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3800" cap="none" dirty="0" err="1" smtClean="0">
                <a:latin typeface="Adobe Caslon Pro" charset="0"/>
                <a:ea typeface="Adobe Caslon Pro" charset="0"/>
                <a:cs typeface="Adobe Caslon Pro" charset="0"/>
              </a:rPr>
              <a:t>Gwisg</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Ysgol</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Ie</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neu</a:t>
            </a:r>
            <a:r>
              <a:rPr lang="en-GB" sz="3800" cap="none" dirty="0" smtClean="0">
                <a:latin typeface="Adobe Caslon Pro" charset="0"/>
                <a:ea typeface="Adobe Caslon Pro" charset="0"/>
                <a:cs typeface="Adobe Caslon Pro" charset="0"/>
              </a:rPr>
              <a:t> Na (</a:t>
            </a:r>
            <a:r>
              <a:rPr lang="en-GB" sz="3800" cap="none" dirty="0" err="1" smtClean="0">
                <a:latin typeface="Adobe Caslon Pro" charset="0"/>
                <a:ea typeface="Adobe Caslon Pro" charset="0"/>
                <a:cs typeface="Adobe Caslon Pro" charset="0"/>
              </a:rPr>
              <a:t>yn</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ôl</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ardal</a:t>
            </a:r>
            <a:r>
              <a:rPr lang="en-GB" sz="4400" cap="none" dirty="0" smtClean="0">
                <a:latin typeface="Adobe Caslon Pro" charset="0"/>
                <a:ea typeface="Adobe Caslon Pro" charset="0"/>
                <a:cs typeface="Adobe Caslon Pro" charset="0"/>
              </a:rPr>
              <a:t>)</a:t>
            </a:r>
            <a:r>
              <a:rPr lang="en-GB" dirty="0" smtClean="0">
                <a:latin typeface="Adobe Caslon Pro" charset="0"/>
                <a:ea typeface="Adobe Caslon Pro" charset="0"/>
                <a:cs typeface="Adobe Caslon Pro" charset="0"/>
              </a:rPr>
              <a:t> </a:t>
            </a:r>
            <a:endParaRPr lang="en-GB" dirty="0">
              <a:latin typeface="Adobe Caslon Pro" charset="0"/>
              <a:ea typeface="Adobe Caslon Pro" charset="0"/>
              <a:cs typeface="Adobe Caslon Pro" charset="0"/>
            </a:endParaRPr>
          </a:p>
        </p:txBody>
      </p:sp>
      <p:sp>
        <p:nvSpPr>
          <p:cNvPr id="6" name="Title 1"/>
          <p:cNvSpPr txBox="1">
            <a:spLocks/>
          </p:cNvSpPr>
          <p:nvPr/>
        </p:nvSpPr>
        <p:spPr>
          <a:xfrm>
            <a:off x="1754811" y="6508351"/>
            <a:ext cx="4842657" cy="34964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2400" cap="none" dirty="0" err="1" smtClean="0">
                <a:latin typeface="Adobe Caslon Pro" charset="0"/>
                <a:ea typeface="Adobe Caslon Pro" charset="0"/>
                <a:cs typeface="Adobe Caslon Pro" charset="0"/>
              </a:rPr>
              <a:t>Ie</a:t>
            </a:r>
            <a:r>
              <a:rPr lang="en-GB" sz="2400" cap="none" dirty="0" smtClean="0">
                <a:latin typeface="Adobe Caslon Pro" charset="0"/>
                <a:ea typeface="Adobe Caslon Pro" charset="0"/>
                <a:cs typeface="Adobe Caslon Pro" charset="0"/>
              </a:rPr>
              <a:t>       Na</a:t>
            </a:r>
            <a:endParaRPr lang="en-GB" sz="2400" dirty="0">
              <a:latin typeface="Adobe Caslon Pro" charset="0"/>
              <a:ea typeface="Adobe Caslon Pro" charset="0"/>
              <a:cs typeface="Adobe Caslon Pro" charset="0"/>
            </a:endParaRPr>
          </a:p>
        </p:txBody>
      </p:sp>
      <p:sp>
        <p:nvSpPr>
          <p:cNvPr id="7" name="Title 1"/>
          <p:cNvSpPr txBox="1">
            <a:spLocks/>
          </p:cNvSpPr>
          <p:nvPr/>
        </p:nvSpPr>
        <p:spPr>
          <a:xfrm rot="16200000">
            <a:off x="-1966466" y="2602745"/>
            <a:ext cx="4842657"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2400" cap="none" dirty="0" err="1" smtClean="0">
                <a:latin typeface="Adobe Caslon Pro" charset="0"/>
                <a:ea typeface="Adobe Caslon Pro" charset="0"/>
                <a:cs typeface="Adobe Caslon Pro" charset="0"/>
              </a:rPr>
              <a:t>Canran</a:t>
            </a:r>
            <a:r>
              <a:rPr lang="en-GB" sz="2400" cap="none" dirty="0" smtClean="0">
                <a:latin typeface="Adobe Caslon Pro" charset="0"/>
                <a:ea typeface="Adobe Caslon Pro" charset="0"/>
                <a:cs typeface="Adobe Caslon Pro" charset="0"/>
              </a:rPr>
              <a:t> </a:t>
            </a:r>
            <a:r>
              <a:rPr lang="en-GB" sz="2400" cap="none" dirty="0" err="1" smtClean="0">
                <a:latin typeface="Adobe Caslon Pro" charset="0"/>
                <a:ea typeface="Adobe Caslon Pro" charset="0"/>
                <a:cs typeface="Adobe Caslon Pro" charset="0"/>
              </a:rPr>
              <a:t>Pleidleisiau</a:t>
            </a:r>
            <a:endParaRPr lang="en-GB" sz="2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24696152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696324" y="240160"/>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Adolygu / Revision</a:t>
            </a:r>
            <a:endParaRPr lang="en-GB" dirty="0"/>
          </a:p>
        </p:txBody>
      </p:sp>
      <p:sp>
        <p:nvSpPr>
          <p:cNvPr id="3" name="Content Placeholder 3"/>
          <p:cNvSpPr txBox="1">
            <a:spLocks/>
          </p:cNvSpPr>
          <p:nvPr/>
        </p:nvSpPr>
        <p:spPr>
          <a:xfrm>
            <a:off x="396814" y="1164567"/>
            <a:ext cx="11542144" cy="4477108"/>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lgn="ctr">
              <a:buFont typeface="Tw Cen MT" panose="020B0602020104020603" pitchFamily="34" charset="0"/>
              <a:buNone/>
            </a:pPr>
            <a:r>
              <a:rPr lang="en-GB" sz="3200" b="1" dirty="0" err="1" smtClean="0"/>
              <a:t>Adnoddau</a:t>
            </a:r>
            <a:r>
              <a:rPr lang="en-GB" sz="3200" b="1" dirty="0" smtClean="0"/>
              <a:t> / Resources</a:t>
            </a:r>
          </a:p>
          <a:p>
            <a:pPr>
              <a:buFont typeface="Arial" charset="0"/>
              <a:buChar char="•"/>
            </a:pPr>
            <a:r>
              <a:rPr lang="en-GB" sz="2800" dirty="0" err="1" smtClean="0"/>
              <a:t>Tudalen</a:t>
            </a:r>
            <a:r>
              <a:rPr lang="en-GB" sz="2800" dirty="0" smtClean="0"/>
              <a:t> </a:t>
            </a:r>
            <a:r>
              <a:rPr lang="en-GB" sz="2800" b="1" dirty="0" err="1"/>
              <a:t>Y</a:t>
            </a:r>
            <a:r>
              <a:rPr lang="en-GB" sz="2800" b="1" dirty="0" err="1" smtClean="0"/>
              <a:t>r</a:t>
            </a:r>
            <a:r>
              <a:rPr lang="en-GB" sz="2800" dirty="0" smtClean="0"/>
              <a:t> </a:t>
            </a:r>
            <a:r>
              <a:rPr lang="en-GB" sz="3200" b="1" dirty="0" err="1" smtClean="0"/>
              <a:t>Athrofa</a:t>
            </a:r>
            <a:r>
              <a:rPr lang="en-GB" sz="3200" b="1" dirty="0" smtClean="0"/>
              <a:t> </a:t>
            </a:r>
            <a:r>
              <a:rPr lang="en-GB" sz="2800" b="1" i="1" dirty="0" smtClean="0"/>
              <a:t>page on Moodle</a:t>
            </a:r>
          </a:p>
          <a:p>
            <a:pPr>
              <a:buFont typeface="Arial" charset="0"/>
              <a:buChar char="•"/>
            </a:pPr>
            <a:r>
              <a:rPr lang="en-GB" dirty="0" smtClean="0">
                <a:hlinkClick r:id="rId2"/>
              </a:rPr>
              <a:t> https://www.studyladder.co.uk/</a:t>
            </a:r>
            <a:r>
              <a:rPr lang="en-GB" dirty="0" smtClean="0"/>
              <a:t> </a:t>
            </a:r>
            <a:r>
              <a:rPr lang="en-GB" sz="2800" dirty="0" err="1" smtClean="0"/>
              <a:t>Gwefan</a:t>
            </a:r>
            <a:r>
              <a:rPr lang="en-GB" sz="2800" dirty="0" smtClean="0"/>
              <a:t> am </a:t>
            </a:r>
            <a:r>
              <a:rPr lang="en-GB" sz="2800" dirty="0" err="1" smtClean="0"/>
              <a:t>ddim</a:t>
            </a:r>
            <a:r>
              <a:rPr lang="en-GB" sz="2800" dirty="0" smtClean="0"/>
              <a:t> </a:t>
            </a:r>
            <a:r>
              <a:rPr lang="en-GB" sz="2800" dirty="0" err="1" smtClean="0"/>
              <a:t>sy’n</a:t>
            </a:r>
            <a:r>
              <a:rPr lang="en-GB" sz="2800" dirty="0" smtClean="0"/>
              <a:t> </a:t>
            </a:r>
            <a:r>
              <a:rPr lang="en-GB" sz="2800" dirty="0" err="1" smtClean="0"/>
              <a:t>adnodd</a:t>
            </a:r>
            <a:r>
              <a:rPr lang="en-GB" sz="2800" dirty="0" smtClean="0"/>
              <a:t> </a:t>
            </a:r>
            <a:r>
              <a:rPr lang="en-GB" sz="2800" dirty="0" err="1" smtClean="0"/>
              <a:t>addysgu</a:t>
            </a:r>
            <a:r>
              <a:rPr lang="en-GB" sz="2800" dirty="0" smtClean="0"/>
              <a:t> ac </a:t>
            </a:r>
            <a:r>
              <a:rPr lang="en-GB" sz="2800" dirty="0" err="1" smtClean="0"/>
              <a:t>adnodd</a:t>
            </a:r>
            <a:r>
              <a:rPr lang="en-GB" sz="2800" dirty="0" smtClean="0"/>
              <a:t> </a:t>
            </a:r>
            <a:r>
              <a:rPr lang="en-GB" sz="2800" dirty="0" err="1" smtClean="0"/>
              <a:t>astudio</a:t>
            </a:r>
            <a:r>
              <a:rPr lang="en-GB" sz="2800" dirty="0" smtClean="0"/>
              <a:t> / </a:t>
            </a:r>
            <a:r>
              <a:rPr lang="en-GB" sz="2800" b="1" i="1" dirty="0" smtClean="0"/>
              <a:t>This </a:t>
            </a:r>
            <a:r>
              <a:rPr lang="en-GB" sz="2800" b="1" i="1" dirty="0"/>
              <a:t>free website can be used as a teaching resource but also as a self study </a:t>
            </a:r>
            <a:r>
              <a:rPr lang="en-GB" sz="2800" b="1" i="1" dirty="0" smtClean="0"/>
              <a:t>resource</a:t>
            </a:r>
          </a:p>
          <a:p>
            <a:pPr>
              <a:buFont typeface="Arial" charset="0"/>
              <a:buChar char="•"/>
            </a:pPr>
            <a:r>
              <a:rPr lang="en-GB" sz="2800" dirty="0" err="1" smtClean="0"/>
              <a:t>Linc</a:t>
            </a:r>
            <a:r>
              <a:rPr lang="en-GB" sz="2800" dirty="0" smtClean="0"/>
              <a:t> </a:t>
            </a:r>
            <a:r>
              <a:rPr lang="en-GB" sz="2800" dirty="0" err="1" smtClean="0"/>
              <a:t>fydd</a:t>
            </a:r>
            <a:r>
              <a:rPr lang="en-GB" sz="2800" dirty="0" smtClean="0"/>
              <a:t> </a:t>
            </a:r>
            <a:r>
              <a:rPr lang="en-GB" sz="2800" dirty="0" err="1" smtClean="0"/>
              <a:t>yn</a:t>
            </a:r>
            <a:r>
              <a:rPr lang="en-GB" sz="2800" dirty="0" smtClean="0"/>
              <a:t> </a:t>
            </a:r>
            <a:r>
              <a:rPr lang="en-GB" sz="2800" dirty="0" err="1" smtClean="0"/>
              <a:t>mynd</a:t>
            </a:r>
            <a:r>
              <a:rPr lang="en-GB" sz="2800" dirty="0" smtClean="0"/>
              <a:t> </a:t>
            </a:r>
            <a:r>
              <a:rPr lang="en-GB" sz="2800" dirty="0" err="1" smtClean="0"/>
              <a:t>â</a:t>
            </a:r>
            <a:r>
              <a:rPr lang="en-GB" sz="2800" dirty="0" smtClean="0"/>
              <a:t> chi </a:t>
            </a:r>
            <a:r>
              <a:rPr lang="en-GB" sz="2800" dirty="0" err="1" smtClean="0"/>
              <a:t>i’r</a:t>
            </a:r>
            <a:r>
              <a:rPr lang="en-GB" sz="2800" dirty="0" smtClean="0"/>
              <a:t> </a:t>
            </a:r>
            <a:r>
              <a:rPr lang="en-GB" sz="2800" dirty="0" err="1" smtClean="0"/>
              <a:t>profion</a:t>
            </a:r>
            <a:r>
              <a:rPr lang="en-GB" sz="2800" dirty="0" smtClean="0"/>
              <a:t> QTS a </a:t>
            </a:r>
            <a:r>
              <a:rPr lang="en-GB" sz="2800" dirty="0" err="1" smtClean="0"/>
              <a:t>ddefnyddiwyd</a:t>
            </a:r>
            <a:r>
              <a:rPr lang="en-GB" sz="2800" dirty="0" smtClean="0"/>
              <a:t> </a:t>
            </a:r>
            <a:r>
              <a:rPr lang="en-GB" sz="2800" dirty="0" err="1" smtClean="0"/>
              <a:t>yn</a:t>
            </a:r>
            <a:r>
              <a:rPr lang="en-GB" sz="2800" dirty="0" smtClean="0"/>
              <a:t> </a:t>
            </a:r>
            <a:r>
              <a:rPr lang="en-GB" sz="2800" dirty="0" err="1" smtClean="0"/>
              <a:t>Lloegr</a:t>
            </a:r>
            <a:r>
              <a:rPr lang="en-GB" sz="2800" dirty="0" smtClean="0"/>
              <a:t>. </a:t>
            </a:r>
            <a:r>
              <a:rPr lang="en-GB" sz="2800" dirty="0" err="1" smtClean="0"/>
              <a:t>Ymarfer</a:t>
            </a:r>
            <a:r>
              <a:rPr lang="en-GB" sz="2800" dirty="0" smtClean="0"/>
              <a:t> da </a:t>
            </a:r>
            <a:r>
              <a:rPr lang="en-GB" sz="2800" dirty="0" err="1" smtClean="0"/>
              <a:t>ar</a:t>
            </a:r>
            <a:r>
              <a:rPr lang="en-GB" sz="2800" dirty="0" smtClean="0"/>
              <a:t> </a:t>
            </a:r>
            <a:r>
              <a:rPr lang="en-GB" sz="2800" dirty="0" err="1" smtClean="0"/>
              <a:t>gyfer</a:t>
            </a:r>
            <a:r>
              <a:rPr lang="en-GB" sz="2800" dirty="0" smtClean="0"/>
              <a:t> </a:t>
            </a:r>
            <a:r>
              <a:rPr lang="en-GB" sz="2800" dirty="0" err="1" smtClean="0"/>
              <a:t>rhifedd</a:t>
            </a:r>
            <a:r>
              <a:rPr lang="en-GB" sz="2800" dirty="0" smtClean="0"/>
              <a:t> </a:t>
            </a:r>
            <a:r>
              <a:rPr lang="en-GB" sz="2800" dirty="0" err="1" smtClean="0"/>
              <a:t>mewn</a:t>
            </a:r>
            <a:r>
              <a:rPr lang="en-GB" sz="2800" dirty="0" smtClean="0"/>
              <a:t> </a:t>
            </a:r>
            <a:r>
              <a:rPr lang="en-GB" sz="2800" dirty="0" err="1" smtClean="0"/>
              <a:t>cyd-destun</a:t>
            </a:r>
            <a:r>
              <a:rPr lang="en-GB" sz="2800" dirty="0" smtClean="0"/>
              <a:t> </a:t>
            </a:r>
            <a:r>
              <a:rPr lang="en-GB" sz="2800" dirty="0" err="1" smtClean="0"/>
              <a:t>proffesiynol</a:t>
            </a:r>
            <a:r>
              <a:rPr lang="en-GB" sz="2800" dirty="0" smtClean="0"/>
              <a:t> / </a:t>
            </a:r>
            <a:r>
              <a:rPr lang="en-GB" sz="2800" b="1" i="1" dirty="0" smtClean="0"/>
              <a:t>This link will take you to QTS numeracy skills tests that were used in England.  They will be good practice for numeracy in a professional context: </a:t>
            </a:r>
            <a:r>
              <a:rPr lang="en-GB" dirty="0" smtClean="0">
                <a:hlinkClick r:id="rId3"/>
              </a:rPr>
              <a:t>http://webarchive.nationalarchives.gov.uk/20130123124929/http://www.education.gov.uk/schools/careers/traininganddevelopment/professional/b00211213/numeracy</a:t>
            </a:r>
            <a:endParaRPr lang="en-GB" dirty="0" smtClean="0"/>
          </a:p>
          <a:p>
            <a:endParaRPr lang="en-GB" dirty="0"/>
          </a:p>
        </p:txBody>
      </p:sp>
    </p:spTree>
    <p:extLst>
      <p:ext uri="{BB962C8B-B14F-4D97-AF65-F5344CB8AC3E}">
        <p14:creationId xmlns:p14="http://schemas.microsoft.com/office/powerpoint/2010/main" val="524081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228755"/>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Adolygu Ar-Lein / On-line revision</a:t>
            </a:r>
            <a:endParaRPr lang="en-GB" dirty="0"/>
          </a:p>
        </p:txBody>
      </p:sp>
      <p:sp>
        <p:nvSpPr>
          <p:cNvPr id="3" name="Content Placeholder 2"/>
          <p:cNvSpPr txBox="1">
            <a:spLocks/>
          </p:cNvSpPr>
          <p:nvPr/>
        </p:nvSpPr>
        <p:spPr>
          <a:xfrm>
            <a:off x="293842" y="978563"/>
            <a:ext cx="11558851" cy="4936211"/>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400" b="1" dirty="0" err="1" smtClean="0"/>
              <a:t>Ymarfer</a:t>
            </a:r>
            <a:r>
              <a:rPr lang="en-GB" sz="2400" b="1" dirty="0" smtClean="0"/>
              <a:t> </a:t>
            </a:r>
            <a:r>
              <a:rPr lang="en-GB" sz="2400" b="1" dirty="0" err="1" smtClean="0"/>
              <a:t>Rhygweithiol</a:t>
            </a:r>
            <a:r>
              <a:rPr lang="en-GB" sz="2400" b="1" dirty="0" smtClean="0"/>
              <a:t> </a:t>
            </a:r>
            <a:r>
              <a:rPr lang="en-GB" sz="2400" b="1" dirty="0" err="1" smtClean="0"/>
              <a:t>ar</a:t>
            </a:r>
            <a:r>
              <a:rPr lang="en-GB" sz="2400" b="1" dirty="0" smtClean="0"/>
              <a:t> </a:t>
            </a:r>
            <a:r>
              <a:rPr lang="en-GB" sz="2400" b="1" dirty="0" err="1" smtClean="0"/>
              <a:t>gyfer</a:t>
            </a:r>
            <a:r>
              <a:rPr lang="en-GB" sz="2400" b="1" dirty="0" smtClean="0"/>
              <a:t> </a:t>
            </a:r>
            <a:r>
              <a:rPr lang="en-GB" sz="2400" b="1" dirty="0" err="1" smtClean="0"/>
              <a:t>Gwybodaeth</a:t>
            </a:r>
            <a:r>
              <a:rPr lang="en-GB" sz="2400" b="1" dirty="0" smtClean="0"/>
              <a:t> </a:t>
            </a:r>
            <a:r>
              <a:rPr lang="en-GB" sz="2400" b="1" dirty="0" err="1" smtClean="0"/>
              <a:t>Bynciol</a:t>
            </a:r>
            <a:r>
              <a:rPr lang="en-GB" sz="2400" b="1" dirty="0" smtClean="0"/>
              <a:t> </a:t>
            </a:r>
            <a:r>
              <a:rPr lang="en-GB" sz="2400" b="1" dirty="0" err="1" smtClean="0"/>
              <a:t>mewn</a:t>
            </a:r>
            <a:r>
              <a:rPr lang="en-GB" sz="2400" b="1" dirty="0" smtClean="0"/>
              <a:t> </a:t>
            </a:r>
            <a:r>
              <a:rPr lang="en-GB" sz="2400" b="1" dirty="0" err="1" smtClean="0"/>
              <a:t>Mathemateg</a:t>
            </a:r>
            <a:r>
              <a:rPr lang="en-GB" sz="2400" b="1" dirty="0" smtClean="0"/>
              <a:t> / Interactive Mathematics Subject Knowledge Practice</a:t>
            </a:r>
          </a:p>
          <a:p>
            <a:r>
              <a:rPr lang="en-GB" sz="2400" dirty="0" smtClean="0">
                <a:hlinkClick r:id="rId3"/>
              </a:rPr>
              <a:t>http://www.netagency.co.uk/keyedin2/satsprep.html</a:t>
            </a:r>
            <a:r>
              <a:rPr lang="en-GB" sz="2400" dirty="0" smtClean="0"/>
              <a:t> link to open resource.</a:t>
            </a:r>
          </a:p>
          <a:p>
            <a:r>
              <a:rPr lang="en-GB" sz="2400" b="1" dirty="0" smtClean="0"/>
              <a:t>BBC Bitesize</a:t>
            </a:r>
          </a:p>
          <a:p>
            <a:r>
              <a:rPr lang="en-GB" sz="2400" dirty="0" err="1" smtClean="0"/>
              <a:t>Adolygu</a:t>
            </a:r>
            <a:r>
              <a:rPr lang="en-GB" sz="2400" dirty="0" smtClean="0"/>
              <a:t> </a:t>
            </a:r>
            <a:r>
              <a:rPr lang="en-GB" sz="2400" dirty="0" err="1" smtClean="0"/>
              <a:t>cyfrwng</a:t>
            </a:r>
            <a:r>
              <a:rPr lang="en-GB" sz="2400" dirty="0" smtClean="0"/>
              <a:t> </a:t>
            </a:r>
            <a:r>
              <a:rPr lang="en-GB" sz="2400" dirty="0" err="1" smtClean="0"/>
              <a:t>Cymraeg</a:t>
            </a:r>
            <a:r>
              <a:rPr lang="en-GB" sz="2400" dirty="0" smtClean="0"/>
              <a:t> </a:t>
            </a:r>
            <a:r>
              <a:rPr lang="en-GB" sz="2400" dirty="0" err="1" smtClean="0"/>
              <a:t>ar</a:t>
            </a:r>
            <a:r>
              <a:rPr lang="en-GB" sz="2400" dirty="0" smtClean="0"/>
              <a:t> </a:t>
            </a:r>
            <a:r>
              <a:rPr lang="en-GB" sz="2400" dirty="0" err="1" smtClean="0"/>
              <a:t>gyfer</a:t>
            </a:r>
            <a:r>
              <a:rPr lang="en-GB" sz="2400" dirty="0" smtClean="0"/>
              <a:t> Algebra; </a:t>
            </a:r>
            <a:r>
              <a:rPr lang="en-GB" sz="2400" dirty="0" err="1" smtClean="0"/>
              <a:t>Rhif</a:t>
            </a:r>
            <a:r>
              <a:rPr lang="en-GB" sz="2400" dirty="0" smtClean="0"/>
              <a:t>; </a:t>
            </a:r>
            <a:r>
              <a:rPr lang="en-GB" sz="2400" dirty="0" err="1" smtClean="0"/>
              <a:t>Siap</a:t>
            </a:r>
            <a:r>
              <a:rPr lang="en-GB" sz="2400" dirty="0" smtClean="0"/>
              <a:t>, </a:t>
            </a:r>
            <a:r>
              <a:rPr lang="en-GB" sz="2400" dirty="0" err="1" smtClean="0"/>
              <a:t>Gofod</a:t>
            </a:r>
            <a:r>
              <a:rPr lang="en-GB" sz="2400" dirty="0" smtClean="0"/>
              <a:t> a </a:t>
            </a:r>
            <a:r>
              <a:rPr lang="en-GB" sz="2400" dirty="0" err="1" smtClean="0"/>
              <a:t>Mesurau</a:t>
            </a:r>
            <a:r>
              <a:rPr lang="en-GB" sz="2400" dirty="0" smtClean="0"/>
              <a:t> a </a:t>
            </a:r>
            <a:r>
              <a:rPr lang="en-GB" sz="2400" dirty="0" err="1" smtClean="0"/>
              <a:t>Thrin</a:t>
            </a:r>
            <a:r>
              <a:rPr lang="en-GB" sz="2400" dirty="0" smtClean="0"/>
              <a:t> Data:</a:t>
            </a:r>
          </a:p>
          <a:p>
            <a:r>
              <a:rPr lang="en-GB" sz="2400" dirty="0" smtClean="0">
                <a:hlinkClick r:id="rId4"/>
              </a:rPr>
              <a:t>http://www.bbc.co.uk/education/subjects/zqsc7ty</a:t>
            </a:r>
            <a:endParaRPr lang="en-GB" sz="2400" dirty="0" smtClean="0"/>
          </a:p>
          <a:p>
            <a:r>
              <a:rPr lang="en-GB" sz="2400" dirty="0" smtClean="0"/>
              <a:t>English medium revision for Algebra</a:t>
            </a:r>
            <a:r>
              <a:rPr lang="en-GB" sz="2400" dirty="0"/>
              <a:t>; </a:t>
            </a:r>
            <a:r>
              <a:rPr lang="en-GB" sz="2400" dirty="0" smtClean="0"/>
              <a:t>Number; Shape, Space and Measures and Handling Data:</a:t>
            </a:r>
          </a:p>
          <a:p>
            <a:r>
              <a:rPr lang="en-GB" sz="2400" dirty="0">
                <a:hlinkClick r:id="rId5"/>
              </a:rPr>
              <a:t>https://</a:t>
            </a:r>
            <a:r>
              <a:rPr lang="en-GB" sz="2400" dirty="0" smtClean="0">
                <a:hlinkClick r:id="rId5"/>
              </a:rPr>
              <a:t>www.bbc.com/education/subjects/zqhs34j</a:t>
            </a:r>
            <a:r>
              <a:rPr lang="en-GB" sz="2400" dirty="0" smtClean="0"/>
              <a:t> </a:t>
            </a:r>
          </a:p>
          <a:p>
            <a:r>
              <a:rPr lang="en-GB" sz="2400" b="1" dirty="0" err="1" smtClean="0"/>
              <a:t>Dilyniannau</a:t>
            </a:r>
            <a:r>
              <a:rPr lang="en-GB" sz="2400" b="1" dirty="0" smtClean="0"/>
              <a:t> </a:t>
            </a:r>
            <a:r>
              <a:rPr lang="en-GB" sz="2400" b="1" dirty="0" err="1" smtClean="0"/>
              <a:t>a’r</a:t>
            </a:r>
            <a:r>
              <a:rPr lang="en-GB" sz="2400" b="1" dirty="0" smtClean="0"/>
              <a:t> </a:t>
            </a:r>
            <a:r>
              <a:rPr lang="en-GB" sz="2400" b="1" dirty="0" err="1" smtClean="0"/>
              <a:t>nfed</a:t>
            </a:r>
            <a:r>
              <a:rPr lang="en-GB" sz="2400" b="1" dirty="0" smtClean="0"/>
              <a:t> term: Sequences and the nth term: </a:t>
            </a:r>
          </a:p>
          <a:p>
            <a:r>
              <a:rPr lang="en-US" sz="2400" dirty="0" smtClean="0">
                <a:hlinkClick r:id="rId6"/>
              </a:rPr>
              <a:t>https://www.youtube.com/watch?v=2DEE15AIfOU&amp;feature=youtu.be</a:t>
            </a:r>
            <a:endParaRPr lang="en-US" sz="2400" dirty="0" smtClean="0"/>
          </a:p>
          <a:p>
            <a:endParaRPr lang="en-GB" sz="2400" b="1" dirty="0" smtClean="0"/>
          </a:p>
          <a:p>
            <a:endParaRPr lang="en-GB" sz="2400" dirty="0" smtClean="0"/>
          </a:p>
        </p:txBody>
      </p:sp>
    </p:spTree>
    <p:extLst>
      <p:ext uri="{BB962C8B-B14F-4D97-AF65-F5344CB8AC3E}">
        <p14:creationId xmlns:p14="http://schemas.microsoft.com/office/powerpoint/2010/main" val="7768433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351</TotalTime>
  <Words>2904</Words>
  <Application>Microsoft Office PowerPoint</Application>
  <PresentationFormat>Widescreen</PresentationFormat>
  <Paragraphs>401</Paragraphs>
  <Slides>38</Slides>
  <Notes>25</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Adobe Caslon Pro</vt:lpstr>
      <vt:lpstr>Arial</vt:lpstr>
      <vt:lpstr>Calibri</vt:lpstr>
      <vt:lpstr>Mangal</vt:lpstr>
      <vt:lpstr>Times New Roman</vt:lpstr>
      <vt:lpstr>Tw Cen MT</vt:lpstr>
      <vt:lpstr>Tw Cen MT Condensed</vt:lpstr>
      <vt:lpstr>Wingdings</vt:lpstr>
      <vt:lpstr>Wingdings 3</vt:lpstr>
      <vt:lpstr>Integral</vt:lpstr>
      <vt:lpstr>PowerPoint Presentation</vt:lpstr>
      <vt:lpstr>PowerPoint Presentation</vt:lpstr>
      <vt:lpstr>PowerPoint Presentation</vt:lpstr>
      <vt:lpstr>PowerPoint Presentation</vt:lpstr>
      <vt:lpstr>Ffyrdd o gael marciau’n hawdd… Easy ways to gain marks…</vt:lpstr>
      <vt:lpstr>Gwerth 4 marc Worth 4 marKS</vt:lpstr>
      <vt:lpstr>Ffyrdd o gael marciau’n hawdd… Easy ways to gain marks…</vt:lpstr>
      <vt:lpstr>Ffyrdd o gael marciau’n hawdd… Easy ways to gain marks…</vt:lpstr>
      <vt:lpstr>PowerPoint Presentation</vt:lpstr>
      <vt:lpstr>Gwerth 7 marc: Worth 7 marKS:</vt:lpstr>
      <vt:lpstr>ThemÂu Cyffredin   Common Themes</vt:lpstr>
      <vt:lpstr>Fedrwch enwi’r siapiau hyn… oes ganddynt fwy nag un enw? Name these shapes…can they have more than one name?</vt:lpstr>
      <vt:lpstr>Fedrwch enwi’r siapiau hyn… oes ganddynt fwy nag un enw? Name these shapes…can they have more than one name?</vt:lpstr>
      <vt:lpstr>PowerPoint Presentation</vt:lpstr>
      <vt:lpstr>PowerPoint Presentation</vt:lpstr>
      <vt:lpstr>PowerPoint Presentation</vt:lpstr>
      <vt:lpstr>Cartesian Coordinates  Cyfesurynnau Cartesaidd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23 x 45 </vt:lpstr>
      <vt:lpstr>PowerPoint Presentation</vt:lpstr>
      <vt:lpstr>524 ÷ 16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Adolygu i’r Awdit</dc:title>
  <dc:creator>Nerys Defis</dc:creator>
  <cp:lastModifiedBy>Rachel Wallis</cp:lastModifiedBy>
  <cp:revision>27</cp:revision>
  <dcterms:created xsi:type="dcterms:W3CDTF">2017-02-28T09:32:10Z</dcterms:created>
  <dcterms:modified xsi:type="dcterms:W3CDTF">2019-02-04T17:24:47Z</dcterms:modified>
</cp:coreProperties>
</file>