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5"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486"/>
    <p:restoredTop sz="94687"/>
  </p:normalViewPr>
  <p:slideViewPr>
    <p:cSldViewPr snapToGrid="0">
      <p:cViewPr varScale="1">
        <p:scale>
          <a:sx n="78" d="100"/>
          <a:sy n="78" d="100"/>
        </p:scale>
        <p:origin x="99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8.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8.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C870AB-6FA3-402C-BCF4-2707231ADBE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FF1E3C8-6127-4C65-ABBC-705322E0E89F}">
      <dgm:prSet/>
      <dgm:spPr/>
      <dgm:t>
        <a:bodyPr/>
        <a:lstStyle/>
        <a:p>
          <a:r>
            <a:rPr lang="en-US"/>
            <a:t>- The hospitality industry faces major challenges in hiring and retaining skilled staff, crucial for maintaining operational effectiveness and customer satisfaction, as evidenced by labour shortages impacting global tourism operations. (NewGenAdv, 2023)</a:t>
          </a:r>
        </a:p>
      </dgm:t>
    </dgm:pt>
    <dgm:pt modelId="{9E75BA38-7A1B-4103-A481-8716C80AFE83}" type="parTrans" cxnId="{7000249A-7D40-4B8D-9CD8-72F6F8035FC5}">
      <dgm:prSet/>
      <dgm:spPr/>
      <dgm:t>
        <a:bodyPr/>
        <a:lstStyle/>
        <a:p>
          <a:endParaRPr lang="en-US"/>
        </a:p>
      </dgm:t>
    </dgm:pt>
    <dgm:pt modelId="{DB79348B-E3AF-42DE-9F0E-8D75AC2FA876}" type="sibTrans" cxnId="{7000249A-7D40-4B8D-9CD8-72F6F8035FC5}">
      <dgm:prSet/>
      <dgm:spPr/>
      <dgm:t>
        <a:bodyPr/>
        <a:lstStyle/>
        <a:p>
          <a:endParaRPr lang="en-US"/>
        </a:p>
      </dgm:t>
    </dgm:pt>
    <dgm:pt modelId="{6C240F06-1595-4BB5-A751-3376C61D8CCB}">
      <dgm:prSet/>
      <dgm:spPr/>
      <dgm:t>
        <a:bodyPr/>
        <a:lstStyle/>
        <a:p>
          <a:r>
            <a:rPr lang="en-US"/>
            <a:t>- High employee turnover in hotels, driven by demanding work hours and often inadequate compensation, significantly affects service consistency and the retention of experienced staff, as detailed by Epos Now. (Epos Now, 2024)</a:t>
          </a:r>
        </a:p>
      </dgm:t>
    </dgm:pt>
    <dgm:pt modelId="{B8735D62-57F4-450C-A792-504DC5CF8760}" type="parTrans" cxnId="{B3675413-1ED5-4536-B678-EF1CB9AF2894}">
      <dgm:prSet/>
      <dgm:spPr/>
      <dgm:t>
        <a:bodyPr/>
        <a:lstStyle/>
        <a:p>
          <a:endParaRPr lang="en-US"/>
        </a:p>
      </dgm:t>
    </dgm:pt>
    <dgm:pt modelId="{B5353FCE-5CE1-4485-81D9-BBD7838C790B}" type="sibTrans" cxnId="{B3675413-1ED5-4536-B678-EF1CB9AF2894}">
      <dgm:prSet/>
      <dgm:spPr/>
      <dgm:t>
        <a:bodyPr/>
        <a:lstStyle/>
        <a:p>
          <a:endParaRPr lang="en-US"/>
        </a:p>
      </dgm:t>
    </dgm:pt>
    <dgm:pt modelId="{36C33813-1012-41C6-A900-8421BDC82DBA}">
      <dgm:prSet/>
      <dgm:spPr/>
      <dgm:t>
        <a:bodyPr/>
        <a:lstStyle/>
        <a:p>
          <a:r>
            <a:rPr lang="en-US"/>
            <a:t>- Seasonal demand fluctuations require a flexible workforce in key tourist locations, leading to reliance on temporary staff who may not be as committed or trained, impacting service quality. (FHA HoReCa, 2021)</a:t>
          </a:r>
        </a:p>
      </dgm:t>
    </dgm:pt>
    <dgm:pt modelId="{75483865-B557-4AC0-BF09-2998ACB4BC00}" type="parTrans" cxnId="{2B780542-0257-45F6-9AC5-7ECAA880F9E5}">
      <dgm:prSet/>
      <dgm:spPr/>
      <dgm:t>
        <a:bodyPr/>
        <a:lstStyle/>
        <a:p>
          <a:endParaRPr lang="en-US"/>
        </a:p>
      </dgm:t>
    </dgm:pt>
    <dgm:pt modelId="{C27E2121-86D6-406B-9000-CDF5F3FEA265}" type="sibTrans" cxnId="{2B780542-0257-45F6-9AC5-7ECAA880F9E5}">
      <dgm:prSet/>
      <dgm:spPr/>
      <dgm:t>
        <a:bodyPr/>
        <a:lstStyle/>
        <a:p>
          <a:endParaRPr lang="en-US"/>
        </a:p>
      </dgm:t>
    </dgm:pt>
    <dgm:pt modelId="{332E9920-397E-4A83-BBD6-B651B7487AFD}">
      <dgm:prSet/>
      <dgm:spPr/>
      <dgm:t>
        <a:bodyPr/>
        <a:lstStyle/>
        <a:p>
          <a:r>
            <a:rPr lang="en-US"/>
            <a:t>- Industry responses include strategies by Relais &amp; Chateaux and Holiday Inn, focusing on innovative staffing solutions to address these challenges in the hospitality sector.</a:t>
          </a:r>
        </a:p>
      </dgm:t>
    </dgm:pt>
    <dgm:pt modelId="{5B64EA60-802E-413E-B5E5-F7CD860D5119}" type="parTrans" cxnId="{686B9D7B-C5B8-45AE-AF60-94C81BB43308}">
      <dgm:prSet/>
      <dgm:spPr/>
      <dgm:t>
        <a:bodyPr/>
        <a:lstStyle/>
        <a:p>
          <a:endParaRPr lang="en-US"/>
        </a:p>
      </dgm:t>
    </dgm:pt>
    <dgm:pt modelId="{D59864DC-F0B8-4B57-B1FC-555C0AB6240F}" type="sibTrans" cxnId="{686B9D7B-C5B8-45AE-AF60-94C81BB43308}">
      <dgm:prSet/>
      <dgm:spPr/>
      <dgm:t>
        <a:bodyPr/>
        <a:lstStyle/>
        <a:p>
          <a:endParaRPr lang="en-US"/>
        </a:p>
      </dgm:t>
    </dgm:pt>
    <dgm:pt modelId="{DCDD54F4-A77D-1349-8050-7F1666A3E708}" type="pres">
      <dgm:prSet presAssocID="{A3C870AB-6FA3-402C-BCF4-2707231ADBE2}" presName="vert0" presStyleCnt="0">
        <dgm:presLayoutVars>
          <dgm:dir/>
          <dgm:animOne val="branch"/>
          <dgm:animLvl val="lvl"/>
        </dgm:presLayoutVars>
      </dgm:prSet>
      <dgm:spPr/>
    </dgm:pt>
    <dgm:pt modelId="{22D5DC74-7D72-E24F-9A63-1669BBC0CDBC}" type="pres">
      <dgm:prSet presAssocID="{4FF1E3C8-6127-4C65-ABBC-705322E0E89F}" presName="thickLine" presStyleLbl="alignNode1" presStyleIdx="0" presStyleCnt="4"/>
      <dgm:spPr/>
    </dgm:pt>
    <dgm:pt modelId="{9D28B8A0-5D2F-8045-AF02-7C915BD5CBA3}" type="pres">
      <dgm:prSet presAssocID="{4FF1E3C8-6127-4C65-ABBC-705322E0E89F}" presName="horz1" presStyleCnt="0"/>
      <dgm:spPr/>
    </dgm:pt>
    <dgm:pt modelId="{6CD4B1DF-D9CA-B34A-B03D-8B4CF28744B7}" type="pres">
      <dgm:prSet presAssocID="{4FF1E3C8-6127-4C65-ABBC-705322E0E89F}" presName="tx1" presStyleLbl="revTx" presStyleIdx="0" presStyleCnt="4"/>
      <dgm:spPr/>
    </dgm:pt>
    <dgm:pt modelId="{7869771C-BEEF-244F-811E-3F0D9C0E9D2B}" type="pres">
      <dgm:prSet presAssocID="{4FF1E3C8-6127-4C65-ABBC-705322E0E89F}" presName="vert1" presStyleCnt="0"/>
      <dgm:spPr/>
    </dgm:pt>
    <dgm:pt modelId="{F36C5893-5950-1949-9286-164D8DC6EB75}" type="pres">
      <dgm:prSet presAssocID="{6C240F06-1595-4BB5-A751-3376C61D8CCB}" presName="thickLine" presStyleLbl="alignNode1" presStyleIdx="1" presStyleCnt="4"/>
      <dgm:spPr/>
    </dgm:pt>
    <dgm:pt modelId="{F29D5D14-791A-4F43-B9C4-353D61EB8E78}" type="pres">
      <dgm:prSet presAssocID="{6C240F06-1595-4BB5-A751-3376C61D8CCB}" presName="horz1" presStyleCnt="0"/>
      <dgm:spPr/>
    </dgm:pt>
    <dgm:pt modelId="{15643A3C-2E3D-6E4D-A65A-58FA4706082F}" type="pres">
      <dgm:prSet presAssocID="{6C240F06-1595-4BB5-A751-3376C61D8CCB}" presName="tx1" presStyleLbl="revTx" presStyleIdx="1" presStyleCnt="4"/>
      <dgm:spPr/>
    </dgm:pt>
    <dgm:pt modelId="{CAAB523E-B54A-7F43-883A-C107124553CB}" type="pres">
      <dgm:prSet presAssocID="{6C240F06-1595-4BB5-A751-3376C61D8CCB}" presName="vert1" presStyleCnt="0"/>
      <dgm:spPr/>
    </dgm:pt>
    <dgm:pt modelId="{C3FF3A47-DF9F-3D47-8890-EC73FCA6D9E5}" type="pres">
      <dgm:prSet presAssocID="{36C33813-1012-41C6-A900-8421BDC82DBA}" presName="thickLine" presStyleLbl="alignNode1" presStyleIdx="2" presStyleCnt="4"/>
      <dgm:spPr/>
    </dgm:pt>
    <dgm:pt modelId="{1D17063D-3D30-4E4B-85CE-5CBE0EE54CCE}" type="pres">
      <dgm:prSet presAssocID="{36C33813-1012-41C6-A900-8421BDC82DBA}" presName="horz1" presStyleCnt="0"/>
      <dgm:spPr/>
    </dgm:pt>
    <dgm:pt modelId="{3D2AC9EE-C090-854E-9E89-7A1C66B08A9C}" type="pres">
      <dgm:prSet presAssocID="{36C33813-1012-41C6-A900-8421BDC82DBA}" presName="tx1" presStyleLbl="revTx" presStyleIdx="2" presStyleCnt="4"/>
      <dgm:spPr/>
    </dgm:pt>
    <dgm:pt modelId="{D4BFF97B-B4F9-CB48-A65B-2CD6FE3F3D1D}" type="pres">
      <dgm:prSet presAssocID="{36C33813-1012-41C6-A900-8421BDC82DBA}" presName="vert1" presStyleCnt="0"/>
      <dgm:spPr/>
    </dgm:pt>
    <dgm:pt modelId="{3D690733-27A8-1A4D-8C53-FAF30CDDE917}" type="pres">
      <dgm:prSet presAssocID="{332E9920-397E-4A83-BBD6-B651B7487AFD}" presName="thickLine" presStyleLbl="alignNode1" presStyleIdx="3" presStyleCnt="4"/>
      <dgm:spPr/>
    </dgm:pt>
    <dgm:pt modelId="{25D907BB-1C8D-AC42-AD02-51EBCA298E62}" type="pres">
      <dgm:prSet presAssocID="{332E9920-397E-4A83-BBD6-B651B7487AFD}" presName="horz1" presStyleCnt="0"/>
      <dgm:spPr/>
    </dgm:pt>
    <dgm:pt modelId="{02AAA609-85B0-824C-8AF0-13DE60D37C92}" type="pres">
      <dgm:prSet presAssocID="{332E9920-397E-4A83-BBD6-B651B7487AFD}" presName="tx1" presStyleLbl="revTx" presStyleIdx="3" presStyleCnt="4"/>
      <dgm:spPr/>
    </dgm:pt>
    <dgm:pt modelId="{F61263AD-AA86-9C41-B805-2BF190C1034C}" type="pres">
      <dgm:prSet presAssocID="{332E9920-397E-4A83-BBD6-B651B7487AFD}" presName="vert1" presStyleCnt="0"/>
      <dgm:spPr/>
    </dgm:pt>
  </dgm:ptLst>
  <dgm:cxnLst>
    <dgm:cxn modelId="{B3675413-1ED5-4536-B678-EF1CB9AF2894}" srcId="{A3C870AB-6FA3-402C-BCF4-2707231ADBE2}" destId="{6C240F06-1595-4BB5-A751-3376C61D8CCB}" srcOrd="1" destOrd="0" parTransId="{B8735D62-57F4-450C-A792-504DC5CF8760}" sibTransId="{B5353FCE-5CE1-4485-81D9-BBD7838C790B}"/>
    <dgm:cxn modelId="{2B780542-0257-45F6-9AC5-7ECAA880F9E5}" srcId="{A3C870AB-6FA3-402C-BCF4-2707231ADBE2}" destId="{36C33813-1012-41C6-A900-8421BDC82DBA}" srcOrd="2" destOrd="0" parTransId="{75483865-B557-4AC0-BF09-2998ACB4BC00}" sibTransId="{C27E2121-86D6-406B-9000-CDF5F3FEA265}"/>
    <dgm:cxn modelId="{9E3CD165-71D9-764B-A71D-9E81567E43DD}" type="presOf" srcId="{332E9920-397E-4A83-BBD6-B651B7487AFD}" destId="{02AAA609-85B0-824C-8AF0-13DE60D37C92}" srcOrd="0" destOrd="0" presId="urn:microsoft.com/office/officeart/2008/layout/LinedList"/>
    <dgm:cxn modelId="{3E06FE66-4FCC-7743-A432-BE453BA50784}" type="presOf" srcId="{6C240F06-1595-4BB5-A751-3376C61D8CCB}" destId="{15643A3C-2E3D-6E4D-A65A-58FA4706082F}" srcOrd="0" destOrd="0" presId="urn:microsoft.com/office/officeart/2008/layout/LinedList"/>
    <dgm:cxn modelId="{92AADF71-2681-4146-A7BE-5E4E0678714A}" type="presOf" srcId="{A3C870AB-6FA3-402C-BCF4-2707231ADBE2}" destId="{DCDD54F4-A77D-1349-8050-7F1666A3E708}" srcOrd="0" destOrd="0" presId="urn:microsoft.com/office/officeart/2008/layout/LinedList"/>
    <dgm:cxn modelId="{686B9D7B-C5B8-45AE-AF60-94C81BB43308}" srcId="{A3C870AB-6FA3-402C-BCF4-2707231ADBE2}" destId="{332E9920-397E-4A83-BBD6-B651B7487AFD}" srcOrd="3" destOrd="0" parTransId="{5B64EA60-802E-413E-B5E5-F7CD860D5119}" sibTransId="{D59864DC-F0B8-4B57-B1FC-555C0AB6240F}"/>
    <dgm:cxn modelId="{7000249A-7D40-4B8D-9CD8-72F6F8035FC5}" srcId="{A3C870AB-6FA3-402C-BCF4-2707231ADBE2}" destId="{4FF1E3C8-6127-4C65-ABBC-705322E0E89F}" srcOrd="0" destOrd="0" parTransId="{9E75BA38-7A1B-4103-A481-8716C80AFE83}" sibTransId="{DB79348B-E3AF-42DE-9F0E-8D75AC2FA876}"/>
    <dgm:cxn modelId="{70B687A9-12F3-A04B-908F-DD4C996D2D58}" type="presOf" srcId="{4FF1E3C8-6127-4C65-ABBC-705322E0E89F}" destId="{6CD4B1DF-D9CA-B34A-B03D-8B4CF28744B7}" srcOrd="0" destOrd="0" presId="urn:microsoft.com/office/officeart/2008/layout/LinedList"/>
    <dgm:cxn modelId="{09DC58F6-EF60-AF4A-9572-EA24F14B2FC0}" type="presOf" srcId="{36C33813-1012-41C6-A900-8421BDC82DBA}" destId="{3D2AC9EE-C090-854E-9E89-7A1C66B08A9C}" srcOrd="0" destOrd="0" presId="urn:microsoft.com/office/officeart/2008/layout/LinedList"/>
    <dgm:cxn modelId="{723C7DF2-C7A3-354B-8674-D20F44B97C33}" type="presParOf" srcId="{DCDD54F4-A77D-1349-8050-7F1666A3E708}" destId="{22D5DC74-7D72-E24F-9A63-1669BBC0CDBC}" srcOrd="0" destOrd="0" presId="urn:microsoft.com/office/officeart/2008/layout/LinedList"/>
    <dgm:cxn modelId="{ABDB1C24-FEE7-5449-8F29-0A697FA2A79E}" type="presParOf" srcId="{DCDD54F4-A77D-1349-8050-7F1666A3E708}" destId="{9D28B8A0-5D2F-8045-AF02-7C915BD5CBA3}" srcOrd="1" destOrd="0" presId="urn:microsoft.com/office/officeart/2008/layout/LinedList"/>
    <dgm:cxn modelId="{A05659B5-F4A4-0D45-A812-4A390382CBC3}" type="presParOf" srcId="{9D28B8A0-5D2F-8045-AF02-7C915BD5CBA3}" destId="{6CD4B1DF-D9CA-B34A-B03D-8B4CF28744B7}" srcOrd="0" destOrd="0" presId="urn:microsoft.com/office/officeart/2008/layout/LinedList"/>
    <dgm:cxn modelId="{1F013668-2746-6441-AF5D-9C81DF3AAD51}" type="presParOf" srcId="{9D28B8A0-5D2F-8045-AF02-7C915BD5CBA3}" destId="{7869771C-BEEF-244F-811E-3F0D9C0E9D2B}" srcOrd="1" destOrd="0" presId="urn:microsoft.com/office/officeart/2008/layout/LinedList"/>
    <dgm:cxn modelId="{20E7A0B8-A605-8C4D-895E-1B8BFB4318B5}" type="presParOf" srcId="{DCDD54F4-A77D-1349-8050-7F1666A3E708}" destId="{F36C5893-5950-1949-9286-164D8DC6EB75}" srcOrd="2" destOrd="0" presId="urn:microsoft.com/office/officeart/2008/layout/LinedList"/>
    <dgm:cxn modelId="{080D178A-3536-3744-A61C-511AB0E4E6A7}" type="presParOf" srcId="{DCDD54F4-A77D-1349-8050-7F1666A3E708}" destId="{F29D5D14-791A-4F43-B9C4-353D61EB8E78}" srcOrd="3" destOrd="0" presId="urn:microsoft.com/office/officeart/2008/layout/LinedList"/>
    <dgm:cxn modelId="{0D7CD21D-AF4B-1C4A-887E-3C13BADE3275}" type="presParOf" srcId="{F29D5D14-791A-4F43-B9C4-353D61EB8E78}" destId="{15643A3C-2E3D-6E4D-A65A-58FA4706082F}" srcOrd="0" destOrd="0" presId="urn:microsoft.com/office/officeart/2008/layout/LinedList"/>
    <dgm:cxn modelId="{7FD3F534-23F5-E743-93BE-8A3557857105}" type="presParOf" srcId="{F29D5D14-791A-4F43-B9C4-353D61EB8E78}" destId="{CAAB523E-B54A-7F43-883A-C107124553CB}" srcOrd="1" destOrd="0" presId="urn:microsoft.com/office/officeart/2008/layout/LinedList"/>
    <dgm:cxn modelId="{617B2DBB-F146-6147-9EE8-AB405F7BD78F}" type="presParOf" srcId="{DCDD54F4-A77D-1349-8050-7F1666A3E708}" destId="{C3FF3A47-DF9F-3D47-8890-EC73FCA6D9E5}" srcOrd="4" destOrd="0" presId="urn:microsoft.com/office/officeart/2008/layout/LinedList"/>
    <dgm:cxn modelId="{8DC9EFDB-CB11-C541-9488-8C5F6235E28C}" type="presParOf" srcId="{DCDD54F4-A77D-1349-8050-7F1666A3E708}" destId="{1D17063D-3D30-4E4B-85CE-5CBE0EE54CCE}" srcOrd="5" destOrd="0" presId="urn:microsoft.com/office/officeart/2008/layout/LinedList"/>
    <dgm:cxn modelId="{3A75FABC-FBA8-2E4B-831E-AD826101AE12}" type="presParOf" srcId="{1D17063D-3D30-4E4B-85CE-5CBE0EE54CCE}" destId="{3D2AC9EE-C090-854E-9E89-7A1C66B08A9C}" srcOrd="0" destOrd="0" presId="urn:microsoft.com/office/officeart/2008/layout/LinedList"/>
    <dgm:cxn modelId="{0DB77D8E-CFF7-2146-BA27-C81D10DCA68C}" type="presParOf" srcId="{1D17063D-3D30-4E4B-85CE-5CBE0EE54CCE}" destId="{D4BFF97B-B4F9-CB48-A65B-2CD6FE3F3D1D}" srcOrd="1" destOrd="0" presId="urn:microsoft.com/office/officeart/2008/layout/LinedList"/>
    <dgm:cxn modelId="{CBB58C26-E82A-AF4E-B582-A61B63AD32D9}" type="presParOf" srcId="{DCDD54F4-A77D-1349-8050-7F1666A3E708}" destId="{3D690733-27A8-1A4D-8C53-FAF30CDDE917}" srcOrd="6" destOrd="0" presId="urn:microsoft.com/office/officeart/2008/layout/LinedList"/>
    <dgm:cxn modelId="{36A08500-B1AD-F44B-B6DE-94217D7A6657}" type="presParOf" srcId="{DCDD54F4-A77D-1349-8050-7F1666A3E708}" destId="{25D907BB-1C8D-AC42-AD02-51EBCA298E62}" srcOrd="7" destOrd="0" presId="urn:microsoft.com/office/officeart/2008/layout/LinedList"/>
    <dgm:cxn modelId="{A008B933-3E9F-234F-95FF-A28B0F8C675F}" type="presParOf" srcId="{25D907BB-1C8D-AC42-AD02-51EBCA298E62}" destId="{02AAA609-85B0-824C-8AF0-13DE60D37C92}" srcOrd="0" destOrd="0" presId="urn:microsoft.com/office/officeart/2008/layout/LinedList"/>
    <dgm:cxn modelId="{9DA72DD7-1EAF-7D4A-9B24-68D3F5111789}" type="presParOf" srcId="{25D907BB-1C8D-AC42-AD02-51EBCA298E62}" destId="{F61263AD-AA86-9C41-B805-2BF190C1034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74F10A-E3AB-4952-AA68-1E9AA72CF716}"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E91EE9E8-943A-43C1-98C3-6DC64736301A}">
      <dgm:prSet/>
      <dgm:spPr/>
      <dgm:t>
        <a:bodyPr/>
        <a:lstStyle/>
        <a:p>
          <a:r>
            <a:rPr lang="en-US"/>
            <a:t>- CoStar's 2023 study highlights that high employee turnover in hotels depletes resources and hampers operational efficiency and service quality, stressing the importance of continual training for new hires to maintain workflow.</a:t>
          </a:r>
        </a:p>
      </dgm:t>
    </dgm:pt>
    <dgm:pt modelId="{60F77DF1-8E4D-415D-9896-0E774FE444EB}" type="parTrans" cxnId="{B2643B21-2162-4D24-B3F3-C1B141E27E33}">
      <dgm:prSet/>
      <dgm:spPr/>
      <dgm:t>
        <a:bodyPr/>
        <a:lstStyle/>
        <a:p>
          <a:endParaRPr lang="en-US"/>
        </a:p>
      </dgm:t>
    </dgm:pt>
    <dgm:pt modelId="{714496B2-BE06-44AA-99D1-79389E50F827}" type="sibTrans" cxnId="{B2643B21-2162-4D24-B3F3-C1B141E27E33}">
      <dgm:prSet/>
      <dgm:spPr/>
      <dgm:t>
        <a:bodyPr/>
        <a:lstStyle/>
        <a:p>
          <a:endParaRPr lang="en-US"/>
        </a:p>
      </dgm:t>
    </dgm:pt>
    <dgm:pt modelId="{F35E4B96-56F1-4FD2-B279-9AFB35605254}">
      <dgm:prSet/>
      <dgm:spPr/>
      <dgm:t>
        <a:bodyPr/>
        <a:lstStyle/>
        <a:p>
          <a:r>
            <a:rPr lang="en-US"/>
            <a:t>- AHLA's 2022 analysis points out that frequent staff changes force management to spend excessive time on administrative tasks like hiring and training, diverting attention from strategic initiatives.</a:t>
          </a:r>
        </a:p>
      </dgm:t>
    </dgm:pt>
    <dgm:pt modelId="{8A4FC702-54C7-4FEC-A1EA-EA63A5A005D6}" type="parTrans" cxnId="{A05B66DB-F5B7-4322-9EBC-ADC9B89270EE}">
      <dgm:prSet/>
      <dgm:spPr/>
      <dgm:t>
        <a:bodyPr/>
        <a:lstStyle/>
        <a:p>
          <a:endParaRPr lang="en-US"/>
        </a:p>
      </dgm:t>
    </dgm:pt>
    <dgm:pt modelId="{566E3EBD-BA0C-4C89-A99E-C85C8A50A14B}" type="sibTrans" cxnId="{A05B66DB-F5B7-4322-9EBC-ADC9B89270EE}">
      <dgm:prSet/>
      <dgm:spPr/>
      <dgm:t>
        <a:bodyPr/>
        <a:lstStyle/>
        <a:p>
          <a:endParaRPr lang="en-US"/>
        </a:p>
      </dgm:t>
    </dgm:pt>
    <dgm:pt modelId="{854C17DD-476E-4D7F-B6A4-70F6E870FF5B}">
      <dgm:prSet/>
      <dgm:spPr/>
      <dgm:t>
        <a:bodyPr/>
        <a:lstStyle/>
        <a:p>
          <a:r>
            <a:rPr lang="en-US"/>
            <a:t>- Front-line roles, particularly receptionists and housekeepers, face the highest turnover, leading to service inconsistencies as new staff struggle to meet established standards, impacting guest satisfaction. </a:t>
          </a:r>
        </a:p>
      </dgm:t>
    </dgm:pt>
    <dgm:pt modelId="{F8ABE38B-6C19-4D74-8EFC-700CAFB8F4C4}" type="parTrans" cxnId="{FCCE8838-DD38-4020-8084-F8E8E03C08B1}">
      <dgm:prSet/>
      <dgm:spPr/>
      <dgm:t>
        <a:bodyPr/>
        <a:lstStyle/>
        <a:p>
          <a:endParaRPr lang="en-US"/>
        </a:p>
      </dgm:t>
    </dgm:pt>
    <dgm:pt modelId="{1FAD384E-9B61-4089-A9B2-DD7E9DA8D936}" type="sibTrans" cxnId="{FCCE8838-DD38-4020-8084-F8E8E03C08B1}">
      <dgm:prSet/>
      <dgm:spPr/>
      <dgm:t>
        <a:bodyPr/>
        <a:lstStyle/>
        <a:p>
          <a:endParaRPr lang="en-US"/>
        </a:p>
      </dgm:t>
    </dgm:pt>
    <dgm:pt modelId="{B126808C-182D-45E6-98F6-3AD94679B23C}">
      <dgm:prSet/>
      <dgm:spPr/>
      <dgm:t>
        <a:bodyPr/>
        <a:lstStyle/>
        <a:p>
          <a:r>
            <a:rPr lang="en-US"/>
            <a:t>- High turnover negatively affects team morale, as employees constantly adjust to new team members, reducing job satisfaction and perpetuating turnover cycles.</a:t>
          </a:r>
        </a:p>
      </dgm:t>
    </dgm:pt>
    <dgm:pt modelId="{09D1EB16-98DC-44C0-A41D-234EBA215928}" type="parTrans" cxnId="{237E902E-8D71-4802-983D-705270FD612A}">
      <dgm:prSet/>
      <dgm:spPr/>
      <dgm:t>
        <a:bodyPr/>
        <a:lstStyle/>
        <a:p>
          <a:endParaRPr lang="en-US"/>
        </a:p>
      </dgm:t>
    </dgm:pt>
    <dgm:pt modelId="{624C09DB-B7AF-43FB-AD9F-D7559E803DF7}" type="sibTrans" cxnId="{237E902E-8D71-4802-983D-705270FD612A}">
      <dgm:prSet/>
      <dgm:spPr/>
      <dgm:t>
        <a:bodyPr/>
        <a:lstStyle/>
        <a:p>
          <a:endParaRPr lang="en-US"/>
        </a:p>
      </dgm:t>
    </dgm:pt>
    <dgm:pt modelId="{44B76B01-2946-474B-9B2C-44FB9572DBF7}">
      <dgm:prSet/>
      <dgm:spPr/>
      <dgm:t>
        <a:bodyPr/>
        <a:lstStyle/>
        <a:p>
          <a:r>
            <a:rPr lang="en-US"/>
            <a:t>- The constant turnover undermines a sense of belonging and teamwork among employees, damaging corporate culture and making the work environment less attractive to both existing and potential employees. (CoStar, 2020)</a:t>
          </a:r>
        </a:p>
      </dgm:t>
    </dgm:pt>
    <dgm:pt modelId="{A74C9CCF-3056-4B7B-BD03-2BF2B76B4CAE}" type="parTrans" cxnId="{DF37F37E-6DF0-4E7C-81D4-8D709C71D7C6}">
      <dgm:prSet/>
      <dgm:spPr/>
      <dgm:t>
        <a:bodyPr/>
        <a:lstStyle/>
        <a:p>
          <a:endParaRPr lang="en-US"/>
        </a:p>
      </dgm:t>
    </dgm:pt>
    <dgm:pt modelId="{1E378229-F3C7-426C-8C2B-736B93C4C3D0}" type="sibTrans" cxnId="{DF37F37E-6DF0-4E7C-81D4-8D709C71D7C6}">
      <dgm:prSet/>
      <dgm:spPr/>
      <dgm:t>
        <a:bodyPr/>
        <a:lstStyle/>
        <a:p>
          <a:endParaRPr lang="en-US"/>
        </a:p>
      </dgm:t>
    </dgm:pt>
    <dgm:pt modelId="{C0531CDE-6C85-0E4A-9E1B-F90AEF8EB96C}" type="pres">
      <dgm:prSet presAssocID="{2574F10A-E3AB-4952-AA68-1E9AA72CF716}" presName="outerComposite" presStyleCnt="0">
        <dgm:presLayoutVars>
          <dgm:chMax val="5"/>
          <dgm:dir/>
          <dgm:resizeHandles val="exact"/>
        </dgm:presLayoutVars>
      </dgm:prSet>
      <dgm:spPr/>
    </dgm:pt>
    <dgm:pt modelId="{8D262C78-6B1F-AB46-B443-2B9CD3BE14C1}" type="pres">
      <dgm:prSet presAssocID="{2574F10A-E3AB-4952-AA68-1E9AA72CF716}" presName="dummyMaxCanvas" presStyleCnt="0">
        <dgm:presLayoutVars/>
      </dgm:prSet>
      <dgm:spPr/>
    </dgm:pt>
    <dgm:pt modelId="{8E416BD7-C0EA-4341-A400-A5EADB8DC25D}" type="pres">
      <dgm:prSet presAssocID="{2574F10A-E3AB-4952-AA68-1E9AA72CF716}" presName="FiveNodes_1" presStyleLbl="node1" presStyleIdx="0" presStyleCnt="5">
        <dgm:presLayoutVars>
          <dgm:bulletEnabled val="1"/>
        </dgm:presLayoutVars>
      </dgm:prSet>
      <dgm:spPr/>
    </dgm:pt>
    <dgm:pt modelId="{EEE3E105-8C53-0C4C-BCB7-A41A9577890D}" type="pres">
      <dgm:prSet presAssocID="{2574F10A-E3AB-4952-AA68-1E9AA72CF716}" presName="FiveNodes_2" presStyleLbl="node1" presStyleIdx="1" presStyleCnt="5">
        <dgm:presLayoutVars>
          <dgm:bulletEnabled val="1"/>
        </dgm:presLayoutVars>
      </dgm:prSet>
      <dgm:spPr/>
    </dgm:pt>
    <dgm:pt modelId="{8412F074-8C2C-F341-8F85-CE937328C37E}" type="pres">
      <dgm:prSet presAssocID="{2574F10A-E3AB-4952-AA68-1E9AA72CF716}" presName="FiveNodes_3" presStyleLbl="node1" presStyleIdx="2" presStyleCnt="5">
        <dgm:presLayoutVars>
          <dgm:bulletEnabled val="1"/>
        </dgm:presLayoutVars>
      </dgm:prSet>
      <dgm:spPr/>
    </dgm:pt>
    <dgm:pt modelId="{13CFABCC-FC95-3A48-B4F7-BD0C0DA721F4}" type="pres">
      <dgm:prSet presAssocID="{2574F10A-E3AB-4952-AA68-1E9AA72CF716}" presName="FiveNodes_4" presStyleLbl="node1" presStyleIdx="3" presStyleCnt="5">
        <dgm:presLayoutVars>
          <dgm:bulletEnabled val="1"/>
        </dgm:presLayoutVars>
      </dgm:prSet>
      <dgm:spPr/>
    </dgm:pt>
    <dgm:pt modelId="{A18151BA-CACE-4F43-A4CC-BE5D24D5AA2A}" type="pres">
      <dgm:prSet presAssocID="{2574F10A-E3AB-4952-AA68-1E9AA72CF716}" presName="FiveNodes_5" presStyleLbl="node1" presStyleIdx="4" presStyleCnt="5">
        <dgm:presLayoutVars>
          <dgm:bulletEnabled val="1"/>
        </dgm:presLayoutVars>
      </dgm:prSet>
      <dgm:spPr/>
    </dgm:pt>
    <dgm:pt modelId="{4E6942B3-E522-3B4D-9471-8F6877C12816}" type="pres">
      <dgm:prSet presAssocID="{2574F10A-E3AB-4952-AA68-1E9AA72CF716}" presName="FiveConn_1-2" presStyleLbl="fgAccFollowNode1" presStyleIdx="0" presStyleCnt="4">
        <dgm:presLayoutVars>
          <dgm:bulletEnabled val="1"/>
        </dgm:presLayoutVars>
      </dgm:prSet>
      <dgm:spPr/>
    </dgm:pt>
    <dgm:pt modelId="{0613450A-AFBF-634E-A6F3-F6D3FB0A37F2}" type="pres">
      <dgm:prSet presAssocID="{2574F10A-E3AB-4952-AA68-1E9AA72CF716}" presName="FiveConn_2-3" presStyleLbl="fgAccFollowNode1" presStyleIdx="1" presStyleCnt="4">
        <dgm:presLayoutVars>
          <dgm:bulletEnabled val="1"/>
        </dgm:presLayoutVars>
      </dgm:prSet>
      <dgm:spPr/>
    </dgm:pt>
    <dgm:pt modelId="{35ECF7E7-470A-C84D-B0C5-06B12F9D81E5}" type="pres">
      <dgm:prSet presAssocID="{2574F10A-E3AB-4952-AA68-1E9AA72CF716}" presName="FiveConn_3-4" presStyleLbl="fgAccFollowNode1" presStyleIdx="2" presStyleCnt="4">
        <dgm:presLayoutVars>
          <dgm:bulletEnabled val="1"/>
        </dgm:presLayoutVars>
      </dgm:prSet>
      <dgm:spPr/>
    </dgm:pt>
    <dgm:pt modelId="{3D846542-0320-D549-B918-49ECA9180FFE}" type="pres">
      <dgm:prSet presAssocID="{2574F10A-E3AB-4952-AA68-1E9AA72CF716}" presName="FiveConn_4-5" presStyleLbl="fgAccFollowNode1" presStyleIdx="3" presStyleCnt="4">
        <dgm:presLayoutVars>
          <dgm:bulletEnabled val="1"/>
        </dgm:presLayoutVars>
      </dgm:prSet>
      <dgm:spPr/>
    </dgm:pt>
    <dgm:pt modelId="{ECEF4F0F-5046-AB4F-95E8-3E1773391B48}" type="pres">
      <dgm:prSet presAssocID="{2574F10A-E3AB-4952-AA68-1E9AA72CF716}" presName="FiveNodes_1_text" presStyleLbl="node1" presStyleIdx="4" presStyleCnt="5">
        <dgm:presLayoutVars>
          <dgm:bulletEnabled val="1"/>
        </dgm:presLayoutVars>
      </dgm:prSet>
      <dgm:spPr/>
    </dgm:pt>
    <dgm:pt modelId="{E430A7B7-6CA2-0642-B0D6-FB1714F6F5D9}" type="pres">
      <dgm:prSet presAssocID="{2574F10A-E3AB-4952-AA68-1E9AA72CF716}" presName="FiveNodes_2_text" presStyleLbl="node1" presStyleIdx="4" presStyleCnt="5">
        <dgm:presLayoutVars>
          <dgm:bulletEnabled val="1"/>
        </dgm:presLayoutVars>
      </dgm:prSet>
      <dgm:spPr/>
    </dgm:pt>
    <dgm:pt modelId="{73349F14-7016-304E-A203-1B403E4DD615}" type="pres">
      <dgm:prSet presAssocID="{2574F10A-E3AB-4952-AA68-1E9AA72CF716}" presName="FiveNodes_3_text" presStyleLbl="node1" presStyleIdx="4" presStyleCnt="5">
        <dgm:presLayoutVars>
          <dgm:bulletEnabled val="1"/>
        </dgm:presLayoutVars>
      </dgm:prSet>
      <dgm:spPr/>
    </dgm:pt>
    <dgm:pt modelId="{EEE8ED97-CFBF-8246-B105-0B387A42EAFF}" type="pres">
      <dgm:prSet presAssocID="{2574F10A-E3AB-4952-AA68-1E9AA72CF716}" presName="FiveNodes_4_text" presStyleLbl="node1" presStyleIdx="4" presStyleCnt="5">
        <dgm:presLayoutVars>
          <dgm:bulletEnabled val="1"/>
        </dgm:presLayoutVars>
      </dgm:prSet>
      <dgm:spPr/>
    </dgm:pt>
    <dgm:pt modelId="{9DC55BB9-2EDF-E442-A152-B75E820534DF}" type="pres">
      <dgm:prSet presAssocID="{2574F10A-E3AB-4952-AA68-1E9AA72CF716}" presName="FiveNodes_5_text" presStyleLbl="node1" presStyleIdx="4" presStyleCnt="5">
        <dgm:presLayoutVars>
          <dgm:bulletEnabled val="1"/>
        </dgm:presLayoutVars>
      </dgm:prSet>
      <dgm:spPr/>
    </dgm:pt>
  </dgm:ptLst>
  <dgm:cxnLst>
    <dgm:cxn modelId="{8CE85A03-073B-BC43-A857-388B5558B4C7}" type="presOf" srcId="{1FAD384E-9B61-4089-A9B2-DD7E9DA8D936}" destId="{35ECF7E7-470A-C84D-B0C5-06B12F9D81E5}" srcOrd="0" destOrd="0" presId="urn:microsoft.com/office/officeart/2005/8/layout/vProcess5"/>
    <dgm:cxn modelId="{B2643B21-2162-4D24-B3F3-C1B141E27E33}" srcId="{2574F10A-E3AB-4952-AA68-1E9AA72CF716}" destId="{E91EE9E8-943A-43C1-98C3-6DC64736301A}" srcOrd="0" destOrd="0" parTransId="{60F77DF1-8E4D-415D-9896-0E774FE444EB}" sibTransId="{714496B2-BE06-44AA-99D1-79389E50F827}"/>
    <dgm:cxn modelId="{102FFC21-3F2A-8B48-BA53-80A5876BDCB1}" type="presOf" srcId="{624C09DB-B7AF-43FB-AD9F-D7559E803DF7}" destId="{3D846542-0320-D549-B918-49ECA9180FFE}" srcOrd="0" destOrd="0" presId="urn:microsoft.com/office/officeart/2005/8/layout/vProcess5"/>
    <dgm:cxn modelId="{12F70427-2884-0945-A0E8-CA26AADEF2BD}" type="presOf" srcId="{44B76B01-2946-474B-9B2C-44FB9572DBF7}" destId="{A18151BA-CACE-4F43-A4CC-BE5D24D5AA2A}" srcOrd="0" destOrd="0" presId="urn:microsoft.com/office/officeart/2005/8/layout/vProcess5"/>
    <dgm:cxn modelId="{237E902E-8D71-4802-983D-705270FD612A}" srcId="{2574F10A-E3AB-4952-AA68-1E9AA72CF716}" destId="{B126808C-182D-45E6-98F6-3AD94679B23C}" srcOrd="3" destOrd="0" parTransId="{09D1EB16-98DC-44C0-A41D-234EBA215928}" sibTransId="{624C09DB-B7AF-43FB-AD9F-D7559E803DF7}"/>
    <dgm:cxn modelId="{FCCE8838-DD38-4020-8084-F8E8E03C08B1}" srcId="{2574F10A-E3AB-4952-AA68-1E9AA72CF716}" destId="{854C17DD-476E-4D7F-B6A4-70F6E870FF5B}" srcOrd="2" destOrd="0" parTransId="{F8ABE38B-6C19-4D74-8EFC-700CAFB8F4C4}" sibTransId="{1FAD384E-9B61-4089-A9B2-DD7E9DA8D936}"/>
    <dgm:cxn modelId="{A00B4C39-FA71-4B43-8879-E5C41CC60EB4}" type="presOf" srcId="{854C17DD-476E-4D7F-B6A4-70F6E870FF5B}" destId="{8412F074-8C2C-F341-8F85-CE937328C37E}" srcOrd="0" destOrd="0" presId="urn:microsoft.com/office/officeart/2005/8/layout/vProcess5"/>
    <dgm:cxn modelId="{F0257B5D-C916-844D-96EE-AE8009533687}" type="presOf" srcId="{854C17DD-476E-4D7F-B6A4-70F6E870FF5B}" destId="{73349F14-7016-304E-A203-1B403E4DD615}" srcOrd="1" destOrd="0" presId="urn:microsoft.com/office/officeart/2005/8/layout/vProcess5"/>
    <dgm:cxn modelId="{1DAF586A-DBD7-0545-B6D8-1BB74B992307}" type="presOf" srcId="{E91EE9E8-943A-43C1-98C3-6DC64736301A}" destId="{8E416BD7-C0EA-4341-A400-A5EADB8DC25D}" srcOrd="0" destOrd="0" presId="urn:microsoft.com/office/officeart/2005/8/layout/vProcess5"/>
    <dgm:cxn modelId="{C5E3314D-1231-DA4C-9F19-D981F3382538}" type="presOf" srcId="{B126808C-182D-45E6-98F6-3AD94679B23C}" destId="{EEE8ED97-CFBF-8246-B105-0B387A42EAFF}" srcOrd="1" destOrd="0" presId="urn:microsoft.com/office/officeart/2005/8/layout/vProcess5"/>
    <dgm:cxn modelId="{B577545A-1CE4-8745-B9B2-BD457F7DA4BF}" type="presOf" srcId="{F35E4B96-56F1-4FD2-B279-9AFB35605254}" destId="{E430A7B7-6CA2-0642-B0D6-FB1714F6F5D9}" srcOrd="1" destOrd="0" presId="urn:microsoft.com/office/officeart/2005/8/layout/vProcess5"/>
    <dgm:cxn modelId="{DF37F37E-6DF0-4E7C-81D4-8D709C71D7C6}" srcId="{2574F10A-E3AB-4952-AA68-1E9AA72CF716}" destId="{44B76B01-2946-474B-9B2C-44FB9572DBF7}" srcOrd="4" destOrd="0" parTransId="{A74C9CCF-3056-4B7B-BD03-2BF2B76B4CAE}" sibTransId="{1E378229-F3C7-426C-8C2B-736B93C4C3D0}"/>
    <dgm:cxn modelId="{A0C90181-B37B-C74F-944A-76098D5D024F}" type="presOf" srcId="{F35E4B96-56F1-4FD2-B279-9AFB35605254}" destId="{EEE3E105-8C53-0C4C-BCB7-A41A9577890D}" srcOrd="0" destOrd="0" presId="urn:microsoft.com/office/officeart/2005/8/layout/vProcess5"/>
    <dgm:cxn modelId="{A5DB169F-B123-DB4A-8EE2-D43FA5D47410}" type="presOf" srcId="{B126808C-182D-45E6-98F6-3AD94679B23C}" destId="{13CFABCC-FC95-3A48-B4F7-BD0C0DA721F4}" srcOrd="0" destOrd="0" presId="urn:microsoft.com/office/officeart/2005/8/layout/vProcess5"/>
    <dgm:cxn modelId="{7F3938BA-0A03-0F49-9613-564475698C58}" type="presOf" srcId="{566E3EBD-BA0C-4C89-A99E-C85C8A50A14B}" destId="{0613450A-AFBF-634E-A6F3-F6D3FB0A37F2}" srcOrd="0" destOrd="0" presId="urn:microsoft.com/office/officeart/2005/8/layout/vProcess5"/>
    <dgm:cxn modelId="{9FECD8D0-0B87-F64A-B73F-86AA694E1315}" type="presOf" srcId="{714496B2-BE06-44AA-99D1-79389E50F827}" destId="{4E6942B3-E522-3B4D-9471-8F6877C12816}" srcOrd="0" destOrd="0" presId="urn:microsoft.com/office/officeart/2005/8/layout/vProcess5"/>
    <dgm:cxn modelId="{A05B66DB-F5B7-4322-9EBC-ADC9B89270EE}" srcId="{2574F10A-E3AB-4952-AA68-1E9AA72CF716}" destId="{F35E4B96-56F1-4FD2-B279-9AFB35605254}" srcOrd="1" destOrd="0" parTransId="{8A4FC702-54C7-4FEC-A1EA-EA63A5A005D6}" sibTransId="{566E3EBD-BA0C-4C89-A99E-C85C8A50A14B}"/>
    <dgm:cxn modelId="{F08AF9DD-97DB-834F-A3C6-A3C11F2F3CC2}" type="presOf" srcId="{E91EE9E8-943A-43C1-98C3-6DC64736301A}" destId="{ECEF4F0F-5046-AB4F-95E8-3E1773391B48}" srcOrd="1" destOrd="0" presId="urn:microsoft.com/office/officeart/2005/8/layout/vProcess5"/>
    <dgm:cxn modelId="{15E0EEDF-ADE9-7B4D-951B-AAAF7083121E}" type="presOf" srcId="{44B76B01-2946-474B-9B2C-44FB9572DBF7}" destId="{9DC55BB9-2EDF-E442-A152-B75E820534DF}" srcOrd="1" destOrd="0" presId="urn:microsoft.com/office/officeart/2005/8/layout/vProcess5"/>
    <dgm:cxn modelId="{BE54E5EF-EFB9-2442-AF33-1578E1E107B5}" type="presOf" srcId="{2574F10A-E3AB-4952-AA68-1E9AA72CF716}" destId="{C0531CDE-6C85-0E4A-9E1B-F90AEF8EB96C}" srcOrd="0" destOrd="0" presId="urn:microsoft.com/office/officeart/2005/8/layout/vProcess5"/>
    <dgm:cxn modelId="{150B24C6-43A6-B94D-A29F-961E2547384E}" type="presParOf" srcId="{C0531CDE-6C85-0E4A-9E1B-F90AEF8EB96C}" destId="{8D262C78-6B1F-AB46-B443-2B9CD3BE14C1}" srcOrd="0" destOrd="0" presId="urn:microsoft.com/office/officeart/2005/8/layout/vProcess5"/>
    <dgm:cxn modelId="{5AD56FD5-FF24-B144-B7FE-B486B0E89B47}" type="presParOf" srcId="{C0531CDE-6C85-0E4A-9E1B-F90AEF8EB96C}" destId="{8E416BD7-C0EA-4341-A400-A5EADB8DC25D}" srcOrd="1" destOrd="0" presId="urn:microsoft.com/office/officeart/2005/8/layout/vProcess5"/>
    <dgm:cxn modelId="{75BDED52-7DEB-7C4F-8BCF-40A8CA4C6BCD}" type="presParOf" srcId="{C0531CDE-6C85-0E4A-9E1B-F90AEF8EB96C}" destId="{EEE3E105-8C53-0C4C-BCB7-A41A9577890D}" srcOrd="2" destOrd="0" presId="urn:microsoft.com/office/officeart/2005/8/layout/vProcess5"/>
    <dgm:cxn modelId="{9FE34A1D-A7C9-1B4C-ADD9-3583696653AE}" type="presParOf" srcId="{C0531CDE-6C85-0E4A-9E1B-F90AEF8EB96C}" destId="{8412F074-8C2C-F341-8F85-CE937328C37E}" srcOrd="3" destOrd="0" presId="urn:microsoft.com/office/officeart/2005/8/layout/vProcess5"/>
    <dgm:cxn modelId="{B3E21F06-D54F-A440-89E2-B9F4EFA85E68}" type="presParOf" srcId="{C0531CDE-6C85-0E4A-9E1B-F90AEF8EB96C}" destId="{13CFABCC-FC95-3A48-B4F7-BD0C0DA721F4}" srcOrd="4" destOrd="0" presId="urn:microsoft.com/office/officeart/2005/8/layout/vProcess5"/>
    <dgm:cxn modelId="{1E97B0BF-6F93-B449-BA84-E7A185004B22}" type="presParOf" srcId="{C0531CDE-6C85-0E4A-9E1B-F90AEF8EB96C}" destId="{A18151BA-CACE-4F43-A4CC-BE5D24D5AA2A}" srcOrd="5" destOrd="0" presId="urn:microsoft.com/office/officeart/2005/8/layout/vProcess5"/>
    <dgm:cxn modelId="{72945A43-4692-8549-BA87-FB1F958A606A}" type="presParOf" srcId="{C0531CDE-6C85-0E4A-9E1B-F90AEF8EB96C}" destId="{4E6942B3-E522-3B4D-9471-8F6877C12816}" srcOrd="6" destOrd="0" presId="urn:microsoft.com/office/officeart/2005/8/layout/vProcess5"/>
    <dgm:cxn modelId="{724AC1C3-48B8-EF4D-B543-1FD70CAF1051}" type="presParOf" srcId="{C0531CDE-6C85-0E4A-9E1B-F90AEF8EB96C}" destId="{0613450A-AFBF-634E-A6F3-F6D3FB0A37F2}" srcOrd="7" destOrd="0" presId="urn:microsoft.com/office/officeart/2005/8/layout/vProcess5"/>
    <dgm:cxn modelId="{0E05C9F2-C99E-734D-976A-ADF7E0BA6ECC}" type="presParOf" srcId="{C0531CDE-6C85-0E4A-9E1B-F90AEF8EB96C}" destId="{35ECF7E7-470A-C84D-B0C5-06B12F9D81E5}" srcOrd="8" destOrd="0" presId="urn:microsoft.com/office/officeart/2005/8/layout/vProcess5"/>
    <dgm:cxn modelId="{B7D5B921-93E6-D341-97C3-8DE8CFC91845}" type="presParOf" srcId="{C0531CDE-6C85-0E4A-9E1B-F90AEF8EB96C}" destId="{3D846542-0320-D549-B918-49ECA9180FFE}" srcOrd="9" destOrd="0" presId="urn:microsoft.com/office/officeart/2005/8/layout/vProcess5"/>
    <dgm:cxn modelId="{0E246C74-F93D-EE4A-A123-690977303AB2}" type="presParOf" srcId="{C0531CDE-6C85-0E4A-9E1B-F90AEF8EB96C}" destId="{ECEF4F0F-5046-AB4F-95E8-3E1773391B48}" srcOrd="10" destOrd="0" presId="urn:microsoft.com/office/officeart/2005/8/layout/vProcess5"/>
    <dgm:cxn modelId="{EEC2B374-FD35-6D4A-B1A2-B884E34B4A19}" type="presParOf" srcId="{C0531CDE-6C85-0E4A-9E1B-F90AEF8EB96C}" destId="{E430A7B7-6CA2-0642-B0D6-FB1714F6F5D9}" srcOrd="11" destOrd="0" presId="urn:microsoft.com/office/officeart/2005/8/layout/vProcess5"/>
    <dgm:cxn modelId="{9F723624-6B61-2F49-BCE1-C53B2BC3916D}" type="presParOf" srcId="{C0531CDE-6C85-0E4A-9E1B-F90AEF8EB96C}" destId="{73349F14-7016-304E-A203-1B403E4DD615}" srcOrd="12" destOrd="0" presId="urn:microsoft.com/office/officeart/2005/8/layout/vProcess5"/>
    <dgm:cxn modelId="{BBAF5B38-BBD7-5C48-B435-B67F1536B2DE}" type="presParOf" srcId="{C0531CDE-6C85-0E4A-9E1B-F90AEF8EB96C}" destId="{EEE8ED97-CFBF-8246-B105-0B387A42EAFF}" srcOrd="13" destOrd="0" presId="urn:microsoft.com/office/officeart/2005/8/layout/vProcess5"/>
    <dgm:cxn modelId="{79014319-5985-394E-93AD-E474455D5221}" type="presParOf" srcId="{C0531CDE-6C85-0E4A-9E1B-F90AEF8EB96C}" destId="{9DC55BB9-2EDF-E442-A152-B75E820534DF}"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9964DEF-3B28-48AA-BF5A-FD8E2D30604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C1040E5-AB38-440B-A98A-D315F5727D64}">
      <dgm:prSet/>
      <dgm:spPr/>
      <dgm:t>
        <a:bodyPr/>
        <a:lstStyle/>
        <a:p>
          <a:pPr>
            <a:lnSpc>
              <a:spcPct val="100000"/>
            </a:lnSpc>
          </a:pPr>
          <a:r>
            <a:rPr lang="en-US"/>
            <a:t>- Hcareers (2023) notes that the high costs of recruiting, hiring, and training, along with frequent turnover, substantially destabilize hotel finances and discourage guest loyalty due to potential drops in service quality.</a:t>
          </a:r>
        </a:p>
      </dgm:t>
    </dgm:pt>
    <dgm:pt modelId="{C6514928-2116-438A-AD4F-FEC80F9BD550}" type="parTrans" cxnId="{C80BB383-D1F3-4E45-A97C-9635E8574C95}">
      <dgm:prSet/>
      <dgm:spPr/>
      <dgm:t>
        <a:bodyPr/>
        <a:lstStyle/>
        <a:p>
          <a:endParaRPr lang="en-US"/>
        </a:p>
      </dgm:t>
    </dgm:pt>
    <dgm:pt modelId="{F6275519-EA21-4569-AEE5-291B89C73FED}" type="sibTrans" cxnId="{C80BB383-D1F3-4E45-A97C-9635E8574C95}">
      <dgm:prSet/>
      <dgm:spPr/>
      <dgm:t>
        <a:bodyPr/>
        <a:lstStyle/>
        <a:p>
          <a:endParaRPr lang="en-US"/>
        </a:p>
      </dgm:t>
    </dgm:pt>
    <dgm:pt modelId="{E5660798-E117-4605-B73B-542BA5C6D143}">
      <dgm:prSet/>
      <dgm:spPr/>
      <dgm:t>
        <a:bodyPr/>
        <a:lstStyle/>
        <a:p>
          <a:pPr>
            <a:lnSpc>
              <a:spcPct val="100000"/>
            </a:lnSpc>
          </a:pPr>
          <a:r>
            <a:rPr lang="en-US"/>
            <a:t>- Viqal (2022) suggests enhancing employee support systems, including better training, career growth opportunities, and improved pay, to boost job satisfaction and reduce turnover, thus fostering a more stable workforce.</a:t>
          </a:r>
        </a:p>
      </dgm:t>
    </dgm:pt>
    <dgm:pt modelId="{0EAD5659-1B4F-408B-A609-171E5B32E6B9}" type="parTrans" cxnId="{F726712A-C11A-469B-87BF-31D64340B4B6}">
      <dgm:prSet/>
      <dgm:spPr/>
      <dgm:t>
        <a:bodyPr/>
        <a:lstStyle/>
        <a:p>
          <a:endParaRPr lang="en-US"/>
        </a:p>
      </dgm:t>
    </dgm:pt>
    <dgm:pt modelId="{56731B02-B0BF-4239-9E50-8D858BB0CA37}" type="sibTrans" cxnId="{F726712A-C11A-469B-87BF-31D64340B4B6}">
      <dgm:prSet/>
      <dgm:spPr/>
      <dgm:t>
        <a:bodyPr/>
        <a:lstStyle/>
        <a:p>
          <a:endParaRPr lang="en-US"/>
        </a:p>
      </dgm:t>
    </dgm:pt>
    <dgm:pt modelId="{622B4D33-09DF-41CA-AC16-38A9DA65F605}">
      <dgm:prSet/>
      <dgm:spPr/>
      <dgm:t>
        <a:bodyPr/>
        <a:lstStyle/>
        <a:p>
          <a:pPr>
            <a:lnSpc>
              <a:spcPct val="100000"/>
            </a:lnSpc>
          </a:pPr>
          <a:r>
            <a:rPr lang="en-US"/>
            <a:t>- Creating a supportive and inclusive work environment is essential for increasing employee engagement and loyalty, which helps decrease turnover rates.</a:t>
          </a:r>
        </a:p>
      </dgm:t>
    </dgm:pt>
    <dgm:pt modelId="{6D0D9433-4A79-4BCE-B70C-979A91B945F6}" type="parTrans" cxnId="{29986DD1-CEA8-4C0A-ADCB-B3E7D1D60D7E}">
      <dgm:prSet/>
      <dgm:spPr/>
      <dgm:t>
        <a:bodyPr/>
        <a:lstStyle/>
        <a:p>
          <a:endParaRPr lang="en-US"/>
        </a:p>
      </dgm:t>
    </dgm:pt>
    <dgm:pt modelId="{B67F94D0-481E-42CC-B2D0-E3289080438B}" type="sibTrans" cxnId="{29986DD1-CEA8-4C0A-ADCB-B3E7D1D60D7E}">
      <dgm:prSet/>
      <dgm:spPr/>
      <dgm:t>
        <a:bodyPr/>
        <a:lstStyle/>
        <a:p>
          <a:endParaRPr lang="en-US"/>
        </a:p>
      </dgm:t>
    </dgm:pt>
    <dgm:pt modelId="{FF6336B3-9472-438D-94C5-FBD028C7E638}">
      <dgm:prSet/>
      <dgm:spPr/>
      <dgm:t>
        <a:bodyPr/>
        <a:lstStyle/>
        <a:p>
          <a:pPr>
            <a:lnSpc>
              <a:spcPct val="100000"/>
            </a:lnSpc>
          </a:pPr>
          <a:r>
            <a:rPr lang="en-US"/>
            <a:t>- TravelAge West (2024) emphasizes that consistent, quality service is crucial for customer satisfaction and loyalty, which directly impacts a hotel's success and reputation in a competitive market.</a:t>
          </a:r>
        </a:p>
      </dgm:t>
    </dgm:pt>
    <dgm:pt modelId="{6AF2A25E-231C-476B-8DFD-E84F73D8FB81}" type="parTrans" cxnId="{CCF57698-A80A-4573-8B18-DF84DEB32B46}">
      <dgm:prSet/>
      <dgm:spPr/>
      <dgm:t>
        <a:bodyPr/>
        <a:lstStyle/>
        <a:p>
          <a:endParaRPr lang="en-US"/>
        </a:p>
      </dgm:t>
    </dgm:pt>
    <dgm:pt modelId="{F6B70348-2FC5-4542-83FA-7DF5182EC55F}" type="sibTrans" cxnId="{CCF57698-A80A-4573-8B18-DF84DEB32B46}">
      <dgm:prSet/>
      <dgm:spPr/>
      <dgm:t>
        <a:bodyPr/>
        <a:lstStyle/>
        <a:p>
          <a:endParaRPr lang="en-US"/>
        </a:p>
      </dgm:t>
    </dgm:pt>
    <dgm:pt modelId="{07F2BBDE-9873-4C81-84CD-8A2B9616180C}" type="pres">
      <dgm:prSet presAssocID="{89964DEF-3B28-48AA-BF5A-FD8E2D30604D}" presName="root" presStyleCnt="0">
        <dgm:presLayoutVars>
          <dgm:dir/>
          <dgm:resizeHandles val="exact"/>
        </dgm:presLayoutVars>
      </dgm:prSet>
      <dgm:spPr/>
    </dgm:pt>
    <dgm:pt modelId="{C7424392-77A5-4B4B-A60A-6622FEBA66C5}" type="pres">
      <dgm:prSet presAssocID="{FC1040E5-AB38-440B-A98A-D315F5727D64}" presName="compNode" presStyleCnt="0"/>
      <dgm:spPr/>
    </dgm:pt>
    <dgm:pt modelId="{934854DA-5C54-464E-81FD-E7C660A7216B}" type="pres">
      <dgm:prSet presAssocID="{FC1040E5-AB38-440B-A98A-D315F5727D64}" presName="bgRect" presStyleLbl="bgShp" presStyleIdx="0" presStyleCnt="4"/>
      <dgm:spPr/>
    </dgm:pt>
    <dgm:pt modelId="{A30E9BA3-E989-4D5C-84DA-D2D537480E1A}" type="pres">
      <dgm:prSet presAssocID="{FC1040E5-AB38-440B-A98A-D315F5727D6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ffice Worker"/>
        </a:ext>
      </dgm:extLst>
    </dgm:pt>
    <dgm:pt modelId="{73101EF8-8007-4E8E-AAC4-5962AFBF01BF}" type="pres">
      <dgm:prSet presAssocID="{FC1040E5-AB38-440B-A98A-D315F5727D64}" presName="spaceRect" presStyleCnt="0"/>
      <dgm:spPr/>
    </dgm:pt>
    <dgm:pt modelId="{458CBE8A-86B7-4ABB-BBE9-6CADD9704A56}" type="pres">
      <dgm:prSet presAssocID="{FC1040E5-AB38-440B-A98A-D315F5727D64}" presName="parTx" presStyleLbl="revTx" presStyleIdx="0" presStyleCnt="4">
        <dgm:presLayoutVars>
          <dgm:chMax val="0"/>
          <dgm:chPref val="0"/>
        </dgm:presLayoutVars>
      </dgm:prSet>
      <dgm:spPr/>
    </dgm:pt>
    <dgm:pt modelId="{28D31258-3A9E-427C-BE53-9C919AE8EB26}" type="pres">
      <dgm:prSet presAssocID="{F6275519-EA21-4569-AEE5-291B89C73FED}" presName="sibTrans" presStyleCnt="0"/>
      <dgm:spPr/>
    </dgm:pt>
    <dgm:pt modelId="{A85DF3BC-3FCC-4215-9BBB-55FF0DB2E1EC}" type="pres">
      <dgm:prSet presAssocID="{E5660798-E117-4605-B73B-542BA5C6D143}" presName="compNode" presStyleCnt="0"/>
      <dgm:spPr/>
    </dgm:pt>
    <dgm:pt modelId="{84B23793-4068-46A6-86FC-5429B6258225}" type="pres">
      <dgm:prSet presAssocID="{E5660798-E117-4605-B73B-542BA5C6D143}" presName="bgRect" presStyleLbl="bgShp" presStyleIdx="1" presStyleCnt="4"/>
      <dgm:spPr/>
    </dgm:pt>
    <dgm:pt modelId="{03167A27-71C5-4DAC-A2AC-2654D879FEF3}" type="pres">
      <dgm:prSet presAssocID="{E5660798-E117-4605-B73B-542BA5C6D14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5F6D83D9-5900-4EF8-92E7-7D6ABFBBE420}" type="pres">
      <dgm:prSet presAssocID="{E5660798-E117-4605-B73B-542BA5C6D143}" presName="spaceRect" presStyleCnt="0"/>
      <dgm:spPr/>
    </dgm:pt>
    <dgm:pt modelId="{0FFFC2BB-86AA-48E3-9682-A49A4A4BBA7B}" type="pres">
      <dgm:prSet presAssocID="{E5660798-E117-4605-B73B-542BA5C6D143}" presName="parTx" presStyleLbl="revTx" presStyleIdx="1" presStyleCnt="4">
        <dgm:presLayoutVars>
          <dgm:chMax val="0"/>
          <dgm:chPref val="0"/>
        </dgm:presLayoutVars>
      </dgm:prSet>
      <dgm:spPr/>
    </dgm:pt>
    <dgm:pt modelId="{B6DC065D-11FC-4429-8F39-17D663D8AF0F}" type="pres">
      <dgm:prSet presAssocID="{56731B02-B0BF-4239-9E50-8D858BB0CA37}" presName="sibTrans" presStyleCnt="0"/>
      <dgm:spPr/>
    </dgm:pt>
    <dgm:pt modelId="{7002F0D3-C185-45C1-B250-A9DF742FD309}" type="pres">
      <dgm:prSet presAssocID="{622B4D33-09DF-41CA-AC16-38A9DA65F605}" presName="compNode" presStyleCnt="0"/>
      <dgm:spPr/>
    </dgm:pt>
    <dgm:pt modelId="{7A35D914-3A67-4081-BF69-4BEE727D7E43}" type="pres">
      <dgm:prSet presAssocID="{622B4D33-09DF-41CA-AC16-38A9DA65F605}" presName="bgRect" presStyleLbl="bgShp" presStyleIdx="2" presStyleCnt="4"/>
      <dgm:spPr/>
    </dgm:pt>
    <dgm:pt modelId="{952A7348-8CB3-4C44-A0A7-97CCD11763B3}" type="pres">
      <dgm:prSet presAssocID="{622B4D33-09DF-41CA-AC16-38A9DA65F60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ocial Network"/>
        </a:ext>
      </dgm:extLst>
    </dgm:pt>
    <dgm:pt modelId="{EAA21384-B5B0-400C-87AC-56366D5F7412}" type="pres">
      <dgm:prSet presAssocID="{622B4D33-09DF-41CA-AC16-38A9DA65F605}" presName="spaceRect" presStyleCnt="0"/>
      <dgm:spPr/>
    </dgm:pt>
    <dgm:pt modelId="{7B88319D-56AE-4C96-9631-B6CD2F4CAA2F}" type="pres">
      <dgm:prSet presAssocID="{622B4D33-09DF-41CA-AC16-38A9DA65F605}" presName="parTx" presStyleLbl="revTx" presStyleIdx="2" presStyleCnt="4">
        <dgm:presLayoutVars>
          <dgm:chMax val="0"/>
          <dgm:chPref val="0"/>
        </dgm:presLayoutVars>
      </dgm:prSet>
      <dgm:spPr/>
    </dgm:pt>
    <dgm:pt modelId="{D0EC6A4A-3ACC-41DD-8207-E35579BC6806}" type="pres">
      <dgm:prSet presAssocID="{B67F94D0-481E-42CC-B2D0-E3289080438B}" presName="sibTrans" presStyleCnt="0"/>
      <dgm:spPr/>
    </dgm:pt>
    <dgm:pt modelId="{2076736E-BF33-478D-9BA1-7ED722FEA95A}" type="pres">
      <dgm:prSet presAssocID="{FF6336B3-9472-438D-94C5-FBD028C7E638}" presName="compNode" presStyleCnt="0"/>
      <dgm:spPr/>
    </dgm:pt>
    <dgm:pt modelId="{80EE700B-8BE1-4A61-A4EF-3DCF066CBD71}" type="pres">
      <dgm:prSet presAssocID="{FF6336B3-9472-438D-94C5-FBD028C7E638}" presName="bgRect" presStyleLbl="bgShp" presStyleIdx="3" presStyleCnt="4"/>
      <dgm:spPr/>
    </dgm:pt>
    <dgm:pt modelId="{03A9644E-0F28-4577-9B56-42D7F52C90F7}" type="pres">
      <dgm:prSet presAssocID="{FF6336B3-9472-438D-94C5-FBD028C7E63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Lighthouse scene"/>
        </a:ext>
      </dgm:extLst>
    </dgm:pt>
    <dgm:pt modelId="{3F03BBC2-5429-47F5-9B14-07BD53B79F93}" type="pres">
      <dgm:prSet presAssocID="{FF6336B3-9472-438D-94C5-FBD028C7E638}" presName="spaceRect" presStyleCnt="0"/>
      <dgm:spPr/>
    </dgm:pt>
    <dgm:pt modelId="{8619ADCA-DFC1-4261-9313-2AB449EEC81F}" type="pres">
      <dgm:prSet presAssocID="{FF6336B3-9472-438D-94C5-FBD028C7E638}" presName="parTx" presStyleLbl="revTx" presStyleIdx="3" presStyleCnt="4">
        <dgm:presLayoutVars>
          <dgm:chMax val="0"/>
          <dgm:chPref val="0"/>
        </dgm:presLayoutVars>
      </dgm:prSet>
      <dgm:spPr/>
    </dgm:pt>
  </dgm:ptLst>
  <dgm:cxnLst>
    <dgm:cxn modelId="{F4FFFF02-2D19-4171-9655-A29EE8E4CB17}" type="presOf" srcId="{FF6336B3-9472-438D-94C5-FBD028C7E638}" destId="{8619ADCA-DFC1-4261-9313-2AB449EEC81F}" srcOrd="0" destOrd="0" presId="urn:microsoft.com/office/officeart/2018/2/layout/IconVerticalSolidList"/>
    <dgm:cxn modelId="{F726712A-C11A-469B-87BF-31D64340B4B6}" srcId="{89964DEF-3B28-48AA-BF5A-FD8E2D30604D}" destId="{E5660798-E117-4605-B73B-542BA5C6D143}" srcOrd="1" destOrd="0" parTransId="{0EAD5659-1B4F-408B-A609-171E5B32E6B9}" sibTransId="{56731B02-B0BF-4239-9E50-8D858BB0CA37}"/>
    <dgm:cxn modelId="{D566CD3C-5790-4641-B1F1-B873EB5585E7}" type="presOf" srcId="{89964DEF-3B28-48AA-BF5A-FD8E2D30604D}" destId="{07F2BBDE-9873-4C81-84CD-8A2B9616180C}" srcOrd="0" destOrd="0" presId="urn:microsoft.com/office/officeart/2018/2/layout/IconVerticalSolidList"/>
    <dgm:cxn modelId="{5F472A4E-CAE5-49D1-AF50-6F1025D6BC57}" type="presOf" srcId="{E5660798-E117-4605-B73B-542BA5C6D143}" destId="{0FFFC2BB-86AA-48E3-9682-A49A4A4BBA7B}" srcOrd="0" destOrd="0" presId="urn:microsoft.com/office/officeart/2018/2/layout/IconVerticalSolidList"/>
    <dgm:cxn modelId="{92293A6F-549B-4E5B-BC54-C90FD7395719}" type="presOf" srcId="{FC1040E5-AB38-440B-A98A-D315F5727D64}" destId="{458CBE8A-86B7-4ABB-BBE9-6CADD9704A56}" srcOrd="0" destOrd="0" presId="urn:microsoft.com/office/officeart/2018/2/layout/IconVerticalSolidList"/>
    <dgm:cxn modelId="{BD402E59-373A-4D94-A026-8F484F71E93C}" type="presOf" srcId="{622B4D33-09DF-41CA-AC16-38A9DA65F605}" destId="{7B88319D-56AE-4C96-9631-B6CD2F4CAA2F}" srcOrd="0" destOrd="0" presId="urn:microsoft.com/office/officeart/2018/2/layout/IconVerticalSolidList"/>
    <dgm:cxn modelId="{C80BB383-D1F3-4E45-A97C-9635E8574C95}" srcId="{89964DEF-3B28-48AA-BF5A-FD8E2D30604D}" destId="{FC1040E5-AB38-440B-A98A-D315F5727D64}" srcOrd="0" destOrd="0" parTransId="{C6514928-2116-438A-AD4F-FEC80F9BD550}" sibTransId="{F6275519-EA21-4569-AEE5-291B89C73FED}"/>
    <dgm:cxn modelId="{CCF57698-A80A-4573-8B18-DF84DEB32B46}" srcId="{89964DEF-3B28-48AA-BF5A-FD8E2D30604D}" destId="{FF6336B3-9472-438D-94C5-FBD028C7E638}" srcOrd="3" destOrd="0" parTransId="{6AF2A25E-231C-476B-8DFD-E84F73D8FB81}" sibTransId="{F6B70348-2FC5-4542-83FA-7DF5182EC55F}"/>
    <dgm:cxn modelId="{29986DD1-CEA8-4C0A-ADCB-B3E7D1D60D7E}" srcId="{89964DEF-3B28-48AA-BF5A-FD8E2D30604D}" destId="{622B4D33-09DF-41CA-AC16-38A9DA65F605}" srcOrd="2" destOrd="0" parTransId="{6D0D9433-4A79-4BCE-B70C-979A91B945F6}" sibTransId="{B67F94D0-481E-42CC-B2D0-E3289080438B}"/>
    <dgm:cxn modelId="{9ABF7D66-0B02-4E61-97FE-BC798BC7F039}" type="presParOf" srcId="{07F2BBDE-9873-4C81-84CD-8A2B9616180C}" destId="{C7424392-77A5-4B4B-A60A-6622FEBA66C5}" srcOrd="0" destOrd="0" presId="urn:microsoft.com/office/officeart/2018/2/layout/IconVerticalSolidList"/>
    <dgm:cxn modelId="{2AFF5E2B-C3BB-4AA7-BAAB-5FBEE4582BF1}" type="presParOf" srcId="{C7424392-77A5-4B4B-A60A-6622FEBA66C5}" destId="{934854DA-5C54-464E-81FD-E7C660A7216B}" srcOrd="0" destOrd="0" presId="urn:microsoft.com/office/officeart/2018/2/layout/IconVerticalSolidList"/>
    <dgm:cxn modelId="{793E510D-4FD1-4385-8960-1B90BD3D736C}" type="presParOf" srcId="{C7424392-77A5-4B4B-A60A-6622FEBA66C5}" destId="{A30E9BA3-E989-4D5C-84DA-D2D537480E1A}" srcOrd="1" destOrd="0" presId="urn:microsoft.com/office/officeart/2018/2/layout/IconVerticalSolidList"/>
    <dgm:cxn modelId="{1206ECB7-489B-47EB-987B-45B2E490546D}" type="presParOf" srcId="{C7424392-77A5-4B4B-A60A-6622FEBA66C5}" destId="{73101EF8-8007-4E8E-AAC4-5962AFBF01BF}" srcOrd="2" destOrd="0" presId="urn:microsoft.com/office/officeart/2018/2/layout/IconVerticalSolidList"/>
    <dgm:cxn modelId="{127669AF-5290-4389-AC4D-0BEE10F4DE5C}" type="presParOf" srcId="{C7424392-77A5-4B4B-A60A-6622FEBA66C5}" destId="{458CBE8A-86B7-4ABB-BBE9-6CADD9704A56}" srcOrd="3" destOrd="0" presId="urn:microsoft.com/office/officeart/2018/2/layout/IconVerticalSolidList"/>
    <dgm:cxn modelId="{8DC78646-D96B-4453-8D1A-834070032905}" type="presParOf" srcId="{07F2BBDE-9873-4C81-84CD-8A2B9616180C}" destId="{28D31258-3A9E-427C-BE53-9C919AE8EB26}" srcOrd="1" destOrd="0" presId="urn:microsoft.com/office/officeart/2018/2/layout/IconVerticalSolidList"/>
    <dgm:cxn modelId="{92ACBA12-C1CD-4288-9342-0CC9F2611757}" type="presParOf" srcId="{07F2BBDE-9873-4C81-84CD-8A2B9616180C}" destId="{A85DF3BC-3FCC-4215-9BBB-55FF0DB2E1EC}" srcOrd="2" destOrd="0" presId="urn:microsoft.com/office/officeart/2018/2/layout/IconVerticalSolidList"/>
    <dgm:cxn modelId="{D6AF8F86-D4EB-4B3D-96A0-8C0E9A2D5A99}" type="presParOf" srcId="{A85DF3BC-3FCC-4215-9BBB-55FF0DB2E1EC}" destId="{84B23793-4068-46A6-86FC-5429B6258225}" srcOrd="0" destOrd="0" presId="urn:microsoft.com/office/officeart/2018/2/layout/IconVerticalSolidList"/>
    <dgm:cxn modelId="{D1456639-FBE3-4CA2-B774-56238A659D31}" type="presParOf" srcId="{A85DF3BC-3FCC-4215-9BBB-55FF0DB2E1EC}" destId="{03167A27-71C5-4DAC-A2AC-2654D879FEF3}" srcOrd="1" destOrd="0" presId="urn:microsoft.com/office/officeart/2018/2/layout/IconVerticalSolidList"/>
    <dgm:cxn modelId="{2458BE59-D0EA-43F9-9BED-0C6BF5816114}" type="presParOf" srcId="{A85DF3BC-3FCC-4215-9BBB-55FF0DB2E1EC}" destId="{5F6D83D9-5900-4EF8-92E7-7D6ABFBBE420}" srcOrd="2" destOrd="0" presId="urn:microsoft.com/office/officeart/2018/2/layout/IconVerticalSolidList"/>
    <dgm:cxn modelId="{38DF1005-A998-4830-8DE7-E99A49F9EF68}" type="presParOf" srcId="{A85DF3BC-3FCC-4215-9BBB-55FF0DB2E1EC}" destId="{0FFFC2BB-86AA-48E3-9682-A49A4A4BBA7B}" srcOrd="3" destOrd="0" presId="urn:microsoft.com/office/officeart/2018/2/layout/IconVerticalSolidList"/>
    <dgm:cxn modelId="{C329F18B-C973-4E4D-9618-2B2D23A71906}" type="presParOf" srcId="{07F2BBDE-9873-4C81-84CD-8A2B9616180C}" destId="{B6DC065D-11FC-4429-8F39-17D663D8AF0F}" srcOrd="3" destOrd="0" presId="urn:microsoft.com/office/officeart/2018/2/layout/IconVerticalSolidList"/>
    <dgm:cxn modelId="{81755705-93D2-40F4-A5FB-1C03BBC1572D}" type="presParOf" srcId="{07F2BBDE-9873-4C81-84CD-8A2B9616180C}" destId="{7002F0D3-C185-45C1-B250-A9DF742FD309}" srcOrd="4" destOrd="0" presId="urn:microsoft.com/office/officeart/2018/2/layout/IconVerticalSolidList"/>
    <dgm:cxn modelId="{0BB12C8E-F271-4221-9159-2CF8F92765D9}" type="presParOf" srcId="{7002F0D3-C185-45C1-B250-A9DF742FD309}" destId="{7A35D914-3A67-4081-BF69-4BEE727D7E43}" srcOrd="0" destOrd="0" presId="urn:microsoft.com/office/officeart/2018/2/layout/IconVerticalSolidList"/>
    <dgm:cxn modelId="{A88972C3-8258-4775-8577-ECD17B6969ED}" type="presParOf" srcId="{7002F0D3-C185-45C1-B250-A9DF742FD309}" destId="{952A7348-8CB3-4C44-A0A7-97CCD11763B3}" srcOrd="1" destOrd="0" presId="urn:microsoft.com/office/officeart/2018/2/layout/IconVerticalSolidList"/>
    <dgm:cxn modelId="{D1889708-7155-4D19-BD91-98D5007964EF}" type="presParOf" srcId="{7002F0D3-C185-45C1-B250-A9DF742FD309}" destId="{EAA21384-B5B0-400C-87AC-56366D5F7412}" srcOrd="2" destOrd="0" presId="urn:microsoft.com/office/officeart/2018/2/layout/IconVerticalSolidList"/>
    <dgm:cxn modelId="{5E2C705E-A22A-4B04-B738-CEDBF1FA6222}" type="presParOf" srcId="{7002F0D3-C185-45C1-B250-A9DF742FD309}" destId="{7B88319D-56AE-4C96-9631-B6CD2F4CAA2F}" srcOrd="3" destOrd="0" presId="urn:microsoft.com/office/officeart/2018/2/layout/IconVerticalSolidList"/>
    <dgm:cxn modelId="{21B2D1F0-D34F-42ED-8B87-357B2DC854FE}" type="presParOf" srcId="{07F2BBDE-9873-4C81-84CD-8A2B9616180C}" destId="{D0EC6A4A-3ACC-41DD-8207-E35579BC6806}" srcOrd="5" destOrd="0" presId="urn:microsoft.com/office/officeart/2018/2/layout/IconVerticalSolidList"/>
    <dgm:cxn modelId="{F6FF3072-E1B2-4D33-B23E-B64289EF5174}" type="presParOf" srcId="{07F2BBDE-9873-4C81-84CD-8A2B9616180C}" destId="{2076736E-BF33-478D-9BA1-7ED722FEA95A}" srcOrd="6" destOrd="0" presId="urn:microsoft.com/office/officeart/2018/2/layout/IconVerticalSolidList"/>
    <dgm:cxn modelId="{A7EBA584-473B-494C-AB27-5B51FCE5827A}" type="presParOf" srcId="{2076736E-BF33-478D-9BA1-7ED722FEA95A}" destId="{80EE700B-8BE1-4A61-A4EF-3DCF066CBD71}" srcOrd="0" destOrd="0" presId="urn:microsoft.com/office/officeart/2018/2/layout/IconVerticalSolidList"/>
    <dgm:cxn modelId="{06AEDAED-4299-41E7-8DE8-5C083D7BD9DB}" type="presParOf" srcId="{2076736E-BF33-478D-9BA1-7ED722FEA95A}" destId="{03A9644E-0F28-4577-9B56-42D7F52C90F7}" srcOrd="1" destOrd="0" presId="urn:microsoft.com/office/officeart/2018/2/layout/IconVerticalSolidList"/>
    <dgm:cxn modelId="{798614F8-54A0-47D3-9011-C27A6880A4EB}" type="presParOf" srcId="{2076736E-BF33-478D-9BA1-7ED722FEA95A}" destId="{3F03BBC2-5429-47F5-9B14-07BD53B79F93}" srcOrd="2" destOrd="0" presId="urn:microsoft.com/office/officeart/2018/2/layout/IconVerticalSolidList"/>
    <dgm:cxn modelId="{19436C93-00AC-4C67-86F0-8E1C394CB5C1}" type="presParOf" srcId="{2076736E-BF33-478D-9BA1-7ED722FEA95A}" destId="{8619ADCA-DFC1-4261-9313-2AB449EEC81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FD7A687-7960-4D10-AB77-D24DE174C341}"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5EBF09B3-3F76-4CFE-8F66-BC7956394016}">
      <dgm:prSet/>
      <dgm:spPr/>
      <dgm:t>
        <a:bodyPr/>
        <a:lstStyle/>
        <a:p>
          <a:r>
            <a:rPr lang="en-US" dirty="0"/>
            <a:t>1</a:t>
          </a:r>
          <a:r>
            <a:rPr lang="en-US" b="1" dirty="0"/>
            <a:t>. Political Impact </a:t>
          </a:r>
          <a:r>
            <a:rPr lang="en-US" dirty="0"/>
            <a:t>(</a:t>
          </a:r>
          <a:r>
            <a:rPr lang="en-US" dirty="0" err="1"/>
            <a:t>UniFocus</a:t>
          </a:r>
          <a:r>
            <a:rPr lang="en-US" dirty="0"/>
            <a:t>, 2020):</a:t>
          </a:r>
        </a:p>
      </dgm:t>
    </dgm:pt>
    <dgm:pt modelId="{58EBA1BF-9937-4C1A-875A-FEBC9CE69B9B}" type="parTrans" cxnId="{885530EE-311F-441F-9B84-BB8CEF289781}">
      <dgm:prSet/>
      <dgm:spPr/>
      <dgm:t>
        <a:bodyPr/>
        <a:lstStyle/>
        <a:p>
          <a:endParaRPr lang="en-US"/>
        </a:p>
      </dgm:t>
    </dgm:pt>
    <dgm:pt modelId="{022557D9-73F9-4B63-80E5-0B01C85899B9}" type="sibTrans" cxnId="{885530EE-311F-441F-9B84-BB8CEF289781}">
      <dgm:prSet/>
      <dgm:spPr/>
      <dgm:t>
        <a:bodyPr/>
        <a:lstStyle/>
        <a:p>
          <a:endParaRPr lang="en-US"/>
        </a:p>
      </dgm:t>
    </dgm:pt>
    <dgm:pt modelId="{AD03FE54-92F3-4654-BF46-190C5FABDC0F}">
      <dgm:prSet/>
      <dgm:spPr/>
      <dgm:t>
        <a:bodyPr/>
        <a:lstStyle/>
        <a:p>
          <a:r>
            <a:rPr lang="en-US"/>
            <a:t>- Government policies, stability, and efforts to promote tourism through visa regulations and advertising directly affect hotel industry growth.</a:t>
          </a:r>
        </a:p>
      </dgm:t>
    </dgm:pt>
    <dgm:pt modelId="{EE9F8DD7-AD50-4A4F-9479-7CE4D8205592}" type="parTrans" cxnId="{D6876697-B9EA-455E-BE5F-45CC2351BE09}">
      <dgm:prSet/>
      <dgm:spPr/>
      <dgm:t>
        <a:bodyPr/>
        <a:lstStyle/>
        <a:p>
          <a:endParaRPr lang="en-US"/>
        </a:p>
      </dgm:t>
    </dgm:pt>
    <dgm:pt modelId="{02C2CF6A-5138-4496-8C7D-E12987D2C3AA}" type="sibTrans" cxnId="{D6876697-B9EA-455E-BE5F-45CC2351BE09}">
      <dgm:prSet/>
      <dgm:spPr/>
      <dgm:t>
        <a:bodyPr/>
        <a:lstStyle/>
        <a:p>
          <a:endParaRPr lang="en-US"/>
        </a:p>
      </dgm:t>
    </dgm:pt>
    <dgm:pt modelId="{20CF64F6-892E-426E-9F8F-3FB575F275C6}">
      <dgm:prSet/>
      <dgm:spPr/>
      <dgm:t>
        <a:bodyPr/>
        <a:lstStyle/>
        <a:p>
          <a:r>
            <a:rPr lang="en-US"/>
            <a:t>- Political stability attracts international visitors, whereas instability deters them.</a:t>
          </a:r>
        </a:p>
      </dgm:t>
    </dgm:pt>
    <dgm:pt modelId="{C4DE53A3-1791-4085-A18D-224E1F0E3865}" type="parTrans" cxnId="{2AFC2A90-05A2-44FD-A047-DD3E95978BB4}">
      <dgm:prSet/>
      <dgm:spPr/>
      <dgm:t>
        <a:bodyPr/>
        <a:lstStyle/>
        <a:p>
          <a:endParaRPr lang="en-US"/>
        </a:p>
      </dgm:t>
    </dgm:pt>
    <dgm:pt modelId="{C6D8FF24-57A2-4E5E-80BE-36BE3F04E8C9}" type="sibTrans" cxnId="{2AFC2A90-05A2-44FD-A047-DD3E95978BB4}">
      <dgm:prSet/>
      <dgm:spPr/>
      <dgm:t>
        <a:bodyPr/>
        <a:lstStyle/>
        <a:p>
          <a:endParaRPr lang="en-US"/>
        </a:p>
      </dgm:t>
    </dgm:pt>
    <dgm:pt modelId="{17E7E040-931A-4758-BB46-E2F27A931159}">
      <dgm:prSet/>
      <dgm:spPr/>
      <dgm:t>
        <a:bodyPr/>
        <a:lstStyle/>
        <a:p>
          <a:r>
            <a:rPr lang="en-US" dirty="0"/>
            <a:t>2. </a:t>
          </a:r>
          <a:r>
            <a:rPr lang="en-US" b="1" dirty="0"/>
            <a:t>Economic Factors (</a:t>
          </a:r>
          <a:r>
            <a:rPr lang="en-US" dirty="0" err="1"/>
            <a:t>Shiji</a:t>
          </a:r>
          <a:r>
            <a:rPr lang="en-US" dirty="0"/>
            <a:t> Insights, 2023):</a:t>
          </a:r>
        </a:p>
      </dgm:t>
    </dgm:pt>
    <dgm:pt modelId="{24FDD887-CAC0-4C3A-8250-A85ACDA79FB7}" type="parTrans" cxnId="{1516ECF3-7BD1-4FE5-8995-A28E0DC06EAD}">
      <dgm:prSet/>
      <dgm:spPr/>
      <dgm:t>
        <a:bodyPr/>
        <a:lstStyle/>
        <a:p>
          <a:endParaRPr lang="en-US"/>
        </a:p>
      </dgm:t>
    </dgm:pt>
    <dgm:pt modelId="{B8E6696B-CD56-4D6F-821B-CB67B272BB11}" type="sibTrans" cxnId="{1516ECF3-7BD1-4FE5-8995-A28E0DC06EAD}">
      <dgm:prSet/>
      <dgm:spPr/>
      <dgm:t>
        <a:bodyPr/>
        <a:lstStyle/>
        <a:p>
          <a:endParaRPr lang="en-US"/>
        </a:p>
      </dgm:t>
    </dgm:pt>
    <dgm:pt modelId="{DBDD4B30-AB96-47CA-B911-56B6F9D8CDE8}">
      <dgm:prSet/>
      <dgm:spPr/>
      <dgm:t>
        <a:bodyPr/>
        <a:lstStyle/>
        <a:p>
          <a:r>
            <a:rPr lang="en-US"/>
            <a:t>- Economic conditions like inflation, currency rates, and economic growth influence travel patterns and spending on accommodations.</a:t>
          </a:r>
        </a:p>
      </dgm:t>
    </dgm:pt>
    <dgm:pt modelId="{1F64FEE8-7BB6-4558-A594-B6F7D7B75F2E}" type="parTrans" cxnId="{BC8E03BD-8031-4291-AC7B-A343C6E641E6}">
      <dgm:prSet/>
      <dgm:spPr/>
      <dgm:t>
        <a:bodyPr/>
        <a:lstStyle/>
        <a:p>
          <a:endParaRPr lang="en-US"/>
        </a:p>
      </dgm:t>
    </dgm:pt>
    <dgm:pt modelId="{4AC88C0B-5A1A-4C68-ACE1-D87AC86F1BE3}" type="sibTrans" cxnId="{BC8E03BD-8031-4291-AC7B-A343C6E641E6}">
      <dgm:prSet/>
      <dgm:spPr/>
      <dgm:t>
        <a:bodyPr/>
        <a:lstStyle/>
        <a:p>
          <a:endParaRPr lang="en-US"/>
        </a:p>
      </dgm:t>
    </dgm:pt>
    <dgm:pt modelId="{9723B568-1634-4D4C-9928-2EC5C185196B}">
      <dgm:prSet/>
      <dgm:spPr/>
      <dgm:t>
        <a:bodyPr/>
        <a:lstStyle/>
        <a:p>
          <a:r>
            <a:rPr lang="en-US"/>
            <a:t>- Prosperity boosts vacation spending; economic downturns reduce hotel demand due to lower discretionary spending.</a:t>
          </a:r>
        </a:p>
      </dgm:t>
    </dgm:pt>
    <dgm:pt modelId="{D5B75CE0-1D94-4C94-A90A-7048C5771C1E}" type="parTrans" cxnId="{D41A723C-6F2E-4EDD-B91B-21A95A34DFBA}">
      <dgm:prSet/>
      <dgm:spPr/>
      <dgm:t>
        <a:bodyPr/>
        <a:lstStyle/>
        <a:p>
          <a:endParaRPr lang="en-US"/>
        </a:p>
      </dgm:t>
    </dgm:pt>
    <dgm:pt modelId="{ACF9A155-F021-48F5-8092-111038E8F404}" type="sibTrans" cxnId="{D41A723C-6F2E-4EDD-B91B-21A95A34DFBA}">
      <dgm:prSet/>
      <dgm:spPr/>
      <dgm:t>
        <a:bodyPr/>
        <a:lstStyle/>
        <a:p>
          <a:endParaRPr lang="en-US"/>
        </a:p>
      </dgm:t>
    </dgm:pt>
    <dgm:pt modelId="{21859C5C-5D19-4C1A-A79F-D07A78C50E0C}">
      <dgm:prSet/>
      <dgm:spPr/>
      <dgm:t>
        <a:bodyPr/>
        <a:lstStyle/>
        <a:p>
          <a:r>
            <a:rPr lang="en-US" dirty="0"/>
            <a:t>3. </a:t>
          </a:r>
          <a:r>
            <a:rPr lang="en-US" b="1" dirty="0"/>
            <a:t>Social Trends</a:t>
          </a:r>
          <a:r>
            <a:rPr lang="en-US" dirty="0"/>
            <a:t> (Epos Now, 2024):</a:t>
          </a:r>
        </a:p>
      </dgm:t>
    </dgm:pt>
    <dgm:pt modelId="{A64625C7-DB9D-4310-B6EE-8EFEE69935DE}" type="parTrans" cxnId="{0F29FF30-75C7-4127-8196-570A8E7220C3}">
      <dgm:prSet/>
      <dgm:spPr/>
      <dgm:t>
        <a:bodyPr/>
        <a:lstStyle/>
        <a:p>
          <a:endParaRPr lang="en-US"/>
        </a:p>
      </dgm:t>
    </dgm:pt>
    <dgm:pt modelId="{D1A67387-3966-4A0C-AE4D-37F6281CC902}" type="sibTrans" cxnId="{0F29FF30-75C7-4127-8196-570A8E7220C3}">
      <dgm:prSet/>
      <dgm:spPr/>
      <dgm:t>
        <a:bodyPr/>
        <a:lstStyle/>
        <a:p>
          <a:endParaRPr lang="en-US"/>
        </a:p>
      </dgm:t>
    </dgm:pt>
    <dgm:pt modelId="{D64449A7-FDA5-470D-88DC-E78985687C45}">
      <dgm:prSet/>
      <dgm:spPr/>
      <dgm:t>
        <a:bodyPr/>
        <a:lstStyle/>
        <a:p>
          <a:r>
            <a:rPr lang="en-US"/>
            <a:t>- Post-pandemic consumer preferences are shifting towards personalized travel experiences with a focus on health and safety.</a:t>
          </a:r>
        </a:p>
      </dgm:t>
    </dgm:pt>
    <dgm:pt modelId="{0257F5E7-AE42-4F8E-B994-7AAA759497DD}" type="parTrans" cxnId="{C1818039-908F-4124-B1FF-5D99301CD6BE}">
      <dgm:prSet/>
      <dgm:spPr/>
      <dgm:t>
        <a:bodyPr/>
        <a:lstStyle/>
        <a:p>
          <a:endParaRPr lang="en-US"/>
        </a:p>
      </dgm:t>
    </dgm:pt>
    <dgm:pt modelId="{618B1FA0-A38F-4FCF-A5EC-43C885AB172F}" type="sibTrans" cxnId="{C1818039-908F-4124-B1FF-5D99301CD6BE}">
      <dgm:prSet/>
      <dgm:spPr/>
      <dgm:t>
        <a:bodyPr/>
        <a:lstStyle/>
        <a:p>
          <a:endParaRPr lang="en-US"/>
        </a:p>
      </dgm:t>
    </dgm:pt>
    <dgm:pt modelId="{FBAD3179-94D4-48A9-A21C-D186BCE196C8}">
      <dgm:prSet/>
      <dgm:spPr/>
      <dgm:t>
        <a:bodyPr/>
        <a:lstStyle/>
        <a:p>
          <a:r>
            <a:rPr lang="en-US"/>
            <a:t>- Demographic changes influence travel preferences and accommodation needs.</a:t>
          </a:r>
        </a:p>
      </dgm:t>
    </dgm:pt>
    <dgm:pt modelId="{DEEF2286-2CDB-4FAD-8E85-576EFE4DA31E}" type="parTrans" cxnId="{0BD98A47-5435-46A7-9D88-B84BD8EC7A61}">
      <dgm:prSet/>
      <dgm:spPr/>
      <dgm:t>
        <a:bodyPr/>
        <a:lstStyle/>
        <a:p>
          <a:endParaRPr lang="en-US"/>
        </a:p>
      </dgm:t>
    </dgm:pt>
    <dgm:pt modelId="{073B8C94-749F-4753-B0D2-F46815F8C282}" type="sibTrans" cxnId="{0BD98A47-5435-46A7-9D88-B84BD8EC7A61}">
      <dgm:prSet/>
      <dgm:spPr/>
      <dgm:t>
        <a:bodyPr/>
        <a:lstStyle/>
        <a:p>
          <a:endParaRPr lang="en-US"/>
        </a:p>
      </dgm:t>
    </dgm:pt>
    <dgm:pt modelId="{4122A932-3C82-F947-9F39-8C3E3C7CE1F4}" type="pres">
      <dgm:prSet presAssocID="{3FD7A687-7960-4D10-AB77-D24DE174C341}" presName="vert0" presStyleCnt="0">
        <dgm:presLayoutVars>
          <dgm:dir/>
          <dgm:animOne val="branch"/>
          <dgm:animLvl val="lvl"/>
        </dgm:presLayoutVars>
      </dgm:prSet>
      <dgm:spPr/>
    </dgm:pt>
    <dgm:pt modelId="{69CF7D87-3535-4E4E-898E-CD0E8E412B4F}" type="pres">
      <dgm:prSet presAssocID="{5EBF09B3-3F76-4CFE-8F66-BC7956394016}" presName="thickLine" presStyleLbl="alignNode1" presStyleIdx="0" presStyleCnt="9"/>
      <dgm:spPr/>
    </dgm:pt>
    <dgm:pt modelId="{273BBB5A-A76B-9A4E-9E94-291C0B5BC8AA}" type="pres">
      <dgm:prSet presAssocID="{5EBF09B3-3F76-4CFE-8F66-BC7956394016}" presName="horz1" presStyleCnt="0"/>
      <dgm:spPr/>
    </dgm:pt>
    <dgm:pt modelId="{6074F178-8309-774F-8870-EE958714F1DC}" type="pres">
      <dgm:prSet presAssocID="{5EBF09B3-3F76-4CFE-8F66-BC7956394016}" presName="tx1" presStyleLbl="revTx" presStyleIdx="0" presStyleCnt="9"/>
      <dgm:spPr/>
    </dgm:pt>
    <dgm:pt modelId="{69275779-A5FC-5E47-B50E-A3C9712B556B}" type="pres">
      <dgm:prSet presAssocID="{5EBF09B3-3F76-4CFE-8F66-BC7956394016}" presName="vert1" presStyleCnt="0"/>
      <dgm:spPr/>
    </dgm:pt>
    <dgm:pt modelId="{25615648-4E26-F84E-821A-6F1DD135B779}" type="pres">
      <dgm:prSet presAssocID="{AD03FE54-92F3-4654-BF46-190C5FABDC0F}" presName="thickLine" presStyleLbl="alignNode1" presStyleIdx="1" presStyleCnt="9"/>
      <dgm:spPr/>
    </dgm:pt>
    <dgm:pt modelId="{9D805374-9A74-0C4F-B064-66A734AD2441}" type="pres">
      <dgm:prSet presAssocID="{AD03FE54-92F3-4654-BF46-190C5FABDC0F}" presName="horz1" presStyleCnt="0"/>
      <dgm:spPr/>
    </dgm:pt>
    <dgm:pt modelId="{4752A262-3CA2-D846-847B-FA8EE7472C27}" type="pres">
      <dgm:prSet presAssocID="{AD03FE54-92F3-4654-BF46-190C5FABDC0F}" presName="tx1" presStyleLbl="revTx" presStyleIdx="1" presStyleCnt="9"/>
      <dgm:spPr/>
    </dgm:pt>
    <dgm:pt modelId="{6FC01881-18C7-134D-80A9-9F97BDAA22FA}" type="pres">
      <dgm:prSet presAssocID="{AD03FE54-92F3-4654-BF46-190C5FABDC0F}" presName="vert1" presStyleCnt="0"/>
      <dgm:spPr/>
    </dgm:pt>
    <dgm:pt modelId="{8DAC1900-CA4A-5C4C-9913-A7D9142C9D40}" type="pres">
      <dgm:prSet presAssocID="{20CF64F6-892E-426E-9F8F-3FB575F275C6}" presName="thickLine" presStyleLbl="alignNode1" presStyleIdx="2" presStyleCnt="9"/>
      <dgm:spPr/>
    </dgm:pt>
    <dgm:pt modelId="{7E0873B9-D607-3A44-9772-E7BEA1746D14}" type="pres">
      <dgm:prSet presAssocID="{20CF64F6-892E-426E-9F8F-3FB575F275C6}" presName="horz1" presStyleCnt="0"/>
      <dgm:spPr/>
    </dgm:pt>
    <dgm:pt modelId="{0FB8916D-76E4-324B-828C-B71C2A0C08A0}" type="pres">
      <dgm:prSet presAssocID="{20CF64F6-892E-426E-9F8F-3FB575F275C6}" presName="tx1" presStyleLbl="revTx" presStyleIdx="2" presStyleCnt="9"/>
      <dgm:spPr/>
    </dgm:pt>
    <dgm:pt modelId="{D36032A2-16B7-954F-B532-E6D332201F60}" type="pres">
      <dgm:prSet presAssocID="{20CF64F6-892E-426E-9F8F-3FB575F275C6}" presName="vert1" presStyleCnt="0"/>
      <dgm:spPr/>
    </dgm:pt>
    <dgm:pt modelId="{0479F1CD-F17A-7C4F-AFAC-60D86813C686}" type="pres">
      <dgm:prSet presAssocID="{17E7E040-931A-4758-BB46-E2F27A931159}" presName="thickLine" presStyleLbl="alignNode1" presStyleIdx="3" presStyleCnt="9"/>
      <dgm:spPr/>
    </dgm:pt>
    <dgm:pt modelId="{E453F275-2FFD-AE4C-9125-85E9C61417A0}" type="pres">
      <dgm:prSet presAssocID="{17E7E040-931A-4758-BB46-E2F27A931159}" presName="horz1" presStyleCnt="0"/>
      <dgm:spPr/>
    </dgm:pt>
    <dgm:pt modelId="{558CB5E5-DDC5-F345-8742-C55C07A59EF0}" type="pres">
      <dgm:prSet presAssocID="{17E7E040-931A-4758-BB46-E2F27A931159}" presName="tx1" presStyleLbl="revTx" presStyleIdx="3" presStyleCnt="9"/>
      <dgm:spPr/>
    </dgm:pt>
    <dgm:pt modelId="{1016A2C7-F7C9-DD47-8184-1D5D844D5F3D}" type="pres">
      <dgm:prSet presAssocID="{17E7E040-931A-4758-BB46-E2F27A931159}" presName="vert1" presStyleCnt="0"/>
      <dgm:spPr/>
    </dgm:pt>
    <dgm:pt modelId="{A9C868FB-4D53-E84A-9AE5-2D202BB59D2B}" type="pres">
      <dgm:prSet presAssocID="{DBDD4B30-AB96-47CA-B911-56B6F9D8CDE8}" presName="thickLine" presStyleLbl="alignNode1" presStyleIdx="4" presStyleCnt="9"/>
      <dgm:spPr/>
    </dgm:pt>
    <dgm:pt modelId="{427C9D62-62CB-0B40-A768-99BD5416AAC7}" type="pres">
      <dgm:prSet presAssocID="{DBDD4B30-AB96-47CA-B911-56B6F9D8CDE8}" presName="horz1" presStyleCnt="0"/>
      <dgm:spPr/>
    </dgm:pt>
    <dgm:pt modelId="{68AF9CD7-3C10-9948-850B-1889FF1F431A}" type="pres">
      <dgm:prSet presAssocID="{DBDD4B30-AB96-47CA-B911-56B6F9D8CDE8}" presName="tx1" presStyleLbl="revTx" presStyleIdx="4" presStyleCnt="9"/>
      <dgm:spPr/>
    </dgm:pt>
    <dgm:pt modelId="{0BC35E5A-DE3C-7041-AAF1-50317F9E9689}" type="pres">
      <dgm:prSet presAssocID="{DBDD4B30-AB96-47CA-B911-56B6F9D8CDE8}" presName="vert1" presStyleCnt="0"/>
      <dgm:spPr/>
    </dgm:pt>
    <dgm:pt modelId="{765839DF-D9FF-1248-ABAD-B4EAEC4AAFEB}" type="pres">
      <dgm:prSet presAssocID="{9723B568-1634-4D4C-9928-2EC5C185196B}" presName="thickLine" presStyleLbl="alignNode1" presStyleIdx="5" presStyleCnt="9"/>
      <dgm:spPr/>
    </dgm:pt>
    <dgm:pt modelId="{58DAEB2B-10C7-8E44-8201-6C3E8BEB2898}" type="pres">
      <dgm:prSet presAssocID="{9723B568-1634-4D4C-9928-2EC5C185196B}" presName="horz1" presStyleCnt="0"/>
      <dgm:spPr/>
    </dgm:pt>
    <dgm:pt modelId="{2A8EA679-198B-794B-A4E5-3155DC8168BD}" type="pres">
      <dgm:prSet presAssocID="{9723B568-1634-4D4C-9928-2EC5C185196B}" presName="tx1" presStyleLbl="revTx" presStyleIdx="5" presStyleCnt="9"/>
      <dgm:spPr/>
    </dgm:pt>
    <dgm:pt modelId="{FA261F22-0638-874D-A383-1F2D813A4FC8}" type="pres">
      <dgm:prSet presAssocID="{9723B568-1634-4D4C-9928-2EC5C185196B}" presName="vert1" presStyleCnt="0"/>
      <dgm:spPr/>
    </dgm:pt>
    <dgm:pt modelId="{BB259E30-878B-F14B-8798-CEAF1709FB9B}" type="pres">
      <dgm:prSet presAssocID="{21859C5C-5D19-4C1A-A79F-D07A78C50E0C}" presName="thickLine" presStyleLbl="alignNode1" presStyleIdx="6" presStyleCnt="9"/>
      <dgm:spPr/>
    </dgm:pt>
    <dgm:pt modelId="{F914C584-6797-AD43-BD25-90FB08494D3A}" type="pres">
      <dgm:prSet presAssocID="{21859C5C-5D19-4C1A-A79F-D07A78C50E0C}" presName="horz1" presStyleCnt="0"/>
      <dgm:spPr/>
    </dgm:pt>
    <dgm:pt modelId="{EAD66CA0-D9F7-1349-A15E-D83A7B7A9A1D}" type="pres">
      <dgm:prSet presAssocID="{21859C5C-5D19-4C1A-A79F-D07A78C50E0C}" presName="tx1" presStyleLbl="revTx" presStyleIdx="6" presStyleCnt="9"/>
      <dgm:spPr/>
    </dgm:pt>
    <dgm:pt modelId="{2E30AF2B-8A42-8E48-8374-38F7C5661A60}" type="pres">
      <dgm:prSet presAssocID="{21859C5C-5D19-4C1A-A79F-D07A78C50E0C}" presName="vert1" presStyleCnt="0"/>
      <dgm:spPr/>
    </dgm:pt>
    <dgm:pt modelId="{A1841BB1-B9AB-1A49-AA96-356A78A267A3}" type="pres">
      <dgm:prSet presAssocID="{D64449A7-FDA5-470D-88DC-E78985687C45}" presName="thickLine" presStyleLbl="alignNode1" presStyleIdx="7" presStyleCnt="9"/>
      <dgm:spPr/>
    </dgm:pt>
    <dgm:pt modelId="{DE44D5A6-3565-1449-8FF1-3952D617DD9E}" type="pres">
      <dgm:prSet presAssocID="{D64449A7-FDA5-470D-88DC-E78985687C45}" presName="horz1" presStyleCnt="0"/>
      <dgm:spPr/>
    </dgm:pt>
    <dgm:pt modelId="{77237A86-33E4-1741-9993-95304F2FFBD6}" type="pres">
      <dgm:prSet presAssocID="{D64449A7-FDA5-470D-88DC-E78985687C45}" presName="tx1" presStyleLbl="revTx" presStyleIdx="7" presStyleCnt="9"/>
      <dgm:spPr/>
    </dgm:pt>
    <dgm:pt modelId="{357F4930-F3C5-854F-8C73-13E9016B1A16}" type="pres">
      <dgm:prSet presAssocID="{D64449A7-FDA5-470D-88DC-E78985687C45}" presName="vert1" presStyleCnt="0"/>
      <dgm:spPr/>
    </dgm:pt>
    <dgm:pt modelId="{16185645-FA72-4C43-A4ED-58A4A1CFA5D8}" type="pres">
      <dgm:prSet presAssocID="{FBAD3179-94D4-48A9-A21C-D186BCE196C8}" presName="thickLine" presStyleLbl="alignNode1" presStyleIdx="8" presStyleCnt="9"/>
      <dgm:spPr/>
    </dgm:pt>
    <dgm:pt modelId="{9DD432CD-4BAF-5142-BD6E-3842B0651B7E}" type="pres">
      <dgm:prSet presAssocID="{FBAD3179-94D4-48A9-A21C-D186BCE196C8}" presName="horz1" presStyleCnt="0"/>
      <dgm:spPr/>
    </dgm:pt>
    <dgm:pt modelId="{1A90F5B2-0DC5-C24D-9CD0-FAC871E1FBE4}" type="pres">
      <dgm:prSet presAssocID="{FBAD3179-94D4-48A9-A21C-D186BCE196C8}" presName="tx1" presStyleLbl="revTx" presStyleIdx="8" presStyleCnt="9"/>
      <dgm:spPr/>
    </dgm:pt>
    <dgm:pt modelId="{DE0E6EF4-07B2-6F41-A0F9-4B4810FD54CA}" type="pres">
      <dgm:prSet presAssocID="{FBAD3179-94D4-48A9-A21C-D186BCE196C8}" presName="vert1" presStyleCnt="0"/>
      <dgm:spPr/>
    </dgm:pt>
  </dgm:ptLst>
  <dgm:cxnLst>
    <dgm:cxn modelId="{5240BD03-8432-BE41-8AB0-973D5AF652BB}" type="presOf" srcId="{17E7E040-931A-4758-BB46-E2F27A931159}" destId="{558CB5E5-DDC5-F345-8742-C55C07A59EF0}" srcOrd="0" destOrd="0" presId="urn:microsoft.com/office/officeart/2008/layout/LinedList"/>
    <dgm:cxn modelId="{062B4B29-3694-CF40-9BAB-8AAF43A526F0}" type="presOf" srcId="{21859C5C-5D19-4C1A-A79F-D07A78C50E0C}" destId="{EAD66CA0-D9F7-1349-A15E-D83A7B7A9A1D}" srcOrd="0" destOrd="0" presId="urn:microsoft.com/office/officeart/2008/layout/LinedList"/>
    <dgm:cxn modelId="{0F29FF30-75C7-4127-8196-570A8E7220C3}" srcId="{3FD7A687-7960-4D10-AB77-D24DE174C341}" destId="{21859C5C-5D19-4C1A-A79F-D07A78C50E0C}" srcOrd="6" destOrd="0" parTransId="{A64625C7-DB9D-4310-B6EE-8EFEE69935DE}" sibTransId="{D1A67387-3966-4A0C-AE4D-37F6281CC902}"/>
    <dgm:cxn modelId="{C1818039-908F-4124-B1FF-5D99301CD6BE}" srcId="{3FD7A687-7960-4D10-AB77-D24DE174C341}" destId="{D64449A7-FDA5-470D-88DC-E78985687C45}" srcOrd="7" destOrd="0" parTransId="{0257F5E7-AE42-4F8E-B994-7AAA759497DD}" sibTransId="{618B1FA0-A38F-4FCF-A5EC-43C885AB172F}"/>
    <dgm:cxn modelId="{D41A723C-6F2E-4EDD-B91B-21A95A34DFBA}" srcId="{3FD7A687-7960-4D10-AB77-D24DE174C341}" destId="{9723B568-1634-4D4C-9928-2EC5C185196B}" srcOrd="5" destOrd="0" parTransId="{D5B75CE0-1D94-4C94-A90A-7048C5771C1E}" sibTransId="{ACF9A155-F021-48F5-8092-111038E8F404}"/>
    <dgm:cxn modelId="{C9E8A764-5222-9448-824C-2B402F1081B4}" type="presOf" srcId="{D64449A7-FDA5-470D-88DC-E78985687C45}" destId="{77237A86-33E4-1741-9993-95304F2FFBD6}" srcOrd="0" destOrd="0" presId="urn:microsoft.com/office/officeart/2008/layout/LinedList"/>
    <dgm:cxn modelId="{A528F264-F103-3E44-9F4E-5DD8B7724803}" type="presOf" srcId="{20CF64F6-892E-426E-9F8F-3FB575F275C6}" destId="{0FB8916D-76E4-324B-828C-B71C2A0C08A0}" srcOrd="0" destOrd="0" presId="urn:microsoft.com/office/officeart/2008/layout/LinedList"/>
    <dgm:cxn modelId="{0BD98A47-5435-46A7-9D88-B84BD8EC7A61}" srcId="{3FD7A687-7960-4D10-AB77-D24DE174C341}" destId="{FBAD3179-94D4-48A9-A21C-D186BCE196C8}" srcOrd="8" destOrd="0" parTransId="{DEEF2286-2CDB-4FAD-8E85-576EFE4DA31E}" sibTransId="{073B8C94-749F-4753-B0D2-F46815F8C282}"/>
    <dgm:cxn modelId="{0E68CE55-A32F-FF49-8308-DCAAC40215E6}" type="presOf" srcId="{3FD7A687-7960-4D10-AB77-D24DE174C341}" destId="{4122A932-3C82-F947-9F39-8C3E3C7CE1F4}" srcOrd="0" destOrd="0" presId="urn:microsoft.com/office/officeart/2008/layout/LinedList"/>
    <dgm:cxn modelId="{E2A3D978-67A3-EC4C-9A41-DC4F1D382D52}" type="presOf" srcId="{AD03FE54-92F3-4654-BF46-190C5FABDC0F}" destId="{4752A262-3CA2-D846-847B-FA8EE7472C27}" srcOrd="0" destOrd="0" presId="urn:microsoft.com/office/officeart/2008/layout/LinedList"/>
    <dgm:cxn modelId="{D18A7859-D70F-BE46-AE88-19CCD8DC1442}" type="presOf" srcId="{FBAD3179-94D4-48A9-A21C-D186BCE196C8}" destId="{1A90F5B2-0DC5-C24D-9CD0-FAC871E1FBE4}" srcOrd="0" destOrd="0" presId="urn:microsoft.com/office/officeart/2008/layout/LinedList"/>
    <dgm:cxn modelId="{2AFC2A90-05A2-44FD-A047-DD3E95978BB4}" srcId="{3FD7A687-7960-4D10-AB77-D24DE174C341}" destId="{20CF64F6-892E-426E-9F8F-3FB575F275C6}" srcOrd="2" destOrd="0" parTransId="{C4DE53A3-1791-4085-A18D-224E1F0E3865}" sibTransId="{C6D8FF24-57A2-4E5E-80BE-36BE3F04E8C9}"/>
    <dgm:cxn modelId="{D6876697-B9EA-455E-BE5F-45CC2351BE09}" srcId="{3FD7A687-7960-4D10-AB77-D24DE174C341}" destId="{AD03FE54-92F3-4654-BF46-190C5FABDC0F}" srcOrd="1" destOrd="0" parTransId="{EE9F8DD7-AD50-4A4F-9479-7CE4D8205592}" sibTransId="{02C2CF6A-5138-4496-8C7D-E12987D2C3AA}"/>
    <dgm:cxn modelId="{E99C34B2-7EC0-0341-A570-4A5C0099212D}" type="presOf" srcId="{5EBF09B3-3F76-4CFE-8F66-BC7956394016}" destId="{6074F178-8309-774F-8870-EE958714F1DC}" srcOrd="0" destOrd="0" presId="urn:microsoft.com/office/officeart/2008/layout/LinedList"/>
    <dgm:cxn modelId="{BC8E03BD-8031-4291-AC7B-A343C6E641E6}" srcId="{3FD7A687-7960-4D10-AB77-D24DE174C341}" destId="{DBDD4B30-AB96-47CA-B911-56B6F9D8CDE8}" srcOrd="4" destOrd="0" parTransId="{1F64FEE8-7BB6-4558-A594-B6F7D7B75F2E}" sibTransId="{4AC88C0B-5A1A-4C68-ACE1-D87AC86F1BE3}"/>
    <dgm:cxn modelId="{E66C03BF-4861-154B-8FAE-9F7BDEF87D2A}" type="presOf" srcId="{DBDD4B30-AB96-47CA-B911-56B6F9D8CDE8}" destId="{68AF9CD7-3C10-9948-850B-1889FF1F431A}" srcOrd="0" destOrd="0" presId="urn:microsoft.com/office/officeart/2008/layout/LinedList"/>
    <dgm:cxn modelId="{E0A7F4E7-D3FF-2F4B-AD6C-C75881C06E22}" type="presOf" srcId="{9723B568-1634-4D4C-9928-2EC5C185196B}" destId="{2A8EA679-198B-794B-A4E5-3155DC8168BD}" srcOrd="0" destOrd="0" presId="urn:microsoft.com/office/officeart/2008/layout/LinedList"/>
    <dgm:cxn modelId="{885530EE-311F-441F-9B84-BB8CEF289781}" srcId="{3FD7A687-7960-4D10-AB77-D24DE174C341}" destId="{5EBF09B3-3F76-4CFE-8F66-BC7956394016}" srcOrd="0" destOrd="0" parTransId="{58EBA1BF-9937-4C1A-875A-FEBC9CE69B9B}" sibTransId="{022557D9-73F9-4B63-80E5-0B01C85899B9}"/>
    <dgm:cxn modelId="{1516ECF3-7BD1-4FE5-8995-A28E0DC06EAD}" srcId="{3FD7A687-7960-4D10-AB77-D24DE174C341}" destId="{17E7E040-931A-4758-BB46-E2F27A931159}" srcOrd="3" destOrd="0" parTransId="{24FDD887-CAC0-4C3A-8250-A85ACDA79FB7}" sibTransId="{B8E6696B-CD56-4D6F-821B-CB67B272BB11}"/>
    <dgm:cxn modelId="{D9353A97-F523-B348-A8CA-A73ABE95235C}" type="presParOf" srcId="{4122A932-3C82-F947-9F39-8C3E3C7CE1F4}" destId="{69CF7D87-3535-4E4E-898E-CD0E8E412B4F}" srcOrd="0" destOrd="0" presId="urn:microsoft.com/office/officeart/2008/layout/LinedList"/>
    <dgm:cxn modelId="{0FB5F7A9-ECC5-D141-B91B-938EC4CEFCA0}" type="presParOf" srcId="{4122A932-3C82-F947-9F39-8C3E3C7CE1F4}" destId="{273BBB5A-A76B-9A4E-9E94-291C0B5BC8AA}" srcOrd="1" destOrd="0" presId="urn:microsoft.com/office/officeart/2008/layout/LinedList"/>
    <dgm:cxn modelId="{F83F602F-DF0B-4641-87F7-4EECF8B59A02}" type="presParOf" srcId="{273BBB5A-A76B-9A4E-9E94-291C0B5BC8AA}" destId="{6074F178-8309-774F-8870-EE958714F1DC}" srcOrd="0" destOrd="0" presId="urn:microsoft.com/office/officeart/2008/layout/LinedList"/>
    <dgm:cxn modelId="{FCD0A741-6746-6443-A144-DED836E18473}" type="presParOf" srcId="{273BBB5A-A76B-9A4E-9E94-291C0B5BC8AA}" destId="{69275779-A5FC-5E47-B50E-A3C9712B556B}" srcOrd="1" destOrd="0" presId="urn:microsoft.com/office/officeart/2008/layout/LinedList"/>
    <dgm:cxn modelId="{62F0E563-9BD9-A749-93FE-7317C5844030}" type="presParOf" srcId="{4122A932-3C82-F947-9F39-8C3E3C7CE1F4}" destId="{25615648-4E26-F84E-821A-6F1DD135B779}" srcOrd="2" destOrd="0" presId="urn:microsoft.com/office/officeart/2008/layout/LinedList"/>
    <dgm:cxn modelId="{D8D1A804-F40D-F64F-BB46-B5F598754C3D}" type="presParOf" srcId="{4122A932-3C82-F947-9F39-8C3E3C7CE1F4}" destId="{9D805374-9A74-0C4F-B064-66A734AD2441}" srcOrd="3" destOrd="0" presId="urn:microsoft.com/office/officeart/2008/layout/LinedList"/>
    <dgm:cxn modelId="{2CF4ED2F-7B5A-0746-BCE3-B94A72A51375}" type="presParOf" srcId="{9D805374-9A74-0C4F-B064-66A734AD2441}" destId="{4752A262-3CA2-D846-847B-FA8EE7472C27}" srcOrd="0" destOrd="0" presId="urn:microsoft.com/office/officeart/2008/layout/LinedList"/>
    <dgm:cxn modelId="{7CB4079D-E858-D843-A2C8-0F011D081D7C}" type="presParOf" srcId="{9D805374-9A74-0C4F-B064-66A734AD2441}" destId="{6FC01881-18C7-134D-80A9-9F97BDAA22FA}" srcOrd="1" destOrd="0" presId="urn:microsoft.com/office/officeart/2008/layout/LinedList"/>
    <dgm:cxn modelId="{37337DF3-6E4E-7A4A-9A56-BF1F6BBD5A23}" type="presParOf" srcId="{4122A932-3C82-F947-9F39-8C3E3C7CE1F4}" destId="{8DAC1900-CA4A-5C4C-9913-A7D9142C9D40}" srcOrd="4" destOrd="0" presId="urn:microsoft.com/office/officeart/2008/layout/LinedList"/>
    <dgm:cxn modelId="{939AC30F-8790-8243-82BA-2003C61D7A93}" type="presParOf" srcId="{4122A932-3C82-F947-9F39-8C3E3C7CE1F4}" destId="{7E0873B9-D607-3A44-9772-E7BEA1746D14}" srcOrd="5" destOrd="0" presId="urn:microsoft.com/office/officeart/2008/layout/LinedList"/>
    <dgm:cxn modelId="{716E9065-86C0-6646-B36F-685A33ECB2D0}" type="presParOf" srcId="{7E0873B9-D607-3A44-9772-E7BEA1746D14}" destId="{0FB8916D-76E4-324B-828C-B71C2A0C08A0}" srcOrd="0" destOrd="0" presId="urn:microsoft.com/office/officeart/2008/layout/LinedList"/>
    <dgm:cxn modelId="{94292F89-2083-B04B-9915-FC9B6E2E501A}" type="presParOf" srcId="{7E0873B9-D607-3A44-9772-E7BEA1746D14}" destId="{D36032A2-16B7-954F-B532-E6D332201F60}" srcOrd="1" destOrd="0" presId="urn:microsoft.com/office/officeart/2008/layout/LinedList"/>
    <dgm:cxn modelId="{7DDC4A04-4BA3-084E-B7CA-267BC542FD26}" type="presParOf" srcId="{4122A932-3C82-F947-9F39-8C3E3C7CE1F4}" destId="{0479F1CD-F17A-7C4F-AFAC-60D86813C686}" srcOrd="6" destOrd="0" presId="urn:microsoft.com/office/officeart/2008/layout/LinedList"/>
    <dgm:cxn modelId="{82F51747-3DEC-154F-9BC5-4865F763D439}" type="presParOf" srcId="{4122A932-3C82-F947-9F39-8C3E3C7CE1F4}" destId="{E453F275-2FFD-AE4C-9125-85E9C61417A0}" srcOrd="7" destOrd="0" presId="urn:microsoft.com/office/officeart/2008/layout/LinedList"/>
    <dgm:cxn modelId="{1E34E130-E50A-2849-B1B5-DEF226D8420A}" type="presParOf" srcId="{E453F275-2FFD-AE4C-9125-85E9C61417A0}" destId="{558CB5E5-DDC5-F345-8742-C55C07A59EF0}" srcOrd="0" destOrd="0" presId="urn:microsoft.com/office/officeart/2008/layout/LinedList"/>
    <dgm:cxn modelId="{79CC80F2-DADF-7243-9E93-E333A11A0DB7}" type="presParOf" srcId="{E453F275-2FFD-AE4C-9125-85E9C61417A0}" destId="{1016A2C7-F7C9-DD47-8184-1D5D844D5F3D}" srcOrd="1" destOrd="0" presId="urn:microsoft.com/office/officeart/2008/layout/LinedList"/>
    <dgm:cxn modelId="{363B8FC3-7A0D-7941-908E-29839935E132}" type="presParOf" srcId="{4122A932-3C82-F947-9F39-8C3E3C7CE1F4}" destId="{A9C868FB-4D53-E84A-9AE5-2D202BB59D2B}" srcOrd="8" destOrd="0" presId="urn:microsoft.com/office/officeart/2008/layout/LinedList"/>
    <dgm:cxn modelId="{27BED33E-FC38-C148-BCAE-F7372A38AE48}" type="presParOf" srcId="{4122A932-3C82-F947-9F39-8C3E3C7CE1F4}" destId="{427C9D62-62CB-0B40-A768-99BD5416AAC7}" srcOrd="9" destOrd="0" presId="urn:microsoft.com/office/officeart/2008/layout/LinedList"/>
    <dgm:cxn modelId="{688CC7F1-8D3B-6744-A204-358489E34B02}" type="presParOf" srcId="{427C9D62-62CB-0B40-A768-99BD5416AAC7}" destId="{68AF9CD7-3C10-9948-850B-1889FF1F431A}" srcOrd="0" destOrd="0" presId="urn:microsoft.com/office/officeart/2008/layout/LinedList"/>
    <dgm:cxn modelId="{9CA69592-A298-D847-882A-BA172EA94120}" type="presParOf" srcId="{427C9D62-62CB-0B40-A768-99BD5416AAC7}" destId="{0BC35E5A-DE3C-7041-AAF1-50317F9E9689}" srcOrd="1" destOrd="0" presId="urn:microsoft.com/office/officeart/2008/layout/LinedList"/>
    <dgm:cxn modelId="{4D2EF130-D1E6-FB49-BD7A-58F66D8C8489}" type="presParOf" srcId="{4122A932-3C82-F947-9F39-8C3E3C7CE1F4}" destId="{765839DF-D9FF-1248-ABAD-B4EAEC4AAFEB}" srcOrd="10" destOrd="0" presId="urn:microsoft.com/office/officeart/2008/layout/LinedList"/>
    <dgm:cxn modelId="{6D2991ED-277C-B64E-96AF-7064D3343F16}" type="presParOf" srcId="{4122A932-3C82-F947-9F39-8C3E3C7CE1F4}" destId="{58DAEB2B-10C7-8E44-8201-6C3E8BEB2898}" srcOrd="11" destOrd="0" presId="urn:microsoft.com/office/officeart/2008/layout/LinedList"/>
    <dgm:cxn modelId="{65FD7835-BE13-CE44-A26D-A22679A014C8}" type="presParOf" srcId="{58DAEB2B-10C7-8E44-8201-6C3E8BEB2898}" destId="{2A8EA679-198B-794B-A4E5-3155DC8168BD}" srcOrd="0" destOrd="0" presId="urn:microsoft.com/office/officeart/2008/layout/LinedList"/>
    <dgm:cxn modelId="{69DD84C2-C2CA-FF43-9350-B40ABC39F887}" type="presParOf" srcId="{58DAEB2B-10C7-8E44-8201-6C3E8BEB2898}" destId="{FA261F22-0638-874D-A383-1F2D813A4FC8}" srcOrd="1" destOrd="0" presId="urn:microsoft.com/office/officeart/2008/layout/LinedList"/>
    <dgm:cxn modelId="{A8E775F4-97E9-2B4D-BC9F-DA78A3C3D483}" type="presParOf" srcId="{4122A932-3C82-F947-9F39-8C3E3C7CE1F4}" destId="{BB259E30-878B-F14B-8798-CEAF1709FB9B}" srcOrd="12" destOrd="0" presId="urn:microsoft.com/office/officeart/2008/layout/LinedList"/>
    <dgm:cxn modelId="{6CBF7ABA-DAB8-0642-A670-08E870AC0947}" type="presParOf" srcId="{4122A932-3C82-F947-9F39-8C3E3C7CE1F4}" destId="{F914C584-6797-AD43-BD25-90FB08494D3A}" srcOrd="13" destOrd="0" presId="urn:microsoft.com/office/officeart/2008/layout/LinedList"/>
    <dgm:cxn modelId="{2F306B9F-E846-2642-B204-85DE7F56A94F}" type="presParOf" srcId="{F914C584-6797-AD43-BD25-90FB08494D3A}" destId="{EAD66CA0-D9F7-1349-A15E-D83A7B7A9A1D}" srcOrd="0" destOrd="0" presId="urn:microsoft.com/office/officeart/2008/layout/LinedList"/>
    <dgm:cxn modelId="{D0A92852-CE3F-9F4F-AF0D-DE25DCFBF21C}" type="presParOf" srcId="{F914C584-6797-AD43-BD25-90FB08494D3A}" destId="{2E30AF2B-8A42-8E48-8374-38F7C5661A60}" srcOrd="1" destOrd="0" presId="urn:microsoft.com/office/officeart/2008/layout/LinedList"/>
    <dgm:cxn modelId="{792D184A-4F17-2143-8695-7AAD47232556}" type="presParOf" srcId="{4122A932-3C82-F947-9F39-8C3E3C7CE1F4}" destId="{A1841BB1-B9AB-1A49-AA96-356A78A267A3}" srcOrd="14" destOrd="0" presId="urn:microsoft.com/office/officeart/2008/layout/LinedList"/>
    <dgm:cxn modelId="{93FA5B85-1B77-784E-A7B5-238A806165E0}" type="presParOf" srcId="{4122A932-3C82-F947-9F39-8C3E3C7CE1F4}" destId="{DE44D5A6-3565-1449-8FF1-3952D617DD9E}" srcOrd="15" destOrd="0" presId="urn:microsoft.com/office/officeart/2008/layout/LinedList"/>
    <dgm:cxn modelId="{BF4A01BA-6225-7A48-BFF3-DD94D9B1B613}" type="presParOf" srcId="{DE44D5A6-3565-1449-8FF1-3952D617DD9E}" destId="{77237A86-33E4-1741-9993-95304F2FFBD6}" srcOrd="0" destOrd="0" presId="urn:microsoft.com/office/officeart/2008/layout/LinedList"/>
    <dgm:cxn modelId="{9671A9EC-4B60-A947-9C73-B772EC63A7E0}" type="presParOf" srcId="{DE44D5A6-3565-1449-8FF1-3952D617DD9E}" destId="{357F4930-F3C5-854F-8C73-13E9016B1A16}" srcOrd="1" destOrd="0" presId="urn:microsoft.com/office/officeart/2008/layout/LinedList"/>
    <dgm:cxn modelId="{642D6DD9-7A2A-124B-83B8-04FF452B4EC6}" type="presParOf" srcId="{4122A932-3C82-F947-9F39-8C3E3C7CE1F4}" destId="{16185645-FA72-4C43-A4ED-58A4A1CFA5D8}" srcOrd="16" destOrd="0" presId="urn:microsoft.com/office/officeart/2008/layout/LinedList"/>
    <dgm:cxn modelId="{E78C2FEE-D4E5-2F4F-BE37-EA1D068F2A70}" type="presParOf" srcId="{4122A932-3C82-F947-9F39-8C3E3C7CE1F4}" destId="{9DD432CD-4BAF-5142-BD6E-3842B0651B7E}" srcOrd="17" destOrd="0" presId="urn:microsoft.com/office/officeart/2008/layout/LinedList"/>
    <dgm:cxn modelId="{88AD06FF-9487-934E-9645-A998133DD737}" type="presParOf" srcId="{9DD432CD-4BAF-5142-BD6E-3842B0651B7E}" destId="{1A90F5B2-0DC5-C24D-9CD0-FAC871E1FBE4}" srcOrd="0" destOrd="0" presId="urn:microsoft.com/office/officeart/2008/layout/LinedList"/>
    <dgm:cxn modelId="{00C323D9-6431-F443-B2DC-172BFC301FAA}" type="presParOf" srcId="{9DD432CD-4BAF-5142-BD6E-3842B0651B7E}" destId="{DE0E6EF4-07B2-6F41-A0F9-4B4810FD54C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D8FF9AD-B512-4487-B368-347ED4A3091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29508C5-D3DD-4BBB-A180-921C33DEDDCE}">
      <dgm:prSet/>
      <dgm:spPr/>
      <dgm:t>
        <a:bodyPr/>
        <a:lstStyle/>
        <a:p>
          <a:r>
            <a:rPr lang="en-US"/>
            <a:t>4. Technological Advances (Benard, 2021):</a:t>
          </a:r>
        </a:p>
      </dgm:t>
    </dgm:pt>
    <dgm:pt modelId="{9FA08EF0-F544-450E-A598-D8EF8CCBCA18}" type="parTrans" cxnId="{5978DF9C-700B-49AB-BA42-0B2E8E2C33DD}">
      <dgm:prSet/>
      <dgm:spPr/>
      <dgm:t>
        <a:bodyPr/>
        <a:lstStyle/>
        <a:p>
          <a:endParaRPr lang="en-US"/>
        </a:p>
      </dgm:t>
    </dgm:pt>
    <dgm:pt modelId="{100E9EA4-C98B-4362-ACDC-E7C3A2166D10}" type="sibTrans" cxnId="{5978DF9C-700B-49AB-BA42-0B2E8E2C33DD}">
      <dgm:prSet/>
      <dgm:spPr/>
      <dgm:t>
        <a:bodyPr/>
        <a:lstStyle/>
        <a:p>
          <a:endParaRPr lang="en-US"/>
        </a:p>
      </dgm:t>
    </dgm:pt>
    <dgm:pt modelId="{04754408-D075-4FBE-9269-6A1D0917BBAB}">
      <dgm:prSet/>
      <dgm:spPr/>
      <dgm:t>
        <a:bodyPr/>
        <a:lstStyle/>
        <a:p>
          <a:r>
            <a:rPr lang="en-US"/>
            <a:t>- The rise of online booking platforms, digital marketing, and AI in customer support is transforming service delivery.</a:t>
          </a:r>
        </a:p>
      </dgm:t>
    </dgm:pt>
    <dgm:pt modelId="{CBA58A15-8FBC-47CC-8EC8-FC1617F82F8D}" type="parTrans" cxnId="{E13E1B8B-B4B4-4559-B83A-95ECDCB846B7}">
      <dgm:prSet/>
      <dgm:spPr/>
      <dgm:t>
        <a:bodyPr/>
        <a:lstStyle/>
        <a:p>
          <a:endParaRPr lang="en-US"/>
        </a:p>
      </dgm:t>
    </dgm:pt>
    <dgm:pt modelId="{692FED5B-A3D2-4453-9EC9-885432DCA81E}" type="sibTrans" cxnId="{E13E1B8B-B4B4-4559-B83A-95ECDCB846B7}">
      <dgm:prSet/>
      <dgm:spPr/>
      <dgm:t>
        <a:bodyPr/>
        <a:lstStyle/>
        <a:p>
          <a:endParaRPr lang="en-US"/>
        </a:p>
      </dgm:t>
    </dgm:pt>
    <dgm:pt modelId="{1C21EEB4-E806-4B03-80F7-D8C87D5FAE17}">
      <dgm:prSet/>
      <dgm:spPr/>
      <dgm:t>
        <a:bodyPr/>
        <a:lstStyle/>
        <a:p>
          <a:r>
            <a:rPr lang="en-US"/>
            <a:t>- Technology enhances operational efficiency through advanced management systems for reservations, inventory, and customer relations.</a:t>
          </a:r>
        </a:p>
      </dgm:t>
    </dgm:pt>
    <dgm:pt modelId="{018A1C68-07D0-42F4-860C-D7963F78E6D1}" type="parTrans" cxnId="{DABD0177-B42C-40FC-AE4A-C34C25ECA9E0}">
      <dgm:prSet/>
      <dgm:spPr/>
      <dgm:t>
        <a:bodyPr/>
        <a:lstStyle/>
        <a:p>
          <a:endParaRPr lang="en-US"/>
        </a:p>
      </dgm:t>
    </dgm:pt>
    <dgm:pt modelId="{C8AE7205-CBB7-4376-8B03-052FA8DC3252}" type="sibTrans" cxnId="{DABD0177-B42C-40FC-AE4A-C34C25ECA9E0}">
      <dgm:prSet/>
      <dgm:spPr/>
      <dgm:t>
        <a:bodyPr/>
        <a:lstStyle/>
        <a:p>
          <a:endParaRPr lang="en-US"/>
        </a:p>
      </dgm:t>
    </dgm:pt>
    <dgm:pt modelId="{C6FBC1F8-EBB2-41F7-AC9C-E264543BAE32}">
      <dgm:prSet/>
      <dgm:spPr/>
      <dgm:t>
        <a:bodyPr/>
        <a:lstStyle/>
        <a:p>
          <a:r>
            <a:rPr lang="en-US"/>
            <a:t>5. Environmental Considerations (PressReader, 2023):</a:t>
          </a:r>
        </a:p>
      </dgm:t>
    </dgm:pt>
    <dgm:pt modelId="{F24EF168-0F73-4CA8-B4BD-C14DAB931DCE}" type="parTrans" cxnId="{5262BA7F-A032-4635-9E4B-C3D36FFC59DE}">
      <dgm:prSet/>
      <dgm:spPr/>
      <dgm:t>
        <a:bodyPr/>
        <a:lstStyle/>
        <a:p>
          <a:endParaRPr lang="en-US"/>
        </a:p>
      </dgm:t>
    </dgm:pt>
    <dgm:pt modelId="{39FB8D45-5DB5-4D0F-B689-EA10C1465EBA}" type="sibTrans" cxnId="{5262BA7F-A032-4635-9E4B-C3D36FFC59DE}">
      <dgm:prSet/>
      <dgm:spPr/>
      <dgm:t>
        <a:bodyPr/>
        <a:lstStyle/>
        <a:p>
          <a:endParaRPr lang="en-US"/>
        </a:p>
      </dgm:t>
    </dgm:pt>
    <dgm:pt modelId="{C26A60B7-1AE2-4127-987F-E2FFA04D311E}">
      <dgm:prSet/>
      <dgm:spPr/>
      <dgm:t>
        <a:bodyPr/>
        <a:lstStyle/>
        <a:p>
          <a:r>
            <a:rPr lang="en-US"/>
            <a:t>- Increasing awareness of climate change pressures the hotel industry to adopt sustainable practices like waste reduction and water conservation.</a:t>
          </a:r>
        </a:p>
      </dgm:t>
    </dgm:pt>
    <dgm:pt modelId="{9E534CBA-5C7D-45D6-BCF8-921D83DA2FA1}" type="parTrans" cxnId="{592A9203-7188-4FAB-B689-4B3209B0F24E}">
      <dgm:prSet/>
      <dgm:spPr/>
      <dgm:t>
        <a:bodyPr/>
        <a:lstStyle/>
        <a:p>
          <a:endParaRPr lang="en-US"/>
        </a:p>
      </dgm:t>
    </dgm:pt>
    <dgm:pt modelId="{DDFD34A0-C5FA-4525-A8EC-F7DF4EA4FFCF}" type="sibTrans" cxnId="{592A9203-7188-4FAB-B689-4B3209B0F24E}">
      <dgm:prSet/>
      <dgm:spPr/>
      <dgm:t>
        <a:bodyPr/>
        <a:lstStyle/>
        <a:p>
          <a:endParaRPr lang="en-US"/>
        </a:p>
      </dgm:t>
    </dgm:pt>
    <dgm:pt modelId="{16B8565F-E932-4571-ACE6-3EB052553926}">
      <dgm:prSet/>
      <dgm:spPr/>
      <dgm:t>
        <a:bodyPr/>
        <a:lstStyle/>
        <a:p>
          <a:r>
            <a:rPr lang="en-US"/>
            <a:t>- Travelers prefer environmentally responsible destinations and hotels.</a:t>
          </a:r>
        </a:p>
      </dgm:t>
    </dgm:pt>
    <dgm:pt modelId="{DC5FC7A6-42C8-459F-A1C6-332BF3010D99}" type="parTrans" cxnId="{C3386331-2C71-483C-80DC-FB5B6A76A545}">
      <dgm:prSet/>
      <dgm:spPr/>
      <dgm:t>
        <a:bodyPr/>
        <a:lstStyle/>
        <a:p>
          <a:endParaRPr lang="en-US"/>
        </a:p>
      </dgm:t>
    </dgm:pt>
    <dgm:pt modelId="{45A933F0-B7AB-4D3A-AA2F-A044E7857C83}" type="sibTrans" cxnId="{C3386331-2C71-483C-80DC-FB5B6A76A545}">
      <dgm:prSet/>
      <dgm:spPr/>
      <dgm:t>
        <a:bodyPr/>
        <a:lstStyle/>
        <a:p>
          <a:endParaRPr lang="en-US"/>
        </a:p>
      </dgm:t>
    </dgm:pt>
    <dgm:pt modelId="{14E46E9D-77A6-44E6-9360-EB3036435351}">
      <dgm:prSet/>
      <dgm:spPr/>
      <dgm:t>
        <a:bodyPr/>
        <a:lstStyle/>
        <a:p>
          <a:r>
            <a:rPr lang="en-US"/>
            <a:t>6. Legal Framework (Thynk, 2022):</a:t>
          </a:r>
        </a:p>
      </dgm:t>
    </dgm:pt>
    <dgm:pt modelId="{CB1B8AEC-D7E1-4745-B8AD-72202F234AFD}" type="parTrans" cxnId="{41174C74-B042-4822-9C27-713CA67A2006}">
      <dgm:prSet/>
      <dgm:spPr/>
      <dgm:t>
        <a:bodyPr/>
        <a:lstStyle/>
        <a:p>
          <a:endParaRPr lang="en-US"/>
        </a:p>
      </dgm:t>
    </dgm:pt>
    <dgm:pt modelId="{6587EDBA-1772-42EF-8A26-5EB39325BAB9}" type="sibTrans" cxnId="{41174C74-B042-4822-9C27-713CA67A2006}">
      <dgm:prSet/>
      <dgm:spPr/>
      <dgm:t>
        <a:bodyPr/>
        <a:lstStyle/>
        <a:p>
          <a:endParaRPr lang="en-US"/>
        </a:p>
      </dgm:t>
    </dgm:pt>
    <dgm:pt modelId="{75FEE08F-AF77-4C5A-B955-172070A9C276}">
      <dgm:prSet/>
      <dgm:spPr/>
      <dgm:t>
        <a:bodyPr/>
        <a:lstStyle/>
        <a:p>
          <a:r>
            <a:rPr lang="en-US"/>
            <a:t>- Compliance with labor laws affects staffing, working conditions, and wages.</a:t>
          </a:r>
        </a:p>
      </dgm:t>
    </dgm:pt>
    <dgm:pt modelId="{2F4AB16B-9C02-49E1-B3C8-86D30A26A2B7}" type="parTrans" cxnId="{3ACE8132-CB6F-4395-9A7E-7A43BD0E7F18}">
      <dgm:prSet/>
      <dgm:spPr/>
      <dgm:t>
        <a:bodyPr/>
        <a:lstStyle/>
        <a:p>
          <a:endParaRPr lang="en-US"/>
        </a:p>
      </dgm:t>
    </dgm:pt>
    <dgm:pt modelId="{4FDBE1C1-DAD3-4396-AD99-BF0CF238EE51}" type="sibTrans" cxnId="{3ACE8132-CB6F-4395-9A7E-7A43BD0E7F18}">
      <dgm:prSet/>
      <dgm:spPr/>
      <dgm:t>
        <a:bodyPr/>
        <a:lstStyle/>
        <a:p>
          <a:endParaRPr lang="en-US"/>
        </a:p>
      </dgm:t>
    </dgm:pt>
    <dgm:pt modelId="{2BA0D974-3060-469E-A5D6-DBC6F55E8041}">
      <dgm:prSet/>
      <dgm:spPr/>
      <dgm:t>
        <a:bodyPr/>
        <a:lstStyle/>
        <a:p>
          <a:r>
            <a:rPr lang="en-US"/>
            <a:t>- Health and safety regulations ensure the well-being of guests and staff, while consumer rights laws impact how hotels handle bookings and disputes.</a:t>
          </a:r>
        </a:p>
      </dgm:t>
    </dgm:pt>
    <dgm:pt modelId="{9DA02D56-7844-4EC3-A679-366638260A5B}" type="parTrans" cxnId="{2A4DEF47-326C-4979-8CF6-D8EE6A7317B9}">
      <dgm:prSet/>
      <dgm:spPr/>
      <dgm:t>
        <a:bodyPr/>
        <a:lstStyle/>
        <a:p>
          <a:endParaRPr lang="en-US"/>
        </a:p>
      </dgm:t>
    </dgm:pt>
    <dgm:pt modelId="{20858B1B-CAC7-46B6-AF71-85B22E8698E9}" type="sibTrans" cxnId="{2A4DEF47-326C-4979-8CF6-D8EE6A7317B9}">
      <dgm:prSet/>
      <dgm:spPr/>
      <dgm:t>
        <a:bodyPr/>
        <a:lstStyle/>
        <a:p>
          <a:endParaRPr lang="en-US"/>
        </a:p>
      </dgm:t>
    </dgm:pt>
    <dgm:pt modelId="{4EFC1B7B-D528-6D45-BC5F-FC00C8BA9526}" type="pres">
      <dgm:prSet presAssocID="{ED8FF9AD-B512-4487-B368-347ED4A3091C}" presName="linear" presStyleCnt="0">
        <dgm:presLayoutVars>
          <dgm:animLvl val="lvl"/>
          <dgm:resizeHandles val="exact"/>
        </dgm:presLayoutVars>
      </dgm:prSet>
      <dgm:spPr/>
    </dgm:pt>
    <dgm:pt modelId="{9F3139A1-0868-5947-BE43-75665BF9DBCF}" type="pres">
      <dgm:prSet presAssocID="{E29508C5-D3DD-4BBB-A180-921C33DEDDCE}" presName="parentText" presStyleLbl="node1" presStyleIdx="0" presStyleCnt="9">
        <dgm:presLayoutVars>
          <dgm:chMax val="0"/>
          <dgm:bulletEnabled val="1"/>
        </dgm:presLayoutVars>
      </dgm:prSet>
      <dgm:spPr/>
    </dgm:pt>
    <dgm:pt modelId="{0DFC3CE9-8A75-6A44-BF6E-F6A415397051}" type="pres">
      <dgm:prSet presAssocID="{100E9EA4-C98B-4362-ACDC-E7C3A2166D10}" presName="spacer" presStyleCnt="0"/>
      <dgm:spPr/>
    </dgm:pt>
    <dgm:pt modelId="{2F915D81-8F0F-5948-970C-7F6730BD85F1}" type="pres">
      <dgm:prSet presAssocID="{04754408-D075-4FBE-9269-6A1D0917BBAB}" presName="parentText" presStyleLbl="node1" presStyleIdx="1" presStyleCnt="9">
        <dgm:presLayoutVars>
          <dgm:chMax val="0"/>
          <dgm:bulletEnabled val="1"/>
        </dgm:presLayoutVars>
      </dgm:prSet>
      <dgm:spPr/>
    </dgm:pt>
    <dgm:pt modelId="{9426DC58-C95E-6B48-9BBA-2EFDD9183524}" type="pres">
      <dgm:prSet presAssocID="{692FED5B-A3D2-4453-9EC9-885432DCA81E}" presName="spacer" presStyleCnt="0"/>
      <dgm:spPr/>
    </dgm:pt>
    <dgm:pt modelId="{671D6797-2153-8543-87E3-62AA5C019320}" type="pres">
      <dgm:prSet presAssocID="{1C21EEB4-E806-4B03-80F7-D8C87D5FAE17}" presName="parentText" presStyleLbl="node1" presStyleIdx="2" presStyleCnt="9">
        <dgm:presLayoutVars>
          <dgm:chMax val="0"/>
          <dgm:bulletEnabled val="1"/>
        </dgm:presLayoutVars>
      </dgm:prSet>
      <dgm:spPr/>
    </dgm:pt>
    <dgm:pt modelId="{C5260624-4B1A-0346-9F49-CA8B7C52D8D7}" type="pres">
      <dgm:prSet presAssocID="{C8AE7205-CBB7-4376-8B03-052FA8DC3252}" presName="spacer" presStyleCnt="0"/>
      <dgm:spPr/>
    </dgm:pt>
    <dgm:pt modelId="{8AA75487-4BFC-7E46-8637-9957AA995374}" type="pres">
      <dgm:prSet presAssocID="{C6FBC1F8-EBB2-41F7-AC9C-E264543BAE32}" presName="parentText" presStyleLbl="node1" presStyleIdx="3" presStyleCnt="9">
        <dgm:presLayoutVars>
          <dgm:chMax val="0"/>
          <dgm:bulletEnabled val="1"/>
        </dgm:presLayoutVars>
      </dgm:prSet>
      <dgm:spPr/>
    </dgm:pt>
    <dgm:pt modelId="{D87C7D5A-309C-6147-A2FA-0B497FC059BC}" type="pres">
      <dgm:prSet presAssocID="{39FB8D45-5DB5-4D0F-B689-EA10C1465EBA}" presName="spacer" presStyleCnt="0"/>
      <dgm:spPr/>
    </dgm:pt>
    <dgm:pt modelId="{182D661B-B84F-974A-A1A9-5A5BDFA2C8FF}" type="pres">
      <dgm:prSet presAssocID="{C26A60B7-1AE2-4127-987F-E2FFA04D311E}" presName="parentText" presStyleLbl="node1" presStyleIdx="4" presStyleCnt="9">
        <dgm:presLayoutVars>
          <dgm:chMax val="0"/>
          <dgm:bulletEnabled val="1"/>
        </dgm:presLayoutVars>
      </dgm:prSet>
      <dgm:spPr/>
    </dgm:pt>
    <dgm:pt modelId="{FBF88BAC-6FAF-6444-B7ED-159F4A7FECDA}" type="pres">
      <dgm:prSet presAssocID="{DDFD34A0-C5FA-4525-A8EC-F7DF4EA4FFCF}" presName="spacer" presStyleCnt="0"/>
      <dgm:spPr/>
    </dgm:pt>
    <dgm:pt modelId="{ADFDB3C9-F6B0-7941-9F7B-82DF486F981A}" type="pres">
      <dgm:prSet presAssocID="{16B8565F-E932-4571-ACE6-3EB052553926}" presName="parentText" presStyleLbl="node1" presStyleIdx="5" presStyleCnt="9">
        <dgm:presLayoutVars>
          <dgm:chMax val="0"/>
          <dgm:bulletEnabled val="1"/>
        </dgm:presLayoutVars>
      </dgm:prSet>
      <dgm:spPr/>
    </dgm:pt>
    <dgm:pt modelId="{D44AD703-1F3B-D54D-810E-643EA0DFF7F5}" type="pres">
      <dgm:prSet presAssocID="{45A933F0-B7AB-4D3A-AA2F-A044E7857C83}" presName="spacer" presStyleCnt="0"/>
      <dgm:spPr/>
    </dgm:pt>
    <dgm:pt modelId="{24D545AF-0DA0-F04E-B842-2B100B6D76D3}" type="pres">
      <dgm:prSet presAssocID="{14E46E9D-77A6-44E6-9360-EB3036435351}" presName="parentText" presStyleLbl="node1" presStyleIdx="6" presStyleCnt="9">
        <dgm:presLayoutVars>
          <dgm:chMax val="0"/>
          <dgm:bulletEnabled val="1"/>
        </dgm:presLayoutVars>
      </dgm:prSet>
      <dgm:spPr/>
    </dgm:pt>
    <dgm:pt modelId="{F1EE0D5B-6D09-6A48-90D0-323028932173}" type="pres">
      <dgm:prSet presAssocID="{6587EDBA-1772-42EF-8A26-5EB39325BAB9}" presName="spacer" presStyleCnt="0"/>
      <dgm:spPr/>
    </dgm:pt>
    <dgm:pt modelId="{788B14A9-5A19-E648-A558-A7C6338EA813}" type="pres">
      <dgm:prSet presAssocID="{75FEE08F-AF77-4C5A-B955-172070A9C276}" presName="parentText" presStyleLbl="node1" presStyleIdx="7" presStyleCnt="9">
        <dgm:presLayoutVars>
          <dgm:chMax val="0"/>
          <dgm:bulletEnabled val="1"/>
        </dgm:presLayoutVars>
      </dgm:prSet>
      <dgm:spPr/>
    </dgm:pt>
    <dgm:pt modelId="{7A9BFD77-892A-BB42-9F35-BE9D641B8345}" type="pres">
      <dgm:prSet presAssocID="{4FDBE1C1-DAD3-4396-AD99-BF0CF238EE51}" presName="spacer" presStyleCnt="0"/>
      <dgm:spPr/>
    </dgm:pt>
    <dgm:pt modelId="{BEB2A5D5-6E2E-C64C-91AE-24CEA34E294D}" type="pres">
      <dgm:prSet presAssocID="{2BA0D974-3060-469E-A5D6-DBC6F55E8041}" presName="parentText" presStyleLbl="node1" presStyleIdx="8" presStyleCnt="9">
        <dgm:presLayoutVars>
          <dgm:chMax val="0"/>
          <dgm:bulletEnabled val="1"/>
        </dgm:presLayoutVars>
      </dgm:prSet>
      <dgm:spPr/>
    </dgm:pt>
  </dgm:ptLst>
  <dgm:cxnLst>
    <dgm:cxn modelId="{592A9203-7188-4FAB-B689-4B3209B0F24E}" srcId="{ED8FF9AD-B512-4487-B368-347ED4A3091C}" destId="{C26A60B7-1AE2-4127-987F-E2FFA04D311E}" srcOrd="4" destOrd="0" parTransId="{9E534CBA-5C7D-45D6-BCF8-921D83DA2FA1}" sibTransId="{DDFD34A0-C5FA-4525-A8EC-F7DF4EA4FFCF}"/>
    <dgm:cxn modelId="{A8187C10-7B2A-DF49-8638-496E149BC3B2}" type="presOf" srcId="{14E46E9D-77A6-44E6-9360-EB3036435351}" destId="{24D545AF-0DA0-F04E-B842-2B100B6D76D3}" srcOrd="0" destOrd="0" presId="urn:microsoft.com/office/officeart/2005/8/layout/vList2"/>
    <dgm:cxn modelId="{C3386331-2C71-483C-80DC-FB5B6A76A545}" srcId="{ED8FF9AD-B512-4487-B368-347ED4A3091C}" destId="{16B8565F-E932-4571-ACE6-3EB052553926}" srcOrd="5" destOrd="0" parTransId="{DC5FC7A6-42C8-459F-A1C6-332BF3010D99}" sibTransId="{45A933F0-B7AB-4D3A-AA2F-A044E7857C83}"/>
    <dgm:cxn modelId="{3ACE8132-CB6F-4395-9A7E-7A43BD0E7F18}" srcId="{ED8FF9AD-B512-4487-B368-347ED4A3091C}" destId="{75FEE08F-AF77-4C5A-B955-172070A9C276}" srcOrd="7" destOrd="0" parTransId="{2F4AB16B-9C02-49E1-B3C8-86D30A26A2B7}" sibTransId="{4FDBE1C1-DAD3-4396-AD99-BF0CF238EE51}"/>
    <dgm:cxn modelId="{2A4DEF47-326C-4979-8CF6-D8EE6A7317B9}" srcId="{ED8FF9AD-B512-4487-B368-347ED4A3091C}" destId="{2BA0D974-3060-469E-A5D6-DBC6F55E8041}" srcOrd="8" destOrd="0" parTransId="{9DA02D56-7844-4EC3-A679-366638260A5B}" sibTransId="{20858B1B-CAC7-46B6-AF71-85B22E8698E9}"/>
    <dgm:cxn modelId="{41174C74-B042-4822-9C27-713CA67A2006}" srcId="{ED8FF9AD-B512-4487-B368-347ED4A3091C}" destId="{14E46E9D-77A6-44E6-9360-EB3036435351}" srcOrd="6" destOrd="0" parTransId="{CB1B8AEC-D7E1-4745-B8AD-72202F234AFD}" sibTransId="{6587EDBA-1772-42EF-8A26-5EB39325BAB9}"/>
    <dgm:cxn modelId="{DABD0177-B42C-40FC-AE4A-C34C25ECA9E0}" srcId="{ED8FF9AD-B512-4487-B368-347ED4A3091C}" destId="{1C21EEB4-E806-4B03-80F7-D8C87D5FAE17}" srcOrd="2" destOrd="0" parTransId="{018A1C68-07D0-42F4-860C-D7963F78E6D1}" sibTransId="{C8AE7205-CBB7-4376-8B03-052FA8DC3252}"/>
    <dgm:cxn modelId="{45154F7B-6B1A-244F-980B-A5CA40A11CAD}" type="presOf" srcId="{04754408-D075-4FBE-9269-6A1D0917BBAB}" destId="{2F915D81-8F0F-5948-970C-7F6730BD85F1}" srcOrd="0" destOrd="0" presId="urn:microsoft.com/office/officeart/2005/8/layout/vList2"/>
    <dgm:cxn modelId="{5262BA7F-A032-4635-9E4B-C3D36FFC59DE}" srcId="{ED8FF9AD-B512-4487-B368-347ED4A3091C}" destId="{C6FBC1F8-EBB2-41F7-AC9C-E264543BAE32}" srcOrd="3" destOrd="0" parTransId="{F24EF168-0F73-4CA8-B4BD-C14DAB931DCE}" sibTransId="{39FB8D45-5DB5-4D0F-B689-EA10C1465EBA}"/>
    <dgm:cxn modelId="{E13E1B8B-B4B4-4559-B83A-95ECDCB846B7}" srcId="{ED8FF9AD-B512-4487-B368-347ED4A3091C}" destId="{04754408-D075-4FBE-9269-6A1D0917BBAB}" srcOrd="1" destOrd="0" parTransId="{CBA58A15-8FBC-47CC-8EC8-FC1617F82F8D}" sibTransId="{692FED5B-A3D2-4453-9EC9-885432DCA81E}"/>
    <dgm:cxn modelId="{0458AA93-B113-284E-A62B-F5E6D06B0B73}" type="presOf" srcId="{2BA0D974-3060-469E-A5D6-DBC6F55E8041}" destId="{BEB2A5D5-6E2E-C64C-91AE-24CEA34E294D}" srcOrd="0" destOrd="0" presId="urn:microsoft.com/office/officeart/2005/8/layout/vList2"/>
    <dgm:cxn modelId="{7C2B7E99-320B-7449-9399-29784FD9DF05}" type="presOf" srcId="{C26A60B7-1AE2-4127-987F-E2FFA04D311E}" destId="{182D661B-B84F-974A-A1A9-5A5BDFA2C8FF}" srcOrd="0" destOrd="0" presId="urn:microsoft.com/office/officeart/2005/8/layout/vList2"/>
    <dgm:cxn modelId="{5978DF9C-700B-49AB-BA42-0B2E8E2C33DD}" srcId="{ED8FF9AD-B512-4487-B368-347ED4A3091C}" destId="{E29508C5-D3DD-4BBB-A180-921C33DEDDCE}" srcOrd="0" destOrd="0" parTransId="{9FA08EF0-F544-450E-A598-D8EF8CCBCA18}" sibTransId="{100E9EA4-C98B-4362-ACDC-E7C3A2166D10}"/>
    <dgm:cxn modelId="{03CA80A0-367C-AC4E-8102-FD53767C8096}" type="presOf" srcId="{75FEE08F-AF77-4C5A-B955-172070A9C276}" destId="{788B14A9-5A19-E648-A558-A7C6338EA813}" srcOrd="0" destOrd="0" presId="urn:microsoft.com/office/officeart/2005/8/layout/vList2"/>
    <dgm:cxn modelId="{A82A05B5-43BE-6F4F-8F02-5D738CA976EE}" type="presOf" srcId="{16B8565F-E932-4571-ACE6-3EB052553926}" destId="{ADFDB3C9-F6B0-7941-9F7B-82DF486F981A}" srcOrd="0" destOrd="0" presId="urn:microsoft.com/office/officeart/2005/8/layout/vList2"/>
    <dgm:cxn modelId="{9CCFB4B9-AEDF-A94C-BF7C-E44C2B3226D1}" type="presOf" srcId="{E29508C5-D3DD-4BBB-A180-921C33DEDDCE}" destId="{9F3139A1-0868-5947-BE43-75665BF9DBCF}" srcOrd="0" destOrd="0" presId="urn:microsoft.com/office/officeart/2005/8/layout/vList2"/>
    <dgm:cxn modelId="{458AF2D1-DB2D-5E49-B89D-1507A5471FC3}" type="presOf" srcId="{1C21EEB4-E806-4B03-80F7-D8C87D5FAE17}" destId="{671D6797-2153-8543-87E3-62AA5C019320}" srcOrd="0" destOrd="0" presId="urn:microsoft.com/office/officeart/2005/8/layout/vList2"/>
    <dgm:cxn modelId="{25F89EF4-7395-2A4E-A43C-810A24ACE376}" type="presOf" srcId="{ED8FF9AD-B512-4487-B368-347ED4A3091C}" destId="{4EFC1B7B-D528-6D45-BC5F-FC00C8BA9526}" srcOrd="0" destOrd="0" presId="urn:microsoft.com/office/officeart/2005/8/layout/vList2"/>
    <dgm:cxn modelId="{C37161FA-AD48-B144-B14D-B499DA0842AA}" type="presOf" srcId="{C6FBC1F8-EBB2-41F7-AC9C-E264543BAE32}" destId="{8AA75487-4BFC-7E46-8637-9957AA995374}" srcOrd="0" destOrd="0" presId="urn:microsoft.com/office/officeart/2005/8/layout/vList2"/>
    <dgm:cxn modelId="{A7643287-8CB8-434C-8CC3-BC9E3A368E35}" type="presParOf" srcId="{4EFC1B7B-D528-6D45-BC5F-FC00C8BA9526}" destId="{9F3139A1-0868-5947-BE43-75665BF9DBCF}" srcOrd="0" destOrd="0" presId="urn:microsoft.com/office/officeart/2005/8/layout/vList2"/>
    <dgm:cxn modelId="{C164664D-4B82-0B40-9F0F-2E6208C0813E}" type="presParOf" srcId="{4EFC1B7B-D528-6D45-BC5F-FC00C8BA9526}" destId="{0DFC3CE9-8A75-6A44-BF6E-F6A415397051}" srcOrd="1" destOrd="0" presId="urn:microsoft.com/office/officeart/2005/8/layout/vList2"/>
    <dgm:cxn modelId="{92AD4CAB-751D-A149-8D14-78580A28B4A9}" type="presParOf" srcId="{4EFC1B7B-D528-6D45-BC5F-FC00C8BA9526}" destId="{2F915D81-8F0F-5948-970C-7F6730BD85F1}" srcOrd="2" destOrd="0" presId="urn:microsoft.com/office/officeart/2005/8/layout/vList2"/>
    <dgm:cxn modelId="{04CD0675-E150-E044-B1A7-305701C96B6A}" type="presParOf" srcId="{4EFC1B7B-D528-6D45-BC5F-FC00C8BA9526}" destId="{9426DC58-C95E-6B48-9BBA-2EFDD9183524}" srcOrd="3" destOrd="0" presId="urn:microsoft.com/office/officeart/2005/8/layout/vList2"/>
    <dgm:cxn modelId="{F678D2F4-FAB4-FA4F-A63B-C1030D4F61C7}" type="presParOf" srcId="{4EFC1B7B-D528-6D45-BC5F-FC00C8BA9526}" destId="{671D6797-2153-8543-87E3-62AA5C019320}" srcOrd="4" destOrd="0" presId="urn:microsoft.com/office/officeart/2005/8/layout/vList2"/>
    <dgm:cxn modelId="{3A000626-2C60-B444-8475-124A34CE7FB5}" type="presParOf" srcId="{4EFC1B7B-D528-6D45-BC5F-FC00C8BA9526}" destId="{C5260624-4B1A-0346-9F49-CA8B7C52D8D7}" srcOrd="5" destOrd="0" presId="urn:microsoft.com/office/officeart/2005/8/layout/vList2"/>
    <dgm:cxn modelId="{75E30BAE-0FAD-A944-A63B-04AB3F373E73}" type="presParOf" srcId="{4EFC1B7B-D528-6D45-BC5F-FC00C8BA9526}" destId="{8AA75487-4BFC-7E46-8637-9957AA995374}" srcOrd="6" destOrd="0" presId="urn:microsoft.com/office/officeart/2005/8/layout/vList2"/>
    <dgm:cxn modelId="{55BA7FC3-90D0-0548-A187-373C21E2FC06}" type="presParOf" srcId="{4EFC1B7B-D528-6D45-BC5F-FC00C8BA9526}" destId="{D87C7D5A-309C-6147-A2FA-0B497FC059BC}" srcOrd="7" destOrd="0" presId="urn:microsoft.com/office/officeart/2005/8/layout/vList2"/>
    <dgm:cxn modelId="{57F5BC19-59B4-2F48-8D66-D159D96AE0C0}" type="presParOf" srcId="{4EFC1B7B-D528-6D45-BC5F-FC00C8BA9526}" destId="{182D661B-B84F-974A-A1A9-5A5BDFA2C8FF}" srcOrd="8" destOrd="0" presId="urn:microsoft.com/office/officeart/2005/8/layout/vList2"/>
    <dgm:cxn modelId="{8F8359F3-C18B-E445-A5B7-E317BFFD1C6E}" type="presParOf" srcId="{4EFC1B7B-D528-6D45-BC5F-FC00C8BA9526}" destId="{FBF88BAC-6FAF-6444-B7ED-159F4A7FECDA}" srcOrd="9" destOrd="0" presId="urn:microsoft.com/office/officeart/2005/8/layout/vList2"/>
    <dgm:cxn modelId="{F96D6F82-BB09-724D-A409-45CDA7B5BB34}" type="presParOf" srcId="{4EFC1B7B-D528-6D45-BC5F-FC00C8BA9526}" destId="{ADFDB3C9-F6B0-7941-9F7B-82DF486F981A}" srcOrd="10" destOrd="0" presId="urn:microsoft.com/office/officeart/2005/8/layout/vList2"/>
    <dgm:cxn modelId="{739C7A66-32CA-8244-A009-D1BE4737A073}" type="presParOf" srcId="{4EFC1B7B-D528-6D45-BC5F-FC00C8BA9526}" destId="{D44AD703-1F3B-D54D-810E-643EA0DFF7F5}" srcOrd="11" destOrd="0" presId="urn:microsoft.com/office/officeart/2005/8/layout/vList2"/>
    <dgm:cxn modelId="{69445801-FAF8-D84B-8EBA-6C1D0C258673}" type="presParOf" srcId="{4EFC1B7B-D528-6D45-BC5F-FC00C8BA9526}" destId="{24D545AF-0DA0-F04E-B842-2B100B6D76D3}" srcOrd="12" destOrd="0" presId="urn:microsoft.com/office/officeart/2005/8/layout/vList2"/>
    <dgm:cxn modelId="{0917A773-66CA-F84B-96A4-1870E1DC4DFF}" type="presParOf" srcId="{4EFC1B7B-D528-6D45-BC5F-FC00C8BA9526}" destId="{F1EE0D5B-6D09-6A48-90D0-323028932173}" srcOrd="13" destOrd="0" presId="urn:microsoft.com/office/officeart/2005/8/layout/vList2"/>
    <dgm:cxn modelId="{9AE1CAA7-26A7-B049-9D1F-887EA9F6E343}" type="presParOf" srcId="{4EFC1B7B-D528-6D45-BC5F-FC00C8BA9526}" destId="{788B14A9-5A19-E648-A558-A7C6338EA813}" srcOrd="14" destOrd="0" presId="urn:microsoft.com/office/officeart/2005/8/layout/vList2"/>
    <dgm:cxn modelId="{C276FE75-4D5E-AB40-B30A-A8752E9899CD}" type="presParOf" srcId="{4EFC1B7B-D528-6D45-BC5F-FC00C8BA9526}" destId="{7A9BFD77-892A-BB42-9F35-BE9D641B8345}" srcOrd="15" destOrd="0" presId="urn:microsoft.com/office/officeart/2005/8/layout/vList2"/>
    <dgm:cxn modelId="{486A6C42-5143-7840-A648-38101B13B161}" type="presParOf" srcId="{4EFC1B7B-D528-6D45-BC5F-FC00C8BA9526}" destId="{BEB2A5D5-6E2E-C64C-91AE-24CEA34E294D}"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85B6418-FD12-4747-8E08-77391B30C0C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C3DC9EB-666B-408B-8540-EC956C710FC0}">
      <dgm:prSet/>
      <dgm:spPr/>
      <dgm:t>
        <a:bodyPr/>
        <a:lstStyle/>
        <a:p>
          <a:r>
            <a:rPr lang="en-US"/>
            <a:t>1. Relais &amp; Châteaux enhances employee retention in luxury hotels by creating outstanding work environments, offering competitive salaries, and extensive benefits, including health insurance and development opportunities (Glassdoor, 2022).</a:t>
          </a:r>
        </a:p>
      </dgm:t>
    </dgm:pt>
    <dgm:pt modelId="{D2E84FAF-6B40-4CF8-A737-6AE88D8655C0}" type="parTrans" cxnId="{75DBEF22-1740-49DE-ADA8-9BD76465349C}">
      <dgm:prSet/>
      <dgm:spPr/>
      <dgm:t>
        <a:bodyPr/>
        <a:lstStyle/>
        <a:p>
          <a:endParaRPr lang="en-US"/>
        </a:p>
      </dgm:t>
    </dgm:pt>
    <dgm:pt modelId="{45805B24-6020-49BF-B092-566989164930}" type="sibTrans" cxnId="{75DBEF22-1740-49DE-ADA8-9BD76465349C}">
      <dgm:prSet/>
      <dgm:spPr/>
      <dgm:t>
        <a:bodyPr/>
        <a:lstStyle/>
        <a:p>
          <a:endParaRPr lang="en-US"/>
        </a:p>
      </dgm:t>
    </dgm:pt>
    <dgm:pt modelId="{E869CF89-B76E-4C13-937D-E0677687E5AE}">
      <dgm:prSet/>
      <dgm:spPr/>
      <dgm:t>
        <a:bodyPr/>
        <a:lstStyle/>
        <a:p>
          <a:r>
            <a:rPr lang="en-US"/>
            <a:t>2. While enhanced benefits at Relais &amp; Châteaux have led to lower turnover and improved morale, the financial burden of such investments limits their applicability in smaller or less wealthy businesses (Gibson, 2018).</a:t>
          </a:r>
        </a:p>
      </dgm:t>
    </dgm:pt>
    <dgm:pt modelId="{6F2B1D95-BF8D-43B6-9E8A-2BAE1D20A371}" type="parTrans" cxnId="{AE82BDED-A562-4808-B305-A47A493E3540}">
      <dgm:prSet/>
      <dgm:spPr/>
      <dgm:t>
        <a:bodyPr/>
        <a:lstStyle/>
        <a:p>
          <a:endParaRPr lang="en-US"/>
        </a:p>
      </dgm:t>
    </dgm:pt>
    <dgm:pt modelId="{4A141F7F-1249-400C-84E5-1384BFF4B471}" type="sibTrans" cxnId="{AE82BDED-A562-4808-B305-A47A493E3540}">
      <dgm:prSet/>
      <dgm:spPr/>
      <dgm:t>
        <a:bodyPr/>
        <a:lstStyle/>
        <a:p>
          <a:endParaRPr lang="en-US"/>
        </a:p>
      </dgm:t>
    </dgm:pt>
    <dgm:pt modelId="{F8755A39-1E33-4114-BB13-4DE6A30E0ED9}">
      <dgm:prSet/>
      <dgm:spPr/>
      <dgm:t>
        <a:bodyPr/>
        <a:lstStyle/>
        <a:p>
          <a:r>
            <a:rPr lang="en-US"/>
            <a:t>3. Relais &amp; Châteaux invests in high-quality training that reflects its luxury brand values, improving staff skills and service levels. However, the extensive resources required make it challenging to implement this strategy broadly, especially in budget sectors (Jabulani Safari, 2023).</a:t>
          </a:r>
        </a:p>
      </dgm:t>
    </dgm:pt>
    <dgm:pt modelId="{BC190AF1-F2F3-4197-ACFC-FF50366C3ABE}" type="parTrans" cxnId="{C9B95A4F-EC2A-4A73-8BE4-E9698C7EBA1A}">
      <dgm:prSet/>
      <dgm:spPr/>
      <dgm:t>
        <a:bodyPr/>
        <a:lstStyle/>
        <a:p>
          <a:endParaRPr lang="en-US"/>
        </a:p>
      </dgm:t>
    </dgm:pt>
    <dgm:pt modelId="{F3BE5F03-8236-41A0-A5B6-004BAA1C6C8B}" type="sibTrans" cxnId="{C9B95A4F-EC2A-4A73-8BE4-E9698C7EBA1A}">
      <dgm:prSet/>
      <dgm:spPr/>
      <dgm:t>
        <a:bodyPr/>
        <a:lstStyle/>
        <a:p>
          <a:endParaRPr lang="en-US"/>
        </a:p>
      </dgm:t>
    </dgm:pt>
    <dgm:pt modelId="{525487C7-86F8-4CAF-B71F-016510E76D9F}">
      <dgm:prSet/>
      <dgm:spPr/>
      <dgm:t>
        <a:bodyPr/>
        <a:lstStyle/>
        <a:p>
          <a:r>
            <a:rPr lang="en-US"/>
            <a:t>4. Relais &amp; Châteaux attracts employees and guests by prioritizing sustainability and ethical standards, enhancing its reputation but demanding ongoing resource investment to maintain these principles (Journal des Palaces, 2021).</a:t>
          </a:r>
        </a:p>
      </dgm:t>
    </dgm:pt>
    <dgm:pt modelId="{CF4C33CB-CA8E-4C67-80EF-0452F66DB3E2}" type="parTrans" cxnId="{30A5836C-F7B2-42B2-A0AE-410FFE1F9AE5}">
      <dgm:prSet/>
      <dgm:spPr/>
      <dgm:t>
        <a:bodyPr/>
        <a:lstStyle/>
        <a:p>
          <a:endParaRPr lang="en-US"/>
        </a:p>
      </dgm:t>
    </dgm:pt>
    <dgm:pt modelId="{3A8D73EE-9620-4424-B22B-2FA4F6D1A0A1}" type="sibTrans" cxnId="{30A5836C-F7B2-42B2-A0AE-410FFE1F9AE5}">
      <dgm:prSet/>
      <dgm:spPr/>
      <dgm:t>
        <a:bodyPr/>
        <a:lstStyle/>
        <a:p>
          <a:endParaRPr lang="en-US"/>
        </a:p>
      </dgm:t>
    </dgm:pt>
    <dgm:pt modelId="{0F506344-37DD-8B4B-84F7-BB554940580E}" type="pres">
      <dgm:prSet presAssocID="{385B6418-FD12-4747-8E08-77391B30C0CC}" presName="linear" presStyleCnt="0">
        <dgm:presLayoutVars>
          <dgm:animLvl val="lvl"/>
          <dgm:resizeHandles val="exact"/>
        </dgm:presLayoutVars>
      </dgm:prSet>
      <dgm:spPr/>
    </dgm:pt>
    <dgm:pt modelId="{B7C6CEE1-B5DC-0742-8182-67E72E2D9BA4}" type="pres">
      <dgm:prSet presAssocID="{2C3DC9EB-666B-408B-8540-EC956C710FC0}" presName="parentText" presStyleLbl="node1" presStyleIdx="0" presStyleCnt="4">
        <dgm:presLayoutVars>
          <dgm:chMax val="0"/>
          <dgm:bulletEnabled val="1"/>
        </dgm:presLayoutVars>
      </dgm:prSet>
      <dgm:spPr/>
    </dgm:pt>
    <dgm:pt modelId="{F75C6D31-77DF-0A41-9C54-3288A4554D6B}" type="pres">
      <dgm:prSet presAssocID="{45805B24-6020-49BF-B092-566989164930}" presName="spacer" presStyleCnt="0"/>
      <dgm:spPr/>
    </dgm:pt>
    <dgm:pt modelId="{8249A491-003A-6D45-B508-2AAD12501E43}" type="pres">
      <dgm:prSet presAssocID="{E869CF89-B76E-4C13-937D-E0677687E5AE}" presName="parentText" presStyleLbl="node1" presStyleIdx="1" presStyleCnt="4">
        <dgm:presLayoutVars>
          <dgm:chMax val="0"/>
          <dgm:bulletEnabled val="1"/>
        </dgm:presLayoutVars>
      </dgm:prSet>
      <dgm:spPr/>
    </dgm:pt>
    <dgm:pt modelId="{0DBAD5AE-2E7C-DC4A-8C9F-14795238E6E7}" type="pres">
      <dgm:prSet presAssocID="{4A141F7F-1249-400C-84E5-1384BFF4B471}" presName="spacer" presStyleCnt="0"/>
      <dgm:spPr/>
    </dgm:pt>
    <dgm:pt modelId="{17A0AFA3-6C75-BF41-B332-02D116FB685A}" type="pres">
      <dgm:prSet presAssocID="{F8755A39-1E33-4114-BB13-4DE6A30E0ED9}" presName="parentText" presStyleLbl="node1" presStyleIdx="2" presStyleCnt="4">
        <dgm:presLayoutVars>
          <dgm:chMax val="0"/>
          <dgm:bulletEnabled val="1"/>
        </dgm:presLayoutVars>
      </dgm:prSet>
      <dgm:spPr/>
    </dgm:pt>
    <dgm:pt modelId="{1CA8434F-42AE-3141-903E-575001CAFF27}" type="pres">
      <dgm:prSet presAssocID="{F3BE5F03-8236-41A0-A5B6-004BAA1C6C8B}" presName="spacer" presStyleCnt="0"/>
      <dgm:spPr/>
    </dgm:pt>
    <dgm:pt modelId="{68BCB917-C008-4747-90D1-57ED64D88C3C}" type="pres">
      <dgm:prSet presAssocID="{525487C7-86F8-4CAF-B71F-016510E76D9F}" presName="parentText" presStyleLbl="node1" presStyleIdx="3" presStyleCnt="4">
        <dgm:presLayoutVars>
          <dgm:chMax val="0"/>
          <dgm:bulletEnabled val="1"/>
        </dgm:presLayoutVars>
      </dgm:prSet>
      <dgm:spPr/>
    </dgm:pt>
  </dgm:ptLst>
  <dgm:cxnLst>
    <dgm:cxn modelId="{CBFB2708-4DF9-D049-9334-BF3C1332B426}" type="presOf" srcId="{F8755A39-1E33-4114-BB13-4DE6A30E0ED9}" destId="{17A0AFA3-6C75-BF41-B332-02D116FB685A}" srcOrd="0" destOrd="0" presId="urn:microsoft.com/office/officeart/2005/8/layout/vList2"/>
    <dgm:cxn modelId="{20D6CB0B-F944-1F4A-BB93-8AE9184341A6}" type="presOf" srcId="{385B6418-FD12-4747-8E08-77391B30C0CC}" destId="{0F506344-37DD-8B4B-84F7-BB554940580E}" srcOrd="0" destOrd="0" presId="urn:microsoft.com/office/officeart/2005/8/layout/vList2"/>
    <dgm:cxn modelId="{8AF75B22-0F91-D046-A0C4-D1ECCCB7261C}" type="presOf" srcId="{2C3DC9EB-666B-408B-8540-EC956C710FC0}" destId="{B7C6CEE1-B5DC-0742-8182-67E72E2D9BA4}" srcOrd="0" destOrd="0" presId="urn:microsoft.com/office/officeart/2005/8/layout/vList2"/>
    <dgm:cxn modelId="{75DBEF22-1740-49DE-ADA8-9BD76465349C}" srcId="{385B6418-FD12-4747-8E08-77391B30C0CC}" destId="{2C3DC9EB-666B-408B-8540-EC956C710FC0}" srcOrd="0" destOrd="0" parTransId="{D2E84FAF-6B40-4CF8-A737-6AE88D8655C0}" sibTransId="{45805B24-6020-49BF-B092-566989164930}"/>
    <dgm:cxn modelId="{32A9642E-FA51-7F41-8A98-1A443903D26A}" type="presOf" srcId="{525487C7-86F8-4CAF-B71F-016510E76D9F}" destId="{68BCB917-C008-4747-90D1-57ED64D88C3C}" srcOrd="0" destOrd="0" presId="urn:microsoft.com/office/officeart/2005/8/layout/vList2"/>
    <dgm:cxn modelId="{30A5836C-F7B2-42B2-A0AE-410FFE1F9AE5}" srcId="{385B6418-FD12-4747-8E08-77391B30C0CC}" destId="{525487C7-86F8-4CAF-B71F-016510E76D9F}" srcOrd="3" destOrd="0" parTransId="{CF4C33CB-CA8E-4C67-80EF-0452F66DB3E2}" sibTransId="{3A8D73EE-9620-4424-B22B-2FA4F6D1A0A1}"/>
    <dgm:cxn modelId="{C9B95A4F-EC2A-4A73-8BE4-E9698C7EBA1A}" srcId="{385B6418-FD12-4747-8E08-77391B30C0CC}" destId="{F8755A39-1E33-4114-BB13-4DE6A30E0ED9}" srcOrd="2" destOrd="0" parTransId="{BC190AF1-F2F3-4197-ACFC-FF50366C3ABE}" sibTransId="{F3BE5F03-8236-41A0-A5B6-004BAA1C6C8B}"/>
    <dgm:cxn modelId="{109F797B-741A-CD44-8D4F-4552F3D2FB61}" type="presOf" srcId="{E869CF89-B76E-4C13-937D-E0677687E5AE}" destId="{8249A491-003A-6D45-B508-2AAD12501E43}" srcOrd="0" destOrd="0" presId="urn:microsoft.com/office/officeart/2005/8/layout/vList2"/>
    <dgm:cxn modelId="{AE82BDED-A562-4808-B305-A47A493E3540}" srcId="{385B6418-FD12-4747-8E08-77391B30C0CC}" destId="{E869CF89-B76E-4C13-937D-E0677687E5AE}" srcOrd="1" destOrd="0" parTransId="{6F2B1D95-BF8D-43B6-9E8A-2BAE1D20A371}" sibTransId="{4A141F7F-1249-400C-84E5-1384BFF4B471}"/>
    <dgm:cxn modelId="{E76BAC4F-EDC1-B549-93D4-35D44DC883DD}" type="presParOf" srcId="{0F506344-37DD-8B4B-84F7-BB554940580E}" destId="{B7C6CEE1-B5DC-0742-8182-67E72E2D9BA4}" srcOrd="0" destOrd="0" presId="urn:microsoft.com/office/officeart/2005/8/layout/vList2"/>
    <dgm:cxn modelId="{EB72EA9C-1253-A448-AD49-AB70BE590889}" type="presParOf" srcId="{0F506344-37DD-8B4B-84F7-BB554940580E}" destId="{F75C6D31-77DF-0A41-9C54-3288A4554D6B}" srcOrd="1" destOrd="0" presId="urn:microsoft.com/office/officeart/2005/8/layout/vList2"/>
    <dgm:cxn modelId="{03B83B1B-E27C-634C-8ABB-E2B1E3BB2EF1}" type="presParOf" srcId="{0F506344-37DD-8B4B-84F7-BB554940580E}" destId="{8249A491-003A-6D45-B508-2AAD12501E43}" srcOrd="2" destOrd="0" presId="urn:microsoft.com/office/officeart/2005/8/layout/vList2"/>
    <dgm:cxn modelId="{0BCCAB21-7BB2-5A4B-838A-2933D1A5CD75}" type="presParOf" srcId="{0F506344-37DD-8B4B-84F7-BB554940580E}" destId="{0DBAD5AE-2E7C-DC4A-8C9F-14795238E6E7}" srcOrd="3" destOrd="0" presId="urn:microsoft.com/office/officeart/2005/8/layout/vList2"/>
    <dgm:cxn modelId="{7EB3965D-23DA-C343-BBB0-C46B70EB23C3}" type="presParOf" srcId="{0F506344-37DD-8B4B-84F7-BB554940580E}" destId="{17A0AFA3-6C75-BF41-B332-02D116FB685A}" srcOrd="4" destOrd="0" presId="urn:microsoft.com/office/officeart/2005/8/layout/vList2"/>
    <dgm:cxn modelId="{1A8D1931-7294-BD4A-8284-9FBF12B0427C}" type="presParOf" srcId="{0F506344-37DD-8B4B-84F7-BB554940580E}" destId="{1CA8434F-42AE-3141-903E-575001CAFF27}" srcOrd="5" destOrd="0" presId="urn:microsoft.com/office/officeart/2005/8/layout/vList2"/>
    <dgm:cxn modelId="{5FEDC19A-2289-ED42-80E4-EDDD0CB4CC06}" type="presParOf" srcId="{0F506344-37DD-8B4B-84F7-BB554940580E}" destId="{68BCB917-C008-4747-90D1-57ED64D88C3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23093E1-395F-4643-AAE3-56755EE34CE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2C634F4-1A9A-4CC9-B660-129BAE4827A3}">
      <dgm:prSet/>
      <dgm:spPr/>
      <dgm:t>
        <a:bodyPr/>
        <a:lstStyle/>
        <a:p>
          <a:r>
            <a:rPr lang="en-US"/>
            <a:t>1. Holiday Inn utilizes self-service kiosks and online check-in to cut labor costs and improve efficiency, though this can reduce valuable guest interaction (Simply Hired, 2024).</a:t>
          </a:r>
        </a:p>
      </dgm:t>
    </dgm:pt>
    <dgm:pt modelId="{47BF3383-8837-4A0E-8E0C-3CA02D20F763}" type="parTrans" cxnId="{0FCF18D8-47FE-45FA-A9F4-4E91FD2DF54F}">
      <dgm:prSet/>
      <dgm:spPr/>
      <dgm:t>
        <a:bodyPr/>
        <a:lstStyle/>
        <a:p>
          <a:endParaRPr lang="en-US"/>
        </a:p>
      </dgm:t>
    </dgm:pt>
    <dgm:pt modelId="{D10F71D5-03D7-447F-AFF2-C9D49FC3AEBA}" type="sibTrans" cxnId="{0FCF18D8-47FE-45FA-A9F4-4E91FD2DF54F}">
      <dgm:prSet/>
      <dgm:spPr/>
      <dgm:t>
        <a:bodyPr/>
        <a:lstStyle/>
        <a:p>
          <a:endParaRPr lang="en-US"/>
        </a:p>
      </dgm:t>
    </dgm:pt>
    <dgm:pt modelId="{57232933-A9EB-4EB1-B2DC-CEE9B5165B78}">
      <dgm:prSet/>
      <dgm:spPr/>
      <dgm:t>
        <a:bodyPr/>
        <a:lstStyle/>
        <a:p>
          <a:r>
            <a:rPr lang="en-US"/>
            <a:t>2. To manage fluctuating occupancy, Holiday Inn combines permanent and seasonal hires, enhancing flexibility but sometimes leading to inconsistent service (Holiday Inn Club Vacations Incorporated, 2021).</a:t>
          </a:r>
        </a:p>
      </dgm:t>
    </dgm:pt>
    <dgm:pt modelId="{312C3220-3BAD-47E7-AEBC-84DBEE4B7848}" type="parTrans" cxnId="{4F3F4947-4610-44F4-9465-F9AFD6CD58B3}">
      <dgm:prSet/>
      <dgm:spPr/>
      <dgm:t>
        <a:bodyPr/>
        <a:lstStyle/>
        <a:p>
          <a:endParaRPr lang="en-US"/>
        </a:p>
      </dgm:t>
    </dgm:pt>
    <dgm:pt modelId="{A0FBE527-3AA5-4BAB-A4E9-A2B1AA5B2710}" type="sibTrans" cxnId="{4F3F4947-4610-44F4-9465-F9AFD6CD58B3}">
      <dgm:prSet/>
      <dgm:spPr/>
      <dgm:t>
        <a:bodyPr/>
        <a:lstStyle/>
        <a:p>
          <a:endParaRPr lang="en-US"/>
        </a:p>
      </dgm:t>
    </dgm:pt>
    <dgm:pt modelId="{A429FC60-DEE6-4F77-813D-C33B7A972ABA}">
      <dgm:prSet/>
      <dgm:spPr/>
      <dgm:t>
        <a:bodyPr/>
        <a:lstStyle/>
        <a:p>
          <a:r>
            <a:rPr lang="en-US"/>
            <a:t>3. Holiday Inn boosts workplace morale through feedback systems and supportive management, enhancing employee satisfaction. However, the effectiveness depends on management's commitment to these practices (Breakroom, 2020).</a:t>
          </a:r>
        </a:p>
      </dgm:t>
    </dgm:pt>
    <dgm:pt modelId="{1D6F9556-8148-4092-9804-DB9B4C21E163}" type="parTrans" cxnId="{19B4299C-5DA0-4A6B-8F00-C7BBF4B03A01}">
      <dgm:prSet/>
      <dgm:spPr/>
      <dgm:t>
        <a:bodyPr/>
        <a:lstStyle/>
        <a:p>
          <a:endParaRPr lang="en-US"/>
        </a:p>
      </dgm:t>
    </dgm:pt>
    <dgm:pt modelId="{BEA001F7-2908-4982-98DA-6B5CEE4B7AB3}" type="sibTrans" cxnId="{19B4299C-5DA0-4A6B-8F00-C7BBF4B03A01}">
      <dgm:prSet/>
      <dgm:spPr/>
      <dgm:t>
        <a:bodyPr/>
        <a:lstStyle/>
        <a:p>
          <a:endParaRPr lang="en-US"/>
        </a:p>
      </dgm:t>
    </dgm:pt>
    <dgm:pt modelId="{66041E7C-9FDD-5443-B3C0-78FF2B4C97A3}" type="pres">
      <dgm:prSet presAssocID="{D23093E1-395F-4643-AAE3-56755EE34CE3}" presName="linear" presStyleCnt="0">
        <dgm:presLayoutVars>
          <dgm:animLvl val="lvl"/>
          <dgm:resizeHandles val="exact"/>
        </dgm:presLayoutVars>
      </dgm:prSet>
      <dgm:spPr/>
    </dgm:pt>
    <dgm:pt modelId="{A6D09ECD-059C-1744-8941-ED9384D25B7D}" type="pres">
      <dgm:prSet presAssocID="{22C634F4-1A9A-4CC9-B660-129BAE4827A3}" presName="parentText" presStyleLbl="node1" presStyleIdx="0" presStyleCnt="3">
        <dgm:presLayoutVars>
          <dgm:chMax val="0"/>
          <dgm:bulletEnabled val="1"/>
        </dgm:presLayoutVars>
      </dgm:prSet>
      <dgm:spPr/>
    </dgm:pt>
    <dgm:pt modelId="{452BD066-C4C1-FC4E-ADD4-F226DB4E4651}" type="pres">
      <dgm:prSet presAssocID="{D10F71D5-03D7-447F-AFF2-C9D49FC3AEBA}" presName="spacer" presStyleCnt="0"/>
      <dgm:spPr/>
    </dgm:pt>
    <dgm:pt modelId="{2C0A57DC-E918-954A-B846-29B3A557B18B}" type="pres">
      <dgm:prSet presAssocID="{57232933-A9EB-4EB1-B2DC-CEE9B5165B78}" presName="parentText" presStyleLbl="node1" presStyleIdx="1" presStyleCnt="3">
        <dgm:presLayoutVars>
          <dgm:chMax val="0"/>
          <dgm:bulletEnabled val="1"/>
        </dgm:presLayoutVars>
      </dgm:prSet>
      <dgm:spPr/>
    </dgm:pt>
    <dgm:pt modelId="{B23D7D7E-DF4D-004F-8F1B-C56474F1D48D}" type="pres">
      <dgm:prSet presAssocID="{A0FBE527-3AA5-4BAB-A4E9-A2B1AA5B2710}" presName="spacer" presStyleCnt="0"/>
      <dgm:spPr/>
    </dgm:pt>
    <dgm:pt modelId="{581630A8-9086-B840-9C24-77E138CF5C29}" type="pres">
      <dgm:prSet presAssocID="{A429FC60-DEE6-4F77-813D-C33B7A972ABA}" presName="parentText" presStyleLbl="node1" presStyleIdx="2" presStyleCnt="3">
        <dgm:presLayoutVars>
          <dgm:chMax val="0"/>
          <dgm:bulletEnabled val="1"/>
        </dgm:presLayoutVars>
      </dgm:prSet>
      <dgm:spPr/>
    </dgm:pt>
  </dgm:ptLst>
  <dgm:cxnLst>
    <dgm:cxn modelId="{5074BB63-3566-4C48-9A38-47D8B1D25EAF}" type="presOf" srcId="{D23093E1-395F-4643-AAE3-56755EE34CE3}" destId="{66041E7C-9FDD-5443-B3C0-78FF2B4C97A3}" srcOrd="0" destOrd="0" presId="urn:microsoft.com/office/officeart/2005/8/layout/vList2"/>
    <dgm:cxn modelId="{4F3F4947-4610-44F4-9465-F9AFD6CD58B3}" srcId="{D23093E1-395F-4643-AAE3-56755EE34CE3}" destId="{57232933-A9EB-4EB1-B2DC-CEE9B5165B78}" srcOrd="1" destOrd="0" parTransId="{312C3220-3BAD-47E7-AEBC-84DBEE4B7848}" sibTransId="{A0FBE527-3AA5-4BAB-A4E9-A2B1AA5B2710}"/>
    <dgm:cxn modelId="{19B4299C-5DA0-4A6B-8F00-C7BBF4B03A01}" srcId="{D23093E1-395F-4643-AAE3-56755EE34CE3}" destId="{A429FC60-DEE6-4F77-813D-C33B7A972ABA}" srcOrd="2" destOrd="0" parTransId="{1D6F9556-8148-4092-9804-DB9B4C21E163}" sibTransId="{BEA001F7-2908-4982-98DA-6B5CEE4B7AB3}"/>
    <dgm:cxn modelId="{0FCF18D8-47FE-45FA-A9F4-4E91FD2DF54F}" srcId="{D23093E1-395F-4643-AAE3-56755EE34CE3}" destId="{22C634F4-1A9A-4CC9-B660-129BAE4827A3}" srcOrd="0" destOrd="0" parTransId="{47BF3383-8837-4A0E-8E0C-3CA02D20F763}" sibTransId="{D10F71D5-03D7-447F-AFF2-C9D49FC3AEBA}"/>
    <dgm:cxn modelId="{B7C1FCDE-01BA-274A-827B-A5C1E1ECD24D}" type="presOf" srcId="{A429FC60-DEE6-4F77-813D-C33B7A972ABA}" destId="{581630A8-9086-B840-9C24-77E138CF5C29}" srcOrd="0" destOrd="0" presId="urn:microsoft.com/office/officeart/2005/8/layout/vList2"/>
    <dgm:cxn modelId="{3E78F9EC-5BDF-1846-B9F8-8A46403F015B}" type="presOf" srcId="{57232933-A9EB-4EB1-B2DC-CEE9B5165B78}" destId="{2C0A57DC-E918-954A-B846-29B3A557B18B}" srcOrd="0" destOrd="0" presId="urn:microsoft.com/office/officeart/2005/8/layout/vList2"/>
    <dgm:cxn modelId="{D560DFFA-ABD7-1145-A23E-235EAEC3B355}" type="presOf" srcId="{22C634F4-1A9A-4CC9-B660-129BAE4827A3}" destId="{A6D09ECD-059C-1744-8941-ED9384D25B7D}" srcOrd="0" destOrd="0" presId="urn:microsoft.com/office/officeart/2005/8/layout/vList2"/>
    <dgm:cxn modelId="{06115984-B281-0749-91BD-24DD95058C78}" type="presParOf" srcId="{66041E7C-9FDD-5443-B3C0-78FF2B4C97A3}" destId="{A6D09ECD-059C-1744-8941-ED9384D25B7D}" srcOrd="0" destOrd="0" presId="urn:microsoft.com/office/officeart/2005/8/layout/vList2"/>
    <dgm:cxn modelId="{5E3E0326-D82C-AA4A-AE01-31D0747209F6}" type="presParOf" srcId="{66041E7C-9FDD-5443-B3C0-78FF2B4C97A3}" destId="{452BD066-C4C1-FC4E-ADD4-F226DB4E4651}" srcOrd="1" destOrd="0" presId="urn:microsoft.com/office/officeart/2005/8/layout/vList2"/>
    <dgm:cxn modelId="{350178B6-273A-9A4B-A8FD-D96626739A0A}" type="presParOf" srcId="{66041E7C-9FDD-5443-B3C0-78FF2B4C97A3}" destId="{2C0A57DC-E918-954A-B846-29B3A557B18B}" srcOrd="2" destOrd="0" presId="urn:microsoft.com/office/officeart/2005/8/layout/vList2"/>
    <dgm:cxn modelId="{72CA0F86-EB93-A64D-B626-D6B0A4429E90}" type="presParOf" srcId="{66041E7C-9FDD-5443-B3C0-78FF2B4C97A3}" destId="{B23D7D7E-DF4D-004F-8F1B-C56474F1D48D}" srcOrd="3" destOrd="0" presId="urn:microsoft.com/office/officeart/2005/8/layout/vList2"/>
    <dgm:cxn modelId="{761EA7CB-2A13-3C40-BF06-C2974FEA3E76}" type="presParOf" srcId="{66041E7C-9FDD-5443-B3C0-78FF2B4C97A3}" destId="{581630A8-9086-B840-9C24-77E138CF5C2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0A9EF0E-B193-4CBB-BA34-7BDBDA35ACC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F7088D2-0586-4CFF-9CCD-63E6205A1A4C}">
      <dgm:prSet/>
      <dgm:spPr/>
      <dgm:t>
        <a:bodyPr/>
        <a:lstStyle/>
        <a:p>
          <a:r>
            <a:rPr lang="en-US"/>
            <a:t>Implementing comprehensive employee retention programs (Hotelier Magazine, 2020)</a:t>
          </a:r>
        </a:p>
      </dgm:t>
    </dgm:pt>
    <dgm:pt modelId="{DA2E4A51-EF12-42A8-A3CA-B4C8064278B9}" type="parTrans" cxnId="{32387382-C675-4402-9979-42FE67A74798}">
      <dgm:prSet/>
      <dgm:spPr/>
      <dgm:t>
        <a:bodyPr/>
        <a:lstStyle/>
        <a:p>
          <a:endParaRPr lang="en-US"/>
        </a:p>
      </dgm:t>
    </dgm:pt>
    <dgm:pt modelId="{DA27B606-D94A-4143-A1EA-F151A751D8AE}" type="sibTrans" cxnId="{32387382-C675-4402-9979-42FE67A74798}">
      <dgm:prSet/>
      <dgm:spPr/>
      <dgm:t>
        <a:bodyPr/>
        <a:lstStyle/>
        <a:p>
          <a:endParaRPr lang="en-US"/>
        </a:p>
      </dgm:t>
    </dgm:pt>
    <dgm:pt modelId="{B3F429E9-A32F-4A4C-891E-3587B05CC479}">
      <dgm:prSet/>
      <dgm:spPr/>
      <dgm:t>
        <a:bodyPr/>
        <a:lstStyle/>
        <a:p>
          <a:r>
            <a:rPr lang="en-US"/>
            <a:t>Improving the balance between work and personal life (KBS Services, 2024)</a:t>
          </a:r>
        </a:p>
      </dgm:t>
    </dgm:pt>
    <dgm:pt modelId="{0A8BA593-C114-488D-B1FE-7D575FA4D79D}" type="parTrans" cxnId="{A6CA4762-D6CE-4BE4-9A7F-42B304FD1A7B}">
      <dgm:prSet/>
      <dgm:spPr/>
      <dgm:t>
        <a:bodyPr/>
        <a:lstStyle/>
        <a:p>
          <a:endParaRPr lang="en-US"/>
        </a:p>
      </dgm:t>
    </dgm:pt>
    <dgm:pt modelId="{C99110B6-A952-49FB-9055-D4B74EAF222F}" type="sibTrans" cxnId="{A6CA4762-D6CE-4BE4-9A7F-42B304FD1A7B}">
      <dgm:prSet/>
      <dgm:spPr/>
      <dgm:t>
        <a:bodyPr/>
        <a:lstStyle/>
        <a:p>
          <a:endParaRPr lang="en-US"/>
        </a:p>
      </dgm:t>
    </dgm:pt>
    <dgm:pt modelId="{59E0D2FA-BE3F-4105-89BC-5715A20DBA9F}">
      <dgm:prSet/>
      <dgm:spPr/>
      <dgm:t>
        <a:bodyPr/>
        <a:lstStyle/>
        <a:p>
          <a:r>
            <a:rPr lang="en-US"/>
            <a:t>Strategic Technology Use (Travel Outlook, 2021)</a:t>
          </a:r>
        </a:p>
      </dgm:t>
    </dgm:pt>
    <dgm:pt modelId="{67409BF5-3D6B-4AFB-A550-3C6550B2866B}" type="parTrans" cxnId="{19A4E509-0152-4051-859D-B55E5CBE313C}">
      <dgm:prSet/>
      <dgm:spPr/>
      <dgm:t>
        <a:bodyPr/>
        <a:lstStyle/>
        <a:p>
          <a:endParaRPr lang="en-US"/>
        </a:p>
      </dgm:t>
    </dgm:pt>
    <dgm:pt modelId="{B5C810EC-88AF-48B6-8A6A-562533D1B643}" type="sibTrans" cxnId="{19A4E509-0152-4051-859D-B55E5CBE313C}">
      <dgm:prSet/>
      <dgm:spPr/>
      <dgm:t>
        <a:bodyPr/>
        <a:lstStyle/>
        <a:p>
          <a:endParaRPr lang="en-US"/>
        </a:p>
      </dgm:t>
    </dgm:pt>
    <dgm:pt modelId="{30EA257A-3754-4F96-BC65-616A07C06B28}">
      <dgm:prSet/>
      <dgm:spPr/>
      <dgm:t>
        <a:bodyPr/>
        <a:lstStyle/>
        <a:p>
          <a:r>
            <a:rPr lang="en-US"/>
            <a:t>Improving Employee Engagement and Promoting Inclusivity  (EHL Hospitality Insights, 2023)</a:t>
          </a:r>
        </a:p>
      </dgm:t>
    </dgm:pt>
    <dgm:pt modelId="{17C9FDEE-E683-48F9-BE2B-8F96F89A69AE}" type="parTrans" cxnId="{9CC64622-EE83-4E98-B398-5050734CF25C}">
      <dgm:prSet/>
      <dgm:spPr/>
      <dgm:t>
        <a:bodyPr/>
        <a:lstStyle/>
        <a:p>
          <a:endParaRPr lang="en-US"/>
        </a:p>
      </dgm:t>
    </dgm:pt>
    <dgm:pt modelId="{E193EFFC-3ACF-4BAB-AA57-9700E7F76B58}" type="sibTrans" cxnId="{9CC64622-EE83-4E98-B398-5050734CF25C}">
      <dgm:prSet/>
      <dgm:spPr/>
      <dgm:t>
        <a:bodyPr/>
        <a:lstStyle/>
        <a:p>
          <a:endParaRPr lang="en-US"/>
        </a:p>
      </dgm:t>
    </dgm:pt>
    <dgm:pt modelId="{BAE8E17B-ADFF-4409-B63C-5ED62696CF76}" type="pres">
      <dgm:prSet presAssocID="{B0A9EF0E-B193-4CBB-BA34-7BDBDA35ACC5}" presName="root" presStyleCnt="0">
        <dgm:presLayoutVars>
          <dgm:dir/>
          <dgm:resizeHandles val="exact"/>
        </dgm:presLayoutVars>
      </dgm:prSet>
      <dgm:spPr/>
    </dgm:pt>
    <dgm:pt modelId="{2322A951-3FE9-4BDB-B1D1-90F41760E702}" type="pres">
      <dgm:prSet presAssocID="{CF7088D2-0586-4CFF-9CCD-63E6205A1A4C}" presName="compNode" presStyleCnt="0"/>
      <dgm:spPr/>
    </dgm:pt>
    <dgm:pt modelId="{A6A372E8-5A89-4A43-AD3B-D7B15949D1BC}" type="pres">
      <dgm:prSet presAssocID="{CF7088D2-0586-4CFF-9CCD-63E6205A1A4C}" presName="bgRect" presStyleLbl="bgShp" presStyleIdx="0" presStyleCnt="4"/>
      <dgm:spPr/>
    </dgm:pt>
    <dgm:pt modelId="{21646A21-45AC-4582-8F6A-4102809FC7DB}" type="pres">
      <dgm:prSet presAssocID="{CF7088D2-0586-4CFF-9CCD-63E6205A1A4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ting"/>
        </a:ext>
      </dgm:extLst>
    </dgm:pt>
    <dgm:pt modelId="{19EF3B1B-0FFB-44B9-AC63-93B5A76B41B0}" type="pres">
      <dgm:prSet presAssocID="{CF7088D2-0586-4CFF-9CCD-63E6205A1A4C}" presName="spaceRect" presStyleCnt="0"/>
      <dgm:spPr/>
    </dgm:pt>
    <dgm:pt modelId="{A41314B3-0C99-46CF-9451-2C7E6B04427B}" type="pres">
      <dgm:prSet presAssocID="{CF7088D2-0586-4CFF-9CCD-63E6205A1A4C}" presName="parTx" presStyleLbl="revTx" presStyleIdx="0" presStyleCnt="4">
        <dgm:presLayoutVars>
          <dgm:chMax val="0"/>
          <dgm:chPref val="0"/>
        </dgm:presLayoutVars>
      </dgm:prSet>
      <dgm:spPr/>
    </dgm:pt>
    <dgm:pt modelId="{47CE4412-295F-4168-AF36-323E55D2A134}" type="pres">
      <dgm:prSet presAssocID="{DA27B606-D94A-4143-A1EA-F151A751D8AE}" presName="sibTrans" presStyleCnt="0"/>
      <dgm:spPr/>
    </dgm:pt>
    <dgm:pt modelId="{B48D5A2A-201B-43CC-B1D6-0377C37656E4}" type="pres">
      <dgm:prSet presAssocID="{B3F429E9-A32F-4A4C-891E-3587B05CC479}" presName="compNode" presStyleCnt="0"/>
      <dgm:spPr/>
    </dgm:pt>
    <dgm:pt modelId="{CCD4B328-1D4F-47B0-968E-7FA680098AC0}" type="pres">
      <dgm:prSet presAssocID="{B3F429E9-A32F-4A4C-891E-3587B05CC479}" presName="bgRect" presStyleLbl="bgShp" presStyleIdx="1" presStyleCnt="4"/>
      <dgm:spPr/>
    </dgm:pt>
    <dgm:pt modelId="{FD16EF03-27FB-45E0-B332-113E7A13BA27}" type="pres">
      <dgm:prSet presAssocID="{B3F429E9-A32F-4A4C-891E-3587B05CC47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F210EBCF-3A20-4DF7-85A8-ED21D2ED2AE0}" type="pres">
      <dgm:prSet presAssocID="{B3F429E9-A32F-4A4C-891E-3587B05CC479}" presName="spaceRect" presStyleCnt="0"/>
      <dgm:spPr/>
    </dgm:pt>
    <dgm:pt modelId="{A7C02E8A-4502-4A59-B50C-C27A9F92810E}" type="pres">
      <dgm:prSet presAssocID="{B3F429E9-A32F-4A4C-891E-3587B05CC479}" presName="parTx" presStyleLbl="revTx" presStyleIdx="1" presStyleCnt="4">
        <dgm:presLayoutVars>
          <dgm:chMax val="0"/>
          <dgm:chPref val="0"/>
        </dgm:presLayoutVars>
      </dgm:prSet>
      <dgm:spPr/>
    </dgm:pt>
    <dgm:pt modelId="{60599A8A-EA8C-42AE-B3CF-7E65DC7B8165}" type="pres">
      <dgm:prSet presAssocID="{C99110B6-A952-49FB-9055-D4B74EAF222F}" presName="sibTrans" presStyleCnt="0"/>
      <dgm:spPr/>
    </dgm:pt>
    <dgm:pt modelId="{0F2C83DA-181B-42CF-8075-703357F1CDBE}" type="pres">
      <dgm:prSet presAssocID="{59E0D2FA-BE3F-4105-89BC-5715A20DBA9F}" presName="compNode" presStyleCnt="0"/>
      <dgm:spPr/>
    </dgm:pt>
    <dgm:pt modelId="{4AC98292-2C3B-46AF-B56C-C04785D862FD}" type="pres">
      <dgm:prSet presAssocID="{59E0D2FA-BE3F-4105-89BC-5715A20DBA9F}" presName="bgRect" presStyleLbl="bgShp" presStyleIdx="2" presStyleCnt="4"/>
      <dgm:spPr/>
    </dgm:pt>
    <dgm:pt modelId="{BCFA2EFE-B03D-48C4-9546-998EB150D175}" type="pres">
      <dgm:prSet presAssocID="{59E0D2FA-BE3F-4105-89BC-5715A20DBA9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tterfly"/>
        </a:ext>
      </dgm:extLst>
    </dgm:pt>
    <dgm:pt modelId="{4362E3C0-6262-461E-A46B-2409D52310C3}" type="pres">
      <dgm:prSet presAssocID="{59E0D2FA-BE3F-4105-89BC-5715A20DBA9F}" presName="spaceRect" presStyleCnt="0"/>
      <dgm:spPr/>
    </dgm:pt>
    <dgm:pt modelId="{59576E8D-AC55-49DC-B0A3-0E19F5E9BB99}" type="pres">
      <dgm:prSet presAssocID="{59E0D2FA-BE3F-4105-89BC-5715A20DBA9F}" presName="parTx" presStyleLbl="revTx" presStyleIdx="2" presStyleCnt="4">
        <dgm:presLayoutVars>
          <dgm:chMax val="0"/>
          <dgm:chPref val="0"/>
        </dgm:presLayoutVars>
      </dgm:prSet>
      <dgm:spPr/>
    </dgm:pt>
    <dgm:pt modelId="{49704FE9-1053-4050-884C-EFEBBE431A8D}" type="pres">
      <dgm:prSet presAssocID="{B5C810EC-88AF-48B6-8A6A-562533D1B643}" presName="sibTrans" presStyleCnt="0"/>
      <dgm:spPr/>
    </dgm:pt>
    <dgm:pt modelId="{9B957AAC-6144-428D-AEE2-B5F443A578C5}" type="pres">
      <dgm:prSet presAssocID="{30EA257A-3754-4F96-BC65-616A07C06B28}" presName="compNode" presStyleCnt="0"/>
      <dgm:spPr/>
    </dgm:pt>
    <dgm:pt modelId="{4655156F-817D-4EA4-A7C9-CA42CDAB00F3}" type="pres">
      <dgm:prSet presAssocID="{30EA257A-3754-4F96-BC65-616A07C06B28}" presName="bgRect" presStyleLbl="bgShp" presStyleIdx="3" presStyleCnt="4"/>
      <dgm:spPr/>
    </dgm:pt>
    <dgm:pt modelId="{835C7FBC-D1FA-4129-8A56-388AD2138CF2}" type="pres">
      <dgm:prSet presAssocID="{30EA257A-3754-4F96-BC65-616A07C06B2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ers"/>
        </a:ext>
      </dgm:extLst>
    </dgm:pt>
    <dgm:pt modelId="{4CCFFF77-A089-4892-A73F-3609934F2BB9}" type="pres">
      <dgm:prSet presAssocID="{30EA257A-3754-4F96-BC65-616A07C06B28}" presName="spaceRect" presStyleCnt="0"/>
      <dgm:spPr/>
    </dgm:pt>
    <dgm:pt modelId="{FAE8AF0B-9E2A-4041-BB61-A64B15587D12}" type="pres">
      <dgm:prSet presAssocID="{30EA257A-3754-4F96-BC65-616A07C06B28}" presName="parTx" presStyleLbl="revTx" presStyleIdx="3" presStyleCnt="4">
        <dgm:presLayoutVars>
          <dgm:chMax val="0"/>
          <dgm:chPref val="0"/>
        </dgm:presLayoutVars>
      </dgm:prSet>
      <dgm:spPr/>
    </dgm:pt>
  </dgm:ptLst>
  <dgm:cxnLst>
    <dgm:cxn modelId="{19A4E509-0152-4051-859D-B55E5CBE313C}" srcId="{B0A9EF0E-B193-4CBB-BA34-7BDBDA35ACC5}" destId="{59E0D2FA-BE3F-4105-89BC-5715A20DBA9F}" srcOrd="2" destOrd="0" parTransId="{67409BF5-3D6B-4AFB-A550-3C6550B2866B}" sibTransId="{B5C810EC-88AF-48B6-8A6A-562533D1B643}"/>
    <dgm:cxn modelId="{2CE66416-F651-4E31-BF22-483BA360B989}" type="presOf" srcId="{CF7088D2-0586-4CFF-9CCD-63E6205A1A4C}" destId="{A41314B3-0C99-46CF-9451-2C7E6B04427B}" srcOrd="0" destOrd="0" presId="urn:microsoft.com/office/officeart/2018/2/layout/IconVerticalSolidList"/>
    <dgm:cxn modelId="{9CC64622-EE83-4E98-B398-5050734CF25C}" srcId="{B0A9EF0E-B193-4CBB-BA34-7BDBDA35ACC5}" destId="{30EA257A-3754-4F96-BC65-616A07C06B28}" srcOrd="3" destOrd="0" parTransId="{17C9FDEE-E683-48F9-BE2B-8F96F89A69AE}" sibTransId="{E193EFFC-3ACF-4BAB-AA57-9700E7F76B58}"/>
    <dgm:cxn modelId="{9AE43624-A558-4BCA-A5DF-E6E42554D809}" type="presOf" srcId="{B3F429E9-A32F-4A4C-891E-3587B05CC479}" destId="{A7C02E8A-4502-4A59-B50C-C27A9F92810E}" srcOrd="0" destOrd="0" presId="urn:microsoft.com/office/officeart/2018/2/layout/IconVerticalSolidList"/>
    <dgm:cxn modelId="{A6CA4762-D6CE-4BE4-9A7F-42B304FD1A7B}" srcId="{B0A9EF0E-B193-4CBB-BA34-7BDBDA35ACC5}" destId="{B3F429E9-A32F-4A4C-891E-3587B05CC479}" srcOrd="1" destOrd="0" parTransId="{0A8BA593-C114-488D-B1FE-7D575FA4D79D}" sibTransId="{C99110B6-A952-49FB-9055-D4B74EAF222F}"/>
    <dgm:cxn modelId="{1E4F8944-2474-48C9-8AE8-4999CF721FE4}" type="presOf" srcId="{30EA257A-3754-4F96-BC65-616A07C06B28}" destId="{FAE8AF0B-9E2A-4041-BB61-A64B15587D12}" srcOrd="0" destOrd="0" presId="urn:microsoft.com/office/officeart/2018/2/layout/IconVerticalSolidList"/>
    <dgm:cxn modelId="{32387382-C675-4402-9979-42FE67A74798}" srcId="{B0A9EF0E-B193-4CBB-BA34-7BDBDA35ACC5}" destId="{CF7088D2-0586-4CFF-9CCD-63E6205A1A4C}" srcOrd="0" destOrd="0" parTransId="{DA2E4A51-EF12-42A8-A3CA-B4C8064278B9}" sibTransId="{DA27B606-D94A-4143-A1EA-F151A751D8AE}"/>
    <dgm:cxn modelId="{510A488C-C125-4129-9FF8-D342D662A4D1}" type="presOf" srcId="{59E0D2FA-BE3F-4105-89BC-5715A20DBA9F}" destId="{59576E8D-AC55-49DC-B0A3-0E19F5E9BB99}" srcOrd="0" destOrd="0" presId="urn:microsoft.com/office/officeart/2018/2/layout/IconVerticalSolidList"/>
    <dgm:cxn modelId="{884E3FAF-8CFD-4D1A-92D5-ED4B1C5A134A}" type="presOf" srcId="{B0A9EF0E-B193-4CBB-BA34-7BDBDA35ACC5}" destId="{BAE8E17B-ADFF-4409-B63C-5ED62696CF76}" srcOrd="0" destOrd="0" presId="urn:microsoft.com/office/officeart/2018/2/layout/IconVerticalSolidList"/>
    <dgm:cxn modelId="{CC7AB2BD-8056-4043-B509-82D75516DF60}" type="presParOf" srcId="{BAE8E17B-ADFF-4409-B63C-5ED62696CF76}" destId="{2322A951-3FE9-4BDB-B1D1-90F41760E702}" srcOrd="0" destOrd="0" presId="urn:microsoft.com/office/officeart/2018/2/layout/IconVerticalSolidList"/>
    <dgm:cxn modelId="{62B2840C-BF59-4D90-92E2-4601F5AF451D}" type="presParOf" srcId="{2322A951-3FE9-4BDB-B1D1-90F41760E702}" destId="{A6A372E8-5A89-4A43-AD3B-D7B15949D1BC}" srcOrd="0" destOrd="0" presId="urn:microsoft.com/office/officeart/2018/2/layout/IconVerticalSolidList"/>
    <dgm:cxn modelId="{88E0E642-D53F-480B-9D9B-E296F8C21F1E}" type="presParOf" srcId="{2322A951-3FE9-4BDB-B1D1-90F41760E702}" destId="{21646A21-45AC-4582-8F6A-4102809FC7DB}" srcOrd="1" destOrd="0" presId="urn:microsoft.com/office/officeart/2018/2/layout/IconVerticalSolidList"/>
    <dgm:cxn modelId="{C5075CAE-EE91-44EC-9C72-AF20F359ED04}" type="presParOf" srcId="{2322A951-3FE9-4BDB-B1D1-90F41760E702}" destId="{19EF3B1B-0FFB-44B9-AC63-93B5A76B41B0}" srcOrd="2" destOrd="0" presId="urn:microsoft.com/office/officeart/2018/2/layout/IconVerticalSolidList"/>
    <dgm:cxn modelId="{B9B507E5-4118-4E77-A8DB-A840167A880A}" type="presParOf" srcId="{2322A951-3FE9-4BDB-B1D1-90F41760E702}" destId="{A41314B3-0C99-46CF-9451-2C7E6B04427B}" srcOrd="3" destOrd="0" presId="urn:microsoft.com/office/officeart/2018/2/layout/IconVerticalSolidList"/>
    <dgm:cxn modelId="{9CE445B4-48B4-4DFB-B078-F2958FF68C49}" type="presParOf" srcId="{BAE8E17B-ADFF-4409-B63C-5ED62696CF76}" destId="{47CE4412-295F-4168-AF36-323E55D2A134}" srcOrd="1" destOrd="0" presId="urn:microsoft.com/office/officeart/2018/2/layout/IconVerticalSolidList"/>
    <dgm:cxn modelId="{2992A7DE-F255-4A3D-8833-EACE760EF53F}" type="presParOf" srcId="{BAE8E17B-ADFF-4409-B63C-5ED62696CF76}" destId="{B48D5A2A-201B-43CC-B1D6-0377C37656E4}" srcOrd="2" destOrd="0" presId="urn:microsoft.com/office/officeart/2018/2/layout/IconVerticalSolidList"/>
    <dgm:cxn modelId="{332FDA77-948F-4FFD-B8B4-2F91A5813515}" type="presParOf" srcId="{B48D5A2A-201B-43CC-B1D6-0377C37656E4}" destId="{CCD4B328-1D4F-47B0-968E-7FA680098AC0}" srcOrd="0" destOrd="0" presId="urn:microsoft.com/office/officeart/2018/2/layout/IconVerticalSolidList"/>
    <dgm:cxn modelId="{064414DF-06AE-42F6-B7A9-56417FD883EA}" type="presParOf" srcId="{B48D5A2A-201B-43CC-B1D6-0377C37656E4}" destId="{FD16EF03-27FB-45E0-B332-113E7A13BA27}" srcOrd="1" destOrd="0" presId="urn:microsoft.com/office/officeart/2018/2/layout/IconVerticalSolidList"/>
    <dgm:cxn modelId="{C641EEAB-83F8-47A5-A0D8-60C92916C5AE}" type="presParOf" srcId="{B48D5A2A-201B-43CC-B1D6-0377C37656E4}" destId="{F210EBCF-3A20-4DF7-85A8-ED21D2ED2AE0}" srcOrd="2" destOrd="0" presId="urn:microsoft.com/office/officeart/2018/2/layout/IconVerticalSolidList"/>
    <dgm:cxn modelId="{B841CE9A-C45B-47B4-BBB7-7A57C06BF53B}" type="presParOf" srcId="{B48D5A2A-201B-43CC-B1D6-0377C37656E4}" destId="{A7C02E8A-4502-4A59-B50C-C27A9F92810E}" srcOrd="3" destOrd="0" presId="urn:microsoft.com/office/officeart/2018/2/layout/IconVerticalSolidList"/>
    <dgm:cxn modelId="{18AC54AE-0DF3-4493-A80F-E2E9F391B20C}" type="presParOf" srcId="{BAE8E17B-ADFF-4409-B63C-5ED62696CF76}" destId="{60599A8A-EA8C-42AE-B3CF-7E65DC7B8165}" srcOrd="3" destOrd="0" presId="urn:microsoft.com/office/officeart/2018/2/layout/IconVerticalSolidList"/>
    <dgm:cxn modelId="{D0EAC7A8-8F7A-4480-AA09-0CD7B15C2C30}" type="presParOf" srcId="{BAE8E17B-ADFF-4409-B63C-5ED62696CF76}" destId="{0F2C83DA-181B-42CF-8075-703357F1CDBE}" srcOrd="4" destOrd="0" presId="urn:microsoft.com/office/officeart/2018/2/layout/IconVerticalSolidList"/>
    <dgm:cxn modelId="{65CF5840-C28C-4BEE-9906-092E7A764AA5}" type="presParOf" srcId="{0F2C83DA-181B-42CF-8075-703357F1CDBE}" destId="{4AC98292-2C3B-46AF-B56C-C04785D862FD}" srcOrd="0" destOrd="0" presId="urn:microsoft.com/office/officeart/2018/2/layout/IconVerticalSolidList"/>
    <dgm:cxn modelId="{4D42D612-1B28-4E82-99C9-F2D442243764}" type="presParOf" srcId="{0F2C83DA-181B-42CF-8075-703357F1CDBE}" destId="{BCFA2EFE-B03D-48C4-9546-998EB150D175}" srcOrd="1" destOrd="0" presId="urn:microsoft.com/office/officeart/2018/2/layout/IconVerticalSolidList"/>
    <dgm:cxn modelId="{9E0FF830-F4BD-46D3-901A-D1E2E3DE4229}" type="presParOf" srcId="{0F2C83DA-181B-42CF-8075-703357F1CDBE}" destId="{4362E3C0-6262-461E-A46B-2409D52310C3}" srcOrd="2" destOrd="0" presId="urn:microsoft.com/office/officeart/2018/2/layout/IconVerticalSolidList"/>
    <dgm:cxn modelId="{293A00D6-BE98-42C7-9B07-238A1221594C}" type="presParOf" srcId="{0F2C83DA-181B-42CF-8075-703357F1CDBE}" destId="{59576E8D-AC55-49DC-B0A3-0E19F5E9BB99}" srcOrd="3" destOrd="0" presId="urn:microsoft.com/office/officeart/2018/2/layout/IconVerticalSolidList"/>
    <dgm:cxn modelId="{0B7F6142-32F1-4AFE-B40C-D2600949FE05}" type="presParOf" srcId="{BAE8E17B-ADFF-4409-B63C-5ED62696CF76}" destId="{49704FE9-1053-4050-884C-EFEBBE431A8D}" srcOrd="5" destOrd="0" presId="urn:microsoft.com/office/officeart/2018/2/layout/IconVerticalSolidList"/>
    <dgm:cxn modelId="{B1687059-7321-46EF-9662-200EE89E983D}" type="presParOf" srcId="{BAE8E17B-ADFF-4409-B63C-5ED62696CF76}" destId="{9B957AAC-6144-428D-AEE2-B5F443A578C5}" srcOrd="6" destOrd="0" presId="urn:microsoft.com/office/officeart/2018/2/layout/IconVerticalSolidList"/>
    <dgm:cxn modelId="{6783BA94-EF93-4313-8771-263510DA5FD9}" type="presParOf" srcId="{9B957AAC-6144-428D-AEE2-B5F443A578C5}" destId="{4655156F-817D-4EA4-A7C9-CA42CDAB00F3}" srcOrd="0" destOrd="0" presId="urn:microsoft.com/office/officeart/2018/2/layout/IconVerticalSolidList"/>
    <dgm:cxn modelId="{208F7C41-6A4A-4B0E-B755-19ED44102E26}" type="presParOf" srcId="{9B957AAC-6144-428D-AEE2-B5F443A578C5}" destId="{835C7FBC-D1FA-4129-8A56-388AD2138CF2}" srcOrd="1" destOrd="0" presId="urn:microsoft.com/office/officeart/2018/2/layout/IconVerticalSolidList"/>
    <dgm:cxn modelId="{2EFFB624-45B4-427E-AFFF-4546308A22F0}" type="presParOf" srcId="{9B957AAC-6144-428D-AEE2-B5F443A578C5}" destId="{4CCFFF77-A089-4892-A73F-3609934F2BB9}" srcOrd="2" destOrd="0" presId="urn:microsoft.com/office/officeart/2018/2/layout/IconVerticalSolidList"/>
    <dgm:cxn modelId="{820AE5D3-E264-48DB-8518-C6E9933C3378}" type="presParOf" srcId="{9B957AAC-6144-428D-AEE2-B5F443A578C5}" destId="{FAE8AF0B-9E2A-4041-BB61-A64B15587D1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663E2A7-28AA-4D7D-8438-E39184A36DE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EC19AD1-4B26-4265-9D8D-A098C1E06519}">
      <dgm:prSet/>
      <dgm:spPr/>
      <dgm:t>
        <a:bodyPr/>
        <a:lstStyle/>
        <a:p>
          <a:r>
            <a:rPr lang="en-US"/>
            <a:t>Using Agile Staffing Strategies (Florida International University, 2020)</a:t>
          </a:r>
        </a:p>
      </dgm:t>
    </dgm:pt>
    <dgm:pt modelId="{31FFCEC8-E5CF-4251-9540-B43CE9983E4B}" type="parTrans" cxnId="{90FAC038-9FC0-45BF-B0CC-6251F81C9CCB}">
      <dgm:prSet/>
      <dgm:spPr/>
      <dgm:t>
        <a:bodyPr/>
        <a:lstStyle/>
        <a:p>
          <a:endParaRPr lang="en-US"/>
        </a:p>
      </dgm:t>
    </dgm:pt>
    <dgm:pt modelId="{45B634C1-F30C-45FD-9CF3-0EF89A0DE21A}" type="sibTrans" cxnId="{90FAC038-9FC0-45BF-B0CC-6251F81C9CCB}">
      <dgm:prSet/>
      <dgm:spPr/>
      <dgm:t>
        <a:bodyPr/>
        <a:lstStyle/>
        <a:p>
          <a:endParaRPr lang="en-US"/>
        </a:p>
      </dgm:t>
    </dgm:pt>
    <dgm:pt modelId="{14868033-C437-4DCB-A124-6ED803A3BB11}">
      <dgm:prSet/>
      <dgm:spPr/>
      <dgm:t>
        <a:bodyPr/>
        <a:lstStyle/>
        <a:p>
          <a:r>
            <a:rPr lang="en-US"/>
            <a:t>Prioritizing Employer Branding (Mara Solutions, 2023)</a:t>
          </a:r>
        </a:p>
      </dgm:t>
    </dgm:pt>
    <dgm:pt modelId="{2D8925A0-16B1-4BC4-8591-CA83253F2472}" type="parTrans" cxnId="{C92F7322-B0AA-4184-83C2-BB935B8BDBBD}">
      <dgm:prSet/>
      <dgm:spPr/>
      <dgm:t>
        <a:bodyPr/>
        <a:lstStyle/>
        <a:p>
          <a:endParaRPr lang="en-US"/>
        </a:p>
      </dgm:t>
    </dgm:pt>
    <dgm:pt modelId="{D9569388-10E4-4B69-8507-C23087060222}" type="sibTrans" cxnId="{C92F7322-B0AA-4184-83C2-BB935B8BDBBD}">
      <dgm:prSet/>
      <dgm:spPr/>
      <dgm:t>
        <a:bodyPr/>
        <a:lstStyle/>
        <a:p>
          <a:endParaRPr lang="en-US"/>
        </a:p>
      </dgm:t>
    </dgm:pt>
    <dgm:pt modelId="{829C067F-BD3D-408F-BFBB-8374DAA1B318}">
      <dgm:prSet/>
      <dgm:spPr/>
      <dgm:t>
        <a:bodyPr/>
        <a:lstStyle/>
        <a:p>
          <a:r>
            <a:rPr lang="en-US"/>
            <a:t>Advocacy for Higher Labour Standards (Amadeus Hospitality, 2022)</a:t>
          </a:r>
        </a:p>
      </dgm:t>
    </dgm:pt>
    <dgm:pt modelId="{BCF64288-5246-4851-ACE9-9F8535F3FE7F}" type="parTrans" cxnId="{AF748D42-1E4A-4052-9498-40C2D9464F8B}">
      <dgm:prSet/>
      <dgm:spPr/>
      <dgm:t>
        <a:bodyPr/>
        <a:lstStyle/>
        <a:p>
          <a:endParaRPr lang="en-US"/>
        </a:p>
      </dgm:t>
    </dgm:pt>
    <dgm:pt modelId="{FFD978E6-4656-4AD4-BC4C-84C6C848E65D}" type="sibTrans" cxnId="{AF748D42-1E4A-4052-9498-40C2D9464F8B}">
      <dgm:prSet/>
      <dgm:spPr/>
      <dgm:t>
        <a:bodyPr/>
        <a:lstStyle/>
        <a:p>
          <a:endParaRPr lang="en-US"/>
        </a:p>
      </dgm:t>
    </dgm:pt>
    <dgm:pt modelId="{994BFF40-3C87-41A0-8DF5-056665B976EC}">
      <dgm:prSet/>
      <dgm:spPr/>
      <dgm:t>
        <a:bodyPr/>
        <a:lstStyle/>
        <a:p>
          <a:r>
            <a:rPr lang="en-US"/>
            <a:t>Prioritizing mental health and well-being (PressReader, 2023)</a:t>
          </a:r>
        </a:p>
      </dgm:t>
    </dgm:pt>
    <dgm:pt modelId="{BFB39A89-94B9-4594-8655-CD9104A37404}" type="parTrans" cxnId="{F241F8E2-7D42-4710-9E61-4570418302E8}">
      <dgm:prSet/>
      <dgm:spPr/>
      <dgm:t>
        <a:bodyPr/>
        <a:lstStyle/>
        <a:p>
          <a:endParaRPr lang="en-US"/>
        </a:p>
      </dgm:t>
    </dgm:pt>
    <dgm:pt modelId="{1ADF5478-252B-4C87-94F1-985AF6796866}" type="sibTrans" cxnId="{F241F8E2-7D42-4710-9E61-4570418302E8}">
      <dgm:prSet/>
      <dgm:spPr/>
      <dgm:t>
        <a:bodyPr/>
        <a:lstStyle/>
        <a:p>
          <a:endParaRPr lang="en-US"/>
        </a:p>
      </dgm:t>
    </dgm:pt>
    <dgm:pt modelId="{14D53992-4899-7546-B52B-0EEB57FDBF01}" type="pres">
      <dgm:prSet presAssocID="{7663E2A7-28AA-4D7D-8438-E39184A36DE8}" presName="linear" presStyleCnt="0">
        <dgm:presLayoutVars>
          <dgm:animLvl val="lvl"/>
          <dgm:resizeHandles val="exact"/>
        </dgm:presLayoutVars>
      </dgm:prSet>
      <dgm:spPr/>
    </dgm:pt>
    <dgm:pt modelId="{B9C4C4E9-091B-134D-B191-0428FBC8D7FD}" type="pres">
      <dgm:prSet presAssocID="{1EC19AD1-4B26-4265-9D8D-A098C1E06519}" presName="parentText" presStyleLbl="node1" presStyleIdx="0" presStyleCnt="4">
        <dgm:presLayoutVars>
          <dgm:chMax val="0"/>
          <dgm:bulletEnabled val="1"/>
        </dgm:presLayoutVars>
      </dgm:prSet>
      <dgm:spPr/>
    </dgm:pt>
    <dgm:pt modelId="{4BCAF589-E347-684A-8678-7E98E7345228}" type="pres">
      <dgm:prSet presAssocID="{45B634C1-F30C-45FD-9CF3-0EF89A0DE21A}" presName="spacer" presStyleCnt="0"/>
      <dgm:spPr/>
    </dgm:pt>
    <dgm:pt modelId="{ADE5BA8A-8993-534D-9BF4-01916D9180FD}" type="pres">
      <dgm:prSet presAssocID="{14868033-C437-4DCB-A124-6ED803A3BB11}" presName="parentText" presStyleLbl="node1" presStyleIdx="1" presStyleCnt="4">
        <dgm:presLayoutVars>
          <dgm:chMax val="0"/>
          <dgm:bulletEnabled val="1"/>
        </dgm:presLayoutVars>
      </dgm:prSet>
      <dgm:spPr/>
    </dgm:pt>
    <dgm:pt modelId="{78174313-2597-E645-9C81-E81C3A080BE4}" type="pres">
      <dgm:prSet presAssocID="{D9569388-10E4-4B69-8507-C23087060222}" presName="spacer" presStyleCnt="0"/>
      <dgm:spPr/>
    </dgm:pt>
    <dgm:pt modelId="{16735C42-4679-5E4E-AF0C-65041F3F84F0}" type="pres">
      <dgm:prSet presAssocID="{829C067F-BD3D-408F-BFBB-8374DAA1B318}" presName="parentText" presStyleLbl="node1" presStyleIdx="2" presStyleCnt="4">
        <dgm:presLayoutVars>
          <dgm:chMax val="0"/>
          <dgm:bulletEnabled val="1"/>
        </dgm:presLayoutVars>
      </dgm:prSet>
      <dgm:spPr/>
    </dgm:pt>
    <dgm:pt modelId="{8B5ACFA8-E2A0-DC4E-9528-76F6DE02552B}" type="pres">
      <dgm:prSet presAssocID="{FFD978E6-4656-4AD4-BC4C-84C6C848E65D}" presName="spacer" presStyleCnt="0"/>
      <dgm:spPr/>
    </dgm:pt>
    <dgm:pt modelId="{83508561-9B68-0749-B592-17E8B7C0D6C0}" type="pres">
      <dgm:prSet presAssocID="{994BFF40-3C87-41A0-8DF5-056665B976EC}" presName="parentText" presStyleLbl="node1" presStyleIdx="3" presStyleCnt="4">
        <dgm:presLayoutVars>
          <dgm:chMax val="0"/>
          <dgm:bulletEnabled val="1"/>
        </dgm:presLayoutVars>
      </dgm:prSet>
      <dgm:spPr/>
    </dgm:pt>
  </dgm:ptLst>
  <dgm:cxnLst>
    <dgm:cxn modelId="{C92F7322-B0AA-4184-83C2-BB935B8BDBBD}" srcId="{7663E2A7-28AA-4D7D-8438-E39184A36DE8}" destId="{14868033-C437-4DCB-A124-6ED803A3BB11}" srcOrd="1" destOrd="0" parTransId="{2D8925A0-16B1-4BC4-8591-CA83253F2472}" sibTransId="{D9569388-10E4-4B69-8507-C23087060222}"/>
    <dgm:cxn modelId="{90FAC038-9FC0-45BF-B0CC-6251F81C9CCB}" srcId="{7663E2A7-28AA-4D7D-8438-E39184A36DE8}" destId="{1EC19AD1-4B26-4265-9D8D-A098C1E06519}" srcOrd="0" destOrd="0" parTransId="{31FFCEC8-E5CF-4251-9540-B43CE9983E4B}" sibTransId="{45B634C1-F30C-45FD-9CF3-0EF89A0DE21A}"/>
    <dgm:cxn modelId="{AF748D42-1E4A-4052-9498-40C2D9464F8B}" srcId="{7663E2A7-28AA-4D7D-8438-E39184A36DE8}" destId="{829C067F-BD3D-408F-BFBB-8374DAA1B318}" srcOrd="2" destOrd="0" parTransId="{BCF64288-5246-4851-ACE9-9F8535F3FE7F}" sibTransId="{FFD978E6-4656-4AD4-BC4C-84C6C848E65D}"/>
    <dgm:cxn modelId="{C8D13A48-7514-234D-A0E9-0AC513845F84}" type="presOf" srcId="{7663E2A7-28AA-4D7D-8438-E39184A36DE8}" destId="{14D53992-4899-7546-B52B-0EEB57FDBF01}" srcOrd="0" destOrd="0" presId="urn:microsoft.com/office/officeart/2005/8/layout/vList2"/>
    <dgm:cxn modelId="{C248C468-68E2-174B-8ED3-14116A3FE211}" type="presOf" srcId="{14868033-C437-4DCB-A124-6ED803A3BB11}" destId="{ADE5BA8A-8993-534D-9BF4-01916D9180FD}" srcOrd="0" destOrd="0" presId="urn:microsoft.com/office/officeart/2005/8/layout/vList2"/>
    <dgm:cxn modelId="{2552DD78-749F-A641-AD18-C6AEE6F923AE}" type="presOf" srcId="{1EC19AD1-4B26-4265-9D8D-A098C1E06519}" destId="{B9C4C4E9-091B-134D-B191-0428FBC8D7FD}" srcOrd="0" destOrd="0" presId="urn:microsoft.com/office/officeart/2005/8/layout/vList2"/>
    <dgm:cxn modelId="{561A73D3-88A5-634D-B28C-A425C3220926}" type="presOf" srcId="{994BFF40-3C87-41A0-8DF5-056665B976EC}" destId="{83508561-9B68-0749-B592-17E8B7C0D6C0}" srcOrd="0" destOrd="0" presId="urn:microsoft.com/office/officeart/2005/8/layout/vList2"/>
    <dgm:cxn modelId="{4D874FDC-7019-2C48-9D82-B43F6EE7089E}" type="presOf" srcId="{829C067F-BD3D-408F-BFBB-8374DAA1B318}" destId="{16735C42-4679-5E4E-AF0C-65041F3F84F0}" srcOrd="0" destOrd="0" presId="urn:microsoft.com/office/officeart/2005/8/layout/vList2"/>
    <dgm:cxn modelId="{F241F8E2-7D42-4710-9E61-4570418302E8}" srcId="{7663E2A7-28AA-4D7D-8438-E39184A36DE8}" destId="{994BFF40-3C87-41A0-8DF5-056665B976EC}" srcOrd="3" destOrd="0" parTransId="{BFB39A89-94B9-4594-8655-CD9104A37404}" sibTransId="{1ADF5478-252B-4C87-94F1-985AF6796866}"/>
    <dgm:cxn modelId="{EFA27E1D-C648-2E4A-9E38-AA8EBD73707E}" type="presParOf" srcId="{14D53992-4899-7546-B52B-0EEB57FDBF01}" destId="{B9C4C4E9-091B-134D-B191-0428FBC8D7FD}" srcOrd="0" destOrd="0" presId="urn:microsoft.com/office/officeart/2005/8/layout/vList2"/>
    <dgm:cxn modelId="{3E7FD0FE-95B1-A343-BE71-833CA7CB2545}" type="presParOf" srcId="{14D53992-4899-7546-B52B-0EEB57FDBF01}" destId="{4BCAF589-E347-684A-8678-7E98E7345228}" srcOrd="1" destOrd="0" presId="urn:microsoft.com/office/officeart/2005/8/layout/vList2"/>
    <dgm:cxn modelId="{750A527B-8281-3649-9F67-E4D11283634F}" type="presParOf" srcId="{14D53992-4899-7546-B52B-0EEB57FDBF01}" destId="{ADE5BA8A-8993-534D-9BF4-01916D9180FD}" srcOrd="2" destOrd="0" presId="urn:microsoft.com/office/officeart/2005/8/layout/vList2"/>
    <dgm:cxn modelId="{6B706A5B-C37F-514F-A855-521DD8F46B30}" type="presParOf" srcId="{14D53992-4899-7546-B52B-0EEB57FDBF01}" destId="{78174313-2597-E645-9C81-E81C3A080BE4}" srcOrd="3" destOrd="0" presId="urn:microsoft.com/office/officeart/2005/8/layout/vList2"/>
    <dgm:cxn modelId="{245494A8-1478-0448-83C5-DD79E71EB896}" type="presParOf" srcId="{14D53992-4899-7546-B52B-0EEB57FDBF01}" destId="{16735C42-4679-5E4E-AF0C-65041F3F84F0}" srcOrd="4" destOrd="0" presId="urn:microsoft.com/office/officeart/2005/8/layout/vList2"/>
    <dgm:cxn modelId="{7C767533-BC32-9F46-9F0E-6244E138B3E6}" type="presParOf" srcId="{14D53992-4899-7546-B52B-0EEB57FDBF01}" destId="{8B5ACFA8-E2A0-DC4E-9528-76F6DE02552B}" srcOrd="5" destOrd="0" presId="urn:microsoft.com/office/officeart/2005/8/layout/vList2"/>
    <dgm:cxn modelId="{20DAE9AD-674B-6C47-87DF-BFF478B0E858}" type="presParOf" srcId="{14D53992-4899-7546-B52B-0EEB57FDBF01}" destId="{83508561-9B68-0749-B592-17E8B7C0D6C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C601A05-9BBB-42F7-BC9A-A15051F96621}"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6F67BF57-BF61-4DEB-BADF-73EE3F9DFE5D}">
      <dgm:prSet/>
      <dgm:spPr/>
      <dgm:t>
        <a:bodyPr/>
        <a:lstStyle/>
        <a:p>
          <a:r>
            <a:rPr lang="en-US"/>
            <a:t>- To combat high turnover rates, hotels should prioritize retention by offering extensive benefits, professional development, and a balanced work-life environment, while utilizing technology to reduce workloads.</a:t>
          </a:r>
        </a:p>
      </dgm:t>
    </dgm:pt>
    <dgm:pt modelId="{D77F109F-1BA6-4000-93B0-956064871727}" type="parTrans" cxnId="{3A214801-F9E9-40E1-827B-2E08289AC148}">
      <dgm:prSet/>
      <dgm:spPr/>
      <dgm:t>
        <a:bodyPr/>
        <a:lstStyle/>
        <a:p>
          <a:endParaRPr lang="en-US"/>
        </a:p>
      </dgm:t>
    </dgm:pt>
    <dgm:pt modelId="{FD3672E3-3071-4987-BC44-A0AE807D4A2A}" type="sibTrans" cxnId="{3A214801-F9E9-40E1-827B-2E08289AC148}">
      <dgm:prSet/>
      <dgm:spPr/>
      <dgm:t>
        <a:bodyPr/>
        <a:lstStyle/>
        <a:p>
          <a:endParaRPr lang="en-US"/>
        </a:p>
      </dgm:t>
    </dgm:pt>
    <dgm:pt modelId="{18ED4107-CF6D-408D-B42E-3786D0877785}">
      <dgm:prSet/>
      <dgm:spPr/>
      <dgm:t>
        <a:bodyPr/>
        <a:lstStyle/>
        <a:p>
          <a:r>
            <a:rPr lang="en-US"/>
            <a:t>- Building a supportive, inclusive workplace and focusing on mental health and wellness are crucial for maintaining a productive and enjoyable environment.</a:t>
          </a:r>
        </a:p>
      </dgm:t>
    </dgm:pt>
    <dgm:pt modelId="{109F8E64-7538-449C-90BC-9D3481FC33B1}" type="parTrans" cxnId="{9F939854-130B-42C7-AA97-8BBA82620678}">
      <dgm:prSet/>
      <dgm:spPr/>
      <dgm:t>
        <a:bodyPr/>
        <a:lstStyle/>
        <a:p>
          <a:endParaRPr lang="en-US"/>
        </a:p>
      </dgm:t>
    </dgm:pt>
    <dgm:pt modelId="{C8143556-C29B-47FC-A00E-C392E8EF777F}" type="sibTrans" cxnId="{9F939854-130B-42C7-AA97-8BBA82620678}">
      <dgm:prSet/>
      <dgm:spPr/>
      <dgm:t>
        <a:bodyPr/>
        <a:lstStyle/>
        <a:p>
          <a:endParaRPr lang="en-US"/>
        </a:p>
      </dgm:t>
    </dgm:pt>
    <dgm:pt modelId="{D75A0F5C-36DB-4C71-B996-971317B3DE20}">
      <dgm:prSet/>
      <dgm:spPr/>
      <dgm:t>
        <a:bodyPr/>
        <a:lstStyle/>
        <a:p>
          <a:r>
            <a:rPr lang="en-US"/>
            <a:t>- Implementing these strategies can enhance the hotel industry's ability to attract and retain committed employees, leading to sustained profitability and a stronger reputation, ultimately improving both employee satisfaction and guest experiences.</a:t>
          </a:r>
        </a:p>
      </dgm:t>
    </dgm:pt>
    <dgm:pt modelId="{E8DCE45F-11CD-4B6C-AA8F-AD61416FC084}" type="parTrans" cxnId="{5364610E-DDAB-4B77-9220-45720674C0AC}">
      <dgm:prSet/>
      <dgm:spPr/>
      <dgm:t>
        <a:bodyPr/>
        <a:lstStyle/>
        <a:p>
          <a:endParaRPr lang="en-US"/>
        </a:p>
      </dgm:t>
    </dgm:pt>
    <dgm:pt modelId="{50E25381-E3D0-4C49-9928-E8BD82DE7FB8}" type="sibTrans" cxnId="{5364610E-DDAB-4B77-9220-45720674C0AC}">
      <dgm:prSet/>
      <dgm:spPr/>
      <dgm:t>
        <a:bodyPr/>
        <a:lstStyle/>
        <a:p>
          <a:endParaRPr lang="en-US"/>
        </a:p>
      </dgm:t>
    </dgm:pt>
    <dgm:pt modelId="{5D4B6977-1B96-ED41-B96C-57C50439A970}" type="pres">
      <dgm:prSet presAssocID="{6C601A05-9BBB-42F7-BC9A-A15051F96621}" presName="outerComposite" presStyleCnt="0">
        <dgm:presLayoutVars>
          <dgm:chMax val="5"/>
          <dgm:dir/>
          <dgm:resizeHandles val="exact"/>
        </dgm:presLayoutVars>
      </dgm:prSet>
      <dgm:spPr/>
    </dgm:pt>
    <dgm:pt modelId="{C7A2EB80-F4EC-7B4E-ADB6-CC52101D8047}" type="pres">
      <dgm:prSet presAssocID="{6C601A05-9BBB-42F7-BC9A-A15051F96621}" presName="dummyMaxCanvas" presStyleCnt="0">
        <dgm:presLayoutVars/>
      </dgm:prSet>
      <dgm:spPr/>
    </dgm:pt>
    <dgm:pt modelId="{4FD14D29-B1B1-804F-B337-BFA9558CA67C}" type="pres">
      <dgm:prSet presAssocID="{6C601A05-9BBB-42F7-BC9A-A15051F96621}" presName="ThreeNodes_1" presStyleLbl="node1" presStyleIdx="0" presStyleCnt="3">
        <dgm:presLayoutVars>
          <dgm:bulletEnabled val="1"/>
        </dgm:presLayoutVars>
      </dgm:prSet>
      <dgm:spPr/>
    </dgm:pt>
    <dgm:pt modelId="{A6BB68DC-A5FB-7B4D-83E0-43B0D78145D9}" type="pres">
      <dgm:prSet presAssocID="{6C601A05-9BBB-42F7-BC9A-A15051F96621}" presName="ThreeNodes_2" presStyleLbl="node1" presStyleIdx="1" presStyleCnt="3">
        <dgm:presLayoutVars>
          <dgm:bulletEnabled val="1"/>
        </dgm:presLayoutVars>
      </dgm:prSet>
      <dgm:spPr/>
    </dgm:pt>
    <dgm:pt modelId="{A85D792D-256A-0B43-9162-6C1626763D29}" type="pres">
      <dgm:prSet presAssocID="{6C601A05-9BBB-42F7-BC9A-A15051F96621}" presName="ThreeNodes_3" presStyleLbl="node1" presStyleIdx="2" presStyleCnt="3">
        <dgm:presLayoutVars>
          <dgm:bulletEnabled val="1"/>
        </dgm:presLayoutVars>
      </dgm:prSet>
      <dgm:spPr/>
    </dgm:pt>
    <dgm:pt modelId="{C70882E9-3800-EA4B-A3AE-43A1AD74D046}" type="pres">
      <dgm:prSet presAssocID="{6C601A05-9BBB-42F7-BC9A-A15051F96621}" presName="ThreeConn_1-2" presStyleLbl="fgAccFollowNode1" presStyleIdx="0" presStyleCnt="2">
        <dgm:presLayoutVars>
          <dgm:bulletEnabled val="1"/>
        </dgm:presLayoutVars>
      </dgm:prSet>
      <dgm:spPr/>
    </dgm:pt>
    <dgm:pt modelId="{232AEE18-E819-0047-A491-BA87053E5355}" type="pres">
      <dgm:prSet presAssocID="{6C601A05-9BBB-42F7-BC9A-A15051F96621}" presName="ThreeConn_2-3" presStyleLbl="fgAccFollowNode1" presStyleIdx="1" presStyleCnt="2">
        <dgm:presLayoutVars>
          <dgm:bulletEnabled val="1"/>
        </dgm:presLayoutVars>
      </dgm:prSet>
      <dgm:spPr/>
    </dgm:pt>
    <dgm:pt modelId="{294A98D3-AA50-F54F-A915-6BFAB21216F5}" type="pres">
      <dgm:prSet presAssocID="{6C601A05-9BBB-42F7-BC9A-A15051F96621}" presName="ThreeNodes_1_text" presStyleLbl="node1" presStyleIdx="2" presStyleCnt="3">
        <dgm:presLayoutVars>
          <dgm:bulletEnabled val="1"/>
        </dgm:presLayoutVars>
      </dgm:prSet>
      <dgm:spPr/>
    </dgm:pt>
    <dgm:pt modelId="{192A46E4-DBE9-5D4E-929A-732A5ADCC660}" type="pres">
      <dgm:prSet presAssocID="{6C601A05-9BBB-42F7-BC9A-A15051F96621}" presName="ThreeNodes_2_text" presStyleLbl="node1" presStyleIdx="2" presStyleCnt="3">
        <dgm:presLayoutVars>
          <dgm:bulletEnabled val="1"/>
        </dgm:presLayoutVars>
      </dgm:prSet>
      <dgm:spPr/>
    </dgm:pt>
    <dgm:pt modelId="{594FDD95-9884-6447-BCBB-FCE0526B2D50}" type="pres">
      <dgm:prSet presAssocID="{6C601A05-9BBB-42F7-BC9A-A15051F96621}" presName="ThreeNodes_3_text" presStyleLbl="node1" presStyleIdx="2" presStyleCnt="3">
        <dgm:presLayoutVars>
          <dgm:bulletEnabled val="1"/>
        </dgm:presLayoutVars>
      </dgm:prSet>
      <dgm:spPr/>
    </dgm:pt>
  </dgm:ptLst>
  <dgm:cxnLst>
    <dgm:cxn modelId="{3A214801-F9E9-40E1-827B-2E08289AC148}" srcId="{6C601A05-9BBB-42F7-BC9A-A15051F96621}" destId="{6F67BF57-BF61-4DEB-BADF-73EE3F9DFE5D}" srcOrd="0" destOrd="0" parTransId="{D77F109F-1BA6-4000-93B0-956064871727}" sibTransId="{FD3672E3-3071-4987-BC44-A0AE807D4A2A}"/>
    <dgm:cxn modelId="{5364610E-DDAB-4B77-9220-45720674C0AC}" srcId="{6C601A05-9BBB-42F7-BC9A-A15051F96621}" destId="{D75A0F5C-36DB-4C71-B996-971317B3DE20}" srcOrd="2" destOrd="0" parTransId="{E8DCE45F-11CD-4B6C-AA8F-AD61416FC084}" sibTransId="{50E25381-E3D0-4C49-9928-E8BD82DE7FB8}"/>
    <dgm:cxn modelId="{9F939854-130B-42C7-AA97-8BBA82620678}" srcId="{6C601A05-9BBB-42F7-BC9A-A15051F96621}" destId="{18ED4107-CF6D-408D-B42E-3786D0877785}" srcOrd="1" destOrd="0" parTransId="{109F8E64-7538-449C-90BC-9D3481FC33B1}" sibTransId="{C8143556-C29B-47FC-A00E-C392E8EF777F}"/>
    <dgm:cxn modelId="{7703C999-FCA8-404A-8D9E-0E2E59AA2790}" type="presOf" srcId="{D75A0F5C-36DB-4C71-B996-971317B3DE20}" destId="{594FDD95-9884-6447-BCBB-FCE0526B2D50}" srcOrd="1" destOrd="0" presId="urn:microsoft.com/office/officeart/2005/8/layout/vProcess5"/>
    <dgm:cxn modelId="{BC77C6A3-F6ED-CE49-BBBD-E093D2F6B1D2}" type="presOf" srcId="{18ED4107-CF6D-408D-B42E-3786D0877785}" destId="{A6BB68DC-A5FB-7B4D-83E0-43B0D78145D9}" srcOrd="0" destOrd="0" presId="urn:microsoft.com/office/officeart/2005/8/layout/vProcess5"/>
    <dgm:cxn modelId="{063BC0B0-2DBA-AA41-AE04-57B7256F0903}" type="presOf" srcId="{D75A0F5C-36DB-4C71-B996-971317B3DE20}" destId="{A85D792D-256A-0B43-9162-6C1626763D29}" srcOrd="0" destOrd="0" presId="urn:microsoft.com/office/officeart/2005/8/layout/vProcess5"/>
    <dgm:cxn modelId="{4B678AB2-623D-734D-B855-662665BE052D}" type="presOf" srcId="{18ED4107-CF6D-408D-B42E-3786D0877785}" destId="{192A46E4-DBE9-5D4E-929A-732A5ADCC660}" srcOrd="1" destOrd="0" presId="urn:microsoft.com/office/officeart/2005/8/layout/vProcess5"/>
    <dgm:cxn modelId="{C3AE67CB-2AEA-974E-BBDD-77191A80F07D}" type="presOf" srcId="{C8143556-C29B-47FC-A00E-C392E8EF777F}" destId="{232AEE18-E819-0047-A491-BA87053E5355}" srcOrd="0" destOrd="0" presId="urn:microsoft.com/office/officeart/2005/8/layout/vProcess5"/>
    <dgm:cxn modelId="{7579EBDC-210B-8547-A1A6-E892EBF20C68}" type="presOf" srcId="{6C601A05-9BBB-42F7-BC9A-A15051F96621}" destId="{5D4B6977-1B96-ED41-B96C-57C50439A970}" srcOrd="0" destOrd="0" presId="urn:microsoft.com/office/officeart/2005/8/layout/vProcess5"/>
    <dgm:cxn modelId="{CCC3A7E6-9F7C-054B-8BDD-920CFE9A0EDA}" type="presOf" srcId="{FD3672E3-3071-4987-BC44-A0AE807D4A2A}" destId="{C70882E9-3800-EA4B-A3AE-43A1AD74D046}" srcOrd="0" destOrd="0" presId="urn:microsoft.com/office/officeart/2005/8/layout/vProcess5"/>
    <dgm:cxn modelId="{2883F5E6-E837-F341-87B3-EAC8D8BBE258}" type="presOf" srcId="{6F67BF57-BF61-4DEB-BADF-73EE3F9DFE5D}" destId="{4FD14D29-B1B1-804F-B337-BFA9558CA67C}" srcOrd="0" destOrd="0" presId="urn:microsoft.com/office/officeart/2005/8/layout/vProcess5"/>
    <dgm:cxn modelId="{06CF66F6-13B4-384F-B5AC-AB6DC04D1AE2}" type="presOf" srcId="{6F67BF57-BF61-4DEB-BADF-73EE3F9DFE5D}" destId="{294A98D3-AA50-F54F-A915-6BFAB21216F5}" srcOrd="1" destOrd="0" presId="urn:microsoft.com/office/officeart/2005/8/layout/vProcess5"/>
    <dgm:cxn modelId="{E14054F6-66EC-054C-90BB-52BDD8DA8C2D}" type="presParOf" srcId="{5D4B6977-1B96-ED41-B96C-57C50439A970}" destId="{C7A2EB80-F4EC-7B4E-ADB6-CC52101D8047}" srcOrd="0" destOrd="0" presId="urn:microsoft.com/office/officeart/2005/8/layout/vProcess5"/>
    <dgm:cxn modelId="{0B21E414-0E5E-6E47-805A-A006829D637F}" type="presParOf" srcId="{5D4B6977-1B96-ED41-B96C-57C50439A970}" destId="{4FD14D29-B1B1-804F-B337-BFA9558CA67C}" srcOrd="1" destOrd="0" presId="urn:microsoft.com/office/officeart/2005/8/layout/vProcess5"/>
    <dgm:cxn modelId="{95FAB957-9924-1D4B-9438-56A857140786}" type="presParOf" srcId="{5D4B6977-1B96-ED41-B96C-57C50439A970}" destId="{A6BB68DC-A5FB-7B4D-83E0-43B0D78145D9}" srcOrd="2" destOrd="0" presId="urn:microsoft.com/office/officeart/2005/8/layout/vProcess5"/>
    <dgm:cxn modelId="{F1DD8662-CDEA-4141-98BF-A4138904F6AB}" type="presParOf" srcId="{5D4B6977-1B96-ED41-B96C-57C50439A970}" destId="{A85D792D-256A-0B43-9162-6C1626763D29}" srcOrd="3" destOrd="0" presId="urn:microsoft.com/office/officeart/2005/8/layout/vProcess5"/>
    <dgm:cxn modelId="{47654210-B6FF-634F-A605-59FB934CB7DC}" type="presParOf" srcId="{5D4B6977-1B96-ED41-B96C-57C50439A970}" destId="{C70882E9-3800-EA4B-A3AE-43A1AD74D046}" srcOrd="4" destOrd="0" presId="urn:microsoft.com/office/officeart/2005/8/layout/vProcess5"/>
    <dgm:cxn modelId="{0AA06D06-E77A-EC44-B4BE-6FE8FE166BAD}" type="presParOf" srcId="{5D4B6977-1B96-ED41-B96C-57C50439A970}" destId="{232AEE18-E819-0047-A491-BA87053E5355}" srcOrd="5" destOrd="0" presId="urn:microsoft.com/office/officeart/2005/8/layout/vProcess5"/>
    <dgm:cxn modelId="{A88C4CC8-83D8-E64E-B99B-CC470C325974}" type="presParOf" srcId="{5D4B6977-1B96-ED41-B96C-57C50439A970}" destId="{294A98D3-AA50-F54F-A915-6BFAB21216F5}" srcOrd="6" destOrd="0" presId="urn:microsoft.com/office/officeart/2005/8/layout/vProcess5"/>
    <dgm:cxn modelId="{9E45D9CE-985B-C744-B646-A8D8EC87DF43}" type="presParOf" srcId="{5D4B6977-1B96-ED41-B96C-57C50439A970}" destId="{192A46E4-DBE9-5D4E-929A-732A5ADCC660}" srcOrd="7" destOrd="0" presId="urn:microsoft.com/office/officeart/2005/8/layout/vProcess5"/>
    <dgm:cxn modelId="{C5B8A09E-5689-9442-B92D-BA9E1337D20B}" type="presParOf" srcId="{5D4B6977-1B96-ED41-B96C-57C50439A970}" destId="{594FDD95-9884-6447-BCBB-FCE0526B2D50}"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D5DC74-7D72-E24F-9A63-1669BBC0CDBC}">
      <dsp:nvSpPr>
        <dsp:cNvPr id="0" name=""/>
        <dsp:cNvSpPr/>
      </dsp:nvSpPr>
      <dsp:spPr>
        <a:xfrm>
          <a:off x="0" y="0"/>
          <a:ext cx="10287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D4B1DF-D9CA-B34A-B03D-8B4CF28744B7}">
      <dsp:nvSpPr>
        <dsp:cNvPr id="0" name=""/>
        <dsp:cNvSpPr/>
      </dsp:nvSpPr>
      <dsp:spPr>
        <a:xfrm>
          <a:off x="0" y="0"/>
          <a:ext cx="10287000" cy="9257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 The hospitality industry faces major challenges in hiring and retaining skilled staff, crucial for maintaining operational effectiveness and customer satisfaction, as evidenced by labour shortages impacting global tourism operations. (NewGenAdv, 2023)</a:t>
          </a:r>
        </a:p>
      </dsp:txBody>
      <dsp:txXfrm>
        <a:off x="0" y="0"/>
        <a:ext cx="10287000" cy="925726"/>
      </dsp:txXfrm>
    </dsp:sp>
    <dsp:sp modelId="{F36C5893-5950-1949-9286-164D8DC6EB75}">
      <dsp:nvSpPr>
        <dsp:cNvPr id="0" name=""/>
        <dsp:cNvSpPr/>
      </dsp:nvSpPr>
      <dsp:spPr>
        <a:xfrm>
          <a:off x="0" y="925726"/>
          <a:ext cx="10287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643A3C-2E3D-6E4D-A65A-58FA4706082F}">
      <dsp:nvSpPr>
        <dsp:cNvPr id="0" name=""/>
        <dsp:cNvSpPr/>
      </dsp:nvSpPr>
      <dsp:spPr>
        <a:xfrm>
          <a:off x="0" y="925726"/>
          <a:ext cx="10287000" cy="9257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 High employee turnover in hotels, driven by demanding work hours and often inadequate compensation, significantly affects service consistency and the retention of experienced staff, as detailed by Epos Now. (Epos Now, 2024)</a:t>
          </a:r>
        </a:p>
      </dsp:txBody>
      <dsp:txXfrm>
        <a:off x="0" y="925726"/>
        <a:ext cx="10287000" cy="925726"/>
      </dsp:txXfrm>
    </dsp:sp>
    <dsp:sp modelId="{C3FF3A47-DF9F-3D47-8890-EC73FCA6D9E5}">
      <dsp:nvSpPr>
        <dsp:cNvPr id="0" name=""/>
        <dsp:cNvSpPr/>
      </dsp:nvSpPr>
      <dsp:spPr>
        <a:xfrm>
          <a:off x="0" y="1851452"/>
          <a:ext cx="10287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2AC9EE-C090-854E-9E89-7A1C66B08A9C}">
      <dsp:nvSpPr>
        <dsp:cNvPr id="0" name=""/>
        <dsp:cNvSpPr/>
      </dsp:nvSpPr>
      <dsp:spPr>
        <a:xfrm>
          <a:off x="0" y="1851452"/>
          <a:ext cx="10287000" cy="9257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 Seasonal demand fluctuations require a flexible workforce in key tourist locations, leading to reliance on temporary staff who may not be as committed or trained, impacting service quality. (FHA HoReCa, 2021)</a:t>
          </a:r>
        </a:p>
      </dsp:txBody>
      <dsp:txXfrm>
        <a:off x="0" y="1851452"/>
        <a:ext cx="10287000" cy="925726"/>
      </dsp:txXfrm>
    </dsp:sp>
    <dsp:sp modelId="{3D690733-27A8-1A4D-8C53-FAF30CDDE917}">
      <dsp:nvSpPr>
        <dsp:cNvPr id="0" name=""/>
        <dsp:cNvSpPr/>
      </dsp:nvSpPr>
      <dsp:spPr>
        <a:xfrm>
          <a:off x="0" y="2777178"/>
          <a:ext cx="10287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AAA609-85B0-824C-8AF0-13DE60D37C92}">
      <dsp:nvSpPr>
        <dsp:cNvPr id="0" name=""/>
        <dsp:cNvSpPr/>
      </dsp:nvSpPr>
      <dsp:spPr>
        <a:xfrm>
          <a:off x="0" y="2777178"/>
          <a:ext cx="10287000" cy="9257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 Industry responses include strategies by Relais &amp; Chateaux and Holiday Inn, focusing on innovative staffing solutions to address these challenges in the hospitality sector.</a:t>
          </a:r>
        </a:p>
      </dsp:txBody>
      <dsp:txXfrm>
        <a:off x="0" y="2777178"/>
        <a:ext cx="10287000" cy="9257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416BD7-C0EA-4341-A400-A5EADB8DC25D}">
      <dsp:nvSpPr>
        <dsp:cNvPr id="0" name=""/>
        <dsp:cNvSpPr/>
      </dsp:nvSpPr>
      <dsp:spPr>
        <a:xfrm>
          <a:off x="0" y="0"/>
          <a:ext cx="7920990" cy="66652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 CoStar's 2023 study highlights that high employee turnover in hotels depletes resources and hampers operational efficiency and service quality, stressing the importance of continual training for new hires to maintain workflow.</a:t>
          </a:r>
        </a:p>
      </dsp:txBody>
      <dsp:txXfrm>
        <a:off x="19522" y="19522"/>
        <a:ext cx="7123776" cy="627478"/>
      </dsp:txXfrm>
    </dsp:sp>
    <dsp:sp modelId="{EEE3E105-8C53-0C4C-BCB7-A41A9577890D}">
      <dsp:nvSpPr>
        <dsp:cNvPr id="0" name=""/>
        <dsp:cNvSpPr/>
      </dsp:nvSpPr>
      <dsp:spPr>
        <a:xfrm>
          <a:off x="591502" y="759095"/>
          <a:ext cx="7920990" cy="666522"/>
        </a:xfrm>
        <a:prstGeom prst="roundRect">
          <a:avLst>
            <a:gd name="adj" fmla="val 10000"/>
          </a:avLst>
        </a:prstGeom>
        <a:solidFill>
          <a:schemeClr val="accent2">
            <a:hueOff val="-372425"/>
            <a:satOff val="-155"/>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 AHLA's 2022 analysis points out that frequent staff changes force management to spend excessive time on administrative tasks like hiring and training, diverting attention from strategic initiatives.</a:t>
          </a:r>
        </a:p>
      </dsp:txBody>
      <dsp:txXfrm>
        <a:off x="611024" y="778617"/>
        <a:ext cx="6857203" cy="627478"/>
      </dsp:txXfrm>
    </dsp:sp>
    <dsp:sp modelId="{8412F074-8C2C-F341-8F85-CE937328C37E}">
      <dsp:nvSpPr>
        <dsp:cNvPr id="0" name=""/>
        <dsp:cNvSpPr/>
      </dsp:nvSpPr>
      <dsp:spPr>
        <a:xfrm>
          <a:off x="1183005" y="1518191"/>
          <a:ext cx="7920990" cy="666522"/>
        </a:xfrm>
        <a:prstGeom prst="roundRect">
          <a:avLst>
            <a:gd name="adj" fmla="val 10000"/>
          </a:avLst>
        </a:prstGeom>
        <a:solidFill>
          <a:schemeClr val="accent2">
            <a:hueOff val="-744849"/>
            <a:satOff val="-310"/>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 Front-line roles, particularly receptionists and housekeepers, face the highest turnover, leading to service inconsistencies as new staff struggle to meet established standards, impacting guest satisfaction. </a:t>
          </a:r>
        </a:p>
      </dsp:txBody>
      <dsp:txXfrm>
        <a:off x="1202527" y="1537713"/>
        <a:ext cx="6857203" cy="627478"/>
      </dsp:txXfrm>
    </dsp:sp>
    <dsp:sp modelId="{13CFABCC-FC95-3A48-B4F7-BD0C0DA721F4}">
      <dsp:nvSpPr>
        <dsp:cNvPr id="0" name=""/>
        <dsp:cNvSpPr/>
      </dsp:nvSpPr>
      <dsp:spPr>
        <a:xfrm>
          <a:off x="1774507" y="2277286"/>
          <a:ext cx="7920990" cy="666522"/>
        </a:xfrm>
        <a:prstGeom prst="roundRect">
          <a:avLst>
            <a:gd name="adj" fmla="val 10000"/>
          </a:avLst>
        </a:prstGeom>
        <a:solidFill>
          <a:schemeClr val="accent2">
            <a:hueOff val="-1117274"/>
            <a:satOff val="-466"/>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 High turnover negatively affects team morale, as employees constantly adjust to new team members, reducing job satisfaction and perpetuating turnover cycles.</a:t>
          </a:r>
        </a:p>
      </dsp:txBody>
      <dsp:txXfrm>
        <a:off x="1794029" y="2296808"/>
        <a:ext cx="6857203" cy="627478"/>
      </dsp:txXfrm>
    </dsp:sp>
    <dsp:sp modelId="{A18151BA-CACE-4F43-A4CC-BE5D24D5AA2A}">
      <dsp:nvSpPr>
        <dsp:cNvPr id="0" name=""/>
        <dsp:cNvSpPr/>
      </dsp:nvSpPr>
      <dsp:spPr>
        <a:xfrm>
          <a:off x="2366010" y="3036382"/>
          <a:ext cx="7920990" cy="666522"/>
        </a:xfrm>
        <a:prstGeom prst="roundRect">
          <a:avLst>
            <a:gd name="adj" fmla="val 10000"/>
          </a:avLst>
        </a:prstGeom>
        <a:solidFill>
          <a:schemeClr val="accent2">
            <a:hueOff val="-1489698"/>
            <a:satOff val="-62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 The constant turnover undermines a sense of belonging and teamwork among employees, damaging corporate culture and making the work environment less attractive to both existing and potential employees. (CoStar, 2020)</a:t>
          </a:r>
        </a:p>
      </dsp:txBody>
      <dsp:txXfrm>
        <a:off x="2385532" y="3055904"/>
        <a:ext cx="6857203" cy="627478"/>
      </dsp:txXfrm>
    </dsp:sp>
    <dsp:sp modelId="{4E6942B3-E522-3B4D-9471-8F6877C12816}">
      <dsp:nvSpPr>
        <dsp:cNvPr id="0" name=""/>
        <dsp:cNvSpPr/>
      </dsp:nvSpPr>
      <dsp:spPr>
        <a:xfrm>
          <a:off x="7487750" y="486932"/>
          <a:ext cx="433239" cy="43323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585229" y="486932"/>
        <a:ext cx="238281" cy="326012"/>
      </dsp:txXfrm>
    </dsp:sp>
    <dsp:sp modelId="{0613450A-AFBF-634E-A6F3-F6D3FB0A37F2}">
      <dsp:nvSpPr>
        <dsp:cNvPr id="0" name=""/>
        <dsp:cNvSpPr/>
      </dsp:nvSpPr>
      <dsp:spPr>
        <a:xfrm>
          <a:off x="8079252" y="1246027"/>
          <a:ext cx="433239" cy="433239"/>
        </a:xfrm>
        <a:prstGeom prst="downArrow">
          <a:avLst>
            <a:gd name="adj1" fmla="val 55000"/>
            <a:gd name="adj2" fmla="val 45000"/>
          </a:avLst>
        </a:prstGeom>
        <a:solidFill>
          <a:schemeClr val="accent2">
            <a:tint val="40000"/>
            <a:alpha val="90000"/>
            <a:hueOff val="-319387"/>
            <a:satOff val="4616"/>
            <a:lumOff val="472"/>
            <a:alphaOff val="0"/>
          </a:schemeClr>
        </a:solidFill>
        <a:ln w="12700" cap="flat" cmpd="sng" algn="ctr">
          <a:solidFill>
            <a:schemeClr val="accent2">
              <a:tint val="40000"/>
              <a:alpha val="90000"/>
              <a:hueOff val="-319387"/>
              <a:satOff val="4616"/>
              <a:lumOff val="47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176731" y="1246027"/>
        <a:ext cx="238281" cy="326012"/>
      </dsp:txXfrm>
    </dsp:sp>
    <dsp:sp modelId="{35ECF7E7-470A-C84D-B0C5-06B12F9D81E5}">
      <dsp:nvSpPr>
        <dsp:cNvPr id="0" name=""/>
        <dsp:cNvSpPr/>
      </dsp:nvSpPr>
      <dsp:spPr>
        <a:xfrm>
          <a:off x="8670755" y="1994014"/>
          <a:ext cx="433239" cy="433239"/>
        </a:xfrm>
        <a:prstGeom prst="downArrow">
          <a:avLst>
            <a:gd name="adj1" fmla="val 55000"/>
            <a:gd name="adj2" fmla="val 45000"/>
          </a:avLst>
        </a:prstGeom>
        <a:solidFill>
          <a:schemeClr val="accent2">
            <a:tint val="40000"/>
            <a:alpha val="90000"/>
            <a:hueOff val="-638773"/>
            <a:satOff val="9231"/>
            <a:lumOff val="943"/>
            <a:alphaOff val="0"/>
          </a:schemeClr>
        </a:solidFill>
        <a:ln w="12700" cap="flat" cmpd="sng" algn="ctr">
          <a:solidFill>
            <a:schemeClr val="accent2">
              <a:tint val="40000"/>
              <a:alpha val="90000"/>
              <a:hueOff val="-638773"/>
              <a:satOff val="9231"/>
              <a:lumOff val="94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768234" y="1994014"/>
        <a:ext cx="238281" cy="326012"/>
      </dsp:txXfrm>
    </dsp:sp>
    <dsp:sp modelId="{3D846542-0320-D549-B918-49ECA9180FFE}">
      <dsp:nvSpPr>
        <dsp:cNvPr id="0" name=""/>
        <dsp:cNvSpPr/>
      </dsp:nvSpPr>
      <dsp:spPr>
        <a:xfrm>
          <a:off x="9262257" y="2760515"/>
          <a:ext cx="433239" cy="433239"/>
        </a:xfrm>
        <a:prstGeom prst="downArrow">
          <a:avLst>
            <a:gd name="adj1" fmla="val 55000"/>
            <a:gd name="adj2" fmla="val 45000"/>
          </a:avLst>
        </a:prstGeom>
        <a:solidFill>
          <a:schemeClr val="accent2">
            <a:tint val="40000"/>
            <a:alpha val="90000"/>
            <a:hueOff val="-958160"/>
            <a:satOff val="13847"/>
            <a:lumOff val="1415"/>
            <a:alphaOff val="0"/>
          </a:schemeClr>
        </a:solidFill>
        <a:ln w="12700" cap="flat" cmpd="sng" algn="ctr">
          <a:solidFill>
            <a:schemeClr val="accent2">
              <a:tint val="40000"/>
              <a:alpha val="90000"/>
              <a:hueOff val="-958160"/>
              <a:satOff val="13847"/>
              <a:lumOff val="14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9359736" y="2760515"/>
        <a:ext cx="238281" cy="3260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4854DA-5C54-464E-81FD-E7C660A7216B}">
      <dsp:nvSpPr>
        <dsp:cNvPr id="0" name=""/>
        <dsp:cNvSpPr/>
      </dsp:nvSpPr>
      <dsp:spPr>
        <a:xfrm>
          <a:off x="0" y="1614"/>
          <a:ext cx="10287000" cy="81847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0E9BA3-E989-4D5C-84DA-D2D537480E1A}">
      <dsp:nvSpPr>
        <dsp:cNvPr id="0" name=""/>
        <dsp:cNvSpPr/>
      </dsp:nvSpPr>
      <dsp:spPr>
        <a:xfrm>
          <a:off x="247587" y="185770"/>
          <a:ext cx="450158" cy="45015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8CBE8A-86B7-4ABB-BBE9-6CADD9704A56}">
      <dsp:nvSpPr>
        <dsp:cNvPr id="0" name=""/>
        <dsp:cNvSpPr/>
      </dsp:nvSpPr>
      <dsp:spPr>
        <a:xfrm>
          <a:off x="945333" y="1614"/>
          <a:ext cx="9341666" cy="8184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21" tIns="86621" rIns="86621" bIns="86621" numCol="1" spcCol="1270" anchor="ctr" anchorCtr="0">
          <a:noAutofit/>
        </a:bodyPr>
        <a:lstStyle/>
        <a:p>
          <a:pPr marL="0" lvl="0" indent="0" algn="l" defTabSz="622300">
            <a:lnSpc>
              <a:spcPct val="100000"/>
            </a:lnSpc>
            <a:spcBef>
              <a:spcPct val="0"/>
            </a:spcBef>
            <a:spcAft>
              <a:spcPct val="35000"/>
            </a:spcAft>
            <a:buNone/>
          </a:pPr>
          <a:r>
            <a:rPr lang="en-US" sz="1400" kern="1200"/>
            <a:t>- Hcareers (2023) notes that the high costs of recruiting, hiring, and training, along with frequent turnover, substantially destabilize hotel finances and discourage guest loyalty due to potential drops in service quality.</a:t>
          </a:r>
        </a:p>
      </dsp:txBody>
      <dsp:txXfrm>
        <a:off x="945333" y="1614"/>
        <a:ext cx="9341666" cy="818470"/>
      </dsp:txXfrm>
    </dsp:sp>
    <dsp:sp modelId="{84B23793-4068-46A6-86FC-5429B6258225}">
      <dsp:nvSpPr>
        <dsp:cNvPr id="0" name=""/>
        <dsp:cNvSpPr/>
      </dsp:nvSpPr>
      <dsp:spPr>
        <a:xfrm>
          <a:off x="0" y="1024703"/>
          <a:ext cx="10287000" cy="81847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167A27-71C5-4DAC-A2AC-2654D879FEF3}">
      <dsp:nvSpPr>
        <dsp:cNvPr id="0" name=""/>
        <dsp:cNvSpPr/>
      </dsp:nvSpPr>
      <dsp:spPr>
        <a:xfrm>
          <a:off x="247587" y="1208858"/>
          <a:ext cx="450158" cy="45015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FFC2BB-86AA-48E3-9682-A49A4A4BBA7B}">
      <dsp:nvSpPr>
        <dsp:cNvPr id="0" name=""/>
        <dsp:cNvSpPr/>
      </dsp:nvSpPr>
      <dsp:spPr>
        <a:xfrm>
          <a:off x="945333" y="1024703"/>
          <a:ext cx="9341666" cy="8184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21" tIns="86621" rIns="86621" bIns="86621" numCol="1" spcCol="1270" anchor="ctr" anchorCtr="0">
          <a:noAutofit/>
        </a:bodyPr>
        <a:lstStyle/>
        <a:p>
          <a:pPr marL="0" lvl="0" indent="0" algn="l" defTabSz="622300">
            <a:lnSpc>
              <a:spcPct val="100000"/>
            </a:lnSpc>
            <a:spcBef>
              <a:spcPct val="0"/>
            </a:spcBef>
            <a:spcAft>
              <a:spcPct val="35000"/>
            </a:spcAft>
            <a:buNone/>
          </a:pPr>
          <a:r>
            <a:rPr lang="en-US" sz="1400" kern="1200"/>
            <a:t>- Viqal (2022) suggests enhancing employee support systems, including better training, career growth opportunities, and improved pay, to boost job satisfaction and reduce turnover, thus fostering a more stable workforce.</a:t>
          </a:r>
        </a:p>
      </dsp:txBody>
      <dsp:txXfrm>
        <a:off x="945333" y="1024703"/>
        <a:ext cx="9341666" cy="818470"/>
      </dsp:txXfrm>
    </dsp:sp>
    <dsp:sp modelId="{7A35D914-3A67-4081-BF69-4BEE727D7E43}">
      <dsp:nvSpPr>
        <dsp:cNvPr id="0" name=""/>
        <dsp:cNvSpPr/>
      </dsp:nvSpPr>
      <dsp:spPr>
        <a:xfrm>
          <a:off x="0" y="2047791"/>
          <a:ext cx="10287000" cy="81847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2A7348-8CB3-4C44-A0A7-97CCD11763B3}">
      <dsp:nvSpPr>
        <dsp:cNvPr id="0" name=""/>
        <dsp:cNvSpPr/>
      </dsp:nvSpPr>
      <dsp:spPr>
        <a:xfrm>
          <a:off x="247587" y="2231947"/>
          <a:ext cx="450158" cy="45015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88319D-56AE-4C96-9631-B6CD2F4CAA2F}">
      <dsp:nvSpPr>
        <dsp:cNvPr id="0" name=""/>
        <dsp:cNvSpPr/>
      </dsp:nvSpPr>
      <dsp:spPr>
        <a:xfrm>
          <a:off x="945333" y="2047791"/>
          <a:ext cx="9341666" cy="8184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21" tIns="86621" rIns="86621" bIns="86621" numCol="1" spcCol="1270" anchor="ctr" anchorCtr="0">
          <a:noAutofit/>
        </a:bodyPr>
        <a:lstStyle/>
        <a:p>
          <a:pPr marL="0" lvl="0" indent="0" algn="l" defTabSz="622300">
            <a:lnSpc>
              <a:spcPct val="100000"/>
            </a:lnSpc>
            <a:spcBef>
              <a:spcPct val="0"/>
            </a:spcBef>
            <a:spcAft>
              <a:spcPct val="35000"/>
            </a:spcAft>
            <a:buNone/>
          </a:pPr>
          <a:r>
            <a:rPr lang="en-US" sz="1400" kern="1200"/>
            <a:t>- Creating a supportive and inclusive work environment is essential for increasing employee engagement and loyalty, which helps decrease turnover rates.</a:t>
          </a:r>
        </a:p>
      </dsp:txBody>
      <dsp:txXfrm>
        <a:off x="945333" y="2047791"/>
        <a:ext cx="9341666" cy="818470"/>
      </dsp:txXfrm>
    </dsp:sp>
    <dsp:sp modelId="{80EE700B-8BE1-4A61-A4EF-3DCF066CBD71}">
      <dsp:nvSpPr>
        <dsp:cNvPr id="0" name=""/>
        <dsp:cNvSpPr/>
      </dsp:nvSpPr>
      <dsp:spPr>
        <a:xfrm>
          <a:off x="0" y="3070879"/>
          <a:ext cx="10287000" cy="81847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A9644E-0F28-4577-9B56-42D7F52C90F7}">
      <dsp:nvSpPr>
        <dsp:cNvPr id="0" name=""/>
        <dsp:cNvSpPr/>
      </dsp:nvSpPr>
      <dsp:spPr>
        <a:xfrm>
          <a:off x="247587" y="3255035"/>
          <a:ext cx="450158" cy="45015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19ADCA-DFC1-4261-9313-2AB449EEC81F}">
      <dsp:nvSpPr>
        <dsp:cNvPr id="0" name=""/>
        <dsp:cNvSpPr/>
      </dsp:nvSpPr>
      <dsp:spPr>
        <a:xfrm>
          <a:off x="945333" y="3070879"/>
          <a:ext cx="9341666" cy="8184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21" tIns="86621" rIns="86621" bIns="86621" numCol="1" spcCol="1270" anchor="ctr" anchorCtr="0">
          <a:noAutofit/>
        </a:bodyPr>
        <a:lstStyle/>
        <a:p>
          <a:pPr marL="0" lvl="0" indent="0" algn="l" defTabSz="622300">
            <a:lnSpc>
              <a:spcPct val="100000"/>
            </a:lnSpc>
            <a:spcBef>
              <a:spcPct val="0"/>
            </a:spcBef>
            <a:spcAft>
              <a:spcPct val="35000"/>
            </a:spcAft>
            <a:buNone/>
          </a:pPr>
          <a:r>
            <a:rPr lang="en-US" sz="1400" kern="1200"/>
            <a:t>- TravelAge West (2024) emphasizes that consistent, quality service is crucial for customer satisfaction and loyalty, which directly impacts a hotel's success and reputation in a competitive market.</a:t>
          </a:r>
        </a:p>
      </dsp:txBody>
      <dsp:txXfrm>
        <a:off x="945333" y="3070879"/>
        <a:ext cx="9341666" cy="8184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CF7D87-3535-4E4E-898E-CD0E8E412B4F}">
      <dsp:nvSpPr>
        <dsp:cNvPr id="0" name=""/>
        <dsp:cNvSpPr/>
      </dsp:nvSpPr>
      <dsp:spPr>
        <a:xfrm>
          <a:off x="0" y="452"/>
          <a:ext cx="10287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74F178-8309-774F-8870-EE958714F1DC}">
      <dsp:nvSpPr>
        <dsp:cNvPr id="0" name=""/>
        <dsp:cNvSpPr/>
      </dsp:nvSpPr>
      <dsp:spPr>
        <a:xfrm>
          <a:off x="0" y="452"/>
          <a:ext cx="10287000" cy="411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dirty="0"/>
            <a:t>1</a:t>
          </a:r>
          <a:r>
            <a:rPr lang="en-US" sz="1300" b="1" kern="1200" dirty="0"/>
            <a:t>. Political Impact </a:t>
          </a:r>
          <a:r>
            <a:rPr lang="en-US" sz="1300" kern="1200" dirty="0"/>
            <a:t>(</a:t>
          </a:r>
          <a:r>
            <a:rPr lang="en-US" sz="1300" kern="1200" dirty="0" err="1"/>
            <a:t>UniFocus</a:t>
          </a:r>
          <a:r>
            <a:rPr lang="en-US" sz="1300" kern="1200" dirty="0"/>
            <a:t>, 2020):</a:t>
          </a:r>
        </a:p>
      </dsp:txBody>
      <dsp:txXfrm>
        <a:off x="0" y="452"/>
        <a:ext cx="10287000" cy="411333"/>
      </dsp:txXfrm>
    </dsp:sp>
    <dsp:sp modelId="{25615648-4E26-F84E-821A-6F1DD135B779}">
      <dsp:nvSpPr>
        <dsp:cNvPr id="0" name=""/>
        <dsp:cNvSpPr/>
      </dsp:nvSpPr>
      <dsp:spPr>
        <a:xfrm>
          <a:off x="0" y="411785"/>
          <a:ext cx="102870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52A262-3CA2-D846-847B-FA8EE7472C27}">
      <dsp:nvSpPr>
        <dsp:cNvPr id="0" name=""/>
        <dsp:cNvSpPr/>
      </dsp:nvSpPr>
      <dsp:spPr>
        <a:xfrm>
          <a:off x="0" y="411785"/>
          <a:ext cx="10287000" cy="411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 Government policies, stability, and efforts to promote tourism through visa regulations and advertising directly affect hotel industry growth.</a:t>
          </a:r>
        </a:p>
      </dsp:txBody>
      <dsp:txXfrm>
        <a:off x="0" y="411785"/>
        <a:ext cx="10287000" cy="411333"/>
      </dsp:txXfrm>
    </dsp:sp>
    <dsp:sp modelId="{8DAC1900-CA4A-5C4C-9913-A7D9142C9D40}">
      <dsp:nvSpPr>
        <dsp:cNvPr id="0" name=""/>
        <dsp:cNvSpPr/>
      </dsp:nvSpPr>
      <dsp:spPr>
        <a:xfrm>
          <a:off x="0" y="823118"/>
          <a:ext cx="10287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B8916D-76E4-324B-828C-B71C2A0C08A0}">
      <dsp:nvSpPr>
        <dsp:cNvPr id="0" name=""/>
        <dsp:cNvSpPr/>
      </dsp:nvSpPr>
      <dsp:spPr>
        <a:xfrm>
          <a:off x="0" y="823118"/>
          <a:ext cx="10287000" cy="411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 Political stability attracts international visitors, whereas instability deters them.</a:t>
          </a:r>
        </a:p>
      </dsp:txBody>
      <dsp:txXfrm>
        <a:off x="0" y="823118"/>
        <a:ext cx="10287000" cy="411333"/>
      </dsp:txXfrm>
    </dsp:sp>
    <dsp:sp modelId="{0479F1CD-F17A-7C4F-AFAC-60D86813C686}">
      <dsp:nvSpPr>
        <dsp:cNvPr id="0" name=""/>
        <dsp:cNvSpPr/>
      </dsp:nvSpPr>
      <dsp:spPr>
        <a:xfrm>
          <a:off x="0" y="1234452"/>
          <a:ext cx="102870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8CB5E5-DDC5-F345-8742-C55C07A59EF0}">
      <dsp:nvSpPr>
        <dsp:cNvPr id="0" name=""/>
        <dsp:cNvSpPr/>
      </dsp:nvSpPr>
      <dsp:spPr>
        <a:xfrm>
          <a:off x="0" y="1234452"/>
          <a:ext cx="10287000" cy="411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dirty="0"/>
            <a:t>2. </a:t>
          </a:r>
          <a:r>
            <a:rPr lang="en-US" sz="1300" b="1" kern="1200" dirty="0"/>
            <a:t>Economic Factors (</a:t>
          </a:r>
          <a:r>
            <a:rPr lang="en-US" sz="1300" kern="1200" dirty="0" err="1"/>
            <a:t>Shiji</a:t>
          </a:r>
          <a:r>
            <a:rPr lang="en-US" sz="1300" kern="1200" dirty="0"/>
            <a:t> Insights, 2023):</a:t>
          </a:r>
        </a:p>
      </dsp:txBody>
      <dsp:txXfrm>
        <a:off x="0" y="1234452"/>
        <a:ext cx="10287000" cy="411333"/>
      </dsp:txXfrm>
    </dsp:sp>
    <dsp:sp modelId="{A9C868FB-4D53-E84A-9AE5-2D202BB59D2B}">
      <dsp:nvSpPr>
        <dsp:cNvPr id="0" name=""/>
        <dsp:cNvSpPr/>
      </dsp:nvSpPr>
      <dsp:spPr>
        <a:xfrm>
          <a:off x="0" y="1645785"/>
          <a:ext cx="102870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AF9CD7-3C10-9948-850B-1889FF1F431A}">
      <dsp:nvSpPr>
        <dsp:cNvPr id="0" name=""/>
        <dsp:cNvSpPr/>
      </dsp:nvSpPr>
      <dsp:spPr>
        <a:xfrm>
          <a:off x="0" y="1645785"/>
          <a:ext cx="10287000" cy="411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 Economic conditions like inflation, currency rates, and economic growth influence travel patterns and spending on accommodations.</a:t>
          </a:r>
        </a:p>
      </dsp:txBody>
      <dsp:txXfrm>
        <a:off x="0" y="1645785"/>
        <a:ext cx="10287000" cy="411333"/>
      </dsp:txXfrm>
    </dsp:sp>
    <dsp:sp modelId="{765839DF-D9FF-1248-ABAD-B4EAEC4AAFEB}">
      <dsp:nvSpPr>
        <dsp:cNvPr id="0" name=""/>
        <dsp:cNvSpPr/>
      </dsp:nvSpPr>
      <dsp:spPr>
        <a:xfrm>
          <a:off x="0" y="2057119"/>
          <a:ext cx="10287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8EA679-198B-794B-A4E5-3155DC8168BD}">
      <dsp:nvSpPr>
        <dsp:cNvPr id="0" name=""/>
        <dsp:cNvSpPr/>
      </dsp:nvSpPr>
      <dsp:spPr>
        <a:xfrm>
          <a:off x="0" y="2057119"/>
          <a:ext cx="10287000" cy="411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 Prosperity boosts vacation spending; economic downturns reduce hotel demand due to lower discretionary spending.</a:t>
          </a:r>
        </a:p>
      </dsp:txBody>
      <dsp:txXfrm>
        <a:off x="0" y="2057119"/>
        <a:ext cx="10287000" cy="411333"/>
      </dsp:txXfrm>
    </dsp:sp>
    <dsp:sp modelId="{BB259E30-878B-F14B-8798-CEAF1709FB9B}">
      <dsp:nvSpPr>
        <dsp:cNvPr id="0" name=""/>
        <dsp:cNvSpPr/>
      </dsp:nvSpPr>
      <dsp:spPr>
        <a:xfrm>
          <a:off x="0" y="2468452"/>
          <a:ext cx="102870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D66CA0-D9F7-1349-A15E-D83A7B7A9A1D}">
      <dsp:nvSpPr>
        <dsp:cNvPr id="0" name=""/>
        <dsp:cNvSpPr/>
      </dsp:nvSpPr>
      <dsp:spPr>
        <a:xfrm>
          <a:off x="0" y="2468452"/>
          <a:ext cx="10287000" cy="411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dirty="0"/>
            <a:t>3. </a:t>
          </a:r>
          <a:r>
            <a:rPr lang="en-US" sz="1300" b="1" kern="1200" dirty="0"/>
            <a:t>Social Trends</a:t>
          </a:r>
          <a:r>
            <a:rPr lang="en-US" sz="1300" kern="1200" dirty="0"/>
            <a:t> (Epos Now, 2024):</a:t>
          </a:r>
        </a:p>
      </dsp:txBody>
      <dsp:txXfrm>
        <a:off x="0" y="2468452"/>
        <a:ext cx="10287000" cy="411333"/>
      </dsp:txXfrm>
    </dsp:sp>
    <dsp:sp modelId="{A1841BB1-B9AB-1A49-AA96-356A78A267A3}">
      <dsp:nvSpPr>
        <dsp:cNvPr id="0" name=""/>
        <dsp:cNvSpPr/>
      </dsp:nvSpPr>
      <dsp:spPr>
        <a:xfrm>
          <a:off x="0" y="2879786"/>
          <a:ext cx="10287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237A86-33E4-1741-9993-95304F2FFBD6}">
      <dsp:nvSpPr>
        <dsp:cNvPr id="0" name=""/>
        <dsp:cNvSpPr/>
      </dsp:nvSpPr>
      <dsp:spPr>
        <a:xfrm>
          <a:off x="0" y="2879786"/>
          <a:ext cx="10287000" cy="411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 Post-pandemic consumer preferences are shifting towards personalized travel experiences with a focus on health and safety.</a:t>
          </a:r>
        </a:p>
      </dsp:txBody>
      <dsp:txXfrm>
        <a:off x="0" y="2879786"/>
        <a:ext cx="10287000" cy="411333"/>
      </dsp:txXfrm>
    </dsp:sp>
    <dsp:sp modelId="{16185645-FA72-4C43-A4ED-58A4A1CFA5D8}">
      <dsp:nvSpPr>
        <dsp:cNvPr id="0" name=""/>
        <dsp:cNvSpPr/>
      </dsp:nvSpPr>
      <dsp:spPr>
        <a:xfrm>
          <a:off x="0" y="3291119"/>
          <a:ext cx="102870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90F5B2-0DC5-C24D-9CD0-FAC871E1FBE4}">
      <dsp:nvSpPr>
        <dsp:cNvPr id="0" name=""/>
        <dsp:cNvSpPr/>
      </dsp:nvSpPr>
      <dsp:spPr>
        <a:xfrm>
          <a:off x="0" y="3291119"/>
          <a:ext cx="10287000" cy="411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 Demographic changes influence travel preferences and accommodation needs.</a:t>
          </a:r>
        </a:p>
      </dsp:txBody>
      <dsp:txXfrm>
        <a:off x="0" y="3291119"/>
        <a:ext cx="10287000" cy="41133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3139A1-0868-5947-BE43-75665BF9DBCF}">
      <dsp:nvSpPr>
        <dsp:cNvPr id="0" name=""/>
        <dsp:cNvSpPr/>
      </dsp:nvSpPr>
      <dsp:spPr>
        <a:xfrm>
          <a:off x="0" y="512052"/>
          <a:ext cx="10287000" cy="2878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4. Technological Advances (Benard, 2021):</a:t>
          </a:r>
        </a:p>
      </dsp:txBody>
      <dsp:txXfrm>
        <a:off x="14050" y="526102"/>
        <a:ext cx="10258900" cy="259719"/>
      </dsp:txXfrm>
    </dsp:sp>
    <dsp:sp modelId="{2F915D81-8F0F-5948-970C-7F6730BD85F1}">
      <dsp:nvSpPr>
        <dsp:cNvPr id="0" name=""/>
        <dsp:cNvSpPr/>
      </dsp:nvSpPr>
      <dsp:spPr>
        <a:xfrm>
          <a:off x="0" y="834432"/>
          <a:ext cx="10287000" cy="2878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 The rise of online booking platforms, digital marketing, and AI in customer support is transforming service delivery.</a:t>
          </a:r>
        </a:p>
      </dsp:txBody>
      <dsp:txXfrm>
        <a:off x="14050" y="848482"/>
        <a:ext cx="10258900" cy="259719"/>
      </dsp:txXfrm>
    </dsp:sp>
    <dsp:sp modelId="{671D6797-2153-8543-87E3-62AA5C019320}">
      <dsp:nvSpPr>
        <dsp:cNvPr id="0" name=""/>
        <dsp:cNvSpPr/>
      </dsp:nvSpPr>
      <dsp:spPr>
        <a:xfrm>
          <a:off x="0" y="1156812"/>
          <a:ext cx="10287000" cy="2878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 Technology enhances operational efficiency through advanced management systems for reservations, inventory, and customer relations.</a:t>
          </a:r>
        </a:p>
      </dsp:txBody>
      <dsp:txXfrm>
        <a:off x="14050" y="1170862"/>
        <a:ext cx="10258900" cy="259719"/>
      </dsp:txXfrm>
    </dsp:sp>
    <dsp:sp modelId="{8AA75487-4BFC-7E46-8637-9957AA995374}">
      <dsp:nvSpPr>
        <dsp:cNvPr id="0" name=""/>
        <dsp:cNvSpPr/>
      </dsp:nvSpPr>
      <dsp:spPr>
        <a:xfrm>
          <a:off x="0" y="1479192"/>
          <a:ext cx="10287000" cy="2878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5. Environmental Considerations (PressReader, 2023):</a:t>
          </a:r>
        </a:p>
      </dsp:txBody>
      <dsp:txXfrm>
        <a:off x="14050" y="1493242"/>
        <a:ext cx="10258900" cy="259719"/>
      </dsp:txXfrm>
    </dsp:sp>
    <dsp:sp modelId="{182D661B-B84F-974A-A1A9-5A5BDFA2C8FF}">
      <dsp:nvSpPr>
        <dsp:cNvPr id="0" name=""/>
        <dsp:cNvSpPr/>
      </dsp:nvSpPr>
      <dsp:spPr>
        <a:xfrm>
          <a:off x="0" y="1801572"/>
          <a:ext cx="10287000" cy="2878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 Increasing awareness of climate change pressures the hotel industry to adopt sustainable practices like waste reduction and water conservation.</a:t>
          </a:r>
        </a:p>
      </dsp:txBody>
      <dsp:txXfrm>
        <a:off x="14050" y="1815622"/>
        <a:ext cx="10258900" cy="259719"/>
      </dsp:txXfrm>
    </dsp:sp>
    <dsp:sp modelId="{ADFDB3C9-F6B0-7941-9F7B-82DF486F981A}">
      <dsp:nvSpPr>
        <dsp:cNvPr id="0" name=""/>
        <dsp:cNvSpPr/>
      </dsp:nvSpPr>
      <dsp:spPr>
        <a:xfrm>
          <a:off x="0" y="2123952"/>
          <a:ext cx="10287000" cy="2878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 Travelers prefer environmentally responsible destinations and hotels.</a:t>
          </a:r>
        </a:p>
      </dsp:txBody>
      <dsp:txXfrm>
        <a:off x="14050" y="2138002"/>
        <a:ext cx="10258900" cy="259719"/>
      </dsp:txXfrm>
    </dsp:sp>
    <dsp:sp modelId="{24D545AF-0DA0-F04E-B842-2B100B6D76D3}">
      <dsp:nvSpPr>
        <dsp:cNvPr id="0" name=""/>
        <dsp:cNvSpPr/>
      </dsp:nvSpPr>
      <dsp:spPr>
        <a:xfrm>
          <a:off x="0" y="2446332"/>
          <a:ext cx="10287000" cy="2878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6. Legal Framework (Thynk, 2022):</a:t>
          </a:r>
        </a:p>
      </dsp:txBody>
      <dsp:txXfrm>
        <a:off x="14050" y="2460382"/>
        <a:ext cx="10258900" cy="259719"/>
      </dsp:txXfrm>
    </dsp:sp>
    <dsp:sp modelId="{788B14A9-5A19-E648-A558-A7C6338EA813}">
      <dsp:nvSpPr>
        <dsp:cNvPr id="0" name=""/>
        <dsp:cNvSpPr/>
      </dsp:nvSpPr>
      <dsp:spPr>
        <a:xfrm>
          <a:off x="0" y="2768712"/>
          <a:ext cx="10287000" cy="2878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 Compliance with labor laws affects staffing, working conditions, and wages.</a:t>
          </a:r>
        </a:p>
      </dsp:txBody>
      <dsp:txXfrm>
        <a:off x="14050" y="2782762"/>
        <a:ext cx="10258900" cy="259719"/>
      </dsp:txXfrm>
    </dsp:sp>
    <dsp:sp modelId="{BEB2A5D5-6E2E-C64C-91AE-24CEA34E294D}">
      <dsp:nvSpPr>
        <dsp:cNvPr id="0" name=""/>
        <dsp:cNvSpPr/>
      </dsp:nvSpPr>
      <dsp:spPr>
        <a:xfrm>
          <a:off x="0" y="3091092"/>
          <a:ext cx="10287000" cy="2878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 Health and safety regulations ensure the well-being of guests and staff, while consumer rights laws impact how hotels handle bookings and disputes.</a:t>
          </a:r>
        </a:p>
      </dsp:txBody>
      <dsp:txXfrm>
        <a:off x="14050" y="3105142"/>
        <a:ext cx="10258900" cy="2597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C6CEE1-B5DC-0742-8182-67E72E2D9BA4}">
      <dsp:nvSpPr>
        <dsp:cNvPr id="0" name=""/>
        <dsp:cNvSpPr/>
      </dsp:nvSpPr>
      <dsp:spPr>
        <a:xfrm>
          <a:off x="0" y="414291"/>
          <a:ext cx="4092594" cy="10389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1. Relais &amp; Châteaux enhances employee retention in luxury hotels by creating outstanding work environments, offering competitive salaries, and extensive benefits, including health insurance and development opportunities (Glassdoor, 2022).</a:t>
          </a:r>
        </a:p>
      </dsp:txBody>
      <dsp:txXfrm>
        <a:off x="50718" y="465009"/>
        <a:ext cx="3991158" cy="937523"/>
      </dsp:txXfrm>
    </dsp:sp>
    <dsp:sp modelId="{8249A491-003A-6D45-B508-2AAD12501E43}">
      <dsp:nvSpPr>
        <dsp:cNvPr id="0" name=""/>
        <dsp:cNvSpPr/>
      </dsp:nvSpPr>
      <dsp:spPr>
        <a:xfrm>
          <a:off x="0" y="1487811"/>
          <a:ext cx="4092594" cy="1038959"/>
        </a:xfrm>
        <a:prstGeom prst="roundRect">
          <a:avLst/>
        </a:prstGeom>
        <a:solidFill>
          <a:schemeClr val="accent2">
            <a:hueOff val="-496566"/>
            <a:satOff val="-207"/>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2. While enhanced benefits at Relais &amp; Châteaux have led to lower turnover and improved morale, the financial burden of such investments limits their applicability in smaller or less wealthy businesses (Gibson, 2018).</a:t>
          </a:r>
        </a:p>
      </dsp:txBody>
      <dsp:txXfrm>
        <a:off x="50718" y="1538529"/>
        <a:ext cx="3991158" cy="937523"/>
      </dsp:txXfrm>
    </dsp:sp>
    <dsp:sp modelId="{17A0AFA3-6C75-BF41-B332-02D116FB685A}">
      <dsp:nvSpPr>
        <dsp:cNvPr id="0" name=""/>
        <dsp:cNvSpPr/>
      </dsp:nvSpPr>
      <dsp:spPr>
        <a:xfrm>
          <a:off x="0" y="2561331"/>
          <a:ext cx="4092594" cy="1038959"/>
        </a:xfrm>
        <a:prstGeom prst="roundRect">
          <a:avLst/>
        </a:prstGeom>
        <a:solidFill>
          <a:schemeClr val="accent2">
            <a:hueOff val="-993132"/>
            <a:satOff val="-414"/>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3. Relais &amp; Châteaux invests in high-quality training that reflects its luxury brand values, improving staff skills and service levels. However, the extensive resources required make it challenging to implement this strategy broadly, especially in budget sectors (Jabulani Safari, 2023).</a:t>
          </a:r>
        </a:p>
      </dsp:txBody>
      <dsp:txXfrm>
        <a:off x="50718" y="2612049"/>
        <a:ext cx="3991158" cy="937523"/>
      </dsp:txXfrm>
    </dsp:sp>
    <dsp:sp modelId="{68BCB917-C008-4747-90D1-57ED64D88C3C}">
      <dsp:nvSpPr>
        <dsp:cNvPr id="0" name=""/>
        <dsp:cNvSpPr/>
      </dsp:nvSpPr>
      <dsp:spPr>
        <a:xfrm>
          <a:off x="0" y="3634851"/>
          <a:ext cx="4092594" cy="1038959"/>
        </a:xfrm>
        <a:prstGeom prst="roundRect">
          <a:avLst/>
        </a:prstGeom>
        <a:solidFill>
          <a:schemeClr val="accent2">
            <a:hueOff val="-1489698"/>
            <a:satOff val="-62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4. Relais &amp; Châteaux attracts employees and guests by prioritizing sustainability and ethical standards, enhancing its reputation but demanding ongoing resource investment to maintain these principles (Journal des Palaces, 2021).</a:t>
          </a:r>
        </a:p>
      </dsp:txBody>
      <dsp:txXfrm>
        <a:off x="50718" y="3685569"/>
        <a:ext cx="3991158" cy="93752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D09ECD-059C-1744-8941-ED9384D25B7D}">
      <dsp:nvSpPr>
        <dsp:cNvPr id="0" name=""/>
        <dsp:cNvSpPr/>
      </dsp:nvSpPr>
      <dsp:spPr>
        <a:xfrm>
          <a:off x="0" y="95376"/>
          <a:ext cx="4092594" cy="16017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1. Holiday Inn utilizes self-service kiosks and online check-in to cut labor costs and improve efficiency, though this can reduce valuable guest interaction (Simply Hired, 2024).</a:t>
          </a:r>
        </a:p>
      </dsp:txBody>
      <dsp:txXfrm>
        <a:off x="78190" y="173566"/>
        <a:ext cx="3936214" cy="1445350"/>
      </dsp:txXfrm>
    </dsp:sp>
    <dsp:sp modelId="{2C0A57DC-E918-954A-B846-29B3A557B18B}">
      <dsp:nvSpPr>
        <dsp:cNvPr id="0" name=""/>
        <dsp:cNvSpPr/>
      </dsp:nvSpPr>
      <dsp:spPr>
        <a:xfrm>
          <a:off x="0" y="1743186"/>
          <a:ext cx="4092594" cy="1601730"/>
        </a:xfrm>
        <a:prstGeom prst="roundRect">
          <a:avLst/>
        </a:prstGeom>
        <a:solidFill>
          <a:schemeClr val="accent2">
            <a:hueOff val="-744849"/>
            <a:satOff val="-310"/>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2. To manage fluctuating occupancy, Holiday Inn combines permanent and seasonal hires, enhancing flexibility but sometimes leading to inconsistent service (Holiday Inn Club Vacations Incorporated, 2021).</a:t>
          </a:r>
        </a:p>
      </dsp:txBody>
      <dsp:txXfrm>
        <a:off x="78190" y="1821376"/>
        <a:ext cx="3936214" cy="1445350"/>
      </dsp:txXfrm>
    </dsp:sp>
    <dsp:sp modelId="{581630A8-9086-B840-9C24-77E138CF5C29}">
      <dsp:nvSpPr>
        <dsp:cNvPr id="0" name=""/>
        <dsp:cNvSpPr/>
      </dsp:nvSpPr>
      <dsp:spPr>
        <a:xfrm>
          <a:off x="0" y="3390996"/>
          <a:ext cx="4092594" cy="1601730"/>
        </a:xfrm>
        <a:prstGeom prst="roundRect">
          <a:avLst/>
        </a:prstGeom>
        <a:solidFill>
          <a:schemeClr val="accent2">
            <a:hueOff val="-1489698"/>
            <a:satOff val="-62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3. Holiday Inn boosts workplace morale through feedback systems and supportive management, enhancing employee satisfaction. However, the effectiveness depends on management's commitment to these practices (Breakroom, 2020).</a:t>
          </a:r>
        </a:p>
      </dsp:txBody>
      <dsp:txXfrm>
        <a:off x="78190" y="3469186"/>
        <a:ext cx="3936214" cy="144535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A372E8-5A89-4A43-AD3B-D7B15949D1BC}">
      <dsp:nvSpPr>
        <dsp:cNvPr id="0" name=""/>
        <dsp:cNvSpPr/>
      </dsp:nvSpPr>
      <dsp:spPr>
        <a:xfrm>
          <a:off x="0" y="1536"/>
          <a:ext cx="10287000" cy="7789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646A21-45AC-4582-8F6A-4102809FC7DB}">
      <dsp:nvSpPr>
        <dsp:cNvPr id="0" name=""/>
        <dsp:cNvSpPr/>
      </dsp:nvSpPr>
      <dsp:spPr>
        <a:xfrm>
          <a:off x="235620" y="176792"/>
          <a:ext cx="428401" cy="4284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1314B3-0C99-46CF-9451-2C7E6B04427B}">
      <dsp:nvSpPr>
        <dsp:cNvPr id="0" name=""/>
        <dsp:cNvSpPr/>
      </dsp:nvSpPr>
      <dsp:spPr>
        <a:xfrm>
          <a:off x="899643" y="1536"/>
          <a:ext cx="9387356" cy="778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435" tIns="82435" rIns="82435" bIns="82435" numCol="1" spcCol="1270" anchor="ctr" anchorCtr="0">
          <a:noAutofit/>
        </a:bodyPr>
        <a:lstStyle/>
        <a:p>
          <a:pPr marL="0" lvl="0" indent="0" algn="l" defTabSz="977900">
            <a:lnSpc>
              <a:spcPct val="90000"/>
            </a:lnSpc>
            <a:spcBef>
              <a:spcPct val="0"/>
            </a:spcBef>
            <a:spcAft>
              <a:spcPct val="35000"/>
            </a:spcAft>
            <a:buNone/>
          </a:pPr>
          <a:r>
            <a:rPr lang="en-US" sz="2200" kern="1200"/>
            <a:t>Implementing comprehensive employee retention programs (Hotelier Magazine, 2020)</a:t>
          </a:r>
        </a:p>
      </dsp:txBody>
      <dsp:txXfrm>
        <a:off x="899643" y="1536"/>
        <a:ext cx="9387356" cy="778911"/>
      </dsp:txXfrm>
    </dsp:sp>
    <dsp:sp modelId="{CCD4B328-1D4F-47B0-968E-7FA680098AC0}">
      <dsp:nvSpPr>
        <dsp:cNvPr id="0" name=""/>
        <dsp:cNvSpPr/>
      </dsp:nvSpPr>
      <dsp:spPr>
        <a:xfrm>
          <a:off x="0" y="975176"/>
          <a:ext cx="10287000" cy="7789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16EF03-27FB-45E0-B332-113E7A13BA27}">
      <dsp:nvSpPr>
        <dsp:cNvPr id="0" name=""/>
        <dsp:cNvSpPr/>
      </dsp:nvSpPr>
      <dsp:spPr>
        <a:xfrm>
          <a:off x="235620" y="1150431"/>
          <a:ext cx="428401" cy="4284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C02E8A-4502-4A59-B50C-C27A9F92810E}">
      <dsp:nvSpPr>
        <dsp:cNvPr id="0" name=""/>
        <dsp:cNvSpPr/>
      </dsp:nvSpPr>
      <dsp:spPr>
        <a:xfrm>
          <a:off x="899643" y="975176"/>
          <a:ext cx="9387356" cy="778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435" tIns="82435" rIns="82435" bIns="82435" numCol="1" spcCol="1270" anchor="ctr" anchorCtr="0">
          <a:noAutofit/>
        </a:bodyPr>
        <a:lstStyle/>
        <a:p>
          <a:pPr marL="0" lvl="0" indent="0" algn="l" defTabSz="977900">
            <a:lnSpc>
              <a:spcPct val="90000"/>
            </a:lnSpc>
            <a:spcBef>
              <a:spcPct val="0"/>
            </a:spcBef>
            <a:spcAft>
              <a:spcPct val="35000"/>
            </a:spcAft>
            <a:buNone/>
          </a:pPr>
          <a:r>
            <a:rPr lang="en-US" sz="2200" kern="1200"/>
            <a:t>Improving the balance between work and personal life (KBS Services, 2024)</a:t>
          </a:r>
        </a:p>
      </dsp:txBody>
      <dsp:txXfrm>
        <a:off x="899643" y="975176"/>
        <a:ext cx="9387356" cy="778911"/>
      </dsp:txXfrm>
    </dsp:sp>
    <dsp:sp modelId="{4AC98292-2C3B-46AF-B56C-C04785D862FD}">
      <dsp:nvSpPr>
        <dsp:cNvPr id="0" name=""/>
        <dsp:cNvSpPr/>
      </dsp:nvSpPr>
      <dsp:spPr>
        <a:xfrm>
          <a:off x="0" y="1948816"/>
          <a:ext cx="10287000" cy="7789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FA2EFE-B03D-48C4-9546-998EB150D175}">
      <dsp:nvSpPr>
        <dsp:cNvPr id="0" name=""/>
        <dsp:cNvSpPr/>
      </dsp:nvSpPr>
      <dsp:spPr>
        <a:xfrm>
          <a:off x="235620" y="2124071"/>
          <a:ext cx="428401" cy="4284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576E8D-AC55-49DC-B0A3-0E19F5E9BB99}">
      <dsp:nvSpPr>
        <dsp:cNvPr id="0" name=""/>
        <dsp:cNvSpPr/>
      </dsp:nvSpPr>
      <dsp:spPr>
        <a:xfrm>
          <a:off x="899643" y="1948816"/>
          <a:ext cx="9387356" cy="778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435" tIns="82435" rIns="82435" bIns="82435" numCol="1" spcCol="1270" anchor="ctr" anchorCtr="0">
          <a:noAutofit/>
        </a:bodyPr>
        <a:lstStyle/>
        <a:p>
          <a:pPr marL="0" lvl="0" indent="0" algn="l" defTabSz="977900">
            <a:lnSpc>
              <a:spcPct val="90000"/>
            </a:lnSpc>
            <a:spcBef>
              <a:spcPct val="0"/>
            </a:spcBef>
            <a:spcAft>
              <a:spcPct val="35000"/>
            </a:spcAft>
            <a:buNone/>
          </a:pPr>
          <a:r>
            <a:rPr lang="en-US" sz="2200" kern="1200"/>
            <a:t>Strategic Technology Use (Travel Outlook, 2021)</a:t>
          </a:r>
        </a:p>
      </dsp:txBody>
      <dsp:txXfrm>
        <a:off x="899643" y="1948816"/>
        <a:ext cx="9387356" cy="778911"/>
      </dsp:txXfrm>
    </dsp:sp>
    <dsp:sp modelId="{4655156F-817D-4EA4-A7C9-CA42CDAB00F3}">
      <dsp:nvSpPr>
        <dsp:cNvPr id="0" name=""/>
        <dsp:cNvSpPr/>
      </dsp:nvSpPr>
      <dsp:spPr>
        <a:xfrm>
          <a:off x="0" y="2922456"/>
          <a:ext cx="10287000" cy="7789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5C7FBC-D1FA-4129-8A56-388AD2138CF2}">
      <dsp:nvSpPr>
        <dsp:cNvPr id="0" name=""/>
        <dsp:cNvSpPr/>
      </dsp:nvSpPr>
      <dsp:spPr>
        <a:xfrm>
          <a:off x="235620" y="3097711"/>
          <a:ext cx="428401" cy="42840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E8AF0B-9E2A-4041-BB61-A64B15587D12}">
      <dsp:nvSpPr>
        <dsp:cNvPr id="0" name=""/>
        <dsp:cNvSpPr/>
      </dsp:nvSpPr>
      <dsp:spPr>
        <a:xfrm>
          <a:off x="899643" y="2922456"/>
          <a:ext cx="9387356" cy="778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435" tIns="82435" rIns="82435" bIns="82435" numCol="1" spcCol="1270" anchor="ctr" anchorCtr="0">
          <a:noAutofit/>
        </a:bodyPr>
        <a:lstStyle/>
        <a:p>
          <a:pPr marL="0" lvl="0" indent="0" algn="l" defTabSz="977900">
            <a:lnSpc>
              <a:spcPct val="90000"/>
            </a:lnSpc>
            <a:spcBef>
              <a:spcPct val="0"/>
            </a:spcBef>
            <a:spcAft>
              <a:spcPct val="35000"/>
            </a:spcAft>
            <a:buNone/>
          </a:pPr>
          <a:r>
            <a:rPr lang="en-US" sz="2200" kern="1200"/>
            <a:t>Improving Employee Engagement and Promoting Inclusivity  (EHL Hospitality Insights, 2023)</a:t>
          </a:r>
        </a:p>
      </dsp:txBody>
      <dsp:txXfrm>
        <a:off x="899643" y="2922456"/>
        <a:ext cx="9387356" cy="77891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C4C4E9-091B-134D-B191-0428FBC8D7FD}">
      <dsp:nvSpPr>
        <dsp:cNvPr id="0" name=""/>
        <dsp:cNvSpPr/>
      </dsp:nvSpPr>
      <dsp:spPr>
        <a:xfrm>
          <a:off x="0" y="585942"/>
          <a:ext cx="10287000" cy="623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Using Agile Staffing Strategies (Florida International University, 2020)</a:t>
          </a:r>
        </a:p>
      </dsp:txBody>
      <dsp:txXfrm>
        <a:off x="30442" y="616384"/>
        <a:ext cx="10226116" cy="562726"/>
      </dsp:txXfrm>
    </dsp:sp>
    <dsp:sp modelId="{ADE5BA8A-8993-534D-9BF4-01916D9180FD}">
      <dsp:nvSpPr>
        <dsp:cNvPr id="0" name=""/>
        <dsp:cNvSpPr/>
      </dsp:nvSpPr>
      <dsp:spPr>
        <a:xfrm>
          <a:off x="0" y="1284432"/>
          <a:ext cx="10287000" cy="623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Prioritizing Employer Branding (Mara Solutions, 2023)</a:t>
          </a:r>
        </a:p>
      </dsp:txBody>
      <dsp:txXfrm>
        <a:off x="30442" y="1314874"/>
        <a:ext cx="10226116" cy="562726"/>
      </dsp:txXfrm>
    </dsp:sp>
    <dsp:sp modelId="{16735C42-4679-5E4E-AF0C-65041F3F84F0}">
      <dsp:nvSpPr>
        <dsp:cNvPr id="0" name=""/>
        <dsp:cNvSpPr/>
      </dsp:nvSpPr>
      <dsp:spPr>
        <a:xfrm>
          <a:off x="0" y="1982922"/>
          <a:ext cx="10287000" cy="623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Advocacy for Higher Labour Standards (Amadeus Hospitality, 2022)</a:t>
          </a:r>
        </a:p>
      </dsp:txBody>
      <dsp:txXfrm>
        <a:off x="30442" y="2013364"/>
        <a:ext cx="10226116" cy="562726"/>
      </dsp:txXfrm>
    </dsp:sp>
    <dsp:sp modelId="{83508561-9B68-0749-B592-17E8B7C0D6C0}">
      <dsp:nvSpPr>
        <dsp:cNvPr id="0" name=""/>
        <dsp:cNvSpPr/>
      </dsp:nvSpPr>
      <dsp:spPr>
        <a:xfrm>
          <a:off x="0" y="2681412"/>
          <a:ext cx="10287000" cy="623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Prioritizing mental health and well-being (PressReader, 2023)</a:t>
          </a:r>
        </a:p>
      </dsp:txBody>
      <dsp:txXfrm>
        <a:off x="30442" y="2711854"/>
        <a:ext cx="10226116" cy="56272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14D29-B1B1-804F-B337-BFA9558CA67C}">
      <dsp:nvSpPr>
        <dsp:cNvPr id="0" name=""/>
        <dsp:cNvSpPr/>
      </dsp:nvSpPr>
      <dsp:spPr>
        <a:xfrm>
          <a:off x="0" y="0"/>
          <a:ext cx="8743950" cy="111087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 To combat high turnover rates, hotels should prioritize retention by offering extensive benefits, professional development, and a balanced work-life environment, while utilizing technology to reduce workloads.</a:t>
          </a:r>
        </a:p>
      </dsp:txBody>
      <dsp:txXfrm>
        <a:off x="32536" y="32536"/>
        <a:ext cx="7545233" cy="1045799"/>
      </dsp:txXfrm>
    </dsp:sp>
    <dsp:sp modelId="{A6BB68DC-A5FB-7B4D-83E0-43B0D78145D9}">
      <dsp:nvSpPr>
        <dsp:cNvPr id="0" name=""/>
        <dsp:cNvSpPr/>
      </dsp:nvSpPr>
      <dsp:spPr>
        <a:xfrm>
          <a:off x="771525" y="1296016"/>
          <a:ext cx="8743950" cy="1110871"/>
        </a:xfrm>
        <a:prstGeom prst="roundRect">
          <a:avLst>
            <a:gd name="adj" fmla="val 10000"/>
          </a:avLst>
        </a:prstGeom>
        <a:solidFill>
          <a:schemeClr val="accent2">
            <a:hueOff val="-744849"/>
            <a:satOff val="-310"/>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 Building a supportive, inclusive workplace and focusing on mental health and wellness are crucial for maintaining a productive and enjoyable environment.</a:t>
          </a:r>
        </a:p>
      </dsp:txBody>
      <dsp:txXfrm>
        <a:off x="804061" y="1328552"/>
        <a:ext cx="7185286" cy="1045799"/>
      </dsp:txXfrm>
    </dsp:sp>
    <dsp:sp modelId="{A85D792D-256A-0B43-9162-6C1626763D29}">
      <dsp:nvSpPr>
        <dsp:cNvPr id="0" name=""/>
        <dsp:cNvSpPr/>
      </dsp:nvSpPr>
      <dsp:spPr>
        <a:xfrm>
          <a:off x="1543050" y="2592033"/>
          <a:ext cx="8743950" cy="1110871"/>
        </a:xfrm>
        <a:prstGeom prst="roundRect">
          <a:avLst>
            <a:gd name="adj" fmla="val 10000"/>
          </a:avLst>
        </a:prstGeom>
        <a:solidFill>
          <a:schemeClr val="accent2">
            <a:hueOff val="-1489698"/>
            <a:satOff val="-62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 Implementing these strategies can enhance the hotel industry's ability to attract and retain committed employees, leading to sustained profitability and a stronger reputation, ultimately improving both employee satisfaction and guest experiences.</a:t>
          </a:r>
        </a:p>
      </dsp:txBody>
      <dsp:txXfrm>
        <a:off x="1575586" y="2624569"/>
        <a:ext cx="7185286" cy="1045799"/>
      </dsp:txXfrm>
    </dsp:sp>
    <dsp:sp modelId="{C70882E9-3800-EA4B-A3AE-43A1AD74D046}">
      <dsp:nvSpPr>
        <dsp:cNvPr id="0" name=""/>
        <dsp:cNvSpPr/>
      </dsp:nvSpPr>
      <dsp:spPr>
        <a:xfrm>
          <a:off x="8021883" y="842410"/>
          <a:ext cx="722066" cy="72206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184348" y="842410"/>
        <a:ext cx="397136" cy="543355"/>
      </dsp:txXfrm>
    </dsp:sp>
    <dsp:sp modelId="{232AEE18-E819-0047-A491-BA87053E5355}">
      <dsp:nvSpPr>
        <dsp:cNvPr id="0" name=""/>
        <dsp:cNvSpPr/>
      </dsp:nvSpPr>
      <dsp:spPr>
        <a:xfrm>
          <a:off x="8793408" y="2131021"/>
          <a:ext cx="722066" cy="722066"/>
        </a:xfrm>
        <a:prstGeom prst="downArrow">
          <a:avLst>
            <a:gd name="adj1" fmla="val 55000"/>
            <a:gd name="adj2" fmla="val 45000"/>
          </a:avLst>
        </a:prstGeom>
        <a:solidFill>
          <a:schemeClr val="accent2">
            <a:tint val="40000"/>
            <a:alpha val="90000"/>
            <a:hueOff val="-958160"/>
            <a:satOff val="13847"/>
            <a:lumOff val="1415"/>
            <a:alphaOff val="0"/>
          </a:schemeClr>
        </a:solidFill>
        <a:ln w="12700" cap="flat" cmpd="sng" algn="ctr">
          <a:solidFill>
            <a:schemeClr val="accent2">
              <a:tint val="40000"/>
              <a:alpha val="90000"/>
              <a:hueOff val="-958160"/>
              <a:satOff val="13847"/>
              <a:lumOff val="14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955873" y="2131021"/>
        <a:ext cx="397136" cy="54335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96F2-02BD-E71F-EFBD-14FECCF2D331}"/>
              </a:ext>
            </a:extLst>
          </p:cNvPr>
          <p:cNvSpPr>
            <a:spLocks noGrp="1"/>
          </p:cNvSpPr>
          <p:nvPr>
            <p:ph type="ctrTitle"/>
          </p:nvPr>
        </p:nvSpPr>
        <p:spPr>
          <a:xfrm>
            <a:off x="1524000" y="1122362"/>
            <a:ext cx="7172325" cy="3152251"/>
          </a:xfrm>
        </p:spPr>
        <p:txBody>
          <a:bodyPr anchor="b">
            <a:normAutofit/>
          </a:bodyPr>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BBE90113-E8E1-4E48-41BC-583802BFC956}"/>
              </a:ext>
            </a:extLst>
          </p:cNvPr>
          <p:cNvSpPr>
            <a:spLocks noGrp="1"/>
          </p:cNvSpPr>
          <p:nvPr>
            <p:ph type="subTitle" idx="1"/>
          </p:nvPr>
        </p:nvSpPr>
        <p:spPr>
          <a:xfrm>
            <a:off x="1524000" y="4920137"/>
            <a:ext cx="7172325" cy="1122363"/>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AC7EE5-BFF0-D779-4261-E239DB450A69}"/>
              </a:ext>
            </a:extLst>
          </p:cNvPr>
          <p:cNvSpPr>
            <a:spLocks noGrp="1"/>
          </p:cNvSpPr>
          <p:nvPr>
            <p:ph type="dt" sz="half" idx="10"/>
          </p:nvPr>
        </p:nvSpPr>
        <p:spPr/>
        <p:txBody>
          <a:bodyPr/>
          <a:lstStyle/>
          <a:p>
            <a:fld id="{9D0D92BC-42A9-434B-8530-ADBF4485E407}" type="datetimeFigureOut">
              <a:rPr lang="en-US" smtClean="0"/>
              <a:t>5/19/2024</a:t>
            </a:fld>
            <a:endParaRPr lang="en-US"/>
          </a:p>
        </p:txBody>
      </p:sp>
      <p:sp>
        <p:nvSpPr>
          <p:cNvPr id="5" name="Footer Placeholder 4">
            <a:extLst>
              <a:ext uri="{FF2B5EF4-FFF2-40B4-BE49-F238E27FC236}">
                <a16:creationId xmlns:a16="http://schemas.microsoft.com/office/drawing/2014/main" id="{63789492-34ED-FE24-4F29-E4C8F5497B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B0C886-7F1E-7BC1-9A9E-B24C2AC2F0F5}"/>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8" name="Straight Connector 7">
            <a:extLst>
              <a:ext uri="{FF2B5EF4-FFF2-40B4-BE49-F238E27FC236}">
                <a16:creationId xmlns:a16="http://schemas.microsoft.com/office/drawing/2014/main" id="{1C74AEE6-9CA7-5247-DC34-99634247DF50}"/>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03458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532FD-157B-437C-E9D5-B66E8B3B195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1790A51-A7E8-7A6A-5FD0-F9B250BE41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78C8B8-F999-7D95-435D-17CE6ACCDC87}"/>
              </a:ext>
            </a:extLst>
          </p:cNvPr>
          <p:cNvSpPr>
            <a:spLocks noGrp="1"/>
          </p:cNvSpPr>
          <p:nvPr>
            <p:ph type="dt" sz="half" idx="10"/>
          </p:nvPr>
        </p:nvSpPr>
        <p:spPr/>
        <p:txBody>
          <a:bodyPr/>
          <a:lstStyle/>
          <a:p>
            <a:fld id="{9D0D92BC-42A9-434B-8530-ADBF4485E407}" type="datetimeFigureOut">
              <a:rPr lang="en-US" smtClean="0"/>
              <a:t>5/19/2024</a:t>
            </a:fld>
            <a:endParaRPr lang="en-US"/>
          </a:p>
        </p:txBody>
      </p:sp>
      <p:sp>
        <p:nvSpPr>
          <p:cNvPr id="5" name="Footer Placeholder 4">
            <a:extLst>
              <a:ext uri="{FF2B5EF4-FFF2-40B4-BE49-F238E27FC236}">
                <a16:creationId xmlns:a16="http://schemas.microsoft.com/office/drawing/2014/main" id="{6E427265-C89C-937F-1DA3-F377F68770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6EB89E-4530-3632-3485-F481DB042ED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5099748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8056A-761D-1DBC-276A-2A46D153C03F}"/>
              </a:ext>
            </a:extLst>
          </p:cNvPr>
          <p:cNvSpPr>
            <a:spLocks noGrp="1"/>
          </p:cNvSpPr>
          <p:nvPr>
            <p:ph type="title"/>
          </p:nvPr>
        </p:nvSpPr>
        <p:spPr>
          <a:xfrm>
            <a:off x="1471613" y="1355763"/>
            <a:ext cx="6972300" cy="2255794"/>
          </a:xfrm>
        </p:spPr>
        <p:txBody>
          <a:bodyPr anchor="t">
            <a:normAutofit/>
          </a:bodyPr>
          <a:lstStyle>
            <a:lvl1pPr>
              <a:lnSpc>
                <a:spcPct val="110000"/>
              </a:lnSpc>
              <a:defRPr sz="3600"/>
            </a:lvl1pPr>
          </a:lstStyle>
          <a:p>
            <a:r>
              <a:rPr lang="en-US" dirty="0"/>
              <a:t>Click to edit Master title style</a:t>
            </a:r>
          </a:p>
        </p:txBody>
      </p:sp>
      <p:sp>
        <p:nvSpPr>
          <p:cNvPr id="3" name="Text Placeholder 2">
            <a:extLst>
              <a:ext uri="{FF2B5EF4-FFF2-40B4-BE49-F238E27FC236}">
                <a16:creationId xmlns:a16="http://schemas.microsoft.com/office/drawing/2014/main" id="{193904B3-6AC1-19D5-3EAE-2009A3B4CE65}"/>
              </a:ext>
            </a:extLst>
          </p:cNvPr>
          <p:cNvSpPr>
            <a:spLocks noGrp="1"/>
          </p:cNvSpPr>
          <p:nvPr>
            <p:ph type="body" idx="1"/>
          </p:nvPr>
        </p:nvSpPr>
        <p:spPr>
          <a:xfrm>
            <a:off x="1524000" y="4921820"/>
            <a:ext cx="5524500" cy="1150934"/>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9FA2A86D-493D-5BF6-8AA6-F1231E3BAE7D}"/>
              </a:ext>
            </a:extLst>
          </p:cNvPr>
          <p:cNvSpPr>
            <a:spLocks noGrp="1"/>
          </p:cNvSpPr>
          <p:nvPr>
            <p:ph type="dt" sz="half" idx="10"/>
          </p:nvPr>
        </p:nvSpPr>
        <p:spPr/>
        <p:txBody>
          <a:bodyPr/>
          <a:lstStyle/>
          <a:p>
            <a:fld id="{9D0D92BC-42A9-434B-8530-ADBF4485E407}" type="datetimeFigureOut">
              <a:rPr lang="en-US" smtClean="0"/>
              <a:t>5/19/2024</a:t>
            </a:fld>
            <a:endParaRPr lang="en-US"/>
          </a:p>
        </p:txBody>
      </p:sp>
      <p:sp>
        <p:nvSpPr>
          <p:cNvPr id="5" name="Footer Placeholder 4">
            <a:extLst>
              <a:ext uri="{FF2B5EF4-FFF2-40B4-BE49-F238E27FC236}">
                <a16:creationId xmlns:a16="http://schemas.microsoft.com/office/drawing/2014/main" id="{79CCCD76-6623-164A-7BFA-207AFA0576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A64312-1F20-5486-62B0-A8BB8829D6CA}"/>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4" name="Straight Connector 13">
            <a:extLst>
              <a:ext uri="{FF2B5EF4-FFF2-40B4-BE49-F238E27FC236}">
                <a16:creationId xmlns:a16="http://schemas.microsoft.com/office/drawing/2014/main" id="{4703F1C9-9114-4426-6F07-F7FF9CCD5FC4}"/>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875570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CFC4C-4D16-E5A8-F934-8B158F6F273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779BDE54-F935-945D-3E4F-B659695E84DA}"/>
              </a:ext>
            </a:extLst>
          </p:cNvPr>
          <p:cNvSpPr>
            <a:spLocks noGrp="1"/>
          </p:cNvSpPr>
          <p:nvPr>
            <p:ph sz="half" idx="1"/>
          </p:nvPr>
        </p:nvSpPr>
        <p:spPr>
          <a:xfrm>
            <a:off x="952500" y="2286002"/>
            <a:ext cx="5067300" cy="389096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28F3710-E06B-05DE-937A-C92E52569E34}"/>
              </a:ext>
            </a:extLst>
          </p:cNvPr>
          <p:cNvSpPr>
            <a:spLocks noGrp="1"/>
          </p:cNvSpPr>
          <p:nvPr>
            <p:ph sz="half" idx="2"/>
          </p:nvPr>
        </p:nvSpPr>
        <p:spPr>
          <a:xfrm>
            <a:off x="6172200" y="2286001"/>
            <a:ext cx="5067300" cy="38909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F7302EFD-42D3-11C1-677E-0E478B93F7B2}"/>
              </a:ext>
            </a:extLst>
          </p:cNvPr>
          <p:cNvSpPr>
            <a:spLocks noGrp="1"/>
          </p:cNvSpPr>
          <p:nvPr>
            <p:ph type="dt" sz="half" idx="10"/>
          </p:nvPr>
        </p:nvSpPr>
        <p:spPr/>
        <p:txBody>
          <a:bodyPr/>
          <a:lstStyle/>
          <a:p>
            <a:fld id="{9D0D92BC-42A9-434B-8530-ADBF4485E407}" type="datetimeFigureOut">
              <a:rPr lang="en-US" smtClean="0"/>
              <a:t>5/19/2024</a:t>
            </a:fld>
            <a:endParaRPr lang="en-US"/>
          </a:p>
        </p:txBody>
      </p:sp>
      <p:sp>
        <p:nvSpPr>
          <p:cNvPr id="6" name="Footer Placeholder 5">
            <a:extLst>
              <a:ext uri="{FF2B5EF4-FFF2-40B4-BE49-F238E27FC236}">
                <a16:creationId xmlns:a16="http://schemas.microsoft.com/office/drawing/2014/main" id="{224C2F08-0D93-B14B-6106-2925DF3E16B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A5DE81-F2AB-CCB9-8B68-5E4F31011FF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56835753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2D81B-4E36-1511-E9A7-8FB931B41FCF}"/>
              </a:ext>
            </a:extLst>
          </p:cNvPr>
          <p:cNvSpPr>
            <a:spLocks noGrp="1"/>
          </p:cNvSpPr>
          <p:nvPr>
            <p:ph type="title"/>
          </p:nvPr>
        </p:nvSpPr>
        <p:spPr>
          <a:xfrm>
            <a:off x="952500" y="1004888"/>
            <a:ext cx="10287000" cy="90011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87FA73DE-183B-9473-20AD-2D3BFED8439F}"/>
              </a:ext>
            </a:extLst>
          </p:cNvPr>
          <p:cNvSpPr>
            <a:spLocks noGrp="1"/>
          </p:cNvSpPr>
          <p:nvPr>
            <p:ph type="body" idx="1"/>
          </p:nvPr>
        </p:nvSpPr>
        <p:spPr>
          <a:xfrm>
            <a:off x="952501"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D70FB3D-60AC-DEF2-4472-31B4E076CBCC}"/>
              </a:ext>
            </a:extLst>
          </p:cNvPr>
          <p:cNvSpPr>
            <a:spLocks noGrp="1"/>
          </p:cNvSpPr>
          <p:nvPr>
            <p:ph sz="half" idx="2"/>
          </p:nvPr>
        </p:nvSpPr>
        <p:spPr>
          <a:xfrm>
            <a:off x="952501" y="3048001"/>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16E5BDB-B29C-788F-E2FB-6C154E8FE82E}"/>
              </a:ext>
            </a:extLst>
          </p:cNvPr>
          <p:cNvSpPr>
            <a:spLocks noGrp="1"/>
          </p:cNvSpPr>
          <p:nvPr>
            <p:ph type="body" sz="quarter" idx="3"/>
          </p:nvPr>
        </p:nvSpPr>
        <p:spPr>
          <a:xfrm>
            <a:off x="6353174"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513FF49-3276-24CA-BC81-FA92C0A9309A}"/>
              </a:ext>
            </a:extLst>
          </p:cNvPr>
          <p:cNvSpPr>
            <a:spLocks noGrp="1"/>
          </p:cNvSpPr>
          <p:nvPr>
            <p:ph sz="quarter" idx="4"/>
          </p:nvPr>
        </p:nvSpPr>
        <p:spPr>
          <a:xfrm>
            <a:off x="6353174" y="3048000"/>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9E8FA1C8-C196-9BE1-F603-3FC17EDD91F8}"/>
              </a:ext>
            </a:extLst>
          </p:cNvPr>
          <p:cNvSpPr>
            <a:spLocks noGrp="1"/>
          </p:cNvSpPr>
          <p:nvPr>
            <p:ph type="dt" sz="half" idx="10"/>
          </p:nvPr>
        </p:nvSpPr>
        <p:spPr/>
        <p:txBody>
          <a:bodyPr/>
          <a:lstStyle/>
          <a:p>
            <a:fld id="{9D0D92BC-42A9-434B-8530-ADBF4485E407}" type="datetimeFigureOut">
              <a:rPr lang="en-US" smtClean="0"/>
              <a:t>5/19/2024</a:t>
            </a:fld>
            <a:endParaRPr lang="en-US"/>
          </a:p>
        </p:txBody>
      </p:sp>
      <p:sp>
        <p:nvSpPr>
          <p:cNvPr id="8" name="Footer Placeholder 7">
            <a:extLst>
              <a:ext uri="{FF2B5EF4-FFF2-40B4-BE49-F238E27FC236}">
                <a16:creationId xmlns:a16="http://schemas.microsoft.com/office/drawing/2014/main" id="{CFB79692-E142-E1D7-AD17-30C5F13657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C90FCF2-7B78-2A2A-F878-58335FEA390C}"/>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1" name="Straight Connector 10">
            <a:extLst>
              <a:ext uri="{FF2B5EF4-FFF2-40B4-BE49-F238E27FC236}">
                <a16:creationId xmlns:a16="http://schemas.microsoft.com/office/drawing/2014/main" id="{BC2D0356-1ECF-682B-F87A-811BDD28B2CB}"/>
              </a:ext>
            </a:extLst>
          </p:cNvPr>
          <p:cNvCxnSpPr>
            <a:cxnSpLocks/>
          </p:cNvCxnSpPr>
          <p:nvPr/>
        </p:nvCxnSpPr>
        <p:spPr>
          <a:xfrm>
            <a:off x="1052513"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06CA06-9701-E645-C0A5-594B227B288F}"/>
              </a:ext>
            </a:extLst>
          </p:cNvPr>
          <p:cNvCxnSpPr>
            <a:cxnSpLocks/>
          </p:cNvCxnSpPr>
          <p:nvPr/>
        </p:nvCxnSpPr>
        <p:spPr>
          <a:xfrm>
            <a:off x="6435725"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21033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214DA-C0D4-E152-7F42-F6352C961E82}"/>
              </a:ext>
            </a:extLst>
          </p:cNvPr>
          <p:cNvSpPr>
            <a:spLocks noGrp="1"/>
          </p:cNvSpPr>
          <p:nvPr>
            <p:ph type="title"/>
          </p:nvPr>
        </p:nvSpPr>
        <p:spPr>
          <a:xfrm>
            <a:off x="1524000" y="914400"/>
            <a:ext cx="9715500" cy="9906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4EC2AA04-1E84-460C-F560-A228F930F0AF}"/>
              </a:ext>
            </a:extLst>
          </p:cNvPr>
          <p:cNvSpPr>
            <a:spLocks noGrp="1"/>
          </p:cNvSpPr>
          <p:nvPr>
            <p:ph type="dt" sz="half" idx="10"/>
          </p:nvPr>
        </p:nvSpPr>
        <p:spPr/>
        <p:txBody>
          <a:bodyPr/>
          <a:lstStyle/>
          <a:p>
            <a:fld id="{9D0D92BC-42A9-434B-8530-ADBF4485E407}" type="datetimeFigureOut">
              <a:rPr lang="en-US" smtClean="0"/>
              <a:t>5/19/2024</a:t>
            </a:fld>
            <a:endParaRPr lang="en-US"/>
          </a:p>
        </p:txBody>
      </p:sp>
      <p:sp>
        <p:nvSpPr>
          <p:cNvPr id="4" name="Footer Placeholder 3">
            <a:extLst>
              <a:ext uri="{FF2B5EF4-FFF2-40B4-BE49-F238E27FC236}">
                <a16:creationId xmlns:a16="http://schemas.microsoft.com/office/drawing/2014/main" id="{24AB260E-3910-7D1B-5074-24F5F0AB531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C2020F1-A878-9B80-6B4F-7D71406BBF3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0331144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7652D6-7AE9-3E3B-5C1B-2B4399B150D5}"/>
              </a:ext>
            </a:extLst>
          </p:cNvPr>
          <p:cNvSpPr>
            <a:spLocks noGrp="1"/>
          </p:cNvSpPr>
          <p:nvPr>
            <p:ph type="dt" sz="half" idx="10"/>
          </p:nvPr>
        </p:nvSpPr>
        <p:spPr/>
        <p:txBody>
          <a:bodyPr/>
          <a:lstStyle/>
          <a:p>
            <a:fld id="{9D0D92BC-42A9-434B-8530-ADBF4485E407}" type="datetimeFigureOut">
              <a:rPr lang="en-US" smtClean="0"/>
              <a:t>5/19/2024</a:t>
            </a:fld>
            <a:endParaRPr lang="en-US"/>
          </a:p>
        </p:txBody>
      </p:sp>
      <p:sp>
        <p:nvSpPr>
          <p:cNvPr id="3" name="Footer Placeholder 2">
            <a:extLst>
              <a:ext uri="{FF2B5EF4-FFF2-40B4-BE49-F238E27FC236}">
                <a16:creationId xmlns:a16="http://schemas.microsoft.com/office/drawing/2014/main" id="{A9A7127E-2A63-6F45-4C40-8358436307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56FB79-D9D1-5381-0019-E24F8B4DAAB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6447077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C23B5-7DA9-0E4F-DA39-4624DB8A252E}"/>
              </a:ext>
            </a:extLst>
          </p:cNvPr>
          <p:cNvSpPr>
            <a:spLocks noGrp="1"/>
          </p:cNvSpPr>
          <p:nvPr>
            <p:ph type="title"/>
          </p:nvPr>
        </p:nvSpPr>
        <p:spPr>
          <a:xfrm>
            <a:off x="1524000" y="1369065"/>
            <a:ext cx="3266536" cy="2312979"/>
          </a:xfrm>
        </p:spPr>
        <p:txBody>
          <a:bodyPr anchor="b">
            <a:no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B94A5E77-518A-1FB9-B473-E19CADE04669}"/>
              </a:ext>
            </a:extLst>
          </p:cNvPr>
          <p:cNvSpPr>
            <a:spLocks noGrp="1"/>
          </p:cNvSpPr>
          <p:nvPr>
            <p:ph idx="1"/>
          </p:nvPr>
        </p:nvSpPr>
        <p:spPr>
          <a:xfrm>
            <a:off x="5624423" y="987425"/>
            <a:ext cx="5615077" cy="4873625"/>
          </a:xfrm>
        </p:spPr>
        <p:txBody>
          <a:bodyPr anchor="ct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365344F-7D06-2406-D113-D24587835D69}"/>
              </a:ext>
            </a:extLst>
          </p:cNvPr>
          <p:cNvSpPr>
            <a:spLocks noGrp="1"/>
          </p:cNvSpPr>
          <p:nvPr>
            <p:ph type="body" sz="half" idx="2"/>
          </p:nvPr>
        </p:nvSpPr>
        <p:spPr>
          <a:xfrm>
            <a:off x="1524000" y="3947801"/>
            <a:ext cx="3266536" cy="2382838"/>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22BE708-BAD0-A0A6-9332-9D2179E673FB}"/>
              </a:ext>
            </a:extLst>
          </p:cNvPr>
          <p:cNvSpPr>
            <a:spLocks noGrp="1"/>
          </p:cNvSpPr>
          <p:nvPr>
            <p:ph type="dt" sz="half" idx="10"/>
          </p:nvPr>
        </p:nvSpPr>
        <p:spPr/>
        <p:txBody>
          <a:bodyPr/>
          <a:lstStyle/>
          <a:p>
            <a:fld id="{9D0D92BC-42A9-434B-8530-ADBF4485E407}" type="datetimeFigureOut">
              <a:rPr lang="en-US" smtClean="0"/>
              <a:t>5/19/2024</a:t>
            </a:fld>
            <a:endParaRPr lang="en-US"/>
          </a:p>
        </p:txBody>
      </p:sp>
      <p:sp>
        <p:nvSpPr>
          <p:cNvPr id="6" name="Footer Placeholder 5">
            <a:extLst>
              <a:ext uri="{FF2B5EF4-FFF2-40B4-BE49-F238E27FC236}">
                <a16:creationId xmlns:a16="http://schemas.microsoft.com/office/drawing/2014/main" id="{F8A70050-9362-4EC4-6B73-3A38445B71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CDA991-8608-CAB4-33FA-03D380D2F060}"/>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02494969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7B837-332D-9100-E007-7DE279481410}"/>
              </a:ext>
            </a:extLst>
          </p:cNvPr>
          <p:cNvSpPr>
            <a:spLocks noGrp="1"/>
          </p:cNvSpPr>
          <p:nvPr>
            <p:ph type="title"/>
          </p:nvPr>
        </p:nvSpPr>
        <p:spPr>
          <a:xfrm>
            <a:off x="1523999" y="1385457"/>
            <a:ext cx="3312543" cy="2304288"/>
          </a:xfrm>
        </p:spPr>
        <p:txBody>
          <a:bodyPr anchor="b">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3E0DE983-0B0E-07CC-8C57-4EA529E27D19}"/>
              </a:ext>
            </a:extLst>
          </p:cNvPr>
          <p:cNvSpPr>
            <a:spLocks noGrp="1"/>
          </p:cNvSpPr>
          <p:nvPr>
            <p:ph type="pic" idx="1"/>
          </p:nvPr>
        </p:nvSpPr>
        <p:spPr>
          <a:xfrm>
            <a:off x="5624423" y="957263"/>
            <a:ext cx="5372189" cy="4962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4CAB867-3FC6-5007-61B0-D9B7E5B0CED6}"/>
              </a:ext>
            </a:extLst>
          </p:cNvPr>
          <p:cNvSpPr>
            <a:spLocks noGrp="1"/>
          </p:cNvSpPr>
          <p:nvPr>
            <p:ph type="body" sz="half" idx="2"/>
          </p:nvPr>
        </p:nvSpPr>
        <p:spPr>
          <a:xfrm>
            <a:off x="1524000" y="3958315"/>
            <a:ext cx="3312542" cy="1961473"/>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6FC7E0F-BFE1-7134-163B-B777970B762A}"/>
              </a:ext>
            </a:extLst>
          </p:cNvPr>
          <p:cNvSpPr>
            <a:spLocks noGrp="1"/>
          </p:cNvSpPr>
          <p:nvPr>
            <p:ph type="dt" sz="half" idx="10"/>
          </p:nvPr>
        </p:nvSpPr>
        <p:spPr/>
        <p:txBody>
          <a:bodyPr/>
          <a:lstStyle/>
          <a:p>
            <a:fld id="{9D0D92BC-42A9-434B-8530-ADBF4485E407}" type="datetimeFigureOut">
              <a:rPr lang="en-US" smtClean="0"/>
              <a:t>5/19/2024</a:t>
            </a:fld>
            <a:endParaRPr lang="en-US"/>
          </a:p>
        </p:txBody>
      </p:sp>
      <p:sp>
        <p:nvSpPr>
          <p:cNvPr id="6" name="Footer Placeholder 5">
            <a:extLst>
              <a:ext uri="{FF2B5EF4-FFF2-40B4-BE49-F238E27FC236}">
                <a16:creationId xmlns:a16="http://schemas.microsoft.com/office/drawing/2014/main" id="{AD395D0B-4F98-F3BE-FB23-22D8C5D41F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FB2E3D-2188-B7A9-0ECE-978147358479}"/>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39372055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F4143-3C41-D626-8F64-36A9C9F1A606}"/>
              </a:ext>
            </a:extLst>
          </p:cNvPr>
          <p:cNvSpPr>
            <a:spLocks noGrp="1"/>
          </p:cNvSpPr>
          <p:nvPr>
            <p:ph type="title"/>
          </p:nvPr>
        </p:nvSpPr>
        <p:spPr>
          <a:xfrm>
            <a:off x="952500" y="914400"/>
            <a:ext cx="9962791" cy="990600"/>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452C4FB-B560-A0FC-6435-952981BC9A1D}"/>
              </a:ext>
            </a:extLst>
          </p:cNvPr>
          <p:cNvSpPr>
            <a:spLocks noGrp="1"/>
          </p:cNvSpPr>
          <p:nvPr>
            <p:ph type="body" orient="vert" idx="1"/>
          </p:nvPr>
        </p:nvSpPr>
        <p:spPr>
          <a:xfrm>
            <a:off x="952500" y="2285997"/>
            <a:ext cx="9962791" cy="38909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87CEC4F-0A90-11E2-E43E-B9E765AFBD3A}"/>
              </a:ext>
            </a:extLst>
          </p:cNvPr>
          <p:cNvSpPr>
            <a:spLocks noGrp="1"/>
          </p:cNvSpPr>
          <p:nvPr>
            <p:ph type="dt" sz="half" idx="10"/>
          </p:nvPr>
        </p:nvSpPr>
        <p:spPr/>
        <p:txBody>
          <a:bodyPr/>
          <a:lstStyle/>
          <a:p>
            <a:fld id="{9D0D92BC-42A9-434B-8530-ADBF4485E407}" type="datetimeFigureOut">
              <a:rPr lang="en-US" smtClean="0"/>
              <a:t>5/19/2024</a:t>
            </a:fld>
            <a:endParaRPr lang="en-US"/>
          </a:p>
        </p:txBody>
      </p:sp>
      <p:sp>
        <p:nvSpPr>
          <p:cNvPr id="5" name="Footer Placeholder 4">
            <a:extLst>
              <a:ext uri="{FF2B5EF4-FFF2-40B4-BE49-F238E27FC236}">
                <a16:creationId xmlns:a16="http://schemas.microsoft.com/office/drawing/2014/main" id="{51B2A5B4-1D77-B0AC-49E7-CAE9556B1C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396EF9-2FDA-8E87-D546-8840CEBF038C}"/>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4902138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085AB7-38B3-7F80-0B2D-7960F5637521}"/>
              </a:ext>
            </a:extLst>
          </p:cNvPr>
          <p:cNvSpPr>
            <a:spLocks noGrp="1"/>
          </p:cNvSpPr>
          <p:nvPr>
            <p:ph type="title" orient="vert"/>
          </p:nvPr>
        </p:nvSpPr>
        <p:spPr>
          <a:xfrm>
            <a:off x="9224513" y="1052423"/>
            <a:ext cx="1771292" cy="49170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B5ADBDC3-E9EA-8699-B2E4-4C7784455BA8}"/>
              </a:ext>
            </a:extLst>
          </p:cNvPr>
          <p:cNvSpPr>
            <a:spLocks noGrp="1"/>
          </p:cNvSpPr>
          <p:nvPr>
            <p:ph type="body" orient="vert" idx="1"/>
          </p:nvPr>
        </p:nvSpPr>
        <p:spPr>
          <a:xfrm>
            <a:off x="1006414" y="1052424"/>
            <a:ext cx="7873043" cy="49170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E1DBEDE-3A67-6FCA-25F3-B91F7C82ED89}"/>
              </a:ext>
            </a:extLst>
          </p:cNvPr>
          <p:cNvSpPr>
            <a:spLocks noGrp="1"/>
          </p:cNvSpPr>
          <p:nvPr>
            <p:ph type="dt" sz="half" idx="10"/>
          </p:nvPr>
        </p:nvSpPr>
        <p:spPr/>
        <p:txBody>
          <a:bodyPr/>
          <a:lstStyle/>
          <a:p>
            <a:fld id="{9D0D92BC-42A9-434B-8530-ADBF4485E407}" type="datetimeFigureOut">
              <a:rPr lang="en-US" smtClean="0"/>
              <a:t>5/19/2024</a:t>
            </a:fld>
            <a:endParaRPr lang="en-US"/>
          </a:p>
        </p:txBody>
      </p:sp>
      <p:sp>
        <p:nvSpPr>
          <p:cNvPr id="5" name="Footer Placeholder 4">
            <a:extLst>
              <a:ext uri="{FF2B5EF4-FFF2-40B4-BE49-F238E27FC236}">
                <a16:creationId xmlns:a16="http://schemas.microsoft.com/office/drawing/2014/main" id="{BB9EFF51-4318-20EA-3A3A-8FE203B1A7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CD9703-5BAD-DE95-98D9-0F30E7C0937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1028166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258B98-3BD5-0A20-B0E7-944EAEB2654A}"/>
              </a:ext>
            </a:extLst>
          </p:cNvPr>
          <p:cNvSpPr/>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C0D404C1-E8A5-65FC-C068-21EA0397ED63}"/>
              </a:ext>
            </a:extLst>
          </p:cNvPr>
          <p:cNvSpPr>
            <a:spLocks noGrp="1"/>
          </p:cNvSpPr>
          <p:nvPr>
            <p:ph type="title"/>
          </p:nvPr>
        </p:nvSpPr>
        <p:spPr>
          <a:xfrm>
            <a:off x="952500" y="757238"/>
            <a:ext cx="10287000" cy="1147762"/>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6DCFD78-F171-BA47-AAF3-C6EB75F94C78}"/>
              </a:ext>
            </a:extLst>
          </p:cNvPr>
          <p:cNvSpPr>
            <a:spLocks noGrp="1"/>
          </p:cNvSpPr>
          <p:nvPr>
            <p:ph type="body" idx="1"/>
          </p:nvPr>
        </p:nvSpPr>
        <p:spPr>
          <a:xfrm>
            <a:off x="952500" y="2285997"/>
            <a:ext cx="10287000" cy="389096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5965A77-B1AB-D608-A6C5-F0F99B6913D8}"/>
              </a:ext>
            </a:extLst>
          </p:cNvPr>
          <p:cNvSpPr>
            <a:spLocks noGrp="1"/>
          </p:cNvSpPr>
          <p:nvPr>
            <p:ph type="dt" sz="half" idx="2"/>
          </p:nvPr>
        </p:nvSpPr>
        <p:spPr>
          <a:xfrm rot="5400000">
            <a:off x="10568087" y="4756249"/>
            <a:ext cx="2476307"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9D0D92BC-42A9-434B-8530-ADBF4485E407}" type="datetimeFigureOut">
              <a:rPr lang="en-US" smtClean="0"/>
              <a:pPr/>
              <a:t>5/19/2024</a:t>
            </a:fld>
            <a:endParaRPr lang="en-US" dirty="0"/>
          </a:p>
        </p:txBody>
      </p:sp>
      <p:sp>
        <p:nvSpPr>
          <p:cNvPr id="5" name="Footer Placeholder 4">
            <a:extLst>
              <a:ext uri="{FF2B5EF4-FFF2-40B4-BE49-F238E27FC236}">
                <a16:creationId xmlns:a16="http://schemas.microsoft.com/office/drawing/2014/main" id="{05DE34E5-5E9B-7786-05B5-B93241EE2F42}"/>
              </a:ext>
            </a:extLst>
          </p:cNvPr>
          <p:cNvSpPr>
            <a:spLocks noGrp="1"/>
          </p:cNvSpPr>
          <p:nvPr>
            <p:ph type="ftr" sz="quarter" idx="3"/>
          </p:nvPr>
        </p:nvSpPr>
        <p:spPr>
          <a:xfrm rot="5400000">
            <a:off x="10589519" y="1758059"/>
            <a:ext cx="2433442"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525CD4B-611E-32FA-419D-326099EEF340}"/>
              </a:ext>
            </a:extLst>
          </p:cNvPr>
          <p:cNvSpPr>
            <a:spLocks noGrp="1"/>
          </p:cNvSpPr>
          <p:nvPr>
            <p:ph type="sldNum" sz="quarter" idx="4"/>
          </p:nvPr>
        </p:nvSpPr>
        <p:spPr>
          <a:xfrm>
            <a:off x="11539542" y="3246437"/>
            <a:ext cx="533399" cy="365125"/>
          </a:xfrm>
          <a:prstGeom prst="rect">
            <a:avLst/>
          </a:prstGeom>
        </p:spPr>
        <p:txBody>
          <a:bodyPr vert="horz" lIns="91440" tIns="45720" rIns="91440" bIns="45720" rtlCol="0" anchor="ctr"/>
          <a:lstStyle>
            <a:lvl1pPr algn="ctr">
              <a:defRPr sz="1600" b="1" cap="all" baseline="0">
                <a:solidFill>
                  <a:schemeClr val="tx1"/>
                </a:solidFill>
                <a:latin typeface="+mj-lt"/>
              </a:defRPr>
            </a:lvl1p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109674580"/>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24" r:id="rId6"/>
    <p:sldLayoutId id="2147483719" r:id="rId7"/>
    <p:sldLayoutId id="2147483720" r:id="rId8"/>
    <p:sldLayoutId id="2147483721" r:id="rId9"/>
    <p:sldLayoutId id="2147483723" r:id="rId10"/>
    <p:sldLayoutId id="2147483722" r:id="rId11"/>
  </p:sldLayoutIdLst>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56032"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21208"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39496"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3210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attern of red transparent stripes">
            <a:extLst>
              <a:ext uri="{FF2B5EF4-FFF2-40B4-BE49-F238E27FC236}">
                <a16:creationId xmlns:a16="http://schemas.microsoft.com/office/drawing/2014/main" id="{3A43C8C9-B5BC-B023-4DE8-39B402B81942}"/>
              </a:ext>
            </a:extLst>
          </p:cNvPr>
          <p:cNvPicPr>
            <a:picLocks noChangeAspect="1"/>
          </p:cNvPicPr>
          <p:nvPr/>
        </p:nvPicPr>
        <p:blipFill rotWithShape="1">
          <a:blip r:embed="rId2">
            <a:alphaModFix/>
          </a:blip>
          <a:srcRect t="19914" b="23849"/>
          <a:stretch/>
        </p:blipFill>
        <p:spPr>
          <a:xfrm>
            <a:off x="20" y="1571"/>
            <a:ext cx="12191980" cy="6856429"/>
          </a:xfrm>
          <a:prstGeom prst="rect">
            <a:avLst/>
          </a:prstGeom>
        </p:spPr>
      </p:pic>
      <p:sp>
        <p:nvSpPr>
          <p:cNvPr id="11" name="Freeform: Shape 10">
            <a:extLst>
              <a:ext uri="{FF2B5EF4-FFF2-40B4-BE49-F238E27FC236}">
                <a16:creationId xmlns:a16="http://schemas.microsoft.com/office/drawing/2014/main" id="{3F0586C3-A19F-D214-ABDE-30AD5B666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17342"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20000"/>
                </a:schemeClr>
              </a:gs>
              <a:gs pos="7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E84E9C3-D35F-FD45-ABFB-9B9CE904930F}"/>
              </a:ext>
            </a:extLst>
          </p:cNvPr>
          <p:cNvSpPr>
            <a:spLocks noGrp="1"/>
          </p:cNvSpPr>
          <p:nvPr>
            <p:ph type="ctrTitle"/>
          </p:nvPr>
        </p:nvSpPr>
        <p:spPr>
          <a:xfrm>
            <a:off x="748145" y="831275"/>
            <a:ext cx="10778837" cy="2806431"/>
          </a:xfrm>
          <a:solidFill>
            <a:schemeClr val="bg1">
              <a:alpha val="50470"/>
            </a:schemeClr>
          </a:solidFill>
        </p:spPr>
        <p:txBody>
          <a:bodyPr anchor="b">
            <a:normAutofit fontScale="90000"/>
          </a:bodyPr>
          <a:lstStyle/>
          <a:p>
            <a:pPr algn="ctr"/>
            <a:r>
              <a:rPr lang="en-GB" dirty="0"/>
              <a:t>Contemporary Themes in the Hotel and Hospitality Sector </a:t>
            </a:r>
            <a:br>
              <a:rPr lang="en-GB" dirty="0"/>
            </a:br>
            <a:r>
              <a:rPr lang="en-GB" dirty="0"/>
              <a:t>BMIH6001</a:t>
            </a:r>
            <a:br>
              <a:rPr lang="en-GB" dirty="0"/>
            </a:br>
            <a:r>
              <a:rPr lang="en-GB" dirty="0"/>
              <a:t>Staff Shortages and </a:t>
            </a:r>
            <a:r>
              <a:rPr lang="en-GB" dirty="0" err="1"/>
              <a:t>Labor</a:t>
            </a:r>
            <a:r>
              <a:rPr lang="en-GB" dirty="0"/>
              <a:t> Challenges – </a:t>
            </a:r>
            <a:r>
              <a:rPr lang="en-GB" dirty="0" err="1"/>
              <a:t>Relais</a:t>
            </a:r>
            <a:r>
              <a:rPr lang="en-GB" dirty="0"/>
              <a:t> &amp; Chateaux &amp; Holiday Inn</a:t>
            </a:r>
            <a:br>
              <a:rPr lang="en-GB" dirty="0"/>
            </a:br>
            <a:endParaRPr lang="en-RO" dirty="0"/>
          </a:p>
        </p:txBody>
      </p:sp>
      <p:sp>
        <p:nvSpPr>
          <p:cNvPr id="3" name="Subtitle 2">
            <a:extLst>
              <a:ext uri="{FF2B5EF4-FFF2-40B4-BE49-F238E27FC236}">
                <a16:creationId xmlns:a16="http://schemas.microsoft.com/office/drawing/2014/main" id="{219A3909-B875-1584-A6C2-B9C44858CF55}"/>
              </a:ext>
            </a:extLst>
          </p:cNvPr>
          <p:cNvSpPr>
            <a:spLocks noGrp="1"/>
          </p:cNvSpPr>
          <p:nvPr>
            <p:ph type="subTitle" idx="1"/>
          </p:nvPr>
        </p:nvSpPr>
        <p:spPr>
          <a:xfrm>
            <a:off x="4572000" y="4249360"/>
            <a:ext cx="3048000" cy="877585"/>
          </a:xfrm>
        </p:spPr>
        <p:txBody>
          <a:bodyPr>
            <a:normAutofit fontScale="40000" lnSpcReduction="20000"/>
          </a:bodyPr>
          <a:lstStyle/>
          <a:p>
            <a:pPr>
              <a:lnSpc>
                <a:spcPct val="115000"/>
              </a:lnSpc>
              <a:spcAft>
                <a:spcPts val="800"/>
              </a:spcAft>
            </a:pPr>
            <a:r>
              <a:rPr lang="en-RO" sz="1800" kern="100" dirty="0">
                <a:effectLst/>
                <a:latin typeface="Aptos" panose="020B0004020202020204" pitchFamily="34" charset="0"/>
                <a:ea typeface="PMingLiU" panose="02020500000000000000" pitchFamily="18" charset="-120"/>
                <a:cs typeface="Times New Roman" panose="02020603050405020304" pitchFamily="18" charset="0"/>
              </a:rPr>
              <a:t>Student’s Name: </a:t>
            </a:r>
            <a:r>
              <a:rPr lang="en-GB" sz="1800" kern="100" dirty="0">
                <a:effectLst/>
                <a:latin typeface="Aptos" panose="020B0004020202020204" pitchFamily="34" charset="0"/>
                <a:ea typeface="PMingLiU" panose="02020500000000000000" pitchFamily="18" charset="-120"/>
                <a:cs typeface="Times New Roman" panose="02020603050405020304" pitchFamily="18" charset="0"/>
              </a:rPr>
              <a:t>Mihaela-Ioana Fazecas</a:t>
            </a:r>
            <a:endParaRPr lang="en-RO" sz="1800" kern="100" dirty="0">
              <a:effectLst/>
              <a:latin typeface="Aptos" panose="020B0004020202020204" pitchFamily="34" charset="0"/>
              <a:ea typeface="PMingLiU" panose="02020500000000000000" pitchFamily="18" charset="-120"/>
              <a:cs typeface="Times New Roman" panose="02020603050405020304" pitchFamily="18" charset="0"/>
            </a:endParaRPr>
          </a:p>
          <a:p>
            <a:pPr>
              <a:lnSpc>
                <a:spcPct val="115000"/>
              </a:lnSpc>
              <a:spcAft>
                <a:spcPts val="800"/>
              </a:spcAft>
            </a:pPr>
            <a:r>
              <a:rPr lang="en-RO" sz="1800" kern="100" dirty="0">
                <a:effectLst/>
                <a:latin typeface="Aptos" panose="020B0004020202020204" pitchFamily="34" charset="0"/>
                <a:ea typeface="PMingLiU" panose="02020500000000000000" pitchFamily="18" charset="-120"/>
                <a:cs typeface="Times New Roman" panose="02020603050405020304" pitchFamily="18" charset="0"/>
              </a:rPr>
              <a:t>Student’s ID: </a:t>
            </a:r>
            <a:r>
              <a:rPr lang="en-GB" sz="1800" kern="100" dirty="0">
                <a:effectLst/>
                <a:latin typeface="Aptos" panose="020B0004020202020204" pitchFamily="34" charset="0"/>
                <a:ea typeface="PMingLiU" panose="02020500000000000000" pitchFamily="18" charset="-120"/>
                <a:cs typeface="Times New Roman" panose="02020603050405020304" pitchFamily="18" charset="0"/>
              </a:rPr>
              <a:t>2107707</a:t>
            </a:r>
            <a:endParaRPr lang="en-RO" sz="1800" kern="100" dirty="0">
              <a:effectLst/>
              <a:latin typeface="Aptos" panose="020B0004020202020204" pitchFamily="34" charset="0"/>
              <a:ea typeface="PMingLiU" panose="02020500000000000000" pitchFamily="18" charset="-120"/>
              <a:cs typeface="Times New Roman" panose="02020603050405020304" pitchFamily="18" charset="0"/>
            </a:endParaRPr>
          </a:p>
          <a:p>
            <a:pPr>
              <a:lnSpc>
                <a:spcPct val="115000"/>
              </a:lnSpc>
              <a:spcAft>
                <a:spcPts val="800"/>
              </a:spcAft>
            </a:pPr>
            <a:r>
              <a:rPr lang="en-RO" sz="1800" kern="100" dirty="0">
                <a:effectLst/>
                <a:latin typeface="Aptos" panose="020B0004020202020204" pitchFamily="34" charset="0"/>
                <a:ea typeface="PMingLiU" panose="02020500000000000000" pitchFamily="18" charset="-120"/>
                <a:cs typeface="Times New Roman" panose="02020603050405020304" pitchFamily="18" charset="0"/>
              </a:rPr>
              <a:t>Lecturer’s Name:</a:t>
            </a:r>
            <a:r>
              <a:rPr lang="en-GB" sz="1800" kern="100">
                <a:effectLst/>
                <a:latin typeface="Aptos" panose="020B0004020202020204" pitchFamily="34" charset="0"/>
                <a:ea typeface="PMingLiU" panose="02020500000000000000" pitchFamily="18" charset="-120"/>
                <a:cs typeface="Times New Roman" panose="02020603050405020304" pitchFamily="18" charset="0"/>
              </a:rPr>
              <a:t>Natalie Brailsford</a:t>
            </a:r>
            <a:endParaRPr lang="en-RO" sz="1800" kern="100" dirty="0">
              <a:effectLst/>
              <a:latin typeface="Aptos" panose="020B0004020202020204" pitchFamily="34" charset="0"/>
              <a:ea typeface="PMingLiU" panose="02020500000000000000" pitchFamily="18" charset="-120"/>
              <a:cs typeface="Times New Roman" panose="02020603050405020304" pitchFamily="18" charset="0"/>
            </a:endParaRPr>
          </a:p>
        </p:txBody>
      </p:sp>
      <p:cxnSp>
        <p:nvCxnSpPr>
          <p:cNvPr id="13" name="Straight Connector 12">
            <a:extLst>
              <a:ext uri="{FF2B5EF4-FFF2-40B4-BE49-F238E27FC236}">
                <a16:creationId xmlns:a16="http://schemas.microsoft.com/office/drawing/2014/main" id="{414C5C93-B9E9-4392-ADCF-ABF21209DD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0423" y="395468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6834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D49C8E-B46D-F7B7-C73E-341A6092E03B}"/>
              </a:ext>
            </a:extLst>
          </p:cNvPr>
          <p:cNvSpPr>
            <a:spLocks noGrp="1"/>
          </p:cNvSpPr>
          <p:nvPr>
            <p:ph type="title"/>
          </p:nvPr>
        </p:nvSpPr>
        <p:spPr>
          <a:xfrm>
            <a:off x="1524000" y="762001"/>
            <a:ext cx="9144000" cy="869092"/>
          </a:xfrm>
        </p:spPr>
        <p:txBody>
          <a:bodyPr>
            <a:normAutofit/>
          </a:bodyPr>
          <a:lstStyle/>
          <a:p>
            <a:pPr algn="ctr">
              <a:lnSpc>
                <a:spcPct val="110000"/>
              </a:lnSpc>
            </a:pPr>
            <a:r>
              <a:rPr lang="en-RO" sz="2400" kern="100">
                <a:effectLst/>
                <a:latin typeface="Aptos" panose="020B0004020202020204" pitchFamily="34" charset="0"/>
                <a:ea typeface="PMingLiU" panose="02020500000000000000" pitchFamily="18" charset="-120"/>
                <a:cs typeface="Times New Roman" panose="02020603050405020304" pitchFamily="18" charset="0"/>
              </a:rPr>
              <a:t>Introduction </a:t>
            </a:r>
            <a:br>
              <a:rPr lang="en-RO" sz="2400" kern="100">
                <a:effectLst/>
                <a:latin typeface="Aptos" panose="020B0004020202020204" pitchFamily="34" charset="0"/>
                <a:ea typeface="PMingLiU" panose="02020500000000000000" pitchFamily="18" charset="-120"/>
                <a:cs typeface="Times New Roman" panose="02020603050405020304" pitchFamily="18" charset="0"/>
              </a:rPr>
            </a:br>
            <a:endParaRPr lang="en-RO" sz="2400"/>
          </a:p>
        </p:txBody>
      </p:sp>
      <p:sp>
        <p:nvSpPr>
          <p:cNvPr id="11" name="Rectangle 10">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032DFAD-0DB8-1A5D-45C8-6548911E1E7E}"/>
              </a:ext>
            </a:extLst>
          </p:cNvPr>
          <p:cNvGraphicFramePr>
            <a:graphicFrameLocks noGrp="1"/>
          </p:cNvGraphicFramePr>
          <p:nvPr>
            <p:ph idx="1"/>
            <p:extLst>
              <p:ext uri="{D42A27DB-BD31-4B8C-83A1-F6EECF244321}">
                <p14:modId xmlns:p14="http://schemas.microsoft.com/office/powerpoint/2010/main" val="105588652"/>
              </p:ext>
            </p:extLst>
          </p:nvPr>
        </p:nvGraphicFramePr>
        <p:xfrm>
          <a:off x="952500" y="2393094"/>
          <a:ext cx="10287000" cy="37029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19992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806496-8537-70CA-0778-051811897D1C}"/>
              </a:ext>
            </a:extLst>
          </p:cNvPr>
          <p:cNvSpPr>
            <a:spLocks noGrp="1"/>
          </p:cNvSpPr>
          <p:nvPr>
            <p:ph type="title"/>
          </p:nvPr>
        </p:nvSpPr>
        <p:spPr>
          <a:xfrm>
            <a:off x="1524000" y="762001"/>
            <a:ext cx="9144000" cy="869092"/>
          </a:xfrm>
        </p:spPr>
        <p:txBody>
          <a:bodyPr>
            <a:normAutofit/>
          </a:bodyPr>
          <a:lstStyle/>
          <a:p>
            <a:pPr algn="ctr">
              <a:spcAft>
                <a:spcPts val="800"/>
              </a:spcAft>
            </a:pPr>
            <a:r>
              <a:rPr lang="en-RO" kern="100">
                <a:effectLst/>
                <a:latin typeface="Aptos" panose="020B0004020202020204" pitchFamily="34" charset="0"/>
                <a:ea typeface="PMingLiU" panose="02020500000000000000" pitchFamily="18" charset="-120"/>
                <a:cs typeface="Times New Roman" panose="02020603050405020304" pitchFamily="18" charset="0"/>
              </a:rPr>
              <a:t>Overview of Literature </a:t>
            </a:r>
          </a:p>
        </p:txBody>
      </p:sp>
      <p:sp>
        <p:nvSpPr>
          <p:cNvPr id="11" name="Rectangle 10">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C39D3D7-F285-32EF-3589-7145A563589A}"/>
              </a:ext>
            </a:extLst>
          </p:cNvPr>
          <p:cNvGraphicFramePr>
            <a:graphicFrameLocks noGrp="1"/>
          </p:cNvGraphicFramePr>
          <p:nvPr>
            <p:ph idx="1"/>
            <p:extLst>
              <p:ext uri="{D42A27DB-BD31-4B8C-83A1-F6EECF244321}">
                <p14:modId xmlns:p14="http://schemas.microsoft.com/office/powerpoint/2010/main" val="687550974"/>
              </p:ext>
            </p:extLst>
          </p:nvPr>
        </p:nvGraphicFramePr>
        <p:xfrm>
          <a:off x="952500" y="2393094"/>
          <a:ext cx="10287000" cy="37029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781144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08E3A-832E-0922-874E-B24094E48F09}"/>
              </a:ext>
            </a:extLst>
          </p:cNvPr>
          <p:cNvSpPr>
            <a:spLocks noGrp="1"/>
          </p:cNvSpPr>
          <p:nvPr>
            <p:ph type="title"/>
          </p:nvPr>
        </p:nvSpPr>
        <p:spPr/>
        <p:txBody>
          <a:bodyPr/>
          <a:lstStyle/>
          <a:p>
            <a:pPr>
              <a:lnSpc>
                <a:spcPct val="115000"/>
              </a:lnSpc>
              <a:spcAft>
                <a:spcPts val="800"/>
              </a:spcAft>
            </a:pPr>
            <a:r>
              <a:rPr lang="en-RO" sz="1800" kern="100" dirty="0">
                <a:effectLst/>
                <a:latin typeface="Aptos" panose="020B0004020202020204" pitchFamily="34" charset="0"/>
                <a:ea typeface="PMingLiU" panose="02020500000000000000" pitchFamily="18" charset="-120"/>
                <a:cs typeface="Times New Roman" panose="02020603050405020304" pitchFamily="18" charset="0"/>
              </a:rPr>
              <a:t>Overview of Literature </a:t>
            </a:r>
          </a:p>
        </p:txBody>
      </p:sp>
      <p:graphicFrame>
        <p:nvGraphicFramePr>
          <p:cNvPr id="5" name="Content Placeholder 2">
            <a:extLst>
              <a:ext uri="{FF2B5EF4-FFF2-40B4-BE49-F238E27FC236}">
                <a16:creationId xmlns:a16="http://schemas.microsoft.com/office/drawing/2014/main" id="{F4805F42-326A-431F-F197-DFCBF6238CFB}"/>
              </a:ext>
            </a:extLst>
          </p:cNvPr>
          <p:cNvGraphicFramePr>
            <a:graphicFrameLocks noGrp="1"/>
          </p:cNvGraphicFramePr>
          <p:nvPr>
            <p:ph idx="1"/>
          </p:nvPr>
        </p:nvGraphicFramePr>
        <p:xfrm>
          <a:off x="952500" y="2285997"/>
          <a:ext cx="10287000" cy="38909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96743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731A8D-9CCB-DFDE-56AF-327B0B86B5CB}"/>
              </a:ext>
            </a:extLst>
          </p:cNvPr>
          <p:cNvSpPr>
            <a:spLocks noGrp="1"/>
          </p:cNvSpPr>
          <p:nvPr>
            <p:ph type="title"/>
          </p:nvPr>
        </p:nvSpPr>
        <p:spPr>
          <a:xfrm>
            <a:off x="1524000" y="762001"/>
            <a:ext cx="9144000" cy="869092"/>
          </a:xfrm>
        </p:spPr>
        <p:txBody>
          <a:bodyPr>
            <a:normAutofit/>
          </a:bodyPr>
          <a:lstStyle/>
          <a:p>
            <a:pPr algn="ctr">
              <a:lnSpc>
                <a:spcPct val="110000"/>
              </a:lnSpc>
            </a:pPr>
            <a:r>
              <a:rPr lang="en-RO" sz="2400" kern="100">
                <a:effectLst/>
                <a:latin typeface="Aptos" panose="020B0004020202020204" pitchFamily="34" charset="0"/>
                <a:ea typeface="PMingLiU" panose="02020500000000000000" pitchFamily="18" charset="-120"/>
                <a:cs typeface="Times New Roman" panose="02020603050405020304" pitchFamily="18" charset="0"/>
              </a:rPr>
              <a:t>PESTLE Analysis </a:t>
            </a:r>
            <a:br>
              <a:rPr lang="en-RO" sz="2400" kern="100">
                <a:effectLst/>
                <a:latin typeface="Aptos" panose="020B0004020202020204" pitchFamily="34" charset="0"/>
                <a:ea typeface="PMingLiU" panose="02020500000000000000" pitchFamily="18" charset="-120"/>
                <a:cs typeface="Times New Roman" panose="02020603050405020304" pitchFamily="18" charset="0"/>
              </a:rPr>
            </a:br>
            <a:endParaRPr lang="en-RO" sz="2400"/>
          </a:p>
        </p:txBody>
      </p:sp>
      <p:sp>
        <p:nvSpPr>
          <p:cNvPr id="7" name="Rectangle 6">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Content Placeholder 2">
            <a:extLst>
              <a:ext uri="{FF2B5EF4-FFF2-40B4-BE49-F238E27FC236}">
                <a16:creationId xmlns:a16="http://schemas.microsoft.com/office/drawing/2014/main" id="{7484A41C-6380-D244-414B-2A83542AA422}"/>
              </a:ext>
            </a:extLst>
          </p:cNvPr>
          <p:cNvGraphicFramePr>
            <a:graphicFrameLocks noGrp="1"/>
          </p:cNvGraphicFramePr>
          <p:nvPr>
            <p:ph idx="1"/>
            <p:extLst>
              <p:ext uri="{D42A27DB-BD31-4B8C-83A1-F6EECF244321}">
                <p14:modId xmlns:p14="http://schemas.microsoft.com/office/powerpoint/2010/main" val="3539775747"/>
              </p:ext>
            </p:extLst>
          </p:nvPr>
        </p:nvGraphicFramePr>
        <p:xfrm>
          <a:off x="952500" y="2393094"/>
          <a:ext cx="10287000" cy="37029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86257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C9531-5268-1F12-61A7-76D6D4C8B862}"/>
              </a:ext>
            </a:extLst>
          </p:cNvPr>
          <p:cNvSpPr>
            <a:spLocks noGrp="1"/>
          </p:cNvSpPr>
          <p:nvPr>
            <p:ph type="title"/>
          </p:nvPr>
        </p:nvSpPr>
        <p:spPr/>
        <p:txBody>
          <a:bodyPr/>
          <a:lstStyle/>
          <a:p>
            <a:r>
              <a:rPr lang="en-RO" sz="1800" kern="100" dirty="0">
                <a:effectLst/>
                <a:latin typeface="Aptos" panose="020B0004020202020204" pitchFamily="34" charset="0"/>
                <a:ea typeface="PMingLiU" panose="02020500000000000000" pitchFamily="18" charset="-120"/>
                <a:cs typeface="Times New Roman" panose="02020603050405020304" pitchFamily="18" charset="0"/>
              </a:rPr>
              <a:t>PESTLE Analysis </a:t>
            </a:r>
            <a:br>
              <a:rPr lang="en-RO" sz="1800" kern="100" dirty="0">
                <a:effectLst/>
                <a:latin typeface="Aptos" panose="020B0004020202020204" pitchFamily="34" charset="0"/>
                <a:ea typeface="PMingLiU" panose="02020500000000000000" pitchFamily="18" charset="-120"/>
                <a:cs typeface="Times New Roman" panose="02020603050405020304" pitchFamily="18" charset="0"/>
              </a:rPr>
            </a:br>
            <a:endParaRPr lang="en-RO" dirty="0"/>
          </a:p>
        </p:txBody>
      </p:sp>
      <p:graphicFrame>
        <p:nvGraphicFramePr>
          <p:cNvPr id="5" name="Content Placeholder 2">
            <a:extLst>
              <a:ext uri="{FF2B5EF4-FFF2-40B4-BE49-F238E27FC236}">
                <a16:creationId xmlns:a16="http://schemas.microsoft.com/office/drawing/2014/main" id="{EEE59B96-8792-A5C0-6656-355EB72E2F24}"/>
              </a:ext>
            </a:extLst>
          </p:cNvPr>
          <p:cNvGraphicFramePr>
            <a:graphicFrameLocks noGrp="1"/>
          </p:cNvGraphicFramePr>
          <p:nvPr>
            <p:ph idx="1"/>
          </p:nvPr>
        </p:nvGraphicFramePr>
        <p:xfrm>
          <a:off x="952500" y="2285997"/>
          <a:ext cx="10287000" cy="38909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959407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9D51C6D-A440-71F4-45C3-86809652E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9" cy="6858000"/>
          </a:xfrm>
          <a:prstGeom prst="rect">
            <a:avLst/>
          </a:prstGeom>
          <a:gradFill>
            <a:gsLst>
              <a:gs pos="20000">
                <a:schemeClr val="accent1">
                  <a:lumMod val="60000"/>
                  <a:lumOff val="40000"/>
                  <a:alpha val="0"/>
                </a:schemeClr>
              </a:gs>
              <a:gs pos="9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99FA5DBC-93F5-A63F-41A3-8C0F26EE5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341" y="125160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953058D-E40F-95F8-5FAE-D9D43BC47D58}"/>
              </a:ext>
            </a:extLst>
          </p:cNvPr>
          <p:cNvSpPr>
            <a:spLocks noGrp="1"/>
          </p:cNvSpPr>
          <p:nvPr>
            <p:ph type="title"/>
          </p:nvPr>
        </p:nvSpPr>
        <p:spPr>
          <a:xfrm>
            <a:off x="1207828" y="2286000"/>
            <a:ext cx="3643951" cy="2286000"/>
          </a:xfrm>
        </p:spPr>
        <p:txBody>
          <a:bodyPr anchor="ctr">
            <a:normAutofit/>
          </a:bodyPr>
          <a:lstStyle/>
          <a:p>
            <a:pPr algn="ctr">
              <a:lnSpc>
                <a:spcPct val="110000"/>
              </a:lnSpc>
            </a:pPr>
            <a:r>
              <a:rPr lang="en-US" sz="1800" kern="100" dirty="0">
                <a:effectLst/>
                <a:latin typeface="Aptos" panose="020B0004020202020204" pitchFamily="34" charset="0"/>
                <a:ea typeface="PMingLiU" panose="02020500000000000000" pitchFamily="18" charset="-120"/>
                <a:cs typeface="Times New Roman" panose="02020603050405020304" pitchFamily="18" charset="0"/>
              </a:rPr>
              <a:t>Industry Response – Strengths &amp; Limitations – </a:t>
            </a:r>
            <a:r>
              <a:rPr lang="en-US" sz="1800" kern="100" dirty="0" err="1">
                <a:effectLst/>
                <a:latin typeface="Aptos" panose="020B0004020202020204" pitchFamily="34" charset="0"/>
                <a:ea typeface="PMingLiU" panose="02020500000000000000" pitchFamily="18" charset="-120"/>
                <a:cs typeface="Times New Roman" panose="02020603050405020304" pitchFamily="18" charset="0"/>
              </a:rPr>
              <a:t>Relais</a:t>
            </a:r>
            <a:r>
              <a:rPr lang="en-US" sz="1800" kern="100" dirty="0">
                <a:effectLst/>
                <a:latin typeface="Aptos" panose="020B0004020202020204" pitchFamily="34" charset="0"/>
                <a:ea typeface="PMingLiU" panose="02020500000000000000" pitchFamily="18" charset="-120"/>
                <a:cs typeface="Times New Roman" panose="02020603050405020304" pitchFamily="18" charset="0"/>
              </a:rPr>
              <a:t> &amp; Chateaux </a:t>
            </a:r>
            <a:br>
              <a:rPr lang="en-RO" sz="1800" kern="100" dirty="0">
                <a:effectLst/>
                <a:latin typeface="Aptos" panose="020B0004020202020204" pitchFamily="34" charset="0"/>
                <a:ea typeface="PMingLiU" panose="02020500000000000000" pitchFamily="18" charset="-120"/>
                <a:cs typeface="Times New Roman" panose="02020603050405020304" pitchFamily="18" charset="0"/>
              </a:rPr>
            </a:br>
            <a:endParaRPr lang="en-RO" sz="1800"/>
          </a:p>
        </p:txBody>
      </p:sp>
      <p:graphicFrame>
        <p:nvGraphicFramePr>
          <p:cNvPr id="5" name="Content Placeholder 2">
            <a:extLst>
              <a:ext uri="{FF2B5EF4-FFF2-40B4-BE49-F238E27FC236}">
                <a16:creationId xmlns:a16="http://schemas.microsoft.com/office/drawing/2014/main" id="{2F16F5D9-EDD8-F656-2A00-3923778DD98A}"/>
              </a:ext>
            </a:extLst>
          </p:cNvPr>
          <p:cNvGraphicFramePr>
            <a:graphicFrameLocks noGrp="1"/>
          </p:cNvGraphicFramePr>
          <p:nvPr>
            <p:ph idx="1"/>
            <p:extLst>
              <p:ext uri="{D42A27DB-BD31-4B8C-83A1-F6EECF244321}">
                <p14:modId xmlns:p14="http://schemas.microsoft.com/office/powerpoint/2010/main" val="2881038844"/>
              </p:ext>
            </p:extLst>
          </p:nvPr>
        </p:nvGraphicFramePr>
        <p:xfrm>
          <a:off x="7048500" y="886352"/>
          <a:ext cx="4092594" cy="50881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0769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9D51C6D-A440-71F4-45C3-86809652E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9" cy="6858000"/>
          </a:xfrm>
          <a:prstGeom prst="rect">
            <a:avLst/>
          </a:prstGeom>
          <a:gradFill>
            <a:gsLst>
              <a:gs pos="20000">
                <a:schemeClr val="accent1">
                  <a:lumMod val="60000"/>
                  <a:lumOff val="40000"/>
                  <a:alpha val="0"/>
                </a:schemeClr>
              </a:gs>
              <a:gs pos="9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99FA5DBC-93F5-A63F-41A3-8C0F26EE5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341" y="125160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24B34DB-0CDA-5C0A-7956-46FEB4BA3508}"/>
              </a:ext>
            </a:extLst>
          </p:cNvPr>
          <p:cNvSpPr>
            <a:spLocks noGrp="1"/>
          </p:cNvSpPr>
          <p:nvPr>
            <p:ph type="title"/>
          </p:nvPr>
        </p:nvSpPr>
        <p:spPr>
          <a:xfrm>
            <a:off x="1207828" y="2286000"/>
            <a:ext cx="3643951" cy="2286000"/>
          </a:xfrm>
        </p:spPr>
        <p:txBody>
          <a:bodyPr anchor="ctr">
            <a:normAutofit/>
          </a:bodyPr>
          <a:lstStyle/>
          <a:p>
            <a:pPr algn="ctr">
              <a:lnSpc>
                <a:spcPct val="110000"/>
              </a:lnSpc>
            </a:pPr>
            <a:r>
              <a:rPr lang="en-US" sz="2200" kern="100">
                <a:effectLst/>
                <a:latin typeface="Aptos" panose="020B0004020202020204" pitchFamily="34" charset="0"/>
                <a:ea typeface="PMingLiU" panose="02020500000000000000" pitchFamily="18" charset="-120"/>
                <a:cs typeface="Times New Roman" panose="02020603050405020304" pitchFamily="18" charset="0"/>
              </a:rPr>
              <a:t>Industry Response – Strengths &amp; Limitations – Holiday Inn</a:t>
            </a:r>
            <a:br>
              <a:rPr lang="en-RO" sz="2200" kern="100">
                <a:effectLst/>
                <a:latin typeface="Aptos" panose="020B0004020202020204" pitchFamily="34" charset="0"/>
                <a:ea typeface="PMingLiU" panose="02020500000000000000" pitchFamily="18" charset="-120"/>
                <a:cs typeface="Times New Roman" panose="02020603050405020304" pitchFamily="18" charset="0"/>
              </a:rPr>
            </a:br>
            <a:endParaRPr lang="en-RO" sz="2200"/>
          </a:p>
        </p:txBody>
      </p:sp>
      <p:graphicFrame>
        <p:nvGraphicFramePr>
          <p:cNvPr id="5" name="Content Placeholder 2">
            <a:extLst>
              <a:ext uri="{FF2B5EF4-FFF2-40B4-BE49-F238E27FC236}">
                <a16:creationId xmlns:a16="http://schemas.microsoft.com/office/drawing/2014/main" id="{A1FDD1A6-CB94-64D3-78D3-E6622CEC9154}"/>
              </a:ext>
            </a:extLst>
          </p:cNvPr>
          <p:cNvGraphicFramePr>
            <a:graphicFrameLocks noGrp="1"/>
          </p:cNvGraphicFramePr>
          <p:nvPr>
            <p:ph idx="1"/>
            <p:extLst>
              <p:ext uri="{D42A27DB-BD31-4B8C-83A1-F6EECF244321}">
                <p14:modId xmlns:p14="http://schemas.microsoft.com/office/powerpoint/2010/main" val="3252972897"/>
              </p:ext>
            </p:extLst>
          </p:nvPr>
        </p:nvGraphicFramePr>
        <p:xfrm>
          <a:off x="7048500" y="886352"/>
          <a:ext cx="4092594" cy="50881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79276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819F41-4AD1-C1AC-29BE-B5330D109642}"/>
              </a:ext>
            </a:extLst>
          </p:cNvPr>
          <p:cNvSpPr>
            <a:spLocks noGrp="1"/>
          </p:cNvSpPr>
          <p:nvPr>
            <p:ph type="title"/>
          </p:nvPr>
        </p:nvSpPr>
        <p:spPr>
          <a:xfrm>
            <a:off x="1524000" y="762001"/>
            <a:ext cx="9144000" cy="869092"/>
          </a:xfrm>
        </p:spPr>
        <p:txBody>
          <a:bodyPr>
            <a:normAutofit/>
          </a:bodyPr>
          <a:lstStyle/>
          <a:p>
            <a:pPr algn="ctr">
              <a:lnSpc>
                <a:spcPct val="110000"/>
              </a:lnSpc>
            </a:pPr>
            <a:r>
              <a:rPr lang="en-US" sz="1500" kern="100">
                <a:effectLst/>
                <a:latin typeface="Aptos" panose="020B0004020202020204" pitchFamily="34" charset="0"/>
                <a:ea typeface="PMingLiU" panose="02020500000000000000" pitchFamily="18" charset="-120"/>
                <a:cs typeface="Times New Roman" panose="02020603050405020304" pitchFamily="18" charset="0"/>
              </a:rPr>
              <a:t>Future policy and management recommendations </a:t>
            </a:r>
            <a:br>
              <a:rPr lang="en-RO" sz="1500" kern="100">
                <a:effectLst/>
                <a:latin typeface="Aptos" panose="020B0004020202020204" pitchFamily="34" charset="0"/>
                <a:ea typeface="PMingLiU" panose="02020500000000000000" pitchFamily="18" charset="-120"/>
                <a:cs typeface="Times New Roman" panose="02020603050405020304" pitchFamily="18" charset="0"/>
              </a:rPr>
            </a:br>
            <a:endParaRPr lang="en-RO" sz="1500"/>
          </a:p>
        </p:txBody>
      </p:sp>
      <p:sp>
        <p:nvSpPr>
          <p:cNvPr id="11" name="Rectangle 10">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7388537-B62C-3179-500C-51C6CB074508}"/>
              </a:ext>
            </a:extLst>
          </p:cNvPr>
          <p:cNvGraphicFramePr>
            <a:graphicFrameLocks noGrp="1"/>
          </p:cNvGraphicFramePr>
          <p:nvPr>
            <p:ph idx="1"/>
            <p:extLst>
              <p:ext uri="{D42A27DB-BD31-4B8C-83A1-F6EECF244321}">
                <p14:modId xmlns:p14="http://schemas.microsoft.com/office/powerpoint/2010/main" val="1344707159"/>
              </p:ext>
            </p:extLst>
          </p:nvPr>
        </p:nvGraphicFramePr>
        <p:xfrm>
          <a:off x="952500" y="2393094"/>
          <a:ext cx="10287000" cy="37029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560593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7E8F4-5F2E-1159-5C28-532EEDF3AF96}"/>
              </a:ext>
            </a:extLst>
          </p:cNvPr>
          <p:cNvSpPr>
            <a:spLocks noGrp="1"/>
          </p:cNvSpPr>
          <p:nvPr>
            <p:ph type="title"/>
          </p:nvPr>
        </p:nvSpPr>
        <p:spPr/>
        <p:txBody>
          <a:bodyPr/>
          <a:lstStyle/>
          <a:p>
            <a:r>
              <a:rPr lang="en-US" sz="1800" kern="100">
                <a:effectLst/>
                <a:latin typeface="Aptos" panose="020B0004020202020204" pitchFamily="34" charset="0"/>
                <a:ea typeface="PMingLiU" panose="02020500000000000000" pitchFamily="18" charset="-120"/>
                <a:cs typeface="Times New Roman" panose="02020603050405020304" pitchFamily="18" charset="0"/>
              </a:rPr>
              <a:t>Future policy and management recommendations </a:t>
            </a:r>
            <a:br>
              <a:rPr lang="en-RO" sz="1800" kern="100">
                <a:effectLst/>
                <a:latin typeface="Aptos" panose="020B0004020202020204" pitchFamily="34" charset="0"/>
                <a:ea typeface="PMingLiU" panose="02020500000000000000" pitchFamily="18" charset="-120"/>
                <a:cs typeface="Times New Roman" panose="02020603050405020304" pitchFamily="18" charset="0"/>
              </a:rPr>
            </a:br>
            <a:endParaRPr lang="en-RO" dirty="0"/>
          </a:p>
        </p:txBody>
      </p:sp>
      <p:graphicFrame>
        <p:nvGraphicFramePr>
          <p:cNvPr id="13" name="Content Placeholder 2">
            <a:extLst>
              <a:ext uri="{FF2B5EF4-FFF2-40B4-BE49-F238E27FC236}">
                <a16:creationId xmlns:a16="http://schemas.microsoft.com/office/drawing/2014/main" id="{5FA01240-E810-05AD-0769-87C92FE382AC}"/>
              </a:ext>
            </a:extLst>
          </p:cNvPr>
          <p:cNvGraphicFramePr>
            <a:graphicFrameLocks noGrp="1"/>
          </p:cNvGraphicFramePr>
          <p:nvPr>
            <p:ph idx="1"/>
          </p:nvPr>
        </p:nvGraphicFramePr>
        <p:xfrm>
          <a:off x="952500" y="2285997"/>
          <a:ext cx="10287000" cy="38909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59067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0B47F6-A4AC-7308-75CF-DAD9D4F8B2EE}"/>
              </a:ext>
            </a:extLst>
          </p:cNvPr>
          <p:cNvSpPr>
            <a:spLocks noGrp="1"/>
          </p:cNvSpPr>
          <p:nvPr>
            <p:ph type="title"/>
          </p:nvPr>
        </p:nvSpPr>
        <p:spPr>
          <a:xfrm>
            <a:off x="1524000" y="762001"/>
            <a:ext cx="9144000" cy="869092"/>
          </a:xfrm>
        </p:spPr>
        <p:txBody>
          <a:bodyPr>
            <a:normAutofit/>
          </a:bodyPr>
          <a:lstStyle/>
          <a:p>
            <a:pPr algn="ctr">
              <a:lnSpc>
                <a:spcPct val="110000"/>
              </a:lnSpc>
            </a:pPr>
            <a:r>
              <a:rPr lang="en-US" sz="2400" kern="100">
                <a:effectLst/>
                <a:latin typeface="Aptos" panose="020B0004020202020204" pitchFamily="34" charset="0"/>
                <a:ea typeface="PMingLiU" panose="02020500000000000000" pitchFamily="18" charset="-120"/>
                <a:cs typeface="Times New Roman" panose="02020603050405020304" pitchFamily="18" charset="0"/>
              </a:rPr>
              <a:t>Conclusions</a:t>
            </a:r>
            <a:br>
              <a:rPr lang="en-RO" sz="2400" kern="100">
                <a:effectLst/>
                <a:latin typeface="Aptos" panose="020B0004020202020204" pitchFamily="34" charset="0"/>
                <a:ea typeface="PMingLiU" panose="02020500000000000000" pitchFamily="18" charset="-120"/>
                <a:cs typeface="Times New Roman" panose="02020603050405020304" pitchFamily="18" charset="0"/>
              </a:rPr>
            </a:br>
            <a:endParaRPr lang="en-RO" sz="2400"/>
          </a:p>
        </p:txBody>
      </p:sp>
      <p:sp>
        <p:nvSpPr>
          <p:cNvPr id="14" name="Rectangle 13">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61B1B0BA-19D6-D3D9-2472-CC76731B8DE5}"/>
              </a:ext>
            </a:extLst>
          </p:cNvPr>
          <p:cNvGraphicFramePr>
            <a:graphicFrameLocks noGrp="1"/>
          </p:cNvGraphicFramePr>
          <p:nvPr>
            <p:ph idx="1"/>
            <p:extLst>
              <p:ext uri="{D42A27DB-BD31-4B8C-83A1-F6EECF244321}">
                <p14:modId xmlns:p14="http://schemas.microsoft.com/office/powerpoint/2010/main" val="865360279"/>
              </p:ext>
            </p:extLst>
          </p:nvPr>
        </p:nvGraphicFramePr>
        <p:xfrm>
          <a:off x="952500" y="2393094"/>
          <a:ext cx="10287000" cy="37029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55529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8A6BD-5AA9-CF23-724E-5300414BA7A0}"/>
              </a:ext>
            </a:extLst>
          </p:cNvPr>
          <p:cNvSpPr>
            <a:spLocks noGrp="1"/>
          </p:cNvSpPr>
          <p:nvPr>
            <p:ph type="title"/>
          </p:nvPr>
        </p:nvSpPr>
        <p:spPr>
          <a:xfrm>
            <a:off x="0" y="-97895"/>
            <a:ext cx="10287000" cy="1147762"/>
          </a:xfrm>
        </p:spPr>
        <p:txBody>
          <a:bodyPr/>
          <a:lstStyle/>
          <a:p>
            <a:r>
              <a:rPr lang="en-US" sz="1800" kern="100" dirty="0">
                <a:effectLst/>
                <a:latin typeface="Aptos" panose="020B0004020202020204" pitchFamily="34" charset="0"/>
                <a:ea typeface="PMingLiU" panose="02020500000000000000" pitchFamily="18" charset="-120"/>
                <a:cs typeface="Times New Roman" panose="02020603050405020304" pitchFamily="18" charset="0"/>
              </a:rPr>
              <a:t>References </a:t>
            </a:r>
            <a:br>
              <a:rPr lang="en-RO" sz="1800" kern="100" dirty="0">
                <a:effectLst/>
                <a:latin typeface="Aptos" panose="020B0004020202020204" pitchFamily="34" charset="0"/>
                <a:ea typeface="PMingLiU" panose="02020500000000000000" pitchFamily="18" charset="-120"/>
                <a:cs typeface="Times New Roman" panose="02020603050405020304" pitchFamily="18" charset="0"/>
              </a:rPr>
            </a:br>
            <a:endParaRPr lang="en-RO" dirty="0"/>
          </a:p>
        </p:txBody>
      </p:sp>
      <p:sp>
        <p:nvSpPr>
          <p:cNvPr id="3" name="Content Placeholder 2">
            <a:extLst>
              <a:ext uri="{FF2B5EF4-FFF2-40B4-BE49-F238E27FC236}">
                <a16:creationId xmlns:a16="http://schemas.microsoft.com/office/drawing/2014/main" id="{B09BBFC6-8BBE-6443-3EAC-01B8135940C9}"/>
              </a:ext>
            </a:extLst>
          </p:cNvPr>
          <p:cNvSpPr>
            <a:spLocks noGrp="1"/>
          </p:cNvSpPr>
          <p:nvPr>
            <p:ph idx="1"/>
          </p:nvPr>
        </p:nvSpPr>
        <p:spPr>
          <a:xfrm>
            <a:off x="0" y="694263"/>
            <a:ext cx="10287000" cy="3890965"/>
          </a:xfrm>
        </p:spPr>
        <p:txBody>
          <a:bodyPr>
            <a:normAutofit fontScale="25000" lnSpcReduction="20000"/>
          </a:bodyPr>
          <a:lstStyle/>
          <a:p>
            <a:r>
              <a:rPr lang="en-GB" dirty="0"/>
              <a:t>AHLA (2022) '67% Surveyed Hotels Report Staffing Shortages'. Available at: https://</a:t>
            </a:r>
            <a:r>
              <a:rPr lang="en-GB" dirty="0" err="1"/>
              <a:t>www.ahla.com</a:t>
            </a:r>
            <a:r>
              <a:rPr lang="en-GB" dirty="0"/>
              <a:t>/news/67-surveyed-hotels-report-staffing-shortages  (Accessed: 01 May 2024).</a:t>
            </a:r>
          </a:p>
          <a:p>
            <a:r>
              <a:rPr lang="en-GB" dirty="0"/>
              <a:t>Amadeus Hospitality (2022) 'It's Possible to Do More with Less During a </a:t>
            </a:r>
            <a:r>
              <a:rPr lang="en-GB" dirty="0" err="1"/>
              <a:t>Labor</a:t>
            </a:r>
            <a:r>
              <a:rPr lang="en-GB" dirty="0"/>
              <a:t> Shortage: Here's How'. Available at: https://</a:t>
            </a:r>
            <a:r>
              <a:rPr lang="en-GB" dirty="0" err="1"/>
              <a:t>www.amadeus-hospitality.com</a:t>
            </a:r>
            <a:r>
              <a:rPr lang="en-GB" dirty="0"/>
              <a:t>/insight/its-possible-to-do-more-with-less-during-a-labor-shortage-heres-how/  (Accessed: 01 May 2024).</a:t>
            </a:r>
          </a:p>
          <a:p>
            <a:r>
              <a:rPr lang="en-GB" dirty="0" err="1"/>
              <a:t>Benard</a:t>
            </a:r>
            <a:r>
              <a:rPr lang="en-GB" dirty="0"/>
              <a:t>, C. (2021) 'How to Overcome </a:t>
            </a:r>
            <a:r>
              <a:rPr lang="en-GB" dirty="0" err="1"/>
              <a:t>Labor</a:t>
            </a:r>
            <a:r>
              <a:rPr lang="en-GB" dirty="0"/>
              <a:t> Shortage Challenge in Hotel Industry'. Available at: https://</a:t>
            </a:r>
            <a:r>
              <a:rPr lang="en-GB" dirty="0" err="1"/>
              <a:t>www.linkedin.com</a:t>
            </a:r>
            <a:r>
              <a:rPr lang="en-GB" dirty="0"/>
              <a:t>/pulse/how-overcome-labor-shortage-challenge-hotel-industry-caroline-benard?utm_source=</a:t>
            </a:r>
            <a:r>
              <a:rPr lang="en-GB" dirty="0" err="1"/>
              <a:t>share&amp;utm_medium</a:t>
            </a:r>
            <a:r>
              <a:rPr lang="en-GB" dirty="0"/>
              <a:t>=</a:t>
            </a:r>
            <a:r>
              <a:rPr lang="en-GB" dirty="0" err="1"/>
              <a:t>member_ios&amp;utm_campaign</a:t>
            </a:r>
            <a:r>
              <a:rPr lang="en-GB" dirty="0"/>
              <a:t>=</a:t>
            </a:r>
            <a:r>
              <a:rPr lang="en-GB" dirty="0" err="1"/>
              <a:t>share_via</a:t>
            </a:r>
            <a:r>
              <a:rPr lang="en-GB" dirty="0"/>
              <a:t>  (Accessed: 01 May 2024).</a:t>
            </a:r>
          </a:p>
          <a:p>
            <a:r>
              <a:rPr lang="en-GB" dirty="0"/>
              <a:t>Breakroom (2020) 'Holiday Inn Employer Information'. Available at: https://</a:t>
            </a:r>
            <a:r>
              <a:rPr lang="en-GB" dirty="0" err="1"/>
              <a:t>www.breakroom.cc</a:t>
            </a:r>
            <a:r>
              <a:rPr lang="en-GB" dirty="0"/>
              <a:t>/</a:t>
            </a:r>
            <a:r>
              <a:rPr lang="en-GB" dirty="0" err="1"/>
              <a:t>en-gb</a:t>
            </a:r>
            <a:r>
              <a:rPr lang="en-GB" dirty="0"/>
              <a:t>/employers/holiday-inn  (Accessed: 01 May 2024).</a:t>
            </a:r>
          </a:p>
          <a:p>
            <a:r>
              <a:rPr lang="en-GB" dirty="0"/>
              <a:t>CoStar (2020) '</a:t>
            </a:r>
            <a:r>
              <a:rPr lang="en-GB" dirty="0" err="1"/>
              <a:t>Labor</a:t>
            </a:r>
            <a:r>
              <a:rPr lang="en-GB" dirty="0"/>
              <a:t> Challenges Continue to Be a Hotel Industry Headwind'. Available at: https://</a:t>
            </a:r>
            <a:r>
              <a:rPr lang="en-GB" dirty="0" err="1"/>
              <a:t>www.costar.com</a:t>
            </a:r>
            <a:r>
              <a:rPr lang="en-GB" dirty="0"/>
              <a:t>/article/436616782/</a:t>
            </a:r>
            <a:r>
              <a:rPr lang="en-GB" dirty="0" err="1"/>
              <a:t>labor</a:t>
            </a:r>
            <a:r>
              <a:rPr lang="en-GB" dirty="0"/>
              <a:t>-challenges-continue-to-be-a-hotel-industry-headwind  (Accessed: 01 May 2024).</a:t>
            </a:r>
          </a:p>
          <a:p>
            <a:r>
              <a:rPr lang="en-GB" dirty="0"/>
              <a:t>CoStar (2023) '</a:t>
            </a:r>
            <a:r>
              <a:rPr lang="en-GB" dirty="0" err="1"/>
              <a:t>Labor</a:t>
            </a:r>
            <a:r>
              <a:rPr lang="en-GB" dirty="0"/>
              <a:t> Challenges Persist as Top Concern for Hoteliers'. Available at: https://</a:t>
            </a:r>
            <a:r>
              <a:rPr lang="en-GB" dirty="0" err="1"/>
              <a:t>www.costar.com</a:t>
            </a:r>
            <a:r>
              <a:rPr lang="en-GB" dirty="0"/>
              <a:t>/article/502991355/</a:t>
            </a:r>
            <a:r>
              <a:rPr lang="en-GB" dirty="0" err="1"/>
              <a:t>labor</a:t>
            </a:r>
            <a:r>
              <a:rPr lang="en-GB" dirty="0"/>
              <a:t>-challenges-persist-as-top-concern-for-hoteliers  (Accessed: 01 May 2024).</a:t>
            </a:r>
          </a:p>
          <a:p>
            <a:r>
              <a:rPr lang="en-GB" dirty="0"/>
              <a:t>EHL Hospitality Insights (2023) 'Could Revenue Management Solve Hospitality's </a:t>
            </a:r>
            <a:r>
              <a:rPr lang="en-GB" dirty="0" err="1"/>
              <a:t>Labor</a:t>
            </a:r>
            <a:r>
              <a:rPr lang="en-GB" dirty="0"/>
              <a:t> Shortage?'. Available at: https://</a:t>
            </a:r>
            <a:r>
              <a:rPr lang="en-GB" dirty="0" err="1"/>
              <a:t>hospitalityinsights.ehl.edu</a:t>
            </a:r>
            <a:r>
              <a:rPr lang="en-GB" dirty="0"/>
              <a:t>/could-revenue-management-solve-hospitalitys-labor-shortage?hs_amp=true  (Accessed: 01 May 2024).</a:t>
            </a:r>
          </a:p>
          <a:p>
            <a:r>
              <a:rPr lang="en-GB" dirty="0"/>
              <a:t>Epos Now (2024) '</a:t>
            </a:r>
            <a:r>
              <a:rPr lang="en-GB" dirty="0" err="1"/>
              <a:t>Labor</a:t>
            </a:r>
            <a:r>
              <a:rPr lang="en-GB" dirty="0"/>
              <a:t> Shortage in Hospitality Industry'. Available at: https://</a:t>
            </a:r>
            <a:r>
              <a:rPr lang="en-GB" dirty="0" err="1"/>
              <a:t>www.eposnow.com</a:t>
            </a:r>
            <a:r>
              <a:rPr lang="en-GB" dirty="0"/>
              <a:t>/au/resources/</a:t>
            </a:r>
            <a:r>
              <a:rPr lang="en-GB" dirty="0" err="1"/>
              <a:t>labor</a:t>
            </a:r>
            <a:r>
              <a:rPr lang="en-GB" dirty="0"/>
              <a:t>-shortage-in-hospitality-industry/  (Accessed: 01 May 2024).</a:t>
            </a:r>
          </a:p>
          <a:p>
            <a:r>
              <a:rPr lang="en-GB" dirty="0"/>
              <a:t>Epos Now (2024) '</a:t>
            </a:r>
            <a:r>
              <a:rPr lang="en-GB" dirty="0" err="1"/>
              <a:t>Labor</a:t>
            </a:r>
            <a:r>
              <a:rPr lang="en-GB" dirty="0"/>
              <a:t> Shortage in Hospitality Industry'. Available at: https://</a:t>
            </a:r>
            <a:r>
              <a:rPr lang="en-GB" dirty="0" err="1"/>
              <a:t>www.eposnow.com</a:t>
            </a:r>
            <a:r>
              <a:rPr lang="en-GB" dirty="0"/>
              <a:t>/us/resources/</a:t>
            </a:r>
            <a:r>
              <a:rPr lang="en-GB" dirty="0" err="1"/>
              <a:t>labor</a:t>
            </a:r>
            <a:r>
              <a:rPr lang="en-GB" dirty="0"/>
              <a:t>-shortage-in-hospitality-industry/#:~:text=By%20implementing%20strategies%20such%20as,themselves%20for%20long%2Dterm%20success.  (Accessed: 01 May 2024).</a:t>
            </a:r>
          </a:p>
          <a:p>
            <a:r>
              <a:rPr lang="en-GB" dirty="0"/>
              <a:t>FHA </a:t>
            </a:r>
            <a:r>
              <a:rPr lang="en-GB" dirty="0" err="1"/>
              <a:t>HoReCa</a:t>
            </a:r>
            <a:r>
              <a:rPr lang="en-GB" dirty="0"/>
              <a:t> (2021) 'Hotel </a:t>
            </a:r>
            <a:r>
              <a:rPr lang="en-GB" dirty="0" err="1"/>
              <a:t>Labor</a:t>
            </a:r>
            <a:r>
              <a:rPr lang="en-GB" dirty="0"/>
              <a:t> Shortage'. Available at: https://</a:t>
            </a:r>
            <a:r>
              <a:rPr lang="en-GB" dirty="0" err="1"/>
              <a:t>fhahoreca.com</a:t>
            </a:r>
            <a:r>
              <a:rPr lang="en-GB" dirty="0"/>
              <a:t>/blog/hotel-</a:t>
            </a:r>
            <a:r>
              <a:rPr lang="en-GB" dirty="0" err="1"/>
              <a:t>labor</a:t>
            </a:r>
            <a:r>
              <a:rPr lang="en-GB" dirty="0"/>
              <a:t>-shortage/  (Accessed: 01 May 2024).</a:t>
            </a:r>
          </a:p>
          <a:p>
            <a:r>
              <a:rPr lang="en-GB" dirty="0"/>
              <a:t>Florida International University (2020) 'Hospitality Review'. Available at: https://</a:t>
            </a:r>
            <a:r>
              <a:rPr lang="en-GB" dirty="0" err="1"/>
              <a:t>digitalcommons.fiu.edu</a:t>
            </a:r>
            <a:r>
              <a:rPr lang="en-GB" dirty="0"/>
              <a:t>/</a:t>
            </a:r>
            <a:r>
              <a:rPr lang="en-GB" dirty="0" err="1"/>
              <a:t>cgi</a:t>
            </a:r>
            <a:r>
              <a:rPr lang="en-GB" dirty="0"/>
              <a:t>/</a:t>
            </a:r>
            <a:r>
              <a:rPr lang="en-GB" dirty="0" err="1"/>
              <a:t>viewcontent.cgi?article</a:t>
            </a:r>
            <a:r>
              <a:rPr lang="en-GB" dirty="0"/>
              <a:t>=1184&amp;context=</a:t>
            </a:r>
            <a:r>
              <a:rPr lang="en-GB" dirty="0" err="1"/>
              <a:t>hospitalityreview&amp;httpsredir</a:t>
            </a:r>
            <a:r>
              <a:rPr lang="en-GB" dirty="0"/>
              <a:t>=1&amp;referer=  (Accessed: 01 May 2024).</a:t>
            </a:r>
          </a:p>
          <a:p>
            <a:r>
              <a:rPr lang="en-GB" dirty="0"/>
              <a:t>Gibson, A. (2018) 'What it Takes to be </a:t>
            </a:r>
            <a:r>
              <a:rPr lang="en-GB" dirty="0" err="1"/>
              <a:t>Relais</a:t>
            </a:r>
            <a:r>
              <a:rPr lang="en-GB" dirty="0"/>
              <a:t> &amp; Châteaux'. Forbes. Available at: https://</a:t>
            </a:r>
            <a:r>
              <a:rPr lang="en-GB" dirty="0" err="1"/>
              <a:t>www.forbes.com</a:t>
            </a:r>
            <a:r>
              <a:rPr lang="en-GB" dirty="0"/>
              <a:t>/sites/</a:t>
            </a:r>
            <a:r>
              <a:rPr lang="en-GB" dirty="0" err="1"/>
              <a:t>ambergibson</a:t>
            </a:r>
            <a:r>
              <a:rPr lang="en-GB" dirty="0"/>
              <a:t>/2018/01/01/what-it-takes-to-be-</a:t>
            </a:r>
            <a:r>
              <a:rPr lang="en-GB" dirty="0" err="1"/>
              <a:t>relais</a:t>
            </a:r>
            <a:r>
              <a:rPr lang="en-GB" dirty="0"/>
              <a:t>-chateaux/  (Accessed: 01 May 2024).</a:t>
            </a:r>
          </a:p>
          <a:p>
            <a:r>
              <a:rPr lang="en-GB" dirty="0"/>
              <a:t>Glassdoor (2022) '</a:t>
            </a:r>
            <a:r>
              <a:rPr lang="en-GB" dirty="0" err="1"/>
              <a:t>Relais</a:t>
            </a:r>
            <a:r>
              <a:rPr lang="en-GB" dirty="0"/>
              <a:t> &amp; Châteaux Reviews'. Available at: https://</a:t>
            </a:r>
            <a:r>
              <a:rPr lang="en-GB" dirty="0" err="1"/>
              <a:t>www.glassdoor.com</a:t>
            </a:r>
            <a:r>
              <a:rPr lang="en-GB" dirty="0"/>
              <a:t>/Reviews/Relais-and-Châteaux-Reviews-E912611.htm  (Accessed: 01 May 2024).</a:t>
            </a:r>
          </a:p>
          <a:p>
            <a:r>
              <a:rPr lang="en-GB" dirty="0" err="1"/>
              <a:t>Hcareers</a:t>
            </a:r>
            <a:r>
              <a:rPr lang="en-GB" dirty="0"/>
              <a:t> (2023) '8 Common Problems Hotel Employees Have and How They Fix Them'. Available at: https://</a:t>
            </a:r>
            <a:r>
              <a:rPr lang="en-GB" dirty="0" err="1"/>
              <a:t>www.hcareers.com</a:t>
            </a:r>
            <a:r>
              <a:rPr lang="en-GB" dirty="0"/>
              <a:t>/article/career-advice/8-common-problems-hotel-employees-have-and-how-they-fix-them  (Accessed: 01 May 2024).</a:t>
            </a:r>
          </a:p>
          <a:p>
            <a:r>
              <a:rPr lang="en-GB" dirty="0"/>
              <a:t>Holiday Inn Club Vacations Incorporated (2021) 'Benefits'. Available at: https://</a:t>
            </a:r>
            <a:r>
              <a:rPr lang="en-GB" dirty="0" err="1"/>
              <a:t>hicv.com</a:t>
            </a:r>
            <a:r>
              <a:rPr lang="en-GB" dirty="0"/>
              <a:t>/careers/benefits  (Accessed: 01 May 2024).</a:t>
            </a:r>
          </a:p>
          <a:p>
            <a:r>
              <a:rPr lang="en-GB" dirty="0"/>
              <a:t>Hotelier Magazine (2020) 'Hoteliers Look at Innovative Ways to Manage the Labour Shortage'. Available at: https://</a:t>
            </a:r>
            <a:r>
              <a:rPr lang="en-GB" dirty="0" err="1"/>
              <a:t>www.hoteliermagazine.com</a:t>
            </a:r>
            <a:r>
              <a:rPr lang="en-GB" dirty="0"/>
              <a:t>/hoteliers-look-at-innovative-ways-to-manage-the-labour-shortage/  (Accessed: 01 May 2024).</a:t>
            </a:r>
          </a:p>
          <a:p>
            <a:r>
              <a:rPr lang="en-GB" dirty="0"/>
              <a:t>Jabulani Safari (2023) 'What it Means to be a </a:t>
            </a:r>
            <a:r>
              <a:rPr lang="en-GB" dirty="0" err="1"/>
              <a:t>Relais</a:t>
            </a:r>
            <a:r>
              <a:rPr lang="en-GB" dirty="0"/>
              <a:t> &amp; Châteaux Lodge'. Available at: https://</a:t>
            </a:r>
            <a:r>
              <a:rPr lang="en-GB" dirty="0" err="1"/>
              <a:t>jabulanisafari.com</a:t>
            </a:r>
            <a:r>
              <a:rPr lang="en-GB" dirty="0"/>
              <a:t>/blog/what-it-means-to-be-a-</a:t>
            </a:r>
            <a:r>
              <a:rPr lang="en-GB" dirty="0" err="1"/>
              <a:t>relais</a:t>
            </a:r>
            <a:r>
              <a:rPr lang="en-GB" dirty="0"/>
              <a:t>-chateaux-lodge/  (Accessed: 01 May 2024).</a:t>
            </a:r>
          </a:p>
          <a:p>
            <a:r>
              <a:rPr lang="en-GB" dirty="0"/>
              <a:t>Journal des Palaces (2021) 'Interview: Laurent </a:t>
            </a:r>
            <a:r>
              <a:rPr lang="en-GB" dirty="0" err="1"/>
              <a:t>Gardinier</a:t>
            </a:r>
            <a:r>
              <a:rPr lang="en-GB" dirty="0"/>
              <a:t>, President of </a:t>
            </a:r>
            <a:r>
              <a:rPr lang="en-GB" dirty="0" err="1"/>
              <a:t>Relais</a:t>
            </a:r>
            <a:r>
              <a:rPr lang="en-GB" dirty="0"/>
              <a:t> &amp; Châteaux, "The Definition of Luxury Has Changed a Lot in Recent Years Towards a Quest for Authenticity"'. Available at: https://</a:t>
            </a:r>
            <a:r>
              <a:rPr lang="en-GB" dirty="0" err="1"/>
              <a:t>www.journaldespalaces.com</a:t>
            </a:r>
            <a:r>
              <a:rPr lang="en-GB" dirty="0"/>
              <a:t>/</a:t>
            </a:r>
            <a:r>
              <a:rPr lang="en-GB" dirty="0" err="1"/>
              <a:t>en</a:t>
            </a:r>
            <a:r>
              <a:rPr lang="en-GB" dirty="0"/>
              <a:t>/article-66189-Interview-Laurent-Gardinier-President-Of-Relais-Chateaux-the-Definition-Of-Luxury-Has-Changed-A-Lot-In-Recent-Years-Towards-A-Quest-For-Authenticity.html  (Accessed: 01 May 2024).</a:t>
            </a:r>
          </a:p>
          <a:p>
            <a:r>
              <a:rPr lang="en-GB" dirty="0"/>
              <a:t>KBS Services (2024) 'Five Solutions for the </a:t>
            </a:r>
            <a:r>
              <a:rPr lang="en-GB" dirty="0" err="1"/>
              <a:t>Labor</a:t>
            </a:r>
            <a:r>
              <a:rPr lang="en-GB" dirty="0"/>
              <a:t> Shortages in Hospitality'. Available at: https://</a:t>
            </a:r>
            <a:r>
              <a:rPr lang="en-GB" dirty="0" err="1"/>
              <a:t>www.kbs-services.com</a:t>
            </a:r>
            <a:r>
              <a:rPr lang="en-GB" dirty="0"/>
              <a:t>/insights/five-solutions-for-the-</a:t>
            </a:r>
            <a:r>
              <a:rPr lang="en-GB" dirty="0" err="1"/>
              <a:t>labor</a:t>
            </a:r>
            <a:r>
              <a:rPr lang="en-GB" dirty="0"/>
              <a:t>-shortages-in-hospitality/  (Accessed: 01 May 2024).</a:t>
            </a:r>
          </a:p>
          <a:p>
            <a:r>
              <a:rPr lang="en-GB" dirty="0"/>
              <a:t>Luxury London (2020) 'Laurent </a:t>
            </a:r>
            <a:r>
              <a:rPr lang="en-GB" dirty="0" err="1"/>
              <a:t>Gardinier</a:t>
            </a:r>
            <a:r>
              <a:rPr lang="en-GB" dirty="0"/>
              <a:t> on What Defines </a:t>
            </a:r>
            <a:r>
              <a:rPr lang="en-GB" dirty="0" err="1"/>
              <a:t>Relais</a:t>
            </a:r>
            <a:r>
              <a:rPr lang="en-GB" dirty="0"/>
              <a:t> &amp; Châteaux'. Available at: https://</a:t>
            </a:r>
            <a:r>
              <a:rPr lang="en-GB" dirty="0" err="1"/>
              <a:t>luxurylondon.co.uk</a:t>
            </a:r>
            <a:r>
              <a:rPr lang="en-GB" dirty="0"/>
              <a:t>/travel/international/laurent-gardinier-relais-and-chateaux-president-interview-hotels/  (Accessed: 01 May 2024).</a:t>
            </a:r>
          </a:p>
          <a:p>
            <a:r>
              <a:rPr lang="en-GB" dirty="0"/>
              <a:t>Mara Solutions (2023) 'Staff Shortage Challenge in the Hospitality Industry'. Available at: https://</a:t>
            </a:r>
            <a:r>
              <a:rPr lang="en-GB" dirty="0" err="1"/>
              <a:t>www.mara-solutions.com</a:t>
            </a:r>
            <a:r>
              <a:rPr lang="en-GB" dirty="0"/>
              <a:t>/post/staff-shortage-challenge-in-the-hospitality-industry  (Accessed: 01 May 2024).</a:t>
            </a:r>
          </a:p>
          <a:p>
            <a:r>
              <a:rPr lang="en-GB" dirty="0" err="1"/>
              <a:t>NewGenAdv</a:t>
            </a:r>
            <a:r>
              <a:rPr lang="en-GB" dirty="0"/>
              <a:t> (2023) '</a:t>
            </a:r>
            <a:r>
              <a:rPr lang="en-GB" dirty="0" err="1"/>
              <a:t>Labor</a:t>
            </a:r>
            <a:r>
              <a:rPr lang="en-GB" dirty="0"/>
              <a:t> Challenges in the Hotel Industry'. Available at: https://</a:t>
            </a:r>
            <a:r>
              <a:rPr lang="en-GB" dirty="0" err="1"/>
              <a:t>newgenadv.com</a:t>
            </a:r>
            <a:r>
              <a:rPr lang="en-GB" dirty="0"/>
              <a:t>/2023/04/</a:t>
            </a:r>
            <a:r>
              <a:rPr lang="en-GB" dirty="0" err="1"/>
              <a:t>labor</a:t>
            </a:r>
            <a:r>
              <a:rPr lang="en-GB" dirty="0"/>
              <a:t>-challenges-in-the-hotel-industry/  (Accessed: 01 May 2024).</a:t>
            </a:r>
          </a:p>
          <a:p>
            <a:r>
              <a:rPr lang="en-GB" dirty="0" err="1"/>
              <a:t>PressReader</a:t>
            </a:r>
            <a:r>
              <a:rPr lang="en-GB" dirty="0"/>
              <a:t> (2023) '5 Strategies to Combat Hospitality </a:t>
            </a:r>
            <a:r>
              <a:rPr lang="en-GB" dirty="0" err="1"/>
              <a:t>Labor</a:t>
            </a:r>
            <a:r>
              <a:rPr lang="en-GB" dirty="0"/>
              <a:t> Shortages'. Available at: https://</a:t>
            </a:r>
            <a:r>
              <a:rPr lang="en-GB" dirty="0" err="1"/>
              <a:t>blog.pressreader.com</a:t>
            </a:r>
            <a:r>
              <a:rPr lang="en-GB" dirty="0"/>
              <a:t>/hotels/5-strategies-to-combat-hospitality-labor-shortages?hs_amp=true  (Accessed: 01 May 2024).</a:t>
            </a:r>
          </a:p>
          <a:p>
            <a:r>
              <a:rPr lang="en-GB" dirty="0" err="1"/>
              <a:t>Shiji</a:t>
            </a:r>
            <a:r>
              <a:rPr lang="en-GB" dirty="0"/>
              <a:t> Insights (2023) 'Hospitality Staffing </a:t>
            </a:r>
            <a:r>
              <a:rPr lang="en-GB" dirty="0" err="1"/>
              <a:t>Labor</a:t>
            </a:r>
            <a:r>
              <a:rPr lang="en-GB" dirty="0"/>
              <a:t> Shortage 2023'. Available at: https://</a:t>
            </a:r>
            <a:r>
              <a:rPr lang="en-GB" dirty="0" err="1"/>
              <a:t>insights.shijigroup.com</a:t>
            </a:r>
            <a:r>
              <a:rPr lang="en-GB" dirty="0"/>
              <a:t>/hospitality-staffing-labor-shortage-2023/  (Accessed: 01 May 2024).</a:t>
            </a:r>
          </a:p>
          <a:p>
            <a:r>
              <a:rPr lang="en-GB" dirty="0"/>
              <a:t>Simply Hired (2024) 'Holiday Inn Company Profile'. Available at: https://</a:t>
            </a:r>
            <a:r>
              <a:rPr lang="en-GB" dirty="0" err="1"/>
              <a:t>www.simplyhired.com</a:t>
            </a:r>
            <a:r>
              <a:rPr lang="en-GB" dirty="0"/>
              <a:t>/company/Holiday%20Inn  (Accessed: 01 May 2024).</a:t>
            </a:r>
          </a:p>
          <a:p>
            <a:r>
              <a:rPr lang="en-GB" dirty="0" err="1"/>
              <a:t>Thynk</a:t>
            </a:r>
            <a:r>
              <a:rPr lang="en-GB" dirty="0"/>
              <a:t> (2022) 'Hotel </a:t>
            </a:r>
            <a:r>
              <a:rPr lang="en-GB" dirty="0" err="1"/>
              <a:t>Labor</a:t>
            </a:r>
            <a:r>
              <a:rPr lang="en-GB" dirty="0"/>
              <a:t> Shortage &amp; Technology'. Available at: https://</a:t>
            </a:r>
            <a:r>
              <a:rPr lang="en-GB" dirty="0" err="1"/>
              <a:t>thynk.cloud</a:t>
            </a:r>
            <a:r>
              <a:rPr lang="en-GB" dirty="0"/>
              <a:t>/blog/hotel-</a:t>
            </a:r>
            <a:r>
              <a:rPr lang="en-GB" dirty="0" err="1"/>
              <a:t>labor</a:t>
            </a:r>
            <a:r>
              <a:rPr lang="en-GB" dirty="0"/>
              <a:t>-shortage-technology  (Accessed: 01 May 2024).</a:t>
            </a:r>
          </a:p>
          <a:p>
            <a:r>
              <a:rPr lang="en-GB" dirty="0"/>
              <a:t>Travel Outlook (2021) 'Navigating Today’s Persistent </a:t>
            </a:r>
            <a:r>
              <a:rPr lang="en-GB" dirty="0" err="1"/>
              <a:t>Labor</a:t>
            </a:r>
            <a:r>
              <a:rPr lang="en-GB" dirty="0"/>
              <a:t> Shortages in Hospitality'. Available at: https://</a:t>
            </a:r>
            <a:r>
              <a:rPr lang="en-GB" dirty="0" err="1"/>
              <a:t>traveloutlook.com</a:t>
            </a:r>
            <a:r>
              <a:rPr lang="en-GB" dirty="0"/>
              <a:t>/navigating-todays-persistent-</a:t>
            </a:r>
            <a:r>
              <a:rPr lang="en-GB" dirty="0" err="1"/>
              <a:t>labor</a:t>
            </a:r>
            <a:r>
              <a:rPr lang="en-GB" dirty="0"/>
              <a:t>-shortages-in-hospitality/?__</a:t>
            </a:r>
            <a:r>
              <a:rPr lang="en-GB" dirty="0" err="1"/>
              <a:t>cf_chl_tk</a:t>
            </a:r>
            <a:r>
              <a:rPr lang="en-GB" dirty="0"/>
              <a:t>=9KlgS_ZnMfTQAb9L1V6GGF0KfMRfBa6wKfM0fesl77c-1715628090-0.0.1.1-1727  (Accessed: 01 May 2024).</a:t>
            </a:r>
          </a:p>
          <a:p>
            <a:r>
              <a:rPr lang="en-GB" dirty="0" err="1"/>
              <a:t>TravelAge</a:t>
            </a:r>
            <a:r>
              <a:rPr lang="en-GB" dirty="0"/>
              <a:t> West (2024) 'Hotel </a:t>
            </a:r>
            <a:r>
              <a:rPr lang="en-GB" dirty="0" err="1"/>
              <a:t>Labor</a:t>
            </a:r>
            <a:r>
              <a:rPr lang="en-GB" dirty="0"/>
              <a:t> Issues'. Available at: https://</a:t>
            </a:r>
            <a:r>
              <a:rPr lang="en-GB" dirty="0" err="1"/>
              <a:t>www.travelagewest.com</a:t>
            </a:r>
            <a:r>
              <a:rPr lang="en-GB" dirty="0"/>
              <a:t>/Travel/Hotels/hotel-</a:t>
            </a:r>
            <a:r>
              <a:rPr lang="en-GB" dirty="0" err="1"/>
              <a:t>labor</a:t>
            </a:r>
            <a:r>
              <a:rPr lang="en-GB" dirty="0"/>
              <a:t>-issues  (Accessed: 01 May 2024).</a:t>
            </a:r>
          </a:p>
          <a:p>
            <a:r>
              <a:rPr lang="en-GB" dirty="0" err="1"/>
              <a:t>UniFocus</a:t>
            </a:r>
            <a:r>
              <a:rPr lang="en-GB" dirty="0"/>
              <a:t> (2020) '</a:t>
            </a:r>
            <a:r>
              <a:rPr lang="en-GB" dirty="0" err="1"/>
              <a:t>Labor</a:t>
            </a:r>
            <a:r>
              <a:rPr lang="en-GB" dirty="0"/>
              <a:t> Issues: Challenges &amp; Opportunities'. Available at: https://</a:t>
            </a:r>
            <a:r>
              <a:rPr lang="en-GB" dirty="0" err="1"/>
              <a:t>www.unifocus.com</a:t>
            </a:r>
            <a:r>
              <a:rPr lang="en-GB" dirty="0"/>
              <a:t>/blog/</a:t>
            </a:r>
            <a:r>
              <a:rPr lang="en-GB" dirty="0" err="1"/>
              <a:t>labor-issues-challenges-opportunities?hs_amp</a:t>
            </a:r>
            <a:r>
              <a:rPr lang="en-GB" dirty="0"/>
              <a:t>=true  (Accessed: 01 May 2024).</a:t>
            </a:r>
          </a:p>
          <a:p>
            <a:r>
              <a:rPr lang="en-GB" dirty="0" err="1"/>
              <a:t>Viqal</a:t>
            </a:r>
            <a:r>
              <a:rPr lang="en-GB" dirty="0"/>
              <a:t> (2022) 'Europe’s Hospitality Staffing Challenge'. Available at: https://</a:t>
            </a:r>
            <a:r>
              <a:rPr lang="en-GB" dirty="0" err="1"/>
              <a:t>www.viqal.com</a:t>
            </a:r>
            <a:r>
              <a:rPr lang="en-GB" dirty="0"/>
              <a:t>/blog/</a:t>
            </a:r>
            <a:r>
              <a:rPr lang="en-GB" dirty="0" err="1"/>
              <a:t>europes</a:t>
            </a:r>
            <a:r>
              <a:rPr lang="en-GB" dirty="0"/>
              <a:t>-hospitality-staffing-challenge  (Accessed: 01 May 2024).</a:t>
            </a:r>
          </a:p>
          <a:p>
            <a:endParaRPr lang="en-RO" dirty="0"/>
          </a:p>
        </p:txBody>
      </p:sp>
    </p:spTree>
    <p:extLst>
      <p:ext uri="{BB962C8B-B14F-4D97-AF65-F5344CB8AC3E}">
        <p14:creationId xmlns:p14="http://schemas.microsoft.com/office/powerpoint/2010/main" val="35672380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DB4423-716D-4B40-9498-69F5F3E5E0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251A3FD3-5F62-76B1-5A5A-C5D570356E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340"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0"/>
                </a:schemeClr>
              </a:gs>
              <a:gs pos="94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29D4A2C-7BC0-8B59-1DD5-946CF5D61E59}"/>
              </a:ext>
            </a:extLst>
          </p:cNvPr>
          <p:cNvSpPr>
            <a:spLocks noGrp="1"/>
          </p:cNvSpPr>
          <p:nvPr>
            <p:ph type="title"/>
          </p:nvPr>
        </p:nvSpPr>
        <p:spPr>
          <a:xfrm>
            <a:off x="1249251" y="2286000"/>
            <a:ext cx="3644722" cy="2286000"/>
          </a:xfrm>
        </p:spPr>
        <p:txBody>
          <a:bodyPr anchor="ctr">
            <a:normAutofit/>
          </a:bodyPr>
          <a:lstStyle/>
          <a:p>
            <a:pPr algn="ctr"/>
            <a:r>
              <a:rPr lang="en-RO" dirty="0">
                <a:solidFill>
                  <a:srgbClr val="000000"/>
                </a:solidFill>
              </a:rPr>
              <a:t>Thank you!</a:t>
            </a:r>
          </a:p>
        </p:txBody>
      </p:sp>
      <p:sp>
        <p:nvSpPr>
          <p:cNvPr id="3" name="Content Placeholder 2">
            <a:extLst>
              <a:ext uri="{FF2B5EF4-FFF2-40B4-BE49-F238E27FC236}">
                <a16:creationId xmlns:a16="http://schemas.microsoft.com/office/drawing/2014/main" id="{C8188AD5-BCF4-509E-7DF1-B72943B8C675}"/>
              </a:ext>
            </a:extLst>
          </p:cNvPr>
          <p:cNvSpPr>
            <a:spLocks noGrp="1"/>
          </p:cNvSpPr>
          <p:nvPr>
            <p:ph idx="1"/>
          </p:nvPr>
        </p:nvSpPr>
        <p:spPr>
          <a:xfrm>
            <a:off x="6400830" y="774878"/>
            <a:ext cx="4357316" cy="5298118"/>
          </a:xfrm>
        </p:spPr>
        <p:txBody>
          <a:bodyPr anchor="ctr">
            <a:normAutofit/>
          </a:bodyPr>
          <a:lstStyle/>
          <a:p>
            <a:endParaRPr lang="en-RO"/>
          </a:p>
        </p:txBody>
      </p:sp>
    </p:spTree>
    <p:extLst>
      <p:ext uri="{BB962C8B-B14F-4D97-AF65-F5344CB8AC3E}">
        <p14:creationId xmlns:p14="http://schemas.microsoft.com/office/powerpoint/2010/main" val="5063754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theme/theme1.xml><?xml version="1.0" encoding="utf-8"?>
<a:theme xmlns:a="http://schemas.openxmlformats.org/drawingml/2006/main" name="AfterglowVTI">
  <a:themeElements>
    <a:clrScheme name="AnalogousFromRegularSeedLeftStep">
      <a:dk1>
        <a:srgbClr val="000000"/>
      </a:dk1>
      <a:lt1>
        <a:srgbClr val="FFFFFF"/>
      </a:lt1>
      <a:dk2>
        <a:srgbClr val="321C1D"/>
      </a:dk2>
      <a:lt2>
        <a:srgbClr val="F0F2F3"/>
      </a:lt2>
      <a:accent1>
        <a:srgbClr val="DF7431"/>
      </a:accent1>
      <a:accent2>
        <a:srgbClr val="CD1F24"/>
      </a:accent2>
      <a:accent3>
        <a:srgbClr val="DF317E"/>
      </a:accent3>
      <a:accent4>
        <a:srgbClr val="CD1FB5"/>
      </a:accent4>
      <a:accent5>
        <a:srgbClr val="AE31DF"/>
      </a:accent5>
      <a:accent6>
        <a:srgbClr val="5B28CF"/>
      </a:accent6>
      <a:hlink>
        <a:srgbClr val="3F8DBF"/>
      </a:hlink>
      <a:folHlink>
        <a:srgbClr val="7F7F7F"/>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fterglowVTI" id="{804DBEB7-1920-4C72-A0CB-091339F1875F}" vid="{D4C59F5A-9ECA-4C96-BDFD-0606A75324E3}"/>
    </a:ext>
  </a:extLst>
</a:theme>
</file>

<file path=docProps/app.xml><?xml version="1.0" encoding="utf-8"?>
<Properties xmlns="http://schemas.openxmlformats.org/officeDocument/2006/extended-properties" xmlns:vt="http://schemas.openxmlformats.org/officeDocument/2006/docPropsVTypes">
  <Template>Mesh</Template>
  <TotalTime>0</TotalTime>
  <Words>2352</Words>
  <Application>Microsoft Office PowerPoint</Application>
  <PresentationFormat>Widescreen</PresentationFormat>
  <Paragraphs>95</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Trade Gothic Next Cond</vt:lpstr>
      <vt:lpstr>Trade Gothic Next Light</vt:lpstr>
      <vt:lpstr>AfterglowVTI</vt:lpstr>
      <vt:lpstr>Contemporary Themes in the Hotel and Hospitality Sector  BMIH6001 Staff Shortages and Labor Challenges – Relais &amp; Chateaux &amp; Holiday Inn </vt:lpstr>
      <vt:lpstr>Introduction  </vt:lpstr>
      <vt:lpstr>Overview of Literature </vt:lpstr>
      <vt:lpstr>Overview of Literature </vt:lpstr>
      <vt:lpstr>PESTLE Analysis  </vt:lpstr>
      <vt:lpstr>PESTLE Analysis  </vt:lpstr>
      <vt:lpstr>Industry Response – Strengths &amp; Limitations – Relais &amp; Chateaux  </vt:lpstr>
      <vt:lpstr>Industry Response – Strengths &amp; Limitations – Holiday Inn </vt:lpstr>
      <vt:lpstr>Future policy and management recommendations  </vt:lpstr>
      <vt:lpstr>Future policy and management recommendations  </vt:lpstr>
      <vt:lpstr>Conclusions </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Themes in the Hotel and Hospitality Sector  BMIH6001 Staff Shortages and Labor Challenges – Relais &amp; Chateaux &amp; Holiday Inn</dc:title>
  <dc:creator>Unknown U</dc:creator>
  <cp:lastModifiedBy>Mihaela Ioana Fazecas</cp:lastModifiedBy>
  <cp:revision>2</cp:revision>
  <dcterms:created xsi:type="dcterms:W3CDTF">2024-05-15T20:25:09Z</dcterms:created>
  <dcterms:modified xsi:type="dcterms:W3CDTF">2024-05-19T21:34:02Z</dcterms:modified>
</cp:coreProperties>
</file>