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51"/>
  </p:handoutMasterIdLst>
  <p:sldIdLst>
    <p:sldId id="256" r:id="rId2"/>
    <p:sldId id="303" r:id="rId3"/>
    <p:sldId id="257" r:id="rId4"/>
    <p:sldId id="258" r:id="rId5"/>
    <p:sldId id="259" r:id="rId6"/>
    <p:sldId id="292" r:id="rId7"/>
    <p:sldId id="260" r:id="rId8"/>
    <p:sldId id="299" r:id="rId9"/>
    <p:sldId id="293" r:id="rId10"/>
    <p:sldId id="296" r:id="rId11"/>
    <p:sldId id="300" r:id="rId12"/>
    <p:sldId id="295" r:id="rId13"/>
    <p:sldId id="261" r:id="rId14"/>
    <p:sldId id="262" r:id="rId15"/>
    <p:sldId id="263" r:id="rId16"/>
    <p:sldId id="264" r:id="rId17"/>
    <p:sldId id="265" r:id="rId18"/>
    <p:sldId id="304" r:id="rId19"/>
    <p:sldId id="267" r:id="rId20"/>
    <p:sldId id="268" r:id="rId21"/>
    <p:sldId id="269" r:id="rId22"/>
    <p:sldId id="270" r:id="rId23"/>
    <p:sldId id="271" r:id="rId24"/>
    <p:sldId id="294" r:id="rId25"/>
    <p:sldId id="272" r:id="rId26"/>
    <p:sldId id="301" r:id="rId27"/>
    <p:sldId id="273" r:id="rId28"/>
    <p:sldId id="274" r:id="rId29"/>
    <p:sldId id="275" r:id="rId30"/>
    <p:sldId id="276" r:id="rId31"/>
    <p:sldId id="277" r:id="rId32"/>
    <p:sldId id="278" r:id="rId33"/>
    <p:sldId id="279" r:id="rId34"/>
    <p:sldId id="280" r:id="rId35"/>
    <p:sldId id="282" r:id="rId36"/>
    <p:sldId id="283" r:id="rId37"/>
    <p:sldId id="284" r:id="rId38"/>
    <p:sldId id="285" r:id="rId39"/>
    <p:sldId id="286" r:id="rId40"/>
    <p:sldId id="290" r:id="rId41"/>
    <p:sldId id="291" r:id="rId42"/>
    <p:sldId id="287" r:id="rId43"/>
    <p:sldId id="288" r:id="rId44"/>
    <p:sldId id="306" r:id="rId45"/>
    <p:sldId id="305" r:id="rId46"/>
    <p:sldId id="307" r:id="rId47"/>
    <p:sldId id="308" r:id="rId48"/>
    <p:sldId id="302" r:id="rId49"/>
    <p:sldId id="297" r:id="rId50"/>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68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4B888492-1C29-4B13-9176-D19B99282D41}" type="datetimeFigureOut">
              <a:rPr lang="en-GB" smtClean="0"/>
              <a:t>21/02/2018</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86BA9985-FCC3-4673-80C1-F4819468E7E1}" type="slidenum">
              <a:rPr lang="en-GB" smtClean="0"/>
              <a:t>‹#›</a:t>
            </a:fld>
            <a:endParaRPr lang="en-GB"/>
          </a:p>
        </p:txBody>
      </p:sp>
    </p:spTree>
    <p:extLst>
      <p:ext uri="{BB962C8B-B14F-4D97-AF65-F5344CB8AC3E}">
        <p14:creationId xmlns:p14="http://schemas.microsoft.com/office/powerpoint/2010/main" val="331092224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914400" y="1346948"/>
            <a:ext cx="10363200" cy="80683"/>
          </a:xfrm>
          <a:prstGeom prst="rect">
            <a:avLst/>
          </a:prstGeom>
          <a:blipFill dpi="0" rotWithShape="1">
            <a:blip r:embed="rId2">
              <a:alphaModFix amt="80000"/>
              <a:lum bright="70000" contrast="-70000"/>
              <a:extLs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p:cNvSpPr/>
          <p:nvPr/>
        </p:nvSpPr>
        <p:spPr>
          <a:xfrm>
            <a:off x="914400" y="4282764"/>
            <a:ext cx="10363200" cy="80683"/>
          </a:xfrm>
          <a:prstGeom prst="rect">
            <a:avLst/>
          </a:prstGeom>
          <a:blipFill dpi="0" rotWithShape="1">
            <a:blip r:embed="rId2">
              <a:alphaModFix amt="80000"/>
              <a:lum bright="70000" contrast="-70000"/>
              <a:extLs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914400" y="1484779"/>
            <a:ext cx="10363200" cy="2743200"/>
          </a:xfrm>
          <a:prstGeom prst="rect">
            <a:avLst/>
          </a:prstGeom>
          <a:blipFill dpi="0" rotWithShape="1">
            <a:blip r:embed="rId2">
              <a:alphaModFix amt="8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13"/>
          <p:cNvGrpSpPr>
            <a:grpSpLocks noChangeAspect="1"/>
          </p:cNvGrpSpPr>
          <p:nvPr/>
        </p:nvGrpSpPr>
        <p:grpSpPr bwMode="auto">
          <a:xfrm>
            <a:off x="9645651" y="4106863"/>
            <a:ext cx="1219200" cy="914400"/>
            <a:chOff x="9685338" y="4460675"/>
            <a:chExt cx="1080904" cy="1080902"/>
          </a:xfrm>
        </p:grpSpPr>
        <p:sp>
          <p:nvSpPr>
            <p:cNvPr id="8" name="Oval 7"/>
            <p:cNvSpPr/>
            <p:nvPr/>
          </p:nvSpPr>
          <p:spPr>
            <a:xfrm>
              <a:off x="9685338" y="4460675"/>
              <a:ext cx="1080904" cy="1080902"/>
            </a:xfrm>
            <a:prstGeom prst="ellipse">
              <a:avLst/>
            </a:prstGeom>
            <a:blipFill dpi="0" rotWithShape="1">
              <a:blip r:embed="rId3">
                <a:duotone>
                  <a:schemeClr val="accent1">
                    <a:shade val="45000"/>
                    <a:satMod val="135000"/>
                  </a:schemeClr>
                  <a:prstClr val="white"/>
                </a:duotone>
                <a:extLst/>
              </a:blip>
              <a:srcRect/>
              <a:tile tx="0" ty="0" sx="85000" sy="85000" flip="none" algn="tl"/>
            </a:blipFill>
            <a:ln w="25400" cap="flat" cmpd="sng" algn="ctr">
              <a:noFill/>
              <a:prstDash val="solid"/>
            </a:ln>
            <a:effectLst/>
          </p:spPr>
        </p:sp>
        <p:sp>
          <p:nvSpPr>
            <p:cNvPr id="9" name="Oval 15"/>
            <p:cNvSpPr>
              <a:spLocks noChangeArrowheads="1"/>
            </p:cNvSpPr>
            <p:nvPr/>
          </p:nvSpPr>
          <p:spPr bwMode="auto">
            <a:xfrm>
              <a:off x="9793429" y="4568765"/>
              <a:ext cx="864723" cy="864722"/>
            </a:xfrm>
            <a:prstGeom prst="ellipse">
              <a:avLst/>
            </a:prstGeom>
            <a:noFill/>
            <a:ln w="254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endParaRPr lang="en-GB" altLang="en-US" sz="1800"/>
            </a:p>
          </p:txBody>
        </p:sp>
      </p:grpSp>
      <p:sp>
        <p:nvSpPr>
          <p:cNvPr id="2" name="Title 1"/>
          <p:cNvSpPr>
            <a:spLocks noGrp="1"/>
          </p:cNvSpPr>
          <p:nvPr>
            <p:ph type="ctrTitle"/>
          </p:nvPr>
        </p:nvSpPr>
        <p:spPr>
          <a:xfrm>
            <a:off x="1051560" y="1432223"/>
            <a:ext cx="10124440" cy="3035808"/>
          </a:xfrm>
        </p:spPr>
        <p:txBody>
          <a:bodyPr>
            <a:noAutofit/>
          </a:bodyPr>
          <a:lstStyle>
            <a:lvl1pPr algn="l">
              <a:lnSpc>
                <a:spcPct val="80000"/>
              </a:lnSpc>
              <a:defRPr sz="6400" b="0" cap="all" baseline="0">
                <a:blipFill dpi="0" rotWithShape="1">
                  <a:blip r:embed="rId3"/>
                  <a:srcRect/>
                  <a:tile tx="6350" ty="-127000" sx="65000" sy="64000" flip="none" algn="tl"/>
                </a:blipFill>
              </a:defRPr>
            </a:lvl1pPr>
          </a:lstStyle>
          <a:p>
            <a:r>
              <a:rPr lang="en-US" smtClean="0"/>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10" name="Date Placeholder 3"/>
          <p:cNvSpPr>
            <a:spLocks noGrp="1"/>
          </p:cNvSpPr>
          <p:nvPr>
            <p:ph type="dt" sz="half" idx="10"/>
          </p:nvPr>
        </p:nvSpPr>
        <p:spPr/>
        <p:txBody>
          <a:bodyPr/>
          <a:lstStyle>
            <a:lvl1pPr>
              <a:defRPr/>
            </a:lvl1pPr>
          </a:lstStyle>
          <a:p>
            <a:fld id="{12004F63-5860-486D-BB65-3E6515633D5A}" type="datetimeFigureOut">
              <a:rPr lang="en-GB" smtClean="0"/>
              <a:t>21/02/2018</a:t>
            </a:fld>
            <a:endParaRPr lang="en-GB"/>
          </a:p>
        </p:txBody>
      </p:sp>
      <p:sp>
        <p:nvSpPr>
          <p:cNvPr id="11" name="Footer Placeholder 4"/>
          <p:cNvSpPr>
            <a:spLocks noGrp="1"/>
          </p:cNvSpPr>
          <p:nvPr>
            <p:ph type="ftr" sz="quarter" idx="11"/>
          </p:nvPr>
        </p:nvSpPr>
        <p:spPr>
          <a:xfrm>
            <a:off x="1083734" y="6272214"/>
            <a:ext cx="6326717" cy="365125"/>
          </a:xfrm>
        </p:spPr>
        <p:txBody>
          <a:bodyPr/>
          <a:lstStyle>
            <a:lvl1pPr>
              <a:defRPr/>
            </a:lvl1pPr>
          </a:lstStyle>
          <a:p>
            <a:endParaRPr lang="en-GB"/>
          </a:p>
        </p:txBody>
      </p:sp>
      <p:sp>
        <p:nvSpPr>
          <p:cNvPr id="12" name="Slide Number Placeholder 5"/>
          <p:cNvSpPr>
            <a:spLocks noGrp="1"/>
          </p:cNvSpPr>
          <p:nvPr>
            <p:ph type="sldNum" sz="quarter" idx="12"/>
          </p:nvPr>
        </p:nvSpPr>
        <p:spPr>
          <a:xfrm>
            <a:off x="9658351" y="4227513"/>
            <a:ext cx="1193800" cy="639762"/>
          </a:xfrm>
        </p:spPr>
        <p:txBody>
          <a:bodyPr/>
          <a:lstStyle>
            <a:lvl1pPr>
              <a:defRPr sz="2800" b="1"/>
            </a:lvl1pPr>
          </a:lstStyle>
          <a:p>
            <a:fld id="{C02A2B37-AFD2-4315-B433-5647F27AF36F}" type="slidenum">
              <a:rPr lang="en-GB" smtClean="0"/>
              <a:t>‹#›</a:t>
            </a:fld>
            <a:endParaRPr lang="en-GB"/>
          </a:p>
        </p:txBody>
      </p:sp>
    </p:spTree>
    <p:extLst>
      <p:ext uri="{BB962C8B-B14F-4D97-AF65-F5344CB8AC3E}">
        <p14:creationId xmlns:p14="http://schemas.microsoft.com/office/powerpoint/2010/main" val="42687471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fld id="{12004F63-5860-486D-BB65-3E6515633D5A}" type="datetimeFigureOut">
              <a:rPr lang="en-GB" smtClean="0"/>
              <a:t>21/02/2018</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C02A2B37-AFD2-4315-B433-5647F27AF36F}" type="slidenum">
              <a:rPr lang="en-GB" smtClean="0"/>
              <a:t>‹#›</a:t>
            </a:fld>
            <a:endParaRPr lang="en-GB"/>
          </a:p>
        </p:txBody>
      </p:sp>
    </p:spTree>
    <p:extLst>
      <p:ext uri="{BB962C8B-B14F-4D97-AF65-F5344CB8AC3E}">
        <p14:creationId xmlns:p14="http://schemas.microsoft.com/office/powerpoint/2010/main" val="33025003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0" y="4917989"/>
            <a:ext cx="12192000" cy="1940010"/>
          </a:xfrm>
          <a:prstGeom prst="rect">
            <a:avLst/>
          </a:prstGeom>
          <a:blipFill dpi="0" rotWithShape="1">
            <a:blip r:embed="rId2">
              <a:alphaModFix amt="8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5" name="Group 10"/>
          <p:cNvGrpSpPr>
            <a:grpSpLocks noChangeAspect="1"/>
          </p:cNvGrpSpPr>
          <p:nvPr/>
        </p:nvGrpSpPr>
        <p:grpSpPr bwMode="auto">
          <a:xfrm>
            <a:off x="844551" y="2430463"/>
            <a:ext cx="1219200" cy="914400"/>
            <a:chOff x="9685338" y="4460675"/>
            <a:chExt cx="1080904" cy="1080902"/>
          </a:xfrm>
        </p:grpSpPr>
        <p:sp>
          <p:nvSpPr>
            <p:cNvPr id="6" name="Oval 5"/>
            <p:cNvSpPr/>
            <p:nvPr/>
          </p:nvSpPr>
          <p:spPr>
            <a:xfrm>
              <a:off x="9685338" y="4460675"/>
              <a:ext cx="1080904" cy="1080902"/>
            </a:xfrm>
            <a:prstGeom prst="ellipse">
              <a:avLst/>
            </a:prstGeom>
            <a:blipFill dpi="0" rotWithShape="1">
              <a:blip r:embed="rId3">
                <a:duotone>
                  <a:schemeClr val="accent1">
                    <a:shade val="45000"/>
                    <a:satMod val="135000"/>
                  </a:schemeClr>
                  <a:prstClr val="white"/>
                </a:duotone>
                <a:extLst/>
              </a:blip>
              <a:srcRect/>
              <a:tile tx="0" ty="0" sx="85000" sy="85000" flip="none" algn="tl"/>
            </a:blipFill>
            <a:ln w="25400" cap="flat" cmpd="sng" algn="ctr">
              <a:noFill/>
              <a:prstDash val="solid"/>
            </a:ln>
            <a:effectLst/>
          </p:spPr>
        </p:sp>
        <p:sp>
          <p:nvSpPr>
            <p:cNvPr id="7" name="Oval 13"/>
            <p:cNvSpPr>
              <a:spLocks noChangeArrowheads="1"/>
            </p:cNvSpPr>
            <p:nvPr/>
          </p:nvSpPr>
          <p:spPr bwMode="auto">
            <a:xfrm>
              <a:off x="9793429" y="4568765"/>
              <a:ext cx="864723" cy="864722"/>
            </a:xfrm>
            <a:prstGeom prst="ellipse">
              <a:avLst/>
            </a:prstGeom>
            <a:noFill/>
            <a:ln w="254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endParaRPr lang="en-GB" altLang="en-US" sz="1800"/>
            </a:p>
          </p:txBody>
        </p:sp>
      </p:grpSp>
      <p:sp>
        <p:nvSpPr>
          <p:cNvPr id="2" name="Title 1"/>
          <p:cNvSpPr>
            <a:spLocks noGrp="1"/>
          </p:cNvSpPr>
          <p:nvPr>
            <p:ph type="title"/>
          </p:nvPr>
        </p:nvSpPr>
        <p:spPr>
          <a:xfrm>
            <a:off x="2167128" y="1225296"/>
            <a:ext cx="9281160" cy="3520440"/>
          </a:xfrm>
        </p:spPr>
        <p:txBody>
          <a:bodyPr/>
          <a:lstStyle>
            <a:lvl1pPr>
              <a:lnSpc>
                <a:spcPct val="80000"/>
              </a:lnSpc>
              <a:defRPr sz="6400" b="0"/>
            </a:lvl1pPr>
          </a:lstStyle>
          <a:p>
            <a:r>
              <a:rPr lang="en-US" smtClean="0"/>
              <a:t>Click to edit Master title style</a:t>
            </a:r>
            <a:endParaRPr lang="en-US" dirty="0"/>
          </a:p>
        </p:txBody>
      </p:sp>
      <p:sp>
        <p:nvSpPr>
          <p:cNvPr id="3" name="Text Placeholder 2"/>
          <p:cNvSpPr>
            <a:spLocks noGrp="1"/>
          </p:cNvSpPr>
          <p:nvPr>
            <p:ph type="body" idx="1"/>
          </p:nvPr>
        </p:nvSpPr>
        <p:spPr>
          <a:xfrm>
            <a:off x="2165773" y="5020056"/>
            <a:ext cx="9052560" cy="1066800"/>
          </a:xfrm>
        </p:spPr>
        <p:txBody>
          <a:bodyPr>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8" name="Date Placeholder 3"/>
          <p:cNvSpPr>
            <a:spLocks noGrp="1"/>
          </p:cNvSpPr>
          <p:nvPr>
            <p:ph type="dt" sz="half" idx="10"/>
          </p:nvPr>
        </p:nvSpPr>
        <p:spPr>
          <a:xfrm>
            <a:off x="8593667" y="6272214"/>
            <a:ext cx="2643717" cy="365125"/>
          </a:xfrm>
        </p:spPr>
        <p:txBody>
          <a:bodyPr/>
          <a:lstStyle>
            <a:lvl1pPr>
              <a:defRPr>
                <a:solidFill>
                  <a:schemeClr val="accent1">
                    <a:lumMod val="50000"/>
                  </a:schemeClr>
                </a:solidFill>
              </a:defRPr>
            </a:lvl1pPr>
          </a:lstStyle>
          <a:p>
            <a:fld id="{12004F63-5860-486D-BB65-3E6515633D5A}" type="datetimeFigureOut">
              <a:rPr lang="en-GB" smtClean="0"/>
              <a:t>21/02/2018</a:t>
            </a:fld>
            <a:endParaRPr lang="en-GB"/>
          </a:p>
        </p:txBody>
      </p:sp>
      <p:sp>
        <p:nvSpPr>
          <p:cNvPr id="9" name="Footer Placeholder 4"/>
          <p:cNvSpPr>
            <a:spLocks noGrp="1"/>
          </p:cNvSpPr>
          <p:nvPr>
            <p:ph type="ftr" sz="quarter" idx="11"/>
          </p:nvPr>
        </p:nvSpPr>
        <p:spPr>
          <a:xfrm>
            <a:off x="2182285" y="6272214"/>
            <a:ext cx="6326716" cy="365125"/>
          </a:xfrm>
        </p:spPr>
        <p:txBody>
          <a:bodyPr/>
          <a:lstStyle>
            <a:lvl1pPr>
              <a:defRPr>
                <a:solidFill>
                  <a:schemeClr val="accent1">
                    <a:lumMod val="50000"/>
                  </a:schemeClr>
                </a:solidFill>
              </a:defRPr>
            </a:lvl1pPr>
          </a:lstStyle>
          <a:p>
            <a:endParaRPr lang="en-GB"/>
          </a:p>
        </p:txBody>
      </p:sp>
      <p:sp>
        <p:nvSpPr>
          <p:cNvPr id="10" name="Slide Number Placeholder 5"/>
          <p:cNvSpPr>
            <a:spLocks noGrp="1"/>
          </p:cNvSpPr>
          <p:nvPr>
            <p:ph type="sldNum" sz="quarter" idx="12"/>
          </p:nvPr>
        </p:nvSpPr>
        <p:spPr>
          <a:xfrm>
            <a:off x="861485" y="2508251"/>
            <a:ext cx="1187449" cy="720725"/>
          </a:xfrm>
        </p:spPr>
        <p:txBody>
          <a:bodyPr/>
          <a:lstStyle>
            <a:lvl1pPr>
              <a:defRPr sz="2800"/>
            </a:lvl1pPr>
          </a:lstStyle>
          <a:p>
            <a:fld id="{C02A2B37-AFD2-4315-B433-5647F27AF36F}" type="slidenum">
              <a:rPr lang="en-GB" smtClean="0"/>
              <a:t>‹#›</a:t>
            </a:fld>
            <a:endParaRPr lang="en-GB"/>
          </a:p>
        </p:txBody>
      </p:sp>
    </p:spTree>
    <p:extLst>
      <p:ext uri="{BB962C8B-B14F-4D97-AF65-F5344CB8AC3E}">
        <p14:creationId xmlns:p14="http://schemas.microsoft.com/office/powerpoint/2010/main" val="39421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4400" y="2194560"/>
            <a:ext cx="48768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89624" y="2194560"/>
            <a:ext cx="48768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fld id="{12004F63-5860-486D-BB65-3E6515633D5A}" type="datetimeFigureOut">
              <a:rPr lang="en-GB" smtClean="0"/>
              <a:t>21/02/2018</a:t>
            </a:fld>
            <a:endParaRPr lang="en-GB"/>
          </a:p>
        </p:txBody>
      </p:sp>
      <p:sp>
        <p:nvSpPr>
          <p:cNvPr id="6" name="Footer Placeholder 4"/>
          <p:cNvSpPr>
            <a:spLocks noGrp="1"/>
          </p:cNvSpPr>
          <p:nvPr>
            <p:ph type="ftr" sz="quarter" idx="11"/>
          </p:nvPr>
        </p:nvSpPr>
        <p:spPr/>
        <p:txBody>
          <a:bodyPr/>
          <a:lstStyle>
            <a:lvl1pPr>
              <a:defRPr/>
            </a:lvl1pPr>
          </a:lstStyle>
          <a:p>
            <a:endParaRPr lang="en-GB"/>
          </a:p>
        </p:txBody>
      </p:sp>
      <p:sp>
        <p:nvSpPr>
          <p:cNvPr id="7" name="Slide Number Placeholder 5"/>
          <p:cNvSpPr>
            <a:spLocks noGrp="1"/>
          </p:cNvSpPr>
          <p:nvPr>
            <p:ph type="sldNum" sz="quarter" idx="12"/>
          </p:nvPr>
        </p:nvSpPr>
        <p:spPr/>
        <p:txBody>
          <a:bodyPr/>
          <a:lstStyle>
            <a:lvl1pPr>
              <a:defRPr/>
            </a:lvl1pPr>
          </a:lstStyle>
          <a:p>
            <a:fld id="{C02A2B37-AFD2-4315-B433-5647F27AF36F}" type="slidenum">
              <a:rPr lang="en-GB" smtClean="0"/>
              <a:t>‹#›</a:t>
            </a:fld>
            <a:endParaRPr lang="en-GB"/>
          </a:p>
        </p:txBody>
      </p:sp>
    </p:spTree>
    <p:extLst>
      <p:ext uri="{BB962C8B-B14F-4D97-AF65-F5344CB8AC3E}">
        <p14:creationId xmlns:p14="http://schemas.microsoft.com/office/powerpoint/2010/main" val="2781892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0" y="2048256"/>
            <a:ext cx="48768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914400" y="2743200"/>
            <a:ext cx="48768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27724" y="2048256"/>
            <a:ext cx="48768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427724" y="2743200"/>
            <a:ext cx="48768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fld id="{12004F63-5860-486D-BB65-3E6515633D5A}" type="datetimeFigureOut">
              <a:rPr lang="en-GB" smtClean="0"/>
              <a:t>21/02/2018</a:t>
            </a:fld>
            <a:endParaRPr lang="en-GB"/>
          </a:p>
        </p:txBody>
      </p:sp>
      <p:sp>
        <p:nvSpPr>
          <p:cNvPr id="8" name="Footer Placeholder 4"/>
          <p:cNvSpPr>
            <a:spLocks noGrp="1"/>
          </p:cNvSpPr>
          <p:nvPr>
            <p:ph type="ftr" sz="quarter" idx="11"/>
          </p:nvPr>
        </p:nvSpPr>
        <p:spPr/>
        <p:txBody>
          <a:bodyPr/>
          <a:lstStyle>
            <a:lvl1pPr>
              <a:defRPr/>
            </a:lvl1pPr>
          </a:lstStyle>
          <a:p>
            <a:endParaRPr lang="en-GB"/>
          </a:p>
        </p:txBody>
      </p:sp>
      <p:sp>
        <p:nvSpPr>
          <p:cNvPr id="9" name="Slide Number Placeholder 5"/>
          <p:cNvSpPr>
            <a:spLocks noGrp="1"/>
          </p:cNvSpPr>
          <p:nvPr>
            <p:ph type="sldNum" sz="quarter" idx="12"/>
          </p:nvPr>
        </p:nvSpPr>
        <p:spPr/>
        <p:txBody>
          <a:bodyPr/>
          <a:lstStyle>
            <a:lvl1pPr>
              <a:defRPr/>
            </a:lvl1pPr>
          </a:lstStyle>
          <a:p>
            <a:fld id="{C02A2B37-AFD2-4315-B433-5647F27AF36F}" type="slidenum">
              <a:rPr lang="en-GB" smtClean="0"/>
              <a:t>‹#›</a:t>
            </a:fld>
            <a:endParaRPr lang="en-GB"/>
          </a:p>
        </p:txBody>
      </p:sp>
    </p:spTree>
    <p:extLst>
      <p:ext uri="{BB962C8B-B14F-4D97-AF65-F5344CB8AC3E}">
        <p14:creationId xmlns:p14="http://schemas.microsoft.com/office/powerpoint/2010/main" val="747167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fld id="{12004F63-5860-486D-BB65-3E6515633D5A}" type="datetimeFigureOut">
              <a:rPr lang="en-GB" smtClean="0"/>
              <a:t>21/02/2018</a:t>
            </a:fld>
            <a:endParaRPr lang="en-GB"/>
          </a:p>
        </p:txBody>
      </p:sp>
      <p:sp>
        <p:nvSpPr>
          <p:cNvPr id="4" name="Footer Placeholder 4"/>
          <p:cNvSpPr>
            <a:spLocks noGrp="1"/>
          </p:cNvSpPr>
          <p:nvPr>
            <p:ph type="ftr" sz="quarter" idx="11"/>
          </p:nvPr>
        </p:nvSpPr>
        <p:spPr/>
        <p:txBody>
          <a:bodyPr/>
          <a:lstStyle>
            <a:lvl1pPr>
              <a:defRPr/>
            </a:lvl1pPr>
          </a:lstStyle>
          <a:p>
            <a:endParaRPr lang="en-GB"/>
          </a:p>
        </p:txBody>
      </p:sp>
      <p:sp>
        <p:nvSpPr>
          <p:cNvPr id="5" name="Slide Number Placeholder 5"/>
          <p:cNvSpPr>
            <a:spLocks noGrp="1"/>
          </p:cNvSpPr>
          <p:nvPr>
            <p:ph type="sldNum" sz="quarter" idx="12"/>
          </p:nvPr>
        </p:nvSpPr>
        <p:spPr/>
        <p:txBody>
          <a:bodyPr/>
          <a:lstStyle>
            <a:lvl1pPr>
              <a:defRPr/>
            </a:lvl1pPr>
          </a:lstStyle>
          <a:p>
            <a:fld id="{C02A2B37-AFD2-4315-B433-5647F27AF36F}" type="slidenum">
              <a:rPr lang="en-GB" smtClean="0"/>
              <a:t>‹#›</a:t>
            </a:fld>
            <a:endParaRPr lang="en-GB"/>
          </a:p>
        </p:txBody>
      </p:sp>
    </p:spTree>
    <p:extLst>
      <p:ext uri="{BB962C8B-B14F-4D97-AF65-F5344CB8AC3E}">
        <p14:creationId xmlns:p14="http://schemas.microsoft.com/office/powerpoint/2010/main" val="385818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12004F63-5860-486D-BB65-3E6515633D5A}" type="datetimeFigureOut">
              <a:rPr lang="en-GB" smtClean="0"/>
              <a:t>21/02/2018</a:t>
            </a:fld>
            <a:endParaRPr lang="en-GB"/>
          </a:p>
        </p:txBody>
      </p:sp>
      <p:sp>
        <p:nvSpPr>
          <p:cNvPr id="3" name="Footer Placeholder 4"/>
          <p:cNvSpPr>
            <a:spLocks noGrp="1"/>
          </p:cNvSpPr>
          <p:nvPr>
            <p:ph type="ftr" sz="quarter" idx="11"/>
          </p:nvPr>
        </p:nvSpPr>
        <p:spPr/>
        <p:txBody>
          <a:bodyPr/>
          <a:lstStyle>
            <a:lvl1pPr>
              <a:defRPr/>
            </a:lvl1pPr>
          </a:lstStyle>
          <a:p>
            <a:endParaRPr lang="en-GB"/>
          </a:p>
        </p:txBody>
      </p:sp>
      <p:sp>
        <p:nvSpPr>
          <p:cNvPr id="4" name="Slide Number Placeholder 5"/>
          <p:cNvSpPr>
            <a:spLocks noGrp="1"/>
          </p:cNvSpPr>
          <p:nvPr>
            <p:ph type="sldNum" sz="quarter" idx="12"/>
          </p:nvPr>
        </p:nvSpPr>
        <p:spPr/>
        <p:txBody>
          <a:bodyPr/>
          <a:lstStyle>
            <a:lvl1pPr>
              <a:defRPr/>
            </a:lvl1pPr>
          </a:lstStyle>
          <a:p>
            <a:fld id="{C02A2B37-AFD2-4315-B433-5647F27AF36F}" type="slidenum">
              <a:rPr lang="en-GB" smtClean="0"/>
              <a:t>‹#›</a:t>
            </a:fld>
            <a:endParaRPr lang="en-GB"/>
          </a:p>
        </p:txBody>
      </p:sp>
    </p:spTree>
    <p:extLst>
      <p:ext uri="{BB962C8B-B14F-4D97-AF65-F5344CB8AC3E}">
        <p14:creationId xmlns:p14="http://schemas.microsoft.com/office/powerpoint/2010/main" val="39693425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p:nvPr/>
        </p:nvSpPr>
        <p:spPr>
          <a:xfrm>
            <a:off x="8303741" y="2"/>
            <a:ext cx="3888259" cy="6857999"/>
          </a:xfrm>
          <a:prstGeom prst="rect">
            <a:avLst/>
          </a:prstGeom>
          <a:blipFill dpi="0" rotWithShape="1">
            <a:blip r:embed="rId2">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6" name="Group 10"/>
          <p:cNvGrpSpPr>
            <a:grpSpLocks/>
          </p:cNvGrpSpPr>
          <p:nvPr/>
        </p:nvGrpSpPr>
        <p:grpSpPr bwMode="auto">
          <a:xfrm>
            <a:off x="11364384" y="6254750"/>
            <a:ext cx="522816" cy="393700"/>
            <a:chOff x="8532189" y="5068824"/>
            <a:chExt cx="393192" cy="393192"/>
          </a:xfrm>
        </p:grpSpPr>
        <p:sp>
          <p:nvSpPr>
            <p:cNvPr id="7" name="Oval 6"/>
            <p:cNvSpPr>
              <a:spLocks noChangeAspect="1"/>
            </p:cNvSpPr>
            <p:nvPr/>
          </p:nvSpPr>
          <p:spPr>
            <a:xfrm>
              <a:off x="8532189" y="5068824"/>
              <a:ext cx="393192" cy="393192"/>
            </a:xfrm>
            <a:prstGeom prst="ellipse">
              <a:avLst/>
            </a:prstGeom>
            <a:blipFill dpi="0" rotWithShape="1">
              <a:blip r:embed="rId3">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8" name="Oval 13"/>
            <p:cNvSpPr>
              <a:spLocks noChangeAspect="1"/>
            </p:cNvSpPr>
            <p:nvPr/>
          </p:nvSpPr>
          <p:spPr bwMode="auto">
            <a:xfrm>
              <a:off x="8568766" y="5105400"/>
              <a:ext cx="320039" cy="320040"/>
            </a:xfrm>
            <a:prstGeom prst="ellipse">
              <a:avLst/>
            </a:prstGeom>
            <a:noFill/>
            <a:ln w="127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endParaRPr lang="en-GB" altLang="en-US" sz="1800"/>
            </a:p>
          </p:txBody>
        </p:sp>
      </p:grpSp>
      <p:sp>
        <p:nvSpPr>
          <p:cNvPr id="2" name="Title 1"/>
          <p:cNvSpPr>
            <a:spLocks noGrp="1"/>
          </p:cNvSpPr>
          <p:nvPr>
            <p:ph type="title"/>
          </p:nvPr>
        </p:nvSpPr>
        <p:spPr>
          <a:xfrm>
            <a:off x="8549640" y="685800"/>
            <a:ext cx="3200400" cy="1737360"/>
          </a:xfrm>
        </p:spPr>
        <p:txBody>
          <a:bodyPr anchor="b"/>
          <a:lstStyle>
            <a:lvl1pPr>
              <a:defRPr sz="2800" b="0"/>
            </a:lvl1pPr>
          </a:lstStyle>
          <a:p>
            <a:r>
              <a:rPr lang="en-US" smtClean="0"/>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Date Placeholder 8"/>
          <p:cNvSpPr>
            <a:spLocks noGrp="1"/>
          </p:cNvSpPr>
          <p:nvPr>
            <p:ph type="dt" sz="half" idx="10"/>
          </p:nvPr>
        </p:nvSpPr>
        <p:spPr/>
        <p:txBody>
          <a:bodyPr/>
          <a:lstStyle>
            <a:lvl1pPr>
              <a:defRPr/>
            </a:lvl1pPr>
          </a:lstStyle>
          <a:p>
            <a:fld id="{12004F63-5860-486D-BB65-3E6515633D5A}" type="datetimeFigureOut">
              <a:rPr lang="en-GB" smtClean="0"/>
              <a:t>21/02/2018</a:t>
            </a:fld>
            <a:endParaRPr lang="en-GB"/>
          </a:p>
        </p:txBody>
      </p:sp>
      <p:sp>
        <p:nvSpPr>
          <p:cNvPr id="10" name="Footer Placeholder 9"/>
          <p:cNvSpPr>
            <a:spLocks noGrp="1"/>
          </p:cNvSpPr>
          <p:nvPr>
            <p:ph type="ftr" sz="quarter" idx="11"/>
          </p:nvPr>
        </p:nvSpPr>
        <p:spPr/>
        <p:txBody>
          <a:bodyPr/>
          <a:lstStyle>
            <a:lvl1pPr>
              <a:defRPr/>
            </a:lvl1pPr>
          </a:lstStyle>
          <a:p>
            <a:endParaRPr lang="en-GB"/>
          </a:p>
        </p:txBody>
      </p:sp>
      <p:sp>
        <p:nvSpPr>
          <p:cNvPr id="11" name="Slide Number Placeholder 10"/>
          <p:cNvSpPr>
            <a:spLocks noGrp="1"/>
          </p:cNvSpPr>
          <p:nvPr>
            <p:ph type="sldNum" sz="quarter" idx="12"/>
          </p:nvPr>
        </p:nvSpPr>
        <p:spPr/>
        <p:txBody>
          <a:bodyPr/>
          <a:lstStyle>
            <a:lvl1pPr>
              <a:defRPr/>
            </a:lvl1pPr>
          </a:lstStyle>
          <a:p>
            <a:fld id="{C02A2B37-AFD2-4315-B433-5647F27AF36F}" type="slidenum">
              <a:rPr lang="en-GB" smtClean="0"/>
              <a:t>‹#›</a:t>
            </a:fld>
            <a:endParaRPr lang="en-GB"/>
          </a:p>
        </p:txBody>
      </p:sp>
    </p:spTree>
    <p:extLst>
      <p:ext uri="{BB962C8B-B14F-4D97-AF65-F5344CB8AC3E}">
        <p14:creationId xmlns:p14="http://schemas.microsoft.com/office/powerpoint/2010/main" val="3926961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8303741" y="2"/>
            <a:ext cx="3888259" cy="6857999"/>
          </a:xfrm>
          <a:prstGeom prst="rect">
            <a:avLst/>
          </a:prstGeom>
          <a:blipFill dpi="0" rotWithShape="1">
            <a:blip r:embed="rId2">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6" name="Group 10"/>
          <p:cNvGrpSpPr>
            <a:grpSpLocks/>
          </p:cNvGrpSpPr>
          <p:nvPr/>
        </p:nvGrpSpPr>
        <p:grpSpPr bwMode="auto">
          <a:xfrm>
            <a:off x="11364384" y="6254750"/>
            <a:ext cx="522816" cy="393700"/>
            <a:chOff x="8532189" y="5068824"/>
            <a:chExt cx="393192" cy="393192"/>
          </a:xfrm>
        </p:grpSpPr>
        <p:sp>
          <p:nvSpPr>
            <p:cNvPr id="7" name="Oval 6"/>
            <p:cNvSpPr>
              <a:spLocks noChangeAspect="1"/>
            </p:cNvSpPr>
            <p:nvPr/>
          </p:nvSpPr>
          <p:spPr>
            <a:xfrm>
              <a:off x="8532189" y="5068824"/>
              <a:ext cx="393192" cy="393192"/>
            </a:xfrm>
            <a:prstGeom prst="ellipse">
              <a:avLst/>
            </a:prstGeom>
            <a:blipFill dpi="0" rotWithShape="1">
              <a:blip r:embed="rId3">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8" name="Oval 13"/>
            <p:cNvSpPr>
              <a:spLocks noChangeAspect="1"/>
            </p:cNvSpPr>
            <p:nvPr/>
          </p:nvSpPr>
          <p:spPr bwMode="auto">
            <a:xfrm>
              <a:off x="8568766" y="5105400"/>
              <a:ext cx="320039" cy="320040"/>
            </a:xfrm>
            <a:prstGeom prst="ellipse">
              <a:avLst/>
            </a:prstGeom>
            <a:noFill/>
            <a:ln w="127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endParaRPr lang="en-GB" altLang="en-US" sz="1800"/>
            </a:p>
          </p:txBody>
        </p:sp>
      </p:grpSp>
      <p:sp>
        <p:nvSpPr>
          <p:cNvPr id="2" name="Title 1"/>
          <p:cNvSpPr>
            <a:spLocks noGrp="1"/>
          </p:cNvSpPr>
          <p:nvPr>
            <p:ph type="title"/>
          </p:nvPr>
        </p:nvSpPr>
        <p:spPr>
          <a:xfrm>
            <a:off x="8549640" y="685800"/>
            <a:ext cx="3200400" cy="1737360"/>
          </a:xfrm>
        </p:spPr>
        <p:txBody>
          <a:bodyPr anchor="b"/>
          <a:lstStyle>
            <a:lvl1pPr>
              <a:defRPr sz="28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 y="0"/>
            <a:ext cx="8303740" cy="6858000"/>
          </a:xfrm>
          <a:solidFill>
            <a:schemeClr val="tx2">
              <a:lumMod val="20000"/>
              <a:lumOff val="80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Date Placeholder 7"/>
          <p:cNvSpPr>
            <a:spLocks noGrp="1"/>
          </p:cNvSpPr>
          <p:nvPr>
            <p:ph type="dt" sz="half" idx="10"/>
          </p:nvPr>
        </p:nvSpPr>
        <p:spPr/>
        <p:txBody>
          <a:bodyPr/>
          <a:lstStyle>
            <a:lvl1pPr>
              <a:defRPr/>
            </a:lvl1pPr>
          </a:lstStyle>
          <a:p>
            <a:fld id="{12004F63-5860-486D-BB65-3E6515633D5A}" type="datetimeFigureOut">
              <a:rPr lang="en-GB" smtClean="0"/>
              <a:t>21/02/2018</a:t>
            </a:fld>
            <a:endParaRPr lang="en-GB"/>
          </a:p>
        </p:txBody>
      </p:sp>
      <p:sp>
        <p:nvSpPr>
          <p:cNvPr id="10" name="Slide Number Placeholder 9"/>
          <p:cNvSpPr>
            <a:spLocks noGrp="1"/>
          </p:cNvSpPr>
          <p:nvPr>
            <p:ph type="sldNum" sz="quarter" idx="11"/>
          </p:nvPr>
        </p:nvSpPr>
        <p:spPr/>
        <p:txBody>
          <a:bodyPr/>
          <a:lstStyle>
            <a:lvl1pPr>
              <a:defRPr/>
            </a:lvl1pPr>
          </a:lstStyle>
          <a:p>
            <a:fld id="{C02A2B37-AFD2-4315-B433-5647F27AF36F}" type="slidenum">
              <a:rPr lang="en-GB" smtClean="0"/>
              <a:t>‹#›</a:t>
            </a:fld>
            <a:endParaRPr lang="en-GB"/>
          </a:p>
        </p:txBody>
      </p:sp>
    </p:spTree>
    <p:extLst>
      <p:ext uri="{BB962C8B-B14F-4D97-AF65-F5344CB8AC3E}">
        <p14:creationId xmlns:p14="http://schemas.microsoft.com/office/powerpoint/2010/main" val="1016840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fld id="{12004F63-5860-486D-BB65-3E6515633D5A}" type="datetimeFigureOut">
              <a:rPr lang="en-GB" smtClean="0"/>
              <a:t>21/02/2018</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C02A2B37-AFD2-4315-B433-5647F27AF36F}" type="slidenum">
              <a:rPr lang="en-GB" smtClean="0"/>
              <a:t>‹#›</a:t>
            </a:fld>
            <a:endParaRPr lang="en-GB"/>
          </a:p>
        </p:txBody>
      </p:sp>
    </p:spTree>
    <p:extLst>
      <p:ext uri="{BB962C8B-B14F-4D97-AF65-F5344CB8AC3E}">
        <p14:creationId xmlns:p14="http://schemas.microsoft.com/office/powerpoint/2010/main" val="31681594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533400"/>
            <a:ext cx="2552700" cy="5638800"/>
          </a:xfrm>
        </p:spPr>
        <p:txBody>
          <a:bodyPr vert="eaVert"/>
          <a:lstStyle>
            <a:lvl1pPr>
              <a:defRPr b="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66801" y="533400"/>
            <a:ext cx="7505700" cy="5638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fld id="{12004F63-5860-486D-BB65-3E6515633D5A}" type="datetimeFigureOut">
              <a:rPr lang="en-GB" smtClean="0"/>
              <a:t>21/02/2018</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C02A2B37-AFD2-4315-B433-5647F27AF36F}" type="slidenum">
              <a:rPr lang="en-GB" smtClean="0"/>
              <a:t>‹#›</a:t>
            </a:fld>
            <a:endParaRPr lang="en-GB"/>
          </a:p>
        </p:txBody>
      </p:sp>
    </p:spTree>
    <p:extLst>
      <p:ext uri="{BB962C8B-B14F-4D97-AF65-F5344CB8AC3E}">
        <p14:creationId xmlns:p14="http://schemas.microsoft.com/office/powerpoint/2010/main" val="1065680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1"/>
          <p:cNvGrpSpPr>
            <a:grpSpLocks/>
          </p:cNvGrpSpPr>
          <p:nvPr/>
        </p:nvGrpSpPr>
        <p:grpSpPr bwMode="auto">
          <a:xfrm>
            <a:off x="11364384" y="6254750"/>
            <a:ext cx="522816" cy="393700"/>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3">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1035" name="Oval 8"/>
            <p:cNvSpPr>
              <a:spLocks noChangeAspect="1"/>
            </p:cNvSpPr>
            <p:nvPr/>
          </p:nvSpPr>
          <p:spPr bwMode="auto">
            <a:xfrm>
              <a:off x="8568766" y="5105400"/>
              <a:ext cx="320039" cy="320040"/>
            </a:xfrm>
            <a:prstGeom prst="ellipse">
              <a:avLst/>
            </a:prstGeom>
            <a:noFill/>
            <a:ln w="127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endParaRPr lang="en-GB" altLang="en-US" sz="1800"/>
            </a:p>
          </p:txBody>
        </p:sp>
      </p:grpSp>
      <p:sp>
        <p:nvSpPr>
          <p:cNvPr id="2" name="Title Placeholder 1"/>
          <p:cNvSpPr>
            <a:spLocks noGrp="1"/>
          </p:cNvSpPr>
          <p:nvPr>
            <p:ph type="title"/>
          </p:nvPr>
        </p:nvSpPr>
        <p:spPr>
          <a:xfrm>
            <a:off x="914400" y="484189"/>
            <a:ext cx="10363200" cy="160972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1028" name="Text Placeholder 2"/>
          <p:cNvSpPr>
            <a:spLocks noGrp="1"/>
          </p:cNvSpPr>
          <p:nvPr>
            <p:ph type="body" idx="1"/>
          </p:nvPr>
        </p:nvSpPr>
        <p:spPr bwMode="auto">
          <a:xfrm>
            <a:off x="914400" y="2120900"/>
            <a:ext cx="10363200" cy="405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990418" y="6272214"/>
            <a:ext cx="3272367" cy="365125"/>
          </a:xfrm>
          <a:prstGeom prst="rect">
            <a:avLst/>
          </a:prstGeom>
        </p:spPr>
        <p:txBody>
          <a:bodyPr vert="horz" lIns="91440" tIns="45720" rIns="91440" bIns="45720" rtlCol="0" anchor="ctr"/>
          <a:lstStyle>
            <a:lvl1pPr algn="r">
              <a:defRPr sz="1000">
                <a:solidFill>
                  <a:schemeClr val="accent1">
                    <a:lumMod val="50000"/>
                  </a:schemeClr>
                </a:solidFill>
              </a:defRPr>
            </a:lvl1pPr>
          </a:lstStyle>
          <a:p>
            <a:fld id="{12004F63-5860-486D-BB65-3E6515633D5A}" type="datetimeFigureOut">
              <a:rPr lang="en-GB" smtClean="0"/>
              <a:t>21/02/2018</a:t>
            </a:fld>
            <a:endParaRPr lang="en-GB"/>
          </a:p>
        </p:txBody>
      </p:sp>
      <p:sp>
        <p:nvSpPr>
          <p:cNvPr id="5" name="Footer Placeholder 4"/>
          <p:cNvSpPr>
            <a:spLocks noGrp="1"/>
          </p:cNvSpPr>
          <p:nvPr>
            <p:ph type="ftr" sz="quarter" idx="3"/>
          </p:nvPr>
        </p:nvSpPr>
        <p:spPr>
          <a:xfrm>
            <a:off x="914400" y="6272214"/>
            <a:ext cx="6326717" cy="365125"/>
          </a:xfrm>
          <a:prstGeom prst="rect">
            <a:avLst/>
          </a:prstGeom>
        </p:spPr>
        <p:txBody>
          <a:bodyPr vert="horz" lIns="91440" tIns="45720" rIns="91440" bIns="45720" rtlCol="0" anchor="ctr"/>
          <a:lstStyle>
            <a:lvl1pPr algn="l">
              <a:defRPr sz="1000">
                <a:solidFill>
                  <a:schemeClr val="accent1">
                    <a:lumMod val="50000"/>
                  </a:schemeClr>
                </a:solidFill>
              </a:defRPr>
            </a:lvl1pPr>
          </a:lstStyle>
          <a:p>
            <a:endParaRPr lang="en-GB"/>
          </a:p>
        </p:txBody>
      </p:sp>
      <p:sp>
        <p:nvSpPr>
          <p:cNvPr id="6" name="Slide Number Placeholder 5"/>
          <p:cNvSpPr>
            <a:spLocks noGrp="1"/>
          </p:cNvSpPr>
          <p:nvPr>
            <p:ph type="sldNum" sz="quarter" idx="4"/>
          </p:nvPr>
        </p:nvSpPr>
        <p:spPr>
          <a:xfrm>
            <a:off x="11311468" y="6272214"/>
            <a:ext cx="639233" cy="365125"/>
          </a:xfrm>
          <a:prstGeom prst="rect">
            <a:avLst/>
          </a:prstGeom>
        </p:spPr>
        <p:txBody>
          <a:bodyPr vert="horz" lIns="91440" tIns="45720" rIns="91440" bIns="45720" rtlCol="0" anchor="ctr"/>
          <a:lstStyle>
            <a:lvl1pPr algn="ctr">
              <a:defRPr sz="1100" b="1" spc="-70" baseline="0">
                <a:solidFill>
                  <a:srgbClr val="FFFFFF"/>
                </a:solidFill>
                <a:latin typeface="+mn-lt"/>
              </a:defRPr>
            </a:lvl1pPr>
          </a:lstStyle>
          <a:p>
            <a:fld id="{C02A2B37-AFD2-4315-B433-5647F27AF36F}" type="slidenum">
              <a:rPr lang="en-GB" smtClean="0"/>
              <a:t>‹#›</a:t>
            </a:fld>
            <a:endParaRPr lang="en-GB"/>
          </a:p>
        </p:txBody>
      </p:sp>
    </p:spTree>
    <p:extLst>
      <p:ext uri="{BB962C8B-B14F-4D97-AF65-F5344CB8AC3E}">
        <p14:creationId xmlns:p14="http://schemas.microsoft.com/office/powerpoint/2010/main" val="40527927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fontAlgn="base" hangingPunct="1">
        <a:lnSpc>
          <a:spcPct val="90000"/>
        </a:lnSpc>
        <a:spcBef>
          <a:spcPct val="0"/>
        </a:spcBef>
        <a:spcAft>
          <a:spcPct val="0"/>
        </a:spcAft>
        <a:defRPr sz="4200" kern="1200" cap="all">
          <a:blipFill>
            <a:blip r:embed="rId14">
              <a:extLst>
                <a:ext uri="{28A0092B-C50C-407E-A947-70E740481C1C}">
                  <a14:useLocalDpi xmlns:a14="http://schemas.microsoft.com/office/drawing/2010/main" val="0"/>
                </a:ext>
              </a:extLst>
            </a:blip>
            <a:tile tx="6350" ty="-127000" sx="65000" sy="64000" flip="none" algn="tl"/>
          </a:blipFill>
          <a:latin typeface="+mj-lt"/>
          <a:ea typeface="+mj-ea"/>
          <a:cs typeface="+mj-cs"/>
        </a:defRPr>
      </a:lvl1pPr>
      <a:lvl2pPr algn="l" rtl="0" eaLnBrk="1" fontAlgn="base" hangingPunct="1">
        <a:lnSpc>
          <a:spcPct val="90000"/>
        </a:lnSpc>
        <a:spcBef>
          <a:spcPct val="0"/>
        </a:spcBef>
        <a:spcAft>
          <a:spcPct val="0"/>
        </a:spcAft>
        <a:defRPr sz="4200">
          <a:solidFill>
            <a:schemeClr val="tx1"/>
          </a:solidFill>
          <a:latin typeface="Rockwell Condensed"/>
        </a:defRPr>
      </a:lvl2pPr>
      <a:lvl3pPr algn="l" rtl="0" eaLnBrk="1" fontAlgn="base" hangingPunct="1">
        <a:lnSpc>
          <a:spcPct val="90000"/>
        </a:lnSpc>
        <a:spcBef>
          <a:spcPct val="0"/>
        </a:spcBef>
        <a:spcAft>
          <a:spcPct val="0"/>
        </a:spcAft>
        <a:defRPr sz="4200">
          <a:solidFill>
            <a:schemeClr val="tx1"/>
          </a:solidFill>
          <a:latin typeface="Rockwell Condensed"/>
        </a:defRPr>
      </a:lvl3pPr>
      <a:lvl4pPr algn="l" rtl="0" eaLnBrk="1" fontAlgn="base" hangingPunct="1">
        <a:lnSpc>
          <a:spcPct val="90000"/>
        </a:lnSpc>
        <a:spcBef>
          <a:spcPct val="0"/>
        </a:spcBef>
        <a:spcAft>
          <a:spcPct val="0"/>
        </a:spcAft>
        <a:defRPr sz="4200">
          <a:solidFill>
            <a:schemeClr val="tx1"/>
          </a:solidFill>
          <a:latin typeface="Rockwell Condensed"/>
        </a:defRPr>
      </a:lvl4pPr>
      <a:lvl5pPr algn="l" rtl="0" eaLnBrk="1" fontAlgn="base" hangingPunct="1">
        <a:lnSpc>
          <a:spcPct val="90000"/>
        </a:lnSpc>
        <a:spcBef>
          <a:spcPct val="0"/>
        </a:spcBef>
        <a:spcAft>
          <a:spcPct val="0"/>
        </a:spcAft>
        <a:defRPr sz="4200">
          <a:solidFill>
            <a:schemeClr val="tx1"/>
          </a:solidFill>
          <a:latin typeface="Rockwell Condensed"/>
        </a:defRPr>
      </a:lvl5pPr>
      <a:lvl6pPr marL="457200" algn="l" rtl="0" eaLnBrk="1" fontAlgn="base" hangingPunct="1">
        <a:lnSpc>
          <a:spcPct val="90000"/>
        </a:lnSpc>
        <a:spcBef>
          <a:spcPct val="0"/>
        </a:spcBef>
        <a:spcAft>
          <a:spcPct val="0"/>
        </a:spcAft>
        <a:defRPr sz="4200">
          <a:solidFill>
            <a:schemeClr val="tx1"/>
          </a:solidFill>
          <a:latin typeface="Rockwell Condensed"/>
        </a:defRPr>
      </a:lvl6pPr>
      <a:lvl7pPr marL="914400" algn="l" rtl="0" eaLnBrk="1" fontAlgn="base" hangingPunct="1">
        <a:lnSpc>
          <a:spcPct val="90000"/>
        </a:lnSpc>
        <a:spcBef>
          <a:spcPct val="0"/>
        </a:spcBef>
        <a:spcAft>
          <a:spcPct val="0"/>
        </a:spcAft>
        <a:defRPr sz="4200">
          <a:solidFill>
            <a:schemeClr val="tx1"/>
          </a:solidFill>
          <a:latin typeface="Rockwell Condensed"/>
        </a:defRPr>
      </a:lvl7pPr>
      <a:lvl8pPr marL="1371600" algn="l" rtl="0" eaLnBrk="1" fontAlgn="base" hangingPunct="1">
        <a:lnSpc>
          <a:spcPct val="90000"/>
        </a:lnSpc>
        <a:spcBef>
          <a:spcPct val="0"/>
        </a:spcBef>
        <a:spcAft>
          <a:spcPct val="0"/>
        </a:spcAft>
        <a:defRPr sz="4200">
          <a:solidFill>
            <a:schemeClr val="tx1"/>
          </a:solidFill>
          <a:latin typeface="Rockwell Condensed"/>
        </a:defRPr>
      </a:lvl8pPr>
      <a:lvl9pPr marL="1828800" algn="l" rtl="0" eaLnBrk="1" fontAlgn="base" hangingPunct="1">
        <a:lnSpc>
          <a:spcPct val="90000"/>
        </a:lnSpc>
        <a:spcBef>
          <a:spcPct val="0"/>
        </a:spcBef>
        <a:spcAft>
          <a:spcPct val="0"/>
        </a:spcAft>
        <a:defRPr sz="4200">
          <a:solidFill>
            <a:schemeClr val="tx1"/>
          </a:solidFill>
          <a:latin typeface="Rockwell Condensed"/>
        </a:defRPr>
      </a:lvl9pPr>
    </p:titleStyle>
    <p:bodyStyle>
      <a:lvl1pPr marL="182563" indent="-182563" algn="l" rtl="0" eaLnBrk="1" fontAlgn="base" hangingPunct="1">
        <a:lnSpc>
          <a:spcPct val="90000"/>
        </a:lnSpc>
        <a:spcBef>
          <a:spcPts val="1200"/>
        </a:spcBef>
        <a:spcAft>
          <a:spcPct val="0"/>
        </a:spcAft>
        <a:buClr>
          <a:srgbClr val="9E3611"/>
        </a:buClr>
        <a:buSzPct val="85000"/>
        <a:buFont typeface="Wingdings" panose="05000000000000000000" pitchFamily="2" charset="2"/>
        <a:buChar char="§"/>
        <a:defRPr sz="2000" kern="1200">
          <a:solidFill>
            <a:schemeClr val="tx1"/>
          </a:solidFill>
          <a:latin typeface="+mn-lt"/>
          <a:ea typeface="+mn-ea"/>
          <a:cs typeface="+mn-cs"/>
        </a:defRPr>
      </a:lvl1pPr>
      <a:lvl2pPr marL="457200" indent="-182563" algn="l" rtl="0" eaLnBrk="1" fontAlgn="base" hangingPunct="1">
        <a:lnSpc>
          <a:spcPct val="90000"/>
        </a:lnSpc>
        <a:spcBef>
          <a:spcPts val="400"/>
        </a:spcBef>
        <a:spcAft>
          <a:spcPts val="200"/>
        </a:spcAft>
        <a:buClr>
          <a:srgbClr val="9E3611"/>
        </a:buClr>
        <a:buSzPct val="85000"/>
        <a:buFont typeface="Wingdings" panose="05000000000000000000" pitchFamily="2" charset="2"/>
        <a:buChar char="§"/>
        <a:defRPr kern="1200">
          <a:solidFill>
            <a:schemeClr val="tx1"/>
          </a:solidFill>
          <a:latin typeface="+mn-lt"/>
          <a:ea typeface="+mn-ea"/>
          <a:cs typeface="+mn-cs"/>
        </a:defRPr>
      </a:lvl2pPr>
      <a:lvl3pPr marL="730250" indent="-182563" algn="l" rtl="0" eaLnBrk="1" fontAlgn="base" hangingPunct="1">
        <a:lnSpc>
          <a:spcPct val="90000"/>
        </a:lnSpc>
        <a:spcBef>
          <a:spcPts val="400"/>
        </a:spcBef>
        <a:spcAft>
          <a:spcPts val="200"/>
        </a:spcAft>
        <a:buClr>
          <a:srgbClr val="9E3611"/>
        </a:buClr>
        <a:buSzPct val="85000"/>
        <a:buFont typeface="Wingdings" panose="05000000000000000000" pitchFamily="2" charset="2"/>
        <a:buChar char="§"/>
        <a:defRPr sz="1600" kern="1200">
          <a:solidFill>
            <a:schemeClr val="tx1"/>
          </a:solidFill>
          <a:latin typeface="+mn-lt"/>
          <a:ea typeface="+mn-ea"/>
          <a:cs typeface="+mn-cs"/>
        </a:defRPr>
      </a:lvl3pPr>
      <a:lvl4pPr marL="1004888" indent="-182563" algn="l" rtl="0" eaLnBrk="1" fontAlgn="base" hangingPunct="1">
        <a:lnSpc>
          <a:spcPct val="90000"/>
        </a:lnSpc>
        <a:spcBef>
          <a:spcPts val="400"/>
        </a:spcBef>
        <a:spcAft>
          <a:spcPts val="200"/>
        </a:spcAft>
        <a:buClr>
          <a:srgbClr val="9E3611"/>
        </a:buClr>
        <a:buSzPct val="85000"/>
        <a:buFont typeface="Wingdings" panose="05000000000000000000" pitchFamily="2" charset="2"/>
        <a:buChar char="§"/>
        <a:defRPr sz="1600" kern="1200">
          <a:solidFill>
            <a:schemeClr val="tx1"/>
          </a:solidFill>
          <a:latin typeface="+mn-lt"/>
          <a:ea typeface="+mn-ea"/>
          <a:cs typeface="+mn-cs"/>
        </a:defRPr>
      </a:lvl4pPr>
      <a:lvl5pPr marL="1279525" indent="-182563" algn="l" rtl="0" eaLnBrk="1" fontAlgn="base" hangingPunct="1">
        <a:lnSpc>
          <a:spcPct val="90000"/>
        </a:lnSpc>
        <a:spcBef>
          <a:spcPts val="400"/>
        </a:spcBef>
        <a:spcAft>
          <a:spcPts val="200"/>
        </a:spcAft>
        <a:buClr>
          <a:srgbClr val="9E3611"/>
        </a:buClr>
        <a:buSzPct val="85000"/>
        <a:buFont typeface="Wingdings" panose="05000000000000000000"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mCFuQLUD-LQ"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Am6vmX9SuOY"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www.youtube.com/watch?v=mavTTc21sCY"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s://en.wikipedia.org/wiki/Hillsborough_disaster#cite_note-auto-12"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hyperlink" Target="https://www.youtube.com/watch?v=Jdt7oQV3NYc"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Hillsborough </a:t>
            </a:r>
            <a:endParaRPr lang="en-GB" dirty="0"/>
          </a:p>
        </p:txBody>
      </p:sp>
      <p:sp>
        <p:nvSpPr>
          <p:cNvPr id="3" name="Subtitle 2"/>
          <p:cNvSpPr>
            <a:spLocks noGrp="1"/>
          </p:cNvSpPr>
          <p:nvPr>
            <p:ph type="subTitle" idx="1"/>
          </p:nvPr>
        </p:nvSpPr>
        <p:spPr/>
        <p:txBody>
          <a:bodyPr/>
          <a:lstStyle/>
          <a:p>
            <a:r>
              <a:rPr lang="en-GB" dirty="0" smtClean="0"/>
              <a:t>Wynne Jones</a:t>
            </a:r>
            <a:endParaRPr lang="en-GB" dirty="0"/>
          </a:p>
        </p:txBody>
      </p:sp>
    </p:spTree>
    <p:extLst>
      <p:ext uri="{BB962C8B-B14F-4D97-AF65-F5344CB8AC3E}">
        <p14:creationId xmlns:p14="http://schemas.microsoft.com/office/powerpoint/2010/main" val="11824601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and objectives</a:t>
            </a:r>
            <a:endParaRPr lang="en-GB" dirty="0"/>
          </a:p>
        </p:txBody>
      </p:sp>
      <p:sp>
        <p:nvSpPr>
          <p:cNvPr id="3" name="Content Placeholder 2"/>
          <p:cNvSpPr>
            <a:spLocks noGrp="1"/>
          </p:cNvSpPr>
          <p:nvPr>
            <p:ph idx="1"/>
          </p:nvPr>
        </p:nvSpPr>
        <p:spPr/>
        <p:txBody>
          <a:bodyPr/>
          <a:lstStyle/>
          <a:p>
            <a:endParaRPr lang="en-GB" dirty="0" smtClean="0"/>
          </a:p>
          <a:p>
            <a:pPr>
              <a:lnSpc>
                <a:spcPct val="200000"/>
              </a:lnSpc>
            </a:pPr>
            <a:r>
              <a:rPr lang="en-GB" dirty="0" smtClean="0"/>
              <a:t>Analyse Multi Agency Leadership ‘on the day’,</a:t>
            </a:r>
          </a:p>
          <a:p>
            <a:pPr>
              <a:lnSpc>
                <a:spcPct val="200000"/>
              </a:lnSpc>
            </a:pPr>
            <a:r>
              <a:rPr lang="en-GB" dirty="0"/>
              <a:t>Critically Evaluate </a:t>
            </a:r>
            <a:r>
              <a:rPr lang="en-GB" dirty="0" smtClean="0"/>
              <a:t>Organisational Leadership Failings in the Short, Medium and Long Term,</a:t>
            </a:r>
          </a:p>
          <a:p>
            <a:pPr>
              <a:lnSpc>
                <a:spcPct val="200000"/>
              </a:lnSpc>
            </a:pPr>
            <a:r>
              <a:rPr lang="en-GB" dirty="0" smtClean="0"/>
              <a:t>Identify Recommendations to Prevent reoccurrence. </a:t>
            </a:r>
          </a:p>
          <a:p>
            <a:endParaRPr lang="en-GB" dirty="0" smtClean="0"/>
          </a:p>
          <a:p>
            <a:endParaRPr lang="en-GB" dirty="0"/>
          </a:p>
        </p:txBody>
      </p:sp>
    </p:spTree>
    <p:extLst>
      <p:ext uri="{BB962C8B-B14F-4D97-AF65-F5344CB8AC3E}">
        <p14:creationId xmlns:p14="http://schemas.microsoft.com/office/powerpoint/2010/main" val="4930295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15</a:t>
            </a:r>
            <a:r>
              <a:rPr lang="en-GB" baseline="30000" dirty="0" smtClean="0"/>
              <a:t>th</a:t>
            </a:r>
            <a:r>
              <a:rPr lang="en-GB" dirty="0" smtClean="0"/>
              <a:t> April 1989 </a:t>
            </a:r>
            <a:endParaRPr lang="en-GB" dirty="0"/>
          </a:p>
        </p:txBody>
      </p:sp>
      <p:sp>
        <p:nvSpPr>
          <p:cNvPr id="3" name="Content Placeholder 2"/>
          <p:cNvSpPr>
            <a:spLocks noGrp="1"/>
          </p:cNvSpPr>
          <p:nvPr>
            <p:ph idx="1"/>
          </p:nvPr>
        </p:nvSpPr>
        <p:spPr/>
        <p:txBody>
          <a:bodyPr/>
          <a:lstStyle/>
          <a:p>
            <a:endParaRPr lang="en-GB" dirty="0" smtClean="0"/>
          </a:p>
          <a:p>
            <a:r>
              <a:rPr lang="en-GB" dirty="0" smtClean="0"/>
              <a:t>FA Cup semi final </a:t>
            </a:r>
          </a:p>
          <a:p>
            <a:endParaRPr lang="en-GB" dirty="0" smtClean="0"/>
          </a:p>
          <a:p>
            <a:r>
              <a:rPr lang="en-GB" dirty="0" smtClean="0"/>
              <a:t>Liverpool V Nottingham Forest</a:t>
            </a:r>
          </a:p>
          <a:p>
            <a:endParaRPr lang="en-GB" dirty="0" smtClean="0"/>
          </a:p>
          <a:p>
            <a:r>
              <a:rPr lang="en-GB" dirty="0" smtClean="0"/>
              <a:t>Hillsborough Stadium the home ground of Sheffield Wednesday</a:t>
            </a:r>
          </a:p>
        </p:txBody>
      </p:sp>
    </p:spTree>
    <p:extLst>
      <p:ext uri="{BB962C8B-B14F-4D97-AF65-F5344CB8AC3E}">
        <p14:creationId xmlns:p14="http://schemas.microsoft.com/office/powerpoint/2010/main" val="32936029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midday</a:t>
            </a:r>
            <a:endParaRPr lang="en-GB" dirty="0"/>
          </a:p>
        </p:txBody>
      </p:sp>
      <p:sp>
        <p:nvSpPr>
          <p:cNvPr id="3" name="Content Placeholder 2"/>
          <p:cNvSpPr>
            <a:spLocks noGrp="1"/>
          </p:cNvSpPr>
          <p:nvPr>
            <p:ph idx="1"/>
          </p:nvPr>
        </p:nvSpPr>
        <p:spPr/>
        <p:txBody>
          <a:bodyPr/>
          <a:lstStyle/>
          <a:p>
            <a:r>
              <a:rPr lang="en-GB" dirty="0" smtClean="0"/>
              <a:t>Liverpool fans begin arriving around midday</a:t>
            </a:r>
          </a:p>
          <a:p>
            <a:r>
              <a:rPr lang="en-GB" dirty="0" smtClean="0"/>
              <a:t>Hillsborough stadium very old with ‘decrepit’ turnstiles </a:t>
            </a:r>
          </a:p>
          <a:p>
            <a:r>
              <a:rPr lang="en-GB" dirty="0" smtClean="0"/>
              <a:t>During 1970’s and 1980’s terraces had been enclosed with fencing due to football hooliganism which included pitch invasions</a:t>
            </a:r>
          </a:p>
          <a:p>
            <a:r>
              <a:rPr lang="en-GB" dirty="0" smtClean="0"/>
              <a:t> By around 2.50pm ‘pens’ 3 and 4 on terraces behind goals were full of Liverpool fans but many remained outside</a:t>
            </a:r>
          </a:p>
          <a:p>
            <a:r>
              <a:rPr lang="en-GB" dirty="0" smtClean="0"/>
              <a:t>Supporters ‘pens’ on terraces had official capacity of 2,200 (later found that this should have been reduced to 1600 when barriers were installed)</a:t>
            </a:r>
          </a:p>
          <a:p>
            <a:endParaRPr lang="en-GB" dirty="0"/>
          </a:p>
        </p:txBody>
      </p:sp>
    </p:spTree>
    <p:extLst>
      <p:ext uri="{BB962C8B-B14F-4D97-AF65-F5344CB8AC3E}">
        <p14:creationId xmlns:p14="http://schemas.microsoft.com/office/powerpoint/2010/main" val="27982022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2.52pm</a:t>
            </a:r>
            <a:endParaRPr lang="en-GB" dirty="0"/>
          </a:p>
        </p:txBody>
      </p:sp>
      <p:sp>
        <p:nvSpPr>
          <p:cNvPr id="3" name="Content Placeholder 2"/>
          <p:cNvSpPr>
            <a:spLocks noGrp="1"/>
          </p:cNvSpPr>
          <p:nvPr>
            <p:ph idx="1"/>
          </p:nvPr>
        </p:nvSpPr>
        <p:spPr/>
        <p:txBody>
          <a:bodyPr/>
          <a:lstStyle/>
          <a:p>
            <a:r>
              <a:rPr lang="en-GB" dirty="0" smtClean="0"/>
              <a:t>Police order Gate C to be opened to prevent crush of supporters attempting to get into ground</a:t>
            </a:r>
          </a:p>
          <a:p>
            <a:r>
              <a:rPr lang="en-GB" dirty="0" smtClean="0"/>
              <a:t>Approximately 2000 Liverpool fans enter ground and immediately head for pens 3 and 4 estimated that pens 3 and 4 later held 3000 fans</a:t>
            </a:r>
          </a:p>
          <a:p>
            <a:r>
              <a:rPr lang="en-GB" dirty="0" smtClean="0"/>
              <a:t>Crushing was now taking place in Pens 3 and 4, people climbing over side of pens into less crammed pens</a:t>
            </a:r>
          </a:p>
          <a:p>
            <a:r>
              <a:rPr lang="en-GB" dirty="0" smtClean="0"/>
              <a:t> 3pm Game commences</a:t>
            </a:r>
            <a:endParaRPr lang="en-GB" dirty="0"/>
          </a:p>
        </p:txBody>
      </p:sp>
    </p:spTree>
    <p:extLst>
      <p:ext uri="{BB962C8B-B14F-4D97-AF65-F5344CB8AC3E}">
        <p14:creationId xmlns:p14="http://schemas.microsoft.com/office/powerpoint/2010/main" val="30611182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4400" y="484189"/>
            <a:ext cx="10363200" cy="5567361"/>
          </a:xfrm>
        </p:spPr>
      </p:pic>
    </p:spTree>
    <p:extLst>
      <p:ext uri="{BB962C8B-B14F-4D97-AF65-F5344CB8AC3E}">
        <p14:creationId xmlns:p14="http://schemas.microsoft.com/office/powerpoint/2010/main" val="4499995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3.05pm</a:t>
            </a:r>
            <a:endParaRPr lang="en-GB" dirty="0"/>
          </a:p>
        </p:txBody>
      </p:sp>
      <p:sp>
        <p:nvSpPr>
          <p:cNvPr id="3" name="Content Placeholder 2"/>
          <p:cNvSpPr>
            <a:spLocks noGrp="1"/>
          </p:cNvSpPr>
          <p:nvPr>
            <p:ph idx="1"/>
          </p:nvPr>
        </p:nvSpPr>
        <p:spPr/>
        <p:txBody>
          <a:bodyPr/>
          <a:lstStyle/>
          <a:p>
            <a:endParaRPr lang="en-GB" dirty="0" smtClean="0"/>
          </a:p>
          <a:p>
            <a:endParaRPr lang="en-GB" dirty="0"/>
          </a:p>
          <a:p>
            <a:r>
              <a:rPr lang="en-GB" dirty="0"/>
              <a:t>B</a:t>
            </a:r>
            <a:r>
              <a:rPr lang="en-GB" dirty="0" smtClean="0"/>
              <a:t>arrier in pen 3 collapses causing spectators to be crushed </a:t>
            </a:r>
          </a:p>
          <a:p>
            <a:endParaRPr lang="en-GB" dirty="0" smtClean="0"/>
          </a:p>
          <a:p>
            <a:r>
              <a:rPr lang="en-GB" dirty="0" smtClean="0"/>
              <a:t>3.06pm Police Officer instructs referee to abandon game</a:t>
            </a:r>
          </a:p>
          <a:p>
            <a:endParaRPr lang="en-GB" dirty="0" smtClean="0"/>
          </a:p>
          <a:p>
            <a:endParaRPr lang="en-GB" dirty="0"/>
          </a:p>
        </p:txBody>
      </p:sp>
    </p:spTree>
    <p:extLst>
      <p:ext uri="{BB962C8B-B14F-4D97-AF65-F5344CB8AC3E}">
        <p14:creationId xmlns:p14="http://schemas.microsoft.com/office/powerpoint/2010/main" val="35711233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hlinkClick r:id="rId2"/>
              </a:rPr>
              <a:t>https://</a:t>
            </a:r>
            <a:r>
              <a:rPr lang="en-GB" dirty="0" smtClean="0">
                <a:hlinkClick r:id="rId2"/>
              </a:rPr>
              <a:t>www.youtube.com/watch?v=mCFuQLUD-LQ</a:t>
            </a:r>
            <a:r>
              <a:rPr lang="en-GB" dirty="0" smtClean="0"/>
              <a:t> </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28976157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4400" y="484189"/>
            <a:ext cx="10363200" cy="5783261"/>
          </a:xfrm>
        </p:spPr>
      </p:pic>
    </p:spTree>
    <p:extLst>
      <p:ext uri="{BB962C8B-B14F-4D97-AF65-F5344CB8AC3E}">
        <p14:creationId xmlns:p14="http://schemas.microsoft.com/office/powerpoint/2010/main" val="32025259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4400" y="484189"/>
            <a:ext cx="10363200" cy="5754686"/>
          </a:xfrm>
        </p:spPr>
      </p:pic>
    </p:spTree>
    <p:extLst>
      <p:ext uri="{BB962C8B-B14F-4D97-AF65-F5344CB8AC3E}">
        <p14:creationId xmlns:p14="http://schemas.microsoft.com/office/powerpoint/2010/main" val="12768111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hlinkClick r:id="rId2"/>
              </a:rPr>
              <a:t>https://</a:t>
            </a:r>
            <a:r>
              <a:rPr lang="en-GB" dirty="0" smtClean="0">
                <a:hlinkClick r:id="rId2"/>
              </a:rPr>
              <a:t>www.youtube.com/watch?v=Am6vmX9SuOY</a:t>
            </a:r>
            <a:r>
              <a:rPr lang="en-GB" dirty="0" smtClean="0"/>
              <a:t> </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0443316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4400" y="484190"/>
            <a:ext cx="10363200" cy="5802310"/>
          </a:xfrm>
        </p:spPr>
      </p:pic>
    </p:spTree>
    <p:extLst>
      <p:ext uri="{BB962C8B-B14F-4D97-AF65-F5344CB8AC3E}">
        <p14:creationId xmlns:p14="http://schemas.microsoft.com/office/powerpoint/2010/main" val="14899844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Emergency Response</a:t>
            </a:r>
            <a:endParaRPr lang="en-GB" dirty="0"/>
          </a:p>
        </p:txBody>
      </p:sp>
      <p:sp>
        <p:nvSpPr>
          <p:cNvPr id="3" name="Content Placeholder 2"/>
          <p:cNvSpPr>
            <a:spLocks noGrp="1"/>
          </p:cNvSpPr>
          <p:nvPr>
            <p:ph idx="1"/>
          </p:nvPr>
        </p:nvSpPr>
        <p:spPr>
          <a:xfrm>
            <a:off x="419100" y="2120900"/>
            <a:ext cx="10858500" cy="4051300"/>
          </a:xfrm>
        </p:spPr>
        <p:txBody>
          <a:bodyPr/>
          <a:lstStyle/>
          <a:p>
            <a:endParaRPr lang="en-GB" dirty="0" smtClean="0"/>
          </a:p>
          <a:p>
            <a:r>
              <a:rPr lang="en-GB" dirty="0" smtClean="0"/>
              <a:t>Ambulance crews had difficulty gaining access to ground police reporting ‘crowd trouble’</a:t>
            </a:r>
          </a:p>
          <a:p>
            <a:endParaRPr lang="en-GB" dirty="0" smtClean="0"/>
          </a:p>
          <a:p>
            <a:r>
              <a:rPr lang="en-GB" dirty="0" smtClean="0"/>
              <a:t>Firefighters with cutting gear had difficulty accessing ground</a:t>
            </a:r>
          </a:p>
          <a:p>
            <a:endParaRPr lang="en-GB" dirty="0" smtClean="0"/>
          </a:p>
          <a:p>
            <a:r>
              <a:rPr lang="en-GB" dirty="0" smtClean="0"/>
              <a:t>Crush </a:t>
            </a:r>
            <a:r>
              <a:rPr lang="en-GB" dirty="0"/>
              <a:t>of supporters resulted in death of 96 Liverpool fans, hundreds more were injured</a:t>
            </a:r>
          </a:p>
          <a:p>
            <a:endParaRPr lang="en-GB" dirty="0" smtClean="0"/>
          </a:p>
          <a:p>
            <a:r>
              <a:rPr lang="en-GB" dirty="0" smtClean="0"/>
              <a:t>Lord </a:t>
            </a:r>
            <a:r>
              <a:rPr lang="en-GB" dirty="0"/>
              <a:t>Justice Taylor conducted enquiry</a:t>
            </a:r>
          </a:p>
          <a:p>
            <a:endParaRPr lang="en-GB" dirty="0" smtClean="0"/>
          </a:p>
          <a:p>
            <a:endParaRPr lang="en-GB" dirty="0"/>
          </a:p>
        </p:txBody>
      </p:sp>
    </p:spTree>
    <p:extLst>
      <p:ext uri="{BB962C8B-B14F-4D97-AF65-F5344CB8AC3E}">
        <p14:creationId xmlns:p14="http://schemas.microsoft.com/office/powerpoint/2010/main" val="9370074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Sun 19</a:t>
            </a:r>
            <a:r>
              <a:rPr lang="en-GB" baseline="30000" dirty="0" smtClean="0"/>
              <a:t>th</a:t>
            </a:r>
            <a:r>
              <a:rPr lang="en-GB" dirty="0" smtClean="0"/>
              <a:t> April 1989 ‘The Truth’</a:t>
            </a:r>
            <a:endParaRPr lang="en-GB" dirty="0"/>
          </a:p>
        </p:txBody>
      </p:sp>
      <p:sp>
        <p:nvSpPr>
          <p:cNvPr id="3" name="Content Placeholder 2"/>
          <p:cNvSpPr>
            <a:spLocks noGrp="1"/>
          </p:cNvSpPr>
          <p:nvPr>
            <p:ph idx="1"/>
          </p:nvPr>
        </p:nvSpPr>
        <p:spPr/>
        <p:txBody>
          <a:bodyPr/>
          <a:lstStyle/>
          <a:p>
            <a:endParaRPr lang="en-GB" dirty="0" smtClean="0"/>
          </a:p>
          <a:p>
            <a:endParaRPr lang="en-GB" dirty="0" smtClean="0"/>
          </a:p>
          <a:p>
            <a:r>
              <a:rPr lang="en-GB" dirty="0" smtClean="0"/>
              <a:t>The ‘Sun’ reports that Liverpool fans stole wallets from the dead and attacked and urinated on police and rescuers</a:t>
            </a:r>
          </a:p>
          <a:p>
            <a:endParaRPr lang="en-GB" dirty="0" smtClean="0"/>
          </a:p>
          <a:p>
            <a:r>
              <a:rPr lang="en-GB" dirty="0" smtClean="0"/>
              <a:t>Newspaper boycotted by Liverpool Newsagents</a:t>
            </a:r>
          </a:p>
          <a:p>
            <a:endParaRPr lang="en-GB" dirty="0" smtClean="0"/>
          </a:p>
          <a:p>
            <a:endParaRPr lang="en-GB" dirty="0"/>
          </a:p>
        </p:txBody>
      </p:sp>
    </p:spTree>
    <p:extLst>
      <p:ext uri="{BB962C8B-B14F-4D97-AF65-F5344CB8AC3E}">
        <p14:creationId xmlns:p14="http://schemas.microsoft.com/office/powerpoint/2010/main" val="254666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5" y="1"/>
            <a:ext cx="11972925" cy="2093914"/>
          </a:xfrm>
        </p:spPr>
        <p:txBody>
          <a:bodyPr/>
          <a:lstStyle/>
          <a:p>
            <a:r>
              <a:rPr lang="en-GB" dirty="0" smtClean="0"/>
              <a:t>4</a:t>
            </a:r>
            <a:r>
              <a:rPr lang="en-GB" baseline="30000" dirty="0" smtClean="0"/>
              <a:t>th</a:t>
            </a:r>
            <a:r>
              <a:rPr lang="en-GB" dirty="0" smtClean="0"/>
              <a:t> August 1989</a:t>
            </a:r>
            <a:r>
              <a:rPr lang="en-GB" b="1" dirty="0"/>
              <a:t> </a:t>
            </a:r>
            <a:r>
              <a:rPr lang="en-GB" dirty="0" smtClean="0"/>
              <a:t>Interim Report by </a:t>
            </a:r>
            <a:r>
              <a:rPr lang="en-GB" dirty="0"/>
              <a:t>Lord Justice Taylor</a:t>
            </a:r>
          </a:p>
        </p:txBody>
      </p:sp>
      <p:sp>
        <p:nvSpPr>
          <p:cNvPr id="3" name="Content Placeholder 2"/>
          <p:cNvSpPr>
            <a:spLocks noGrp="1"/>
          </p:cNvSpPr>
          <p:nvPr>
            <p:ph idx="1"/>
          </p:nvPr>
        </p:nvSpPr>
        <p:spPr>
          <a:xfrm>
            <a:off x="0" y="2093915"/>
            <a:ext cx="12191999" cy="4078285"/>
          </a:xfrm>
        </p:spPr>
        <p:txBody>
          <a:bodyPr/>
          <a:lstStyle/>
          <a:p>
            <a:r>
              <a:rPr lang="en-GB" dirty="0"/>
              <a:t>P</a:t>
            </a:r>
            <a:r>
              <a:rPr lang="en-GB" dirty="0" smtClean="0"/>
              <a:t>olice </a:t>
            </a:r>
            <a:r>
              <a:rPr lang="en-GB" dirty="0"/>
              <a:t>control at fault </a:t>
            </a:r>
            <a:r>
              <a:rPr lang="en-GB" dirty="0" smtClean="0"/>
              <a:t>- failure </a:t>
            </a:r>
            <a:r>
              <a:rPr lang="en-GB" dirty="0"/>
              <a:t>to close off the tunnel leading to pens 3 and 4 once Gate C had been </a:t>
            </a:r>
            <a:r>
              <a:rPr lang="en-GB" dirty="0" smtClean="0"/>
              <a:t>opened</a:t>
            </a:r>
            <a:r>
              <a:rPr lang="en-GB" dirty="0"/>
              <a:t>,</a:t>
            </a:r>
            <a:endParaRPr lang="en-GB" dirty="0" smtClean="0"/>
          </a:p>
          <a:p>
            <a:endParaRPr lang="en-GB" dirty="0" smtClean="0"/>
          </a:p>
          <a:p>
            <a:r>
              <a:rPr lang="en-GB" dirty="0" smtClean="0"/>
              <a:t>Police criticised for failure </a:t>
            </a:r>
            <a:r>
              <a:rPr lang="en-GB" dirty="0"/>
              <a:t>to handle the build-up of fans outside the </a:t>
            </a:r>
            <a:r>
              <a:rPr lang="en-GB" dirty="0" smtClean="0"/>
              <a:t>ground,</a:t>
            </a:r>
          </a:p>
          <a:p>
            <a:endParaRPr lang="en-GB" dirty="0" smtClean="0"/>
          </a:p>
          <a:p>
            <a:r>
              <a:rPr lang="en-GB" dirty="0" smtClean="0"/>
              <a:t>Police criticised for slow response to events as they unfolded,</a:t>
            </a:r>
          </a:p>
          <a:p>
            <a:endParaRPr lang="en-GB" dirty="0" smtClean="0"/>
          </a:p>
          <a:p>
            <a:r>
              <a:rPr lang="en-GB" dirty="0" smtClean="0"/>
              <a:t>Ch. </a:t>
            </a:r>
            <a:r>
              <a:rPr lang="en-GB" dirty="0"/>
              <a:t>Supt David Duckenfield, </a:t>
            </a:r>
            <a:r>
              <a:rPr lang="en-GB" dirty="0" smtClean="0"/>
              <a:t>criticised for </a:t>
            </a:r>
            <a:r>
              <a:rPr lang="en-GB" dirty="0"/>
              <a:t>"failing to take effective control</a:t>
            </a:r>
            <a:r>
              <a:rPr lang="en-GB" dirty="0" smtClean="0"/>
              <a:t>",</a:t>
            </a:r>
          </a:p>
          <a:p>
            <a:endParaRPr lang="en-GB" dirty="0" smtClean="0"/>
          </a:p>
          <a:p>
            <a:r>
              <a:rPr lang="en-GB" dirty="0" smtClean="0"/>
              <a:t>South </a:t>
            </a:r>
            <a:r>
              <a:rPr lang="en-GB" dirty="0"/>
              <a:t>Yorkshire Police </a:t>
            </a:r>
            <a:r>
              <a:rPr lang="en-GB" dirty="0" smtClean="0"/>
              <a:t>criticised as they initially attempted </a:t>
            </a:r>
            <a:r>
              <a:rPr lang="en-GB" dirty="0"/>
              <a:t>to blame supporters arriving at the ground "late and drunk".</a:t>
            </a:r>
          </a:p>
        </p:txBody>
      </p:sp>
    </p:spTree>
    <p:extLst>
      <p:ext uri="{BB962C8B-B14F-4D97-AF65-F5344CB8AC3E}">
        <p14:creationId xmlns:p14="http://schemas.microsoft.com/office/powerpoint/2010/main" val="37696777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Conditions at ground</a:t>
            </a:r>
            <a:endParaRPr lang="en-GB" dirty="0"/>
          </a:p>
        </p:txBody>
      </p:sp>
      <p:sp>
        <p:nvSpPr>
          <p:cNvPr id="3" name="Content Placeholder 2"/>
          <p:cNvSpPr>
            <a:spLocks noGrp="1"/>
          </p:cNvSpPr>
          <p:nvPr>
            <p:ph idx="1"/>
          </p:nvPr>
        </p:nvSpPr>
        <p:spPr/>
        <p:txBody>
          <a:bodyPr/>
          <a:lstStyle/>
          <a:p>
            <a:endParaRPr lang="en-GB" dirty="0" smtClean="0"/>
          </a:p>
          <a:p>
            <a:r>
              <a:rPr lang="en-GB" dirty="0" smtClean="0"/>
              <a:t>Sheffield </a:t>
            </a:r>
            <a:r>
              <a:rPr lang="en-GB" dirty="0"/>
              <a:t>Wednesday Football Club and Sheffield City </a:t>
            </a:r>
            <a:r>
              <a:rPr lang="en-GB" dirty="0" smtClean="0"/>
              <a:t>Council criticised for failure to maintain football ground,</a:t>
            </a:r>
          </a:p>
          <a:p>
            <a:endParaRPr lang="en-GB" dirty="0" smtClean="0"/>
          </a:p>
          <a:p>
            <a:r>
              <a:rPr lang="en-GB" dirty="0" smtClean="0"/>
              <a:t>14 </a:t>
            </a:r>
            <a:r>
              <a:rPr lang="en-GB" dirty="0"/>
              <a:t>August 1990 </a:t>
            </a:r>
            <a:r>
              <a:rPr lang="en-GB" dirty="0" smtClean="0"/>
              <a:t>- Director </a:t>
            </a:r>
            <a:r>
              <a:rPr lang="en-GB" dirty="0"/>
              <a:t>of public prosecutions </a:t>
            </a:r>
            <a:r>
              <a:rPr lang="en-GB" dirty="0" smtClean="0"/>
              <a:t>announces no </a:t>
            </a:r>
            <a:r>
              <a:rPr lang="en-GB" dirty="0"/>
              <a:t>criminal charges </a:t>
            </a:r>
            <a:r>
              <a:rPr lang="en-GB" dirty="0" smtClean="0"/>
              <a:t>to be brought against </a:t>
            </a:r>
            <a:r>
              <a:rPr lang="en-GB" dirty="0"/>
              <a:t>any individual, group or body on the grounds of insufficient evidence</a:t>
            </a:r>
            <a:r>
              <a:rPr lang="en-GB" dirty="0" smtClean="0"/>
              <a:t>.</a:t>
            </a:r>
          </a:p>
          <a:p>
            <a:endParaRPr lang="en-GB" dirty="0"/>
          </a:p>
        </p:txBody>
      </p:sp>
    </p:spTree>
    <p:extLst>
      <p:ext uri="{BB962C8B-B14F-4D97-AF65-F5344CB8AC3E}">
        <p14:creationId xmlns:p14="http://schemas.microsoft.com/office/powerpoint/2010/main" val="7079852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942975" y="534161"/>
            <a:ext cx="4848225" cy="639699"/>
          </a:xfrm>
        </p:spPr>
        <p:txBody>
          <a:bodyPr/>
          <a:lstStyle/>
          <a:p>
            <a:endParaRPr lang="en-GB" dirty="0"/>
          </a:p>
        </p:txBody>
      </p:sp>
      <p:sp>
        <p:nvSpPr>
          <p:cNvPr id="3" name="Content Placeholder 2"/>
          <p:cNvSpPr>
            <a:spLocks noGrp="1"/>
          </p:cNvSpPr>
          <p:nvPr>
            <p:ph sz="half" idx="2"/>
          </p:nvPr>
        </p:nvSpPr>
        <p:spPr>
          <a:xfrm>
            <a:off x="914400" y="1466850"/>
            <a:ext cx="4876800" cy="4581525"/>
          </a:xfrm>
        </p:spPr>
        <p:txBody>
          <a:bodyPr>
            <a:normAutofit/>
          </a:bodyPr>
          <a:lstStyle/>
          <a:p>
            <a:r>
              <a:rPr lang="en-GB" sz="2400" dirty="0"/>
              <a:t>Inquests in 1991 </a:t>
            </a:r>
            <a:r>
              <a:rPr lang="en-GB" sz="2400" dirty="0" smtClean="0"/>
              <a:t>returns majority </a:t>
            </a:r>
            <a:r>
              <a:rPr lang="en-GB" sz="2400" dirty="0"/>
              <a:t>verdict of accidental </a:t>
            </a:r>
            <a:r>
              <a:rPr lang="en-GB" sz="2400" dirty="0" smtClean="0"/>
              <a:t>death, Coroner limits scope </a:t>
            </a:r>
            <a:r>
              <a:rPr lang="en-GB" sz="2400" dirty="0"/>
              <a:t>of </a:t>
            </a:r>
            <a:r>
              <a:rPr lang="en-GB" sz="2400" dirty="0" smtClean="0"/>
              <a:t>inquests </a:t>
            </a:r>
            <a:r>
              <a:rPr lang="en-GB" sz="2400" dirty="0"/>
              <a:t>to events up to 15:15, on the grounds that all the victims were either dead or brain dead by this time.</a:t>
            </a:r>
          </a:p>
          <a:p>
            <a:r>
              <a:rPr lang="en-GB" sz="2400" dirty="0" smtClean="0"/>
              <a:t>Response </a:t>
            </a:r>
            <a:r>
              <a:rPr lang="en-GB" sz="2400" dirty="0"/>
              <a:t>of the police and ambulance services after 15:15 </a:t>
            </a:r>
            <a:r>
              <a:rPr lang="en-GB" sz="2400" dirty="0" smtClean="0"/>
              <a:t>not examined.</a:t>
            </a:r>
          </a:p>
          <a:p>
            <a:endParaRPr lang="en-GB" dirty="0"/>
          </a:p>
        </p:txBody>
      </p:sp>
      <p:sp>
        <p:nvSpPr>
          <p:cNvPr id="6" name="Text Placeholder 5"/>
          <p:cNvSpPr>
            <a:spLocks noGrp="1"/>
          </p:cNvSpPr>
          <p:nvPr>
            <p:ph type="body" sz="quarter" idx="3"/>
          </p:nvPr>
        </p:nvSpPr>
        <p:spPr>
          <a:xfrm>
            <a:off x="6151499" y="534162"/>
            <a:ext cx="4876800" cy="640080"/>
          </a:xfrm>
        </p:spPr>
        <p:txBody>
          <a:bodyPr/>
          <a:lstStyle/>
          <a:p>
            <a:endParaRPr lang="en-GB"/>
          </a:p>
        </p:txBody>
      </p:sp>
      <p:pic>
        <p:nvPicPr>
          <p:cNvPr id="8" name="Content Placeholder 3"/>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6151499" y="1466851"/>
            <a:ext cx="4876800" cy="4581524"/>
          </a:xfrm>
        </p:spPr>
      </p:pic>
    </p:spTree>
    <p:extLst>
      <p:ext uri="{BB962C8B-B14F-4D97-AF65-F5344CB8AC3E}">
        <p14:creationId xmlns:p14="http://schemas.microsoft.com/office/powerpoint/2010/main" val="32470937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942975" y="534161"/>
            <a:ext cx="4848225" cy="639699"/>
          </a:xfrm>
        </p:spPr>
        <p:txBody>
          <a:bodyPr/>
          <a:lstStyle/>
          <a:p>
            <a:endParaRPr lang="en-GB" dirty="0"/>
          </a:p>
        </p:txBody>
      </p:sp>
      <p:sp>
        <p:nvSpPr>
          <p:cNvPr id="3" name="Content Placeholder 2"/>
          <p:cNvSpPr>
            <a:spLocks noGrp="1"/>
          </p:cNvSpPr>
          <p:nvPr>
            <p:ph sz="half" idx="2"/>
          </p:nvPr>
        </p:nvSpPr>
        <p:spPr>
          <a:xfrm>
            <a:off x="914400" y="1466850"/>
            <a:ext cx="4876800" cy="4581525"/>
          </a:xfrm>
        </p:spPr>
        <p:txBody>
          <a:bodyPr>
            <a:normAutofit/>
          </a:bodyPr>
          <a:lstStyle/>
          <a:p>
            <a:r>
              <a:rPr lang="en-GB" sz="2400" dirty="0" smtClean="0"/>
              <a:t>July </a:t>
            </a:r>
            <a:r>
              <a:rPr lang="en-GB" sz="2400" dirty="0"/>
              <a:t>1991 </a:t>
            </a:r>
            <a:r>
              <a:rPr lang="en-GB" sz="2400" dirty="0" smtClean="0"/>
              <a:t>- </a:t>
            </a:r>
            <a:r>
              <a:rPr lang="en-GB" sz="2400" dirty="0"/>
              <a:t>Police Complaints Authority recommended that </a:t>
            </a:r>
            <a:r>
              <a:rPr lang="en-GB" sz="2400" dirty="0" err="1"/>
              <a:t>Ch</a:t>
            </a:r>
            <a:r>
              <a:rPr lang="en-GB" sz="2400" dirty="0"/>
              <a:t> Supt Duckenfield and </a:t>
            </a:r>
            <a:r>
              <a:rPr lang="en-GB" sz="2400" dirty="0" smtClean="0"/>
              <a:t>Supt </a:t>
            </a:r>
            <a:r>
              <a:rPr lang="en-GB" sz="2400" dirty="0"/>
              <a:t>Bernard Murray, should face disciplinary charges. </a:t>
            </a:r>
            <a:endParaRPr lang="en-GB" sz="2400" dirty="0" smtClean="0"/>
          </a:p>
          <a:p>
            <a:r>
              <a:rPr lang="en-GB" sz="2400" dirty="0" smtClean="0"/>
              <a:t>Ch. Supt. </a:t>
            </a:r>
            <a:r>
              <a:rPr lang="en-GB" sz="2400" dirty="0" err="1"/>
              <a:t>Duckenfield</a:t>
            </a:r>
            <a:r>
              <a:rPr lang="en-GB" sz="2400" dirty="0"/>
              <a:t> retired on medical grounds </a:t>
            </a:r>
            <a:r>
              <a:rPr lang="en-GB" sz="2400" dirty="0" smtClean="0"/>
              <a:t>- case </a:t>
            </a:r>
            <a:r>
              <a:rPr lang="en-GB" sz="2400" dirty="0"/>
              <a:t>against </a:t>
            </a:r>
            <a:r>
              <a:rPr lang="en-GB" sz="2400" dirty="0" smtClean="0"/>
              <a:t>Supt. </a:t>
            </a:r>
            <a:r>
              <a:rPr lang="en-GB" sz="2400" dirty="0"/>
              <a:t>Murray </a:t>
            </a:r>
            <a:r>
              <a:rPr lang="en-GB" sz="2400" dirty="0" smtClean="0"/>
              <a:t>dropped</a:t>
            </a:r>
            <a:r>
              <a:rPr lang="en-GB" sz="2400" dirty="0"/>
              <a:t>.</a:t>
            </a:r>
          </a:p>
          <a:p>
            <a:endParaRPr lang="en-GB" dirty="0"/>
          </a:p>
        </p:txBody>
      </p:sp>
      <p:sp>
        <p:nvSpPr>
          <p:cNvPr id="6" name="Text Placeholder 5"/>
          <p:cNvSpPr>
            <a:spLocks noGrp="1"/>
          </p:cNvSpPr>
          <p:nvPr>
            <p:ph type="body" sz="quarter" idx="3"/>
          </p:nvPr>
        </p:nvSpPr>
        <p:spPr>
          <a:xfrm>
            <a:off x="6151499" y="534162"/>
            <a:ext cx="4876800" cy="640080"/>
          </a:xfrm>
        </p:spPr>
        <p:txBody>
          <a:bodyPr/>
          <a:lstStyle/>
          <a:p>
            <a:endParaRPr lang="en-GB"/>
          </a:p>
        </p:txBody>
      </p:sp>
      <p:pic>
        <p:nvPicPr>
          <p:cNvPr id="8" name="Content Placeholder 3"/>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6151499" y="1466851"/>
            <a:ext cx="4876800" cy="4581524"/>
          </a:xfrm>
        </p:spPr>
      </p:pic>
    </p:spTree>
    <p:extLst>
      <p:ext uri="{BB962C8B-B14F-4D97-AF65-F5344CB8AC3E}">
        <p14:creationId xmlns:p14="http://schemas.microsoft.com/office/powerpoint/2010/main" val="16769637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Hillsborogh</a:t>
            </a:r>
            <a:r>
              <a:rPr lang="en-GB" dirty="0" smtClean="0"/>
              <a:t> </a:t>
            </a:r>
            <a:r>
              <a:rPr lang="en-GB" dirty="0" err="1" smtClean="0"/>
              <a:t>docu</a:t>
            </a:r>
            <a:r>
              <a:rPr lang="en-GB" dirty="0" smtClean="0"/>
              <a:t>-drama</a:t>
            </a:r>
            <a:endParaRPr lang="en-GB" dirty="0"/>
          </a:p>
        </p:txBody>
      </p:sp>
      <p:sp>
        <p:nvSpPr>
          <p:cNvPr id="3" name="Content Placeholder 2"/>
          <p:cNvSpPr>
            <a:spLocks noGrp="1"/>
          </p:cNvSpPr>
          <p:nvPr>
            <p:ph idx="1"/>
          </p:nvPr>
        </p:nvSpPr>
        <p:spPr>
          <a:xfrm>
            <a:off x="438149" y="2120900"/>
            <a:ext cx="11325225" cy="4051300"/>
          </a:xfrm>
        </p:spPr>
        <p:txBody>
          <a:bodyPr/>
          <a:lstStyle/>
          <a:p>
            <a:endParaRPr lang="en-GB" dirty="0" smtClean="0"/>
          </a:p>
          <a:p>
            <a:r>
              <a:rPr lang="en-GB" dirty="0" smtClean="0"/>
              <a:t>Following Jimmy </a:t>
            </a:r>
            <a:r>
              <a:rPr lang="en-GB" dirty="0"/>
              <a:t>McGovern's documentary-drama </a:t>
            </a:r>
            <a:r>
              <a:rPr lang="en-GB" dirty="0" smtClean="0"/>
              <a:t>‘Hillsborough’ </a:t>
            </a:r>
            <a:r>
              <a:rPr lang="en-GB" dirty="0"/>
              <a:t>in 1996, Home Secretary Jack Straw ordered a "scrutiny of </a:t>
            </a:r>
            <a:r>
              <a:rPr lang="en-GB" dirty="0" smtClean="0"/>
              <a:t>evidence“,</a:t>
            </a:r>
          </a:p>
          <a:p>
            <a:endParaRPr lang="en-GB" dirty="0" smtClean="0"/>
          </a:p>
          <a:p>
            <a:r>
              <a:rPr lang="en-GB" dirty="0" smtClean="0"/>
              <a:t>Lord </a:t>
            </a:r>
            <a:r>
              <a:rPr lang="en-GB" dirty="0"/>
              <a:t>Justice </a:t>
            </a:r>
            <a:r>
              <a:rPr lang="en-GB" dirty="0" smtClean="0"/>
              <a:t>Stuart-Smith appointed </a:t>
            </a:r>
            <a:r>
              <a:rPr lang="en-GB" dirty="0"/>
              <a:t>to review "new" evidence which had not been submitted to the inquiry or </a:t>
            </a:r>
            <a:r>
              <a:rPr lang="en-GB" dirty="0" smtClean="0"/>
              <a:t>inquests, and</a:t>
            </a:r>
          </a:p>
          <a:p>
            <a:endParaRPr lang="en-GB" dirty="0" smtClean="0"/>
          </a:p>
          <a:p>
            <a:r>
              <a:rPr lang="en-GB" dirty="0" smtClean="0"/>
              <a:t>Police </a:t>
            </a:r>
            <a:r>
              <a:rPr lang="en-GB" dirty="0"/>
              <a:t>and witness statements, apparently critical of police, which had </a:t>
            </a:r>
            <a:r>
              <a:rPr lang="en-GB" dirty="0" smtClean="0"/>
              <a:t>allegedly been altered,</a:t>
            </a:r>
          </a:p>
          <a:p>
            <a:endParaRPr lang="en-GB" dirty="0"/>
          </a:p>
        </p:txBody>
      </p:sp>
    </p:spTree>
    <p:extLst>
      <p:ext uri="{BB962C8B-B14F-4D97-AF65-F5344CB8AC3E}">
        <p14:creationId xmlns:p14="http://schemas.microsoft.com/office/powerpoint/2010/main" val="20223449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smtClean="0"/>
          </a:p>
          <a:p>
            <a:r>
              <a:rPr lang="en-GB" dirty="0" smtClean="0"/>
              <a:t>Review finds that whilst </a:t>
            </a:r>
            <a:r>
              <a:rPr lang="en-GB" dirty="0"/>
              <a:t>statements should not have been edited, this was simply an "error of </a:t>
            </a:r>
            <a:r>
              <a:rPr lang="en-GB" dirty="0" smtClean="0"/>
              <a:t>judgement“,</a:t>
            </a:r>
            <a:endParaRPr lang="en-GB" dirty="0"/>
          </a:p>
          <a:p>
            <a:endParaRPr lang="en-GB" dirty="0" smtClean="0"/>
          </a:p>
          <a:p>
            <a:r>
              <a:rPr lang="en-GB" dirty="0" smtClean="0"/>
              <a:t>Home Secretary accepted findings </a:t>
            </a:r>
            <a:r>
              <a:rPr lang="en-GB" dirty="0"/>
              <a:t>and ruled out a new inquiry, </a:t>
            </a:r>
            <a:endParaRPr lang="en-GB" dirty="0" smtClean="0"/>
          </a:p>
          <a:p>
            <a:endParaRPr lang="en-GB" dirty="0" smtClean="0"/>
          </a:p>
          <a:p>
            <a:r>
              <a:rPr lang="en-GB" dirty="0" smtClean="0"/>
              <a:t>August </a:t>
            </a:r>
            <a:r>
              <a:rPr lang="en-GB" dirty="0"/>
              <a:t>1998 the Hillsborough Family Support Group </a:t>
            </a:r>
            <a:r>
              <a:rPr lang="en-GB" dirty="0" smtClean="0"/>
              <a:t>bring </a:t>
            </a:r>
            <a:r>
              <a:rPr lang="en-GB" dirty="0"/>
              <a:t>charges of manslaughter against </a:t>
            </a:r>
            <a:r>
              <a:rPr lang="en-GB" dirty="0" err="1" smtClean="0"/>
              <a:t>Ch.Supt</a:t>
            </a:r>
            <a:r>
              <a:rPr lang="en-GB" dirty="0" smtClean="0"/>
              <a:t>. David </a:t>
            </a:r>
            <a:r>
              <a:rPr lang="en-GB" dirty="0"/>
              <a:t>Duckenfield and his deputy, Supt Bernard Murray, in a private prosecution.</a:t>
            </a:r>
          </a:p>
          <a:p>
            <a:endParaRPr lang="en-GB" dirty="0"/>
          </a:p>
        </p:txBody>
      </p:sp>
    </p:spTree>
    <p:extLst>
      <p:ext uri="{BB962C8B-B14F-4D97-AF65-F5344CB8AC3E}">
        <p14:creationId xmlns:p14="http://schemas.microsoft.com/office/powerpoint/2010/main" val="37995703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Outcome of private prosecution</a:t>
            </a:r>
            <a:endParaRPr lang="en-GB" dirty="0"/>
          </a:p>
        </p:txBody>
      </p:sp>
      <p:sp>
        <p:nvSpPr>
          <p:cNvPr id="3" name="Content Placeholder 2"/>
          <p:cNvSpPr>
            <a:spLocks noGrp="1"/>
          </p:cNvSpPr>
          <p:nvPr>
            <p:ph idx="1"/>
          </p:nvPr>
        </p:nvSpPr>
        <p:spPr/>
        <p:txBody>
          <a:bodyPr/>
          <a:lstStyle/>
          <a:p>
            <a:endParaRPr lang="en-GB" dirty="0" smtClean="0"/>
          </a:p>
          <a:p>
            <a:endParaRPr lang="en-GB" dirty="0"/>
          </a:p>
          <a:p>
            <a:r>
              <a:rPr lang="en-GB" dirty="0" smtClean="0"/>
              <a:t>Ch. Supt Duckenfield – Not Guilty of Manslaughter,</a:t>
            </a:r>
          </a:p>
          <a:p>
            <a:endParaRPr lang="en-GB" dirty="0" smtClean="0"/>
          </a:p>
          <a:p>
            <a:endParaRPr lang="en-GB" dirty="0"/>
          </a:p>
          <a:p>
            <a:r>
              <a:rPr lang="en-GB" dirty="0" smtClean="0"/>
              <a:t>Supt Murray – ‘Hung Jury’ - unable to come to verdict.</a:t>
            </a:r>
            <a:endParaRPr lang="en-GB" dirty="0"/>
          </a:p>
        </p:txBody>
      </p:sp>
    </p:spTree>
    <p:extLst>
      <p:ext uri="{BB962C8B-B14F-4D97-AF65-F5344CB8AC3E}">
        <p14:creationId xmlns:p14="http://schemas.microsoft.com/office/powerpoint/2010/main" val="17342864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2006</a:t>
            </a:r>
            <a:endParaRPr lang="en-GB" dirty="0"/>
          </a:p>
        </p:txBody>
      </p:sp>
      <p:sp>
        <p:nvSpPr>
          <p:cNvPr id="3" name="Content Placeholder 2"/>
          <p:cNvSpPr>
            <a:spLocks noGrp="1"/>
          </p:cNvSpPr>
          <p:nvPr>
            <p:ph idx="1"/>
          </p:nvPr>
        </p:nvSpPr>
        <p:spPr/>
        <p:txBody>
          <a:bodyPr/>
          <a:lstStyle/>
          <a:p>
            <a:endParaRPr lang="en-GB" dirty="0" smtClean="0"/>
          </a:p>
          <a:p>
            <a:endParaRPr lang="en-GB" dirty="0" smtClean="0"/>
          </a:p>
          <a:p>
            <a:r>
              <a:rPr lang="en-GB" dirty="0" smtClean="0"/>
              <a:t>Anne </a:t>
            </a:r>
            <a:r>
              <a:rPr lang="en-GB" dirty="0"/>
              <a:t>Williams, the mother of 15-year-old victim Kevin Williams, </a:t>
            </a:r>
            <a:r>
              <a:rPr lang="en-GB" dirty="0" smtClean="0"/>
              <a:t>takes case </a:t>
            </a:r>
            <a:r>
              <a:rPr lang="en-GB" dirty="0"/>
              <a:t>to the </a:t>
            </a:r>
            <a:r>
              <a:rPr lang="en-GB" dirty="0" smtClean="0"/>
              <a:t>ECHR </a:t>
            </a:r>
            <a:r>
              <a:rPr lang="en-GB" dirty="0"/>
              <a:t>challenging the verdict of the original </a:t>
            </a:r>
            <a:r>
              <a:rPr lang="en-GB" dirty="0" smtClean="0"/>
              <a:t>inquest, claiming </a:t>
            </a:r>
            <a:r>
              <a:rPr lang="en-GB" dirty="0"/>
              <a:t>her son was still alive at 16:00 on the day of the disaster and did not die from traumatic </a:t>
            </a:r>
            <a:r>
              <a:rPr lang="en-GB" dirty="0" smtClean="0"/>
              <a:t>asphyxia, </a:t>
            </a:r>
          </a:p>
          <a:p>
            <a:endParaRPr lang="en-GB" dirty="0" smtClean="0"/>
          </a:p>
          <a:p>
            <a:r>
              <a:rPr lang="en-GB" dirty="0" smtClean="0"/>
              <a:t>Court </a:t>
            </a:r>
            <a:r>
              <a:rPr lang="en-GB" dirty="0"/>
              <a:t>rejected the case in March 2009 on the grounds that the time period for her challenge had expired.</a:t>
            </a:r>
          </a:p>
          <a:p>
            <a:endParaRPr lang="en-GB" dirty="0"/>
          </a:p>
        </p:txBody>
      </p:sp>
    </p:spTree>
    <p:extLst>
      <p:ext uri="{BB962C8B-B14F-4D97-AF65-F5344CB8AC3E}">
        <p14:creationId xmlns:p14="http://schemas.microsoft.com/office/powerpoint/2010/main" val="768457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2009</a:t>
            </a:r>
            <a:endParaRPr lang="en-GB" dirty="0"/>
          </a:p>
        </p:txBody>
      </p:sp>
      <p:sp>
        <p:nvSpPr>
          <p:cNvPr id="3" name="Content Placeholder 2"/>
          <p:cNvSpPr>
            <a:spLocks noGrp="1"/>
          </p:cNvSpPr>
          <p:nvPr>
            <p:ph idx="1"/>
          </p:nvPr>
        </p:nvSpPr>
        <p:spPr/>
        <p:txBody>
          <a:bodyPr/>
          <a:lstStyle/>
          <a:p>
            <a:r>
              <a:rPr lang="en-GB" dirty="0" smtClean="0"/>
              <a:t>20 years after the disaster campaigners continued </a:t>
            </a:r>
            <a:r>
              <a:rPr lang="en-GB" dirty="0"/>
              <a:t>to press for the release of </a:t>
            </a:r>
            <a:r>
              <a:rPr lang="en-GB" dirty="0" smtClean="0"/>
              <a:t>information about </a:t>
            </a:r>
            <a:r>
              <a:rPr lang="en-GB" dirty="0"/>
              <a:t>the disaster, amid lingering suspicion that some details had been </a:t>
            </a:r>
            <a:r>
              <a:rPr lang="en-GB" dirty="0" smtClean="0"/>
              <a:t>withheld,</a:t>
            </a:r>
          </a:p>
          <a:p>
            <a:endParaRPr lang="en-GB" dirty="0"/>
          </a:p>
          <a:p>
            <a:r>
              <a:rPr lang="en-GB" dirty="0"/>
              <a:t>In April 2009, </a:t>
            </a:r>
            <a:r>
              <a:rPr lang="en-GB" dirty="0" smtClean="0"/>
              <a:t>Home </a:t>
            </a:r>
            <a:r>
              <a:rPr lang="en-GB" dirty="0"/>
              <a:t>Secretary Jacqui Smith requested South Yorkshire Police to release secret files containing detailed </a:t>
            </a:r>
            <a:r>
              <a:rPr lang="en-GB" dirty="0" smtClean="0"/>
              <a:t>evidence,</a:t>
            </a:r>
          </a:p>
          <a:p>
            <a:endParaRPr lang="en-GB" dirty="0" smtClean="0"/>
          </a:p>
          <a:p>
            <a:r>
              <a:rPr lang="en-GB" dirty="0" smtClean="0"/>
              <a:t>December 2009  Hillsborough Independent Panel set </a:t>
            </a:r>
            <a:r>
              <a:rPr lang="en-GB" dirty="0"/>
              <a:t>up by Home Secretary Alan Johnson to oversee a "full public disclosure of relevant government and local information".</a:t>
            </a:r>
          </a:p>
          <a:p>
            <a:endParaRPr lang="en-GB" dirty="0"/>
          </a:p>
        </p:txBody>
      </p:sp>
    </p:spTree>
    <p:extLst>
      <p:ext uri="{BB962C8B-B14F-4D97-AF65-F5344CB8AC3E}">
        <p14:creationId xmlns:p14="http://schemas.microsoft.com/office/powerpoint/2010/main" val="101738921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4400" y="484189"/>
            <a:ext cx="10363199" cy="5764211"/>
          </a:xfrm>
        </p:spPr>
      </p:pic>
    </p:spTree>
    <p:extLst>
      <p:ext uri="{BB962C8B-B14F-4D97-AF65-F5344CB8AC3E}">
        <p14:creationId xmlns:p14="http://schemas.microsoft.com/office/powerpoint/2010/main" val="29531356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Police corruption </a:t>
            </a:r>
            <a:endParaRPr lang="en-GB" dirty="0"/>
          </a:p>
        </p:txBody>
      </p:sp>
      <p:sp>
        <p:nvSpPr>
          <p:cNvPr id="3" name="Content Placeholder 2"/>
          <p:cNvSpPr>
            <a:spLocks noGrp="1"/>
          </p:cNvSpPr>
          <p:nvPr>
            <p:ph idx="1"/>
          </p:nvPr>
        </p:nvSpPr>
        <p:spPr/>
        <p:txBody>
          <a:bodyPr/>
          <a:lstStyle/>
          <a:p>
            <a:r>
              <a:rPr lang="en-GB" dirty="0" smtClean="0"/>
              <a:t>Panel </a:t>
            </a:r>
            <a:r>
              <a:rPr lang="en-GB" dirty="0"/>
              <a:t>found that police had deliberately altered more than 160 witness statements in an attempt to blame Liverpool fans for the fatal </a:t>
            </a:r>
            <a:r>
              <a:rPr lang="en-GB" dirty="0" smtClean="0"/>
              <a:t>crush,</a:t>
            </a:r>
          </a:p>
          <a:p>
            <a:endParaRPr lang="en-GB" dirty="0"/>
          </a:p>
          <a:p>
            <a:r>
              <a:rPr lang="en-GB" dirty="0"/>
              <a:t>It found that crowd safety was "compromised at every level" and that 41 of the 96 who died could have survived, prompting calls for fresh </a:t>
            </a:r>
            <a:r>
              <a:rPr lang="en-GB" dirty="0" smtClean="0"/>
              <a:t>inquests,</a:t>
            </a:r>
          </a:p>
          <a:p>
            <a:endParaRPr lang="en-GB" dirty="0" smtClean="0"/>
          </a:p>
          <a:p>
            <a:r>
              <a:rPr lang="en-GB" dirty="0" smtClean="0"/>
              <a:t>Source </a:t>
            </a:r>
            <a:r>
              <a:rPr lang="en-GB" dirty="0"/>
              <a:t>of the Sun newspaper story </a:t>
            </a:r>
            <a:r>
              <a:rPr lang="en-GB" dirty="0" smtClean="0"/>
              <a:t>revealed as </a:t>
            </a:r>
          </a:p>
          <a:p>
            <a:pPr marL="628650" indent="0">
              <a:buNone/>
            </a:pPr>
            <a:r>
              <a:rPr lang="en-GB" sz="2000" dirty="0" smtClean="0"/>
              <a:t>"</a:t>
            </a:r>
            <a:r>
              <a:rPr lang="en-GB" sz="2000" dirty="0"/>
              <a:t>local Sheffield press agency informed by several SYP officers, an SYP Police Federation spokesperson and a local MP (Sir Irvine </a:t>
            </a:r>
            <a:r>
              <a:rPr lang="en-GB" sz="2000" dirty="0" smtClean="0"/>
              <a:t>Patrick</a:t>
            </a:r>
            <a:r>
              <a:rPr lang="en-GB" sz="2000" dirty="0"/>
              <a:t>)".</a:t>
            </a:r>
          </a:p>
          <a:p>
            <a:pPr marL="628650" indent="0">
              <a:buNone/>
            </a:pPr>
            <a:endParaRPr lang="en-GB" sz="2000" dirty="0"/>
          </a:p>
        </p:txBody>
      </p:sp>
    </p:spTree>
    <p:extLst>
      <p:ext uri="{BB962C8B-B14F-4D97-AF65-F5344CB8AC3E}">
        <p14:creationId xmlns:p14="http://schemas.microsoft.com/office/powerpoint/2010/main" val="26152751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10363200" cy="1151466"/>
          </a:xfrm>
        </p:spPr>
        <p:txBody>
          <a:bodyPr/>
          <a:lstStyle/>
          <a:p>
            <a:r>
              <a:rPr lang="en-GB" dirty="0" smtClean="0"/>
              <a:t>Cameron Apology 2012</a:t>
            </a:r>
            <a:endParaRPr lang="en-GB" dirty="0"/>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www.youtube.com/watch?v=mavTTc21sCY</a:t>
            </a:r>
            <a:r>
              <a:rPr lang="en-GB" dirty="0" smtClean="0"/>
              <a:t> </a:t>
            </a:r>
            <a:endParaRPr lang="en-GB" dirty="0"/>
          </a:p>
        </p:txBody>
      </p:sp>
    </p:spTree>
    <p:extLst>
      <p:ext uri="{BB962C8B-B14F-4D97-AF65-F5344CB8AC3E}">
        <p14:creationId xmlns:p14="http://schemas.microsoft.com/office/powerpoint/2010/main" val="26970145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PM Apology</a:t>
            </a:r>
            <a:endParaRPr lang="en-GB" dirty="0"/>
          </a:p>
        </p:txBody>
      </p:sp>
      <p:sp>
        <p:nvSpPr>
          <p:cNvPr id="3" name="Content Placeholder 2"/>
          <p:cNvSpPr>
            <a:spLocks noGrp="1"/>
          </p:cNvSpPr>
          <p:nvPr>
            <p:ph idx="1"/>
          </p:nvPr>
        </p:nvSpPr>
        <p:spPr/>
        <p:txBody>
          <a:bodyPr/>
          <a:lstStyle/>
          <a:p>
            <a:endParaRPr lang="en-GB" dirty="0" smtClean="0"/>
          </a:p>
          <a:p>
            <a:endParaRPr lang="en-GB" dirty="0"/>
          </a:p>
          <a:p>
            <a:r>
              <a:rPr lang="en-GB" dirty="0" smtClean="0"/>
              <a:t>Apologies </a:t>
            </a:r>
            <a:r>
              <a:rPr lang="en-GB" dirty="0"/>
              <a:t>from Prime Minister David Cameron and former Sun editor Kelvin Mackenzie, and calls for a criminal investigation into the police handling of the </a:t>
            </a:r>
            <a:r>
              <a:rPr lang="en-GB" dirty="0" smtClean="0"/>
              <a:t>disaster,</a:t>
            </a:r>
            <a:endParaRPr lang="en-GB" dirty="0"/>
          </a:p>
          <a:p>
            <a:endParaRPr lang="en-GB" dirty="0" smtClean="0"/>
          </a:p>
          <a:p>
            <a:r>
              <a:rPr lang="en-GB" dirty="0" smtClean="0"/>
              <a:t>December </a:t>
            </a:r>
            <a:r>
              <a:rPr lang="en-GB" dirty="0"/>
              <a:t>2012 the High Court quashed the original inquest verdicts, </a:t>
            </a:r>
            <a:r>
              <a:rPr lang="en-GB" dirty="0" smtClean="0"/>
              <a:t>Home </a:t>
            </a:r>
            <a:r>
              <a:rPr lang="en-GB" dirty="0"/>
              <a:t>Secretary Teresa May </a:t>
            </a:r>
            <a:r>
              <a:rPr lang="en-GB" dirty="0" smtClean="0"/>
              <a:t>orders fresh </a:t>
            </a:r>
            <a:r>
              <a:rPr lang="en-GB" dirty="0"/>
              <a:t>police </a:t>
            </a:r>
            <a:r>
              <a:rPr lang="en-GB" dirty="0" smtClean="0"/>
              <a:t>inquiry. </a:t>
            </a:r>
            <a:endParaRPr lang="en-GB" dirty="0"/>
          </a:p>
          <a:p>
            <a:endParaRPr lang="en-GB" dirty="0"/>
          </a:p>
        </p:txBody>
      </p:sp>
    </p:spTree>
    <p:extLst>
      <p:ext uri="{BB962C8B-B14F-4D97-AF65-F5344CB8AC3E}">
        <p14:creationId xmlns:p14="http://schemas.microsoft.com/office/powerpoint/2010/main" val="154440629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Witness statement </a:t>
            </a:r>
            <a:endParaRPr lang="en-GB" dirty="0"/>
          </a:p>
        </p:txBody>
      </p:sp>
      <p:sp>
        <p:nvSpPr>
          <p:cNvPr id="3" name="Content Placeholder 2"/>
          <p:cNvSpPr>
            <a:spLocks noGrp="1"/>
          </p:cNvSpPr>
          <p:nvPr>
            <p:ph idx="1"/>
          </p:nvPr>
        </p:nvSpPr>
        <p:spPr/>
        <p:txBody>
          <a:bodyPr>
            <a:normAutofit/>
          </a:bodyPr>
          <a:lstStyle/>
          <a:p>
            <a:endParaRPr lang="en-GB" dirty="0" smtClean="0"/>
          </a:p>
          <a:p>
            <a:endParaRPr lang="en-GB" dirty="0"/>
          </a:p>
          <a:p>
            <a:endParaRPr lang="en-GB" dirty="0" smtClean="0"/>
          </a:p>
          <a:p>
            <a:r>
              <a:rPr lang="en-GB" dirty="0" smtClean="0"/>
              <a:t>Former London firefighter Anthony O’Keefe tells new that </a:t>
            </a:r>
            <a:r>
              <a:rPr lang="en-GB" dirty="0"/>
              <a:t>he was 'dumbfounded' at the lack of help for stricken fans as disaster </a:t>
            </a:r>
            <a:r>
              <a:rPr lang="en-GB" dirty="0" smtClean="0"/>
              <a:t>struck, the firefighter </a:t>
            </a:r>
            <a:r>
              <a:rPr lang="en-GB" dirty="0"/>
              <a:t>had left his seat and gone on the pitch to help victims, as supporters were being crushed to death on the </a:t>
            </a:r>
            <a:r>
              <a:rPr lang="en-GB" dirty="0" err="1"/>
              <a:t>Leppings</a:t>
            </a:r>
            <a:r>
              <a:rPr lang="en-GB" dirty="0"/>
              <a:t> Lane terrace of the Sheffield stadium </a:t>
            </a:r>
            <a:r>
              <a:rPr lang="en-GB" dirty="0" smtClean="0"/>
              <a:t>he said he was 'amazed</a:t>
            </a:r>
            <a:r>
              <a:rPr lang="en-GB" dirty="0"/>
              <a:t>' at the lack of response from emergency services at Hillsborough.</a:t>
            </a:r>
          </a:p>
          <a:p>
            <a:pPr marL="0" indent="0">
              <a:buNone/>
            </a:pPr>
            <a:r>
              <a:rPr lang="en-GB" dirty="0"/>
              <a:t/>
            </a:r>
            <a:br>
              <a:rPr lang="en-GB" dirty="0"/>
            </a:br>
            <a:r>
              <a:rPr lang="en-GB" dirty="0"/>
              <a:t/>
            </a:r>
            <a:br>
              <a:rPr lang="en-GB" dirty="0"/>
            </a:br>
            <a:endParaRPr lang="en-GB" dirty="0"/>
          </a:p>
        </p:txBody>
      </p:sp>
    </p:spTree>
    <p:extLst>
      <p:ext uri="{BB962C8B-B14F-4D97-AF65-F5344CB8AC3E}">
        <p14:creationId xmlns:p14="http://schemas.microsoft.com/office/powerpoint/2010/main" val="5776664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Press box witness</a:t>
            </a:r>
            <a:endParaRPr lang="en-GB" dirty="0"/>
          </a:p>
        </p:txBody>
      </p:sp>
      <p:sp>
        <p:nvSpPr>
          <p:cNvPr id="3" name="Content Placeholder 2"/>
          <p:cNvSpPr>
            <a:spLocks noGrp="1"/>
          </p:cNvSpPr>
          <p:nvPr>
            <p:ph idx="1"/>
          </p:nvPr>
        </p:nvSpPr>
        <p:spPr/>
        <p:txBody>
          <a:bodyPr>
            <a:normAutofit fontScale="77500" lnSpcReduction="20000"/>
          </a:bodyPr>
          <a:lstStyle/>
          <a:p>
            <a:endParaRPr lang="en-GB" dirty="0" smtClean="0"/>
          </a:p>
          <a:p>
            <a:r>
              <a:rPr lang="en-GB" dirty="0" smtClean="0"/>
              <a:t>Stephen </a:t>
            </a:r>
            <a:r>
              <a:rPr lang="en-GB" dirty="0"/>
              <a:t>Curry, </a:t>
            </a:r>
            <a:r>
              <a:rPr lang="en-GB" dirty="0" smtClean="0"/>
              <a:t>a </a:t>
            </a:r>
            <a:r>
              <a:rPr lang="en-GB" dirty="0"/>
              <a:t>football writer for a national newspaper </a:t>
            </a:r>
            <a:r>
              <a:rPr lang="en-GB" dirty="0" smtClean="0"/>
              <a:t>was </a:t>
            </a:r>
            <a:r>
              <a:rPr lang="en-GB" dirty="0"/>
              <a:t>reporting on the match from the press box in the main stand at the game.</a:t>
            </a:r>
          </a:p>
          <a:p>
            <a:endParaRPr lang="en-GB" dirty="0" smtClean="0"/>
          </a:p>
          <a:p>
            <a:r>
              <a:rPr lang="en-GB" dirty="0" smtClean="0"/>
              <a:t>He said </a:t>
            </a:r>
            <a:r>
              <a:rPr lang="en-GB" dirty="0"/>
              <a:t>around 15 minutes before kick-off, he noticed the build up of fans in the central pens of the </a:t>
            </a:r>
            <a:r>
              <a:rPr lang="en-GB" dirty="0" err="1"/>
              <a:t>Leppings</a:t>
            </a:r>
            <a:r>
              <a:rPr lang="en-GB" dirty="0"/>
              <a:t> Lane terrace behind the goal </a:t>
            </a:r>
            <a:r>
              <a:rPr lang="en-GB" dirty="0" smtClean="0"/>
              <a:t>he </a:t>
            </a:r>
            <a:r>
              <a:rPr lang="en-GB" dirty="0"/>
              <a:t>said: </a:t>
            </a:r>
            <a:endParaRPr lang="en-GB" dirty="0" smtClean="0"/>
          </a:p>
          <a:p>
            <a:pPr marL="628650" indent="0">
              <a:buNone/>
            </a:pPr>
            <a:r>
              <a:rPr lang="en-GB" i="1" dirty="0" smtClean="0"/>
              <a:t>'You </a:t>
            </a:r>
            <a:r>
              <a:rPr lang="en-GB" i="1" dirty="0"/>
              <a:t>get a feeling for these things when you have been going around football matches four, five times a week. You get a feeling for when things are brewing. It's almost like an instinct. I felt it that day.</a:t>
            </a:r>
          </a:p>
          <a:p>
            <a:endParaRPr lang="en-GB" dirty="0" smtClean="0"/>
          </a:p>
          <a:p>
            <a:r>
              <a:rPr lang="en-GB" dirty="0" smtClean="0"/>
              <a:t>Curry said to a colleague, </a:t>
            </a:r>
            <a:r>
              <a:rPr lang="en-GB" dirty="0"/>
              <a:t>"I don't like the look of what's going on around </a:t>
            </a:r>
            <a:r>
              <a:rPr lang="en-GB" dirty="0" smtClean="0"/>
              <a:t>there“ and agreed </a:t>
            </a:r>
            <a:r>
              <a:rPr lang="en-GB" dirty="0"/>
              <a:t>there was an 'extraordinary imbalance' between the central pens which were 'absolutely heaving' but plenty of room in the pens either side.</a:t>
            </a:r>
          </a:p>
          <a:p>
            <a:pPr marL="0" indent="0">
              <a:buNone/>
            </a:pPr>
            <a:r>
              <a:rPr lang="en-GB" dirty="0"/>
              <a:t/>
            </a:r>
            <a:br>
              <a:rPr lang="en-GB" dirty="0"/>
            </a:br>
            <a:r>
              <a:rPr lang="en-GB" dirty="0"/>
              <a:t/>
            </a:r>
            <a:br>
              <a:rPr lang="en-GB" dirty="0"/>
            </a:br>
            <a:endParaRPr lang="en-GB" dirty="0"/>
          </a:p>
        </p:txBody>
      </p:sp>
    </p:spTree>
    <p:extLst>
      <p:ext uri="{BB962C8B-B14F-4D97-AF65-F5344CB8AC3E}">
        <p14:creationId xmlns:p14="http://schemas.microsoft.com/office/powerpoint/2010/main" val="42630872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Police reaction</a:t>
            </a:r>
            <a:endParaRPr lang="en-GB" dirty="0"/>
          </a:p>
        </p:txBody>
      </p:sp>
      <p:sp>
        <p:nvSpPr>
          <p:cNvPr id="3" name="Content Placeholder 2"/>
          <p:cNvSpPr>
            <a:spLocks noGrp="1"/>
          </p:cNvSpPr>
          <p:nvPr>
            <p:ph idx="1"/>
          </p:nvPr>
        </p:nvSpPr>
        <p:spPr/>
        <p:txBody>
          <a:bodyPr>
            <a:normAutofit lnSpcReduction="10000"/>
          </a:bodyPr>
          <a:lstStyle/>
          <a:p>
            <a:endParaRPr lang="en-GB" dirty="0" smtClean="0"/>
          </a:p>
          <a:p>
            <a:r>
              <a:rPr lang="en-GB" dirty="0" smtClean="0"/>
              <a:t>Asked </a:t>
            </a:r>
            <a:r>
              <a:rPr lang="en-GB" dirty="0"/>
              <a:t>about police reaction as it became apparent disaster was </a:t>
            </a:r>
            <a:r>
              <a:rPr lang="en-GB" dirty="0" smtClean="0"/>
              <a:t>looming Curry </a:t>
            </a:r>
            <a:r>
              <a:rPr lang="en-GB" dirty="0"/>
              <a:t>replied: </a:t>
            </a:r>
            <a:endParaRPr lang="en-GB" dirty="0" smtClean="0"/>
          </a:p>
          <a:p>
            <a:pPr marL="447675" indent="0">
              <a:buNone/>
            </a:pPr>
            <a:r>
              <a:rPr lang="en-GB" dirty="0" smtClean="0"/>
              <a:t>'Well </a:t>
            </a:r>
            <a:r>
              <a:rPr lang="en-GB" dirty="0"/>
              <a:t>there did not seem to be any. I was actually shouting in the press box, "Open the gates!" Yet nobody opened the gates. I just could not understand it.'</a:t>
            </a:r>
          </a:p>
          <a:p>
            <a:r>
              <a:rPr lang="en-GB" dirty="0" smtClean="0"/>
              <a:t>He added that officers </a:t>
            </a:r>
            <a:r>
              <a:rPr lang="en-GB" dirty="0"/>
              <a:t>on the ground appeared to 'lack organisation and leadership,' and after the match was abandoned at 3.06pm the scene on the pitch was, 'Chaotic. Totally chaotic,' with the police, 'extremely slow to react to what was </a:t>
            </a:r>
            <a:r>
              <a:rPr lang="en-GB" dirty="0" smtClean="0"/>
              <a:t>happening‘, he described </a:t>
            </a:r>
            <a:r>
              <a:rPr lang="en-GB" dirty="0"/>
              <a:t>the Hillsborough Stadium as 'not fit for purpose' to host the FA Cup semi-final.</a:t>
            </a:r>
          </a:p>
          <a:p>
            <a:pPr marL="0" indent="0">
              <a:buNone/>
            </a:pPr>
            <a:r>
              <a:rPr lang="en-GB" dirty="0"/>
              <a:t/>
            </a:r>
            <a:br>
              <a:rPr lang="en-GB" dirty="0"/>
            </a:br>
            <a:r>
              <a:rPr lang="en-GB" dirty="0"/>
              <a:t/>
            </a:r>
            <a:br>
              <a:rPr lang="en-GB" dirty="0"/>
            </a:br>
            <a:endParaRPr lang="en-GB" dirty="0"/>
          </a:p>
        </p:txBody>
      </p:sp>
    </p:spTree>
    <p:extLst>
      <p:ext uri="{BB962C8B-B14F-4D97-AF65-F5344CB8AC3E}">
        <p14:creationId xmlns:p14="http://schemas.microsoft.com/office/powerpoint/2010/main" val="209703558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smtClean="0"/>
          </a:p>
          <a:p>
            <a:r>
              <a:rPr lang="en-GB" dirty="0" smtClean="0"/>
              <a:t>Three separate </a:t>
            </a:r>
            <a:r>
              <a:rPr lang="en-GB" dirty="0"/>
              <a:t>investigations set up following the publication of the Hillsborough Independent Panel’s report in September 2012.</a:t>
            </a:r>
          </a:p>
          <a:p>
            <a:pPr marL="0" indent="0">
              <a:buNone/>
            </a:pPr>
            <a:r>
              <a:rPr lang="en-GB" dirty="0"/>
              <a:t/>
            </a:r>
            <a:br>
              <a:rPr lang="en-GB" dirty="0"/>
            </a:br>
            <a:r>
              <a:rPr lang="en-GB" dirty="0"/>
              <a:t>• The new inquests, </a:t>
            </a:r>
            <a:r>
              <a:rPr lang="en-GB" dirty="0" smtClean="0"/>
              <a:t>begin </a:t>
            </a:r>
            <a:r>
              <a:rPr lang="en-GB" dirty="0"/>
              <a:t>on 31 March </a:t>
            </a:r>
            <a:r>
              <a:rPr lang="en-GB" dirty="0" smtClean="0"/>
              <a:t>2014, ongoing</a:t>
            </a:r>
            <a:r>
              <a:rPr lang="en-GB" dirty="0"/>
              <a:t/>
            </a:r>
            <a:br>
              <a:rPr lang="en-GB" dirty="0"/>
            </a:br>
            <a:r>
              <a:rPr lang="en-GB" dirty="0"/>
              <a:t>• The Investigation by the Independent Police Complaints commission into the actions of the police in the aftermath of the </a:t>
            </a:r>
            <a:r>
              <a:rPr lang="en-GB" dirty="0" smtClean="0"/>
              <a:t>tragedy, ongoing</a:t>
            </a:r>
            <a:r>
              <a:rPr lang="en-GB" dirty="0"/>
              <a:t/>
            </a:r>
            <a:br>
              <a:rPr lang="en-GB" dirty="0"/>
            </a:br>
            <a:r>
              <a:rPr lang="en-GB" dirty="0"/>
              <a:t>• The investigation by former Durham Chief Constable Jon </a:t>
            </a:r>
            <a:r>
              <a:rPr lang="en-GB" dirty="0" err="1"/>
              <a:t>Stoddart</a:t>
            </a:r>
            <a:r>
              <a:rPr lang="en-GB" dirty="0"/>
              <a:t> into the cause of the tragedy and whether criminal charges should be brought in relation to it.</a:t>
            </a:r>
          </a:p>
          <a:p>
            <a:endParaRPr lang="en-GB" dirty="0"/>
          </a:p>
        </p:txBody>
      </p:sp>
    </p:spTree>
    <p:extLst>
      <p:ext uri="{BB962C8B-B14F-4D97-AF65-F5344CB8AC3E}">
        <p14:creationId xmlns:p14="http://schemas.microsoft.com/office/powerpoint/2010/main" val="23976605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Football Violence</a:t>
            </a:r>
            <a:endParaRPr lang="en-GB" dirty="0"/>
          </a:p>
        </p:txBody>
      </p:sp>
      <p:sp>
        <p:nvSpPr>
          <p:cNvPr id="3" name="Content Placeholder 2"/>
          <p:cNvSpPr>
            <a:spLocks noGrp="1"/>
          </p:cNvSpPr>
          <p:nvPr>
            <p:ph idx="1"/>
          </p:nvPr>
        </p:nvSpPr>
        <p:spPr/>
        <p:txBody>
          <a:bodyPr/>
          <a:lstStyle/>
          <a:p>
            <a:endParaRPr lang="en-GB" dirty="0" smtClean="0"/>
          </a:p>
          <a:p>
            <a:endParaRPr lang="en-GB" dirty="0"/>
          </a:p>
          <a:p>
            <a:r>
              <a:rPr lang="en-GB" dirty="0" smtClean="0"/>
              <a:t>Michael </a:t>
            </a:r>
            <a:r>
              <a:rPr lang="en-GB" dirty="0"/>
              <a:t>Crick </a:t>
            </a:r>
            <a:r>
              <a:rPr lang="en-GB" dirty="0" smtClean="0"/>
              <a:t>the political correspondent for Channel 4 – Safety </a:t>
            </a:r>
            <a:r>
              <a:rPr lang="en-GB" dirty="0"/>
              <a:t>measures </a:t>
            </a:r>
            <a:r>
              <a:rPr lang="en-GB" dirty="0" smtClean="0"/>
              <a:t>at this time were </a:t>
            </a:r>
            <a:r>
              <a:rPr lang="en-GB" dirty="0"/>
              <a:t>appalling, and grounds often dangerously over-crowded.</a:t>
            </a:r>
          </a:p>
        </p:txBody>
      </p:sp>
    </p:spTree>
    <p:extLst>
      <p:ext uri="{BB962C8B-B14F-4D97-AF65-F5344CB8AC3E}">
        <p14:creationId xmlns:p14="http://schemas.microsoft.com/office/powerpoint/2010/main" val="351004724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Football Violence</a:t>
            </a:r>
          </a:p>
        </p:txBody>
      </p:sp>
      <p:sp>
        <p:nvSpPr>
          <p:cNvPr id="3" name="Content Placeholder 2"/>
          <p:cNvSpPr>
            <a:spLocks noGrp="1"/>
          </p:cNvSpPr>
          <p:nvPr>
            <p:ph idx="1"/>
          </p:nvPr>
        </p:nvSpPr>
        <p:spPr/>
        <p:txBody>
          <a:bodyPr>
            <a:normAutofit/>
          </a:bodyPr>
          <a:lstStyle/>
          <a:p>
            <a:r>
              <a:rPr lang="en-GB" dirty="0" smtClean="0"/>
              <a:t>According to Crick much </a:t>
            </a:r>
            <a:r>
              <a:rPr lang="en-GB" dirty="0"/>
              <a:t>of the </a:t>
            </a:r>
            <a:r>
              <a:rPr lang="en-GB" dirty="0" smtClean="0"/>
              <a:t>coverage </a:t>
            </a:r>
            <a:r>
              <a:rPr lang="en-GB" dirty="0"/>
              <a:t>of Hillsborough </a:t>
            </a:r>
            <a:r>
              <a:rPr lang="en-GB" dirty="0" smtClean="0"/>
              <a:t>overlooked </a:t>
            </a:r>
            <a:r>
              <a:rPr lang="en-GB" dirty="0"/>
              <a:t>what a huge, huge problem </a:t>
            </a:r>
            <a:r>
              <a:rPr lang="en-GB" dirty="0" smtClean="0"/>
              <a:t>football violence was in the 1980s,</a:t>
            </a:r>
          </a:p>
          <a:p>
            <a:r>
              <a:rPr lang="en-GB" dirty="0"/>
              <a:t>English clubs were banned from European competition, after Liverpool fans at the </a:t>
            </a:r>
            <a:r>
              <a:rPr lang="en-GB" dirty="0" err="1"/>
              <a:t>Heysel</a:t>
            </a:r>
            <a:r>
              <a:rPr lang="en-GB" dirty="0"/>
              <a:t> Stadium in 1985 attacked rival supporters from the Italian Club Juventus, and 39 people were killed (33 from Juventus and six from Liverpool</a:t>
            </a:r>
            <a:r>
              <a:rPr lang="en-GB" dirty="0" smtClean="0"/>
              <a:t>),</a:t>
            </a:r>
          </a:p>
          <a:p>
            <a:r>
              <a:rPr lang="en-GB" dirty="0"/>
              <a:t>Margaret Thatcher's government was determined to tackle the problem, not least because the violence was causing huge damage to Britain's reputation abroad</a:t>
            </a:r>
            <a:r>
              <a:rPr lang="en-GB" dirty="0" smtClean="0"/>
              <a:t>.</a:t>
            </a:r>
          </a:p>
          <a:p>
            <a:r>
              <a:rPr lang="en-GB" dirty="0" smtClean="0"/>
              <a:t> </a:t>
            </a:r>
            <a:r>
              <a:rPr lang="en-GB" dirty="0"/>
              <a:t>Indeed, at the time of Hillsborough the government was trying to pass a bill to require all football fans to carry identity cards, though after Hillsborough the idea was </a:t>
            </a:r>
            <a:r>
              <a:rPr lang="en-GB" dirty="0" smtClean="0"/>
              <a:t>dropped</a:t>
            </a:r>
            <a:r>
              <a:rPr lang="en-GB" dirty="0"/>
              <a:t>.</a:t>
            </a:r>
          </a:p>
        </p:txBody>
      </p:sp>
    </p:spTree>
    <p:extLst>
      <p:ext uri="{BB962C8B-B14F-4D97-AF65-F5344CB8AC3E}">
        <p14:creationId xmlns:p14="http://schemas.microsoft.com/office/powerpoint/2010/main" val="19165262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Football Violence</a:t>
            </a:r>
          </a:p>
        </p:txBody>
      </p:sp>
      <p:sp>
        <p:nvSpPr>
          <p:cNvPr id="3" name="Content Placeholder 2"/>
          <p:cNvSpPr>
            <a:spLocks noGrp="1"/>
          </p:cNvSpPr>
          <p:nvPr>
            <p:ph idx="1"/>
          </p:nvPr>
        </p:nvSpPr>
        <p:spPr/>
        <p:txBody>
          <a:bodyPr/>
          <a:lstStyle/>
          <a:p>
            <a:pPr fontAlgn="base"/>
            <a:endParaRPr lang="en-GB" dirty="0" smtClean="0"/>
          </a:p>
          <a:p>
            <a:pPr fontAlgn="base"/>
            <a:endParaRPr lang="en-GB" dirty="0"/>
          </a:p>
          <a:p>
            <a:pPr fontAlgn="base"/>
            <a:r>
              <a:rPr lang="en-GB" dirty="0" smtClean="0"/>
              <a:t>In </a:t>
            </a:r>
            <a:r>
              <a:rPr lang="en-GB" dirty="0"/>
              <a:t>those days football fans at most major clubs </a:t>
            </a:r>
            <a:r>
              <a:rPr lang="en-GB" dirty="0" smtClean="0"/>
              <a:t>were </a:t>
            </a:r>
            <a:r>
              <a:rPr lang="en-GB" dirty="0"/>
              <a:t>often violent and drunk, and the trouble-makers invariably complained of ill-treatment by the police who were, </a:t>
            </a:r>
            <a:r>
              <a:rPr lang="en-GB" dirty="0" smtClean="0"/>
              <a:t>on occasion guilty </a:t>
            </a:r>
            <a:r>
              <a:rPr lang="en-GB" dirty="0"/>
              <a:t>of over-reacting, </a:t>
            </a:r>
            <a:endParaRPr lang="en-GB" dirty="0" smtClean="0"/>
          </a:p>
          <a:p>
            <a:pPr fontAlgn="base"/>
            <a:r>
              <a:rPr lang="en-GB" dirty="0"/>
              <a:t>P</a:t>
            </a:r>
            <a:r>
              <a:rPr lang="en-GB" dirty="0" smtClean="0"/>
              <a:t>olice </a:t>
            </a:r>
            <a:r>
              <a:rPr lang="en-GB" dirty="0"/>
              <a:t>everywhere </a:t>
            </a:r>
            <a:r>
              <a:rPr lang="en-GB" dirty="0" smtClean="0"/>
              <a:t>in the UK were </a:t>
            </a:r>
            <a:r>
              <a:rPr lang="en-GB" dirty="0"/>
              <a:t>under huge pressure from Whitehall to get football violence under control. </a:t>
            </a:r>
            <a:endParaRPr lang="en-GB" dirty="0" smtClean="0"/>
          </a:p>
          <a:p>
            <a:pPr fontAlgn="base"/>
            <a:r>
              <a:rPr lang="en-GB" dirty="0" smtClean="0"/>
              <a:t>As </a:t>
            </a:r>
            <a:r>
              <a:rPr lang="en-GB" dirty="0"/>
              <a:t>the Hillsborough panel report explains, public order was the overwhelming priority - the "collective police </a:t>
            </a:r>
            <a:r>
              <a:rPr lang="en-GB" dirty="0" err="1"/>
              <a:t>mindset</a:t>
            </a:r>
            <a:r>
              <a:rPr lang="en-GB" dirty="0"/>
              <a:t>" it says - rather than crowd safety.</a:t>
            </a:r>
          </a:p>
          <a:p>
            <a:endParaRPr lang="en-GB" dirty="0"/>
          </a:p>
        </p:txBody>
      </p:sp>
    </p:spTree>
    <p:extLst>
      <p:ext uri="{BB962C8B-B14F-4D97-AF65-F5344CB8AC3E}">
        <p14:creationId xmlns:p14="http://schemas.microsoft.com/office/powerpoint/2010/main" val="53051639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Evidence of New Enquiry</a:t>
            </a:r>
            <a:endParaRPr lang="en-GB" dirty="0"/>
          </a:p>
        </p:txBody>
      </p:sp>
      <p:sp>
        <p:nvSpPr>
          <p:cNvPr id="3" name="Content Placeholder 2"/>
          <p:cNvSpPr>
            <a:spLocks noGrp="1"/>
          </p:cNvSpPr>
          <p:nvPr>
            <p:ph idx="1"/>
          </p:nvPr>
        </p:nvSpPr>
        <p:spPr/>
        <p:txBody>
          <a:bodyPr/>
          <a:lstStyle/>
          <a:p>
            <a:endParaRPr lang="en-GB" dirty="0" smtClean="0"/>
          </a:p>
          <a:p>
            <a:endParaRPr lang="en-GB" dirty="0"/>
          </a:p>
          <a:p>
            <a:r>
              <a:rPr lang="en-GB" dirty="0" smtClean="0"/>
              <a:t>Flaws </a:t>
            </a:r>
            <a:r>
              <a:rPr lang="en-GB" dirty="0"/>
              <a:t>in the assertion that all </a:t>
            </a:r>
            <a:r>
              <a:rPr lang="en-GB" dirty="0" smtClean="0"/>
              <a:t>the victims could </a:t>
            </a:r>
            <a:r>
              <a:rPr lang="en-GB" dirty="0"/>
              <a:t>not have been </a:t>
            </a:r>
            <a:r>
              <a:rPr lang="en-GB" dirty="0" smtClean="0"/>
              <a:t>saved,</a:t>
            </a:r>
          </a:p>
          <a:p>
            <a:r>
              <a:rPr lang="en-GB" dirty="0" smtClean="0"/>
              <a:t>Questioned decision </a:t>
            </a:r>
            <a:r>
              <a:rPr lang="en-GB" dirty="0"/>
              <a:t>by the coroner Dr Stefan Popper not to look at evidence of things which happened beyond 3.15pm on that </a:t>
            </a:r>
            <a:r>
              <a:rPr lang="en-GB" dirty="0" smtClean="0"/>
              <a:t>day, the </a:t>
            </a:r>
            <a:r>
              <a:rPr lang="en-GB" dirty="0"/>
              <a:t>point beyond which the coroner decided the victims would have been fatally injured and therefore beyond the help of the emergency </a:t>
            </a:r>
            <a:r>
              <a:rPr lang="en-GB" dirty="0" smtClean="0"/>
              <a:t>services</a:t>
            </a:r>
            <a:r>
              <a:rPr lang="en-GB" dirty="0"/>
              <a:t>,</a:t>
            </a:r>
            <a:endParaRPr lang="en-GB" dirty="0" smtClean="0"/>
          </a:p>
          <a:p>
            <a:r>
              <a:rPr lang="en-GB" dirty="0" smtClean="0"/>
              <a:t>It </a:t>
            </a:r>
            <a:r>
              <a:rPr lang="en-GB" dirty="0"/>
              <a:t>was also </a:t>
            </a:r>
            <a:r>
              <a:rPr lang="en-GB" dirty="0" smtClean="0"/>
              <a:t>wrongly asserted </a:t>
            </a:r>
            <a:r>
              <a:rPr lang="en-GB" dirty="0"/>
              <a:t>that the majority of victims died of the same cause - traumatic asphyxiation.</a:t>
            </a:r>
          </a:p>
        </p:txBody>
      </p:sp>
    </p:spTree>
    <p:extLst>
      <p:ext uri="{BB962C8B-B14F-4D97-AF65-F5344CB8AC3E}">
        <p14:creationId xmlns:p14="http://schemas.microsoft.com/office/powerpoint/2010/main" val="61565117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Post mortem reviews</a:t>
            </a:r>
            <a:endParaRPr lang="en-GB" dirty="0"/>
          </a:p>
        </p:txBody>
      </p:sp>
      <p:sp>
        <p:nvSpPr>
          <p:cNvPr id="3" name="Content Placeholder 2"/>
          <p:cNvSpPr>
            <a:spLocks noGrp="1"/>
          </p:cNvSpPr>
          <p:nvPr>
            <p:ph idx="1"/>
          </p:nvPr>
        </p:nvSpPr>
        <p:spPr/>
        <p:txBody>
          <a:bodyPr>
            <a:normAutofit/>
          </a:bodyPr>
          <a:lstStyle/>
          <a:p>
            <a:pPr fontAlgn="base"/>
            <a:endParaRPr lang="en-GB" dirty="0" smtClean="0"/>
          </a:p>
          <a:p>
            <a:pPr fontAlgn="base"/>
            <a:endParaRPr lang="en-GB" dirty="0"/>
          </a:p>
          <a:p>
            <a:pPr fontAlgn="base"/>
            <a:r>
              <a:rPr lang="en-GB" dirty="0" smtClean="0"/>
              <a:t>"</a:t>
            </a:r>
            <a:r>
              <a:rPr lang="en-GB" dirty="0"/>
              <a:t>Some of those who died did so after a significant period of unconsciousness during which they might have been able to be </a:t>
            </a:r>
            <a:r>
              <a:rPr lang="en-GB" dirty="0" smtClean="0"/>
              <a:t>resuscitated“,</a:t>
            </a:r>
            <a:endParaRPr lang="en-GB" dirty="0"/>
          </a:p>
          <a:p>
            <a:pPr fontAlgn="base"/>
            <a:r>
              <a:rPr lang="en-GB" dirty="0"/>
              <a:t>"There was clear evidence from the post mortem reports that 28 of those who died did not have traumatic asphyxia with obstruction of the blood circulation, and asphyxia may have taken significantly longer to be fatal. There was separate evidence that in 31 the heart and lungs had continued to function after the crush, and in 16 of these this was for a prolonged period."</a:t>
            </a:r>
          </a:p>
          <a:p>
            <a:endParaRPr lang="en-GB" dirty="0"/>
          </a:p>
        </p:txBody>
      </p:sp>
    </p:spTree>
    <p:extLst>
      <p:ext uri="{BB962C8B-B14F-4D97-AF65-F5344CB8AC3E}">
        <p14:creationId xmlns:p14="http://schemas.microsoft.com/office/powerpoint/2010/main" val="291581847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alcohol</a:t>
            </a:r>
            <a:endParaRPr lang="en-GB" dirty="0"/>
          </a:p>
        </p:txBody>
      </p:sp>
      <p:sp>
        <p:nvSpPr>
          <p:cNvPr id="3" name="Content Placeholder 2"/>
          <p:cNvSpPr>
            <a:spLocks noGrp="1"/>
          </p:cNvSpPr>
          <p:nvPr>
            <p:ph idx="1"/>
          </p:nvPr>
        </p:nvSpPr>
        <p:spPr/>
        <p:txBody>
          <a:bodyPr/>
          <a:lstStyle/>
          <a:p>
            <a:endParaRPr lang="en-GB" dirty="0" smtClean="0"/>
          </a:p>
          <a:p>
            <a:endParaRPr lang="en-GB" dirty="0"/>
          </a:p>
          <a:p>
            <a:endParaRPr lang="en-GB" dirty="0" smtClean="0"/>
          </a:p>
          <a:p>
            <a:r>
              <a:rPr lang="en-GB" dirty="0" smtClean="0"/>
              <a:t>The </a:t>
            </a:r>
            <a:r>
              <a:rPr lang="en-GB" dirty="0"/>
              <a:t>panel said: "There was no evidence to support the proposition that alcohol played any part in the genesis of the disaster and it is regrettable that those in positions of responsibility created and promoted a portrayal of drunkenness as contributing to the occurrence of the disaster and the ensuing loss of life without substantiating evidence."</a:t>
            </a:r>
          </a:p>
        </p:txBody>
      </p:sp>
    </p:spTree>
    <p:extLst>
      <p:ext uri="{BB962C8B-B14F-4D97-AF65-F5344CB8AC3E}">
        <p14:creationId xmlns:p14="http://schemas.microsoft.com/office/powerpoint/2010/main" val="32724168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South Yorkshire Police (SYP</a:t>
            </a:r>
            <a:r>
              <a:rPr lang="en-GB" dirty="0" smtClean="0"/>
              <a:t>)</a:t>
            </a:r>
            <a:endParaRPr lang="en-GB" dirty="0"/>
          </a:p>
        </p:txBody>
      </p:sp>
      <p:sp>
        <p:nvSpPr>
          <p:cNvPr id="3" name="Content Placeholder 2"/>
          <p:cNvSpPr>
            <a:spLocks noGrp="1"/>
          </p:cNvSpPr>
          <p:nvPr>
            <p:ph idx="1"/>
          </p:nvPr>
        </p:nvSpPr>
        <p:spPr/>
        <p:txBody>
          <a:bodyPr/>
          <a:lstStyle/>
          <a:p>
            <a:pPr fontAlgn="base"/>
            <a:endParaRPr lang="en-GB" dirty="0" smtClean="0"/>
          </a:p>
          <a:p>
            <a:pPr fontAlgn="base"/>
            <a:endParaRPr lang="en-GB" dirty="0"/>
          </a:p>
          <a:p>
            <a:pPr fontAlgn="base"/>
            <a:r>
              <a:rPr lang="en-GB" dirty="0" smtClean="0"/>
              <a:t>Disclosed </a:t>
            </a:r>
            <a:r>
              <a:rPr lang="en-GB" dirty="0"/>
              <a:t>documents show that police officers, particularly senior officers, interpreted crowd unrest in the </a:t>
            </a:r>
            <a:r>
              <a:rPr lang="en-GB" dirty="0" err="1"/>
              <a:t>Leppings</a:t>
            </a:r>
            <a:r>
              <a:rPr lang="en-GB" dirty="0"/>
              <a:t> Lane terrace central pens, </a:t>
            </a:r>
            <a:r>
              <a:rPr lang="en-GB" dirty="0" smtClean="0"/>
              <a:t>as </a:t>
            </a:r>
            <a:r>
              <a:rPr lang="en-GB" dirty="0"/>
              <a:t>a sign of potential disorder or hooliganism and failed to see they were in "the throes of </a:t>
            </a:r>
            <a:r>
              <a:rPr lang="en-GB" dirty="0" smtClean="0"/>
              <a:t>disaster“,</a:t>
            </a:r>
            <a:endParaRPr lang="en-GB" dirty="0"/>
          </a:p>
          <a:p>
            <a:pPr fontAlgn="base"/>
            <a:endParaRPr lang="en-GB" dirty="0" smtClean="0"/>
          </a:p>
          <a:p>
            <a:pPr fontAlgn="base"/>
            <a:r>
              <a:rPr lang="en-GB" dirty="0" smtClean="0"/>
              <a:t>The </a:t>
            </a:r>
            <a:r>
              <a:rPr lang="en-GB" dirty="0"/>
              <a:t>report says when it became clear that Liverpool fans were being crushed, South Yorkshire police ignored their pleas for help or told them to be quiet.</a:t>
            </a:r>
          </a:p>
          <a:p>
            <a:endParaRPr lang="en-GB" dirty="0"/>
          </a:p>
        </p:txBody>
      </p:sp>
    </p:spTree>
    <p:extLst>
      <p:ext uri="{BB962C8B-B14F-4D97-AF65-F5344CB8AC3E}">
        <p14:creationId xmlns:p14="http://schemas.microsoft.com/office/powerpoint/2010/main" val="159156594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Hooliganism or impending disaster</a:t>
            </a:r>
            <a:endParaRPr lang="en-GB" dirty="0"/>
          </a:p>
        </p:txBody>
      </p:sp>
      <p:sp>
        <p:nvSpPr>
          <p:cNvPr id="3" name="Content Placeholder 2"/>
          <p:cNvSpPr>
            <a:spLocks noGrp="1"/>
          </p:cNvSpPr>
          <p:nvPr>
            <p:ph idx="1"/>
          </p:nvPr>
        </p:nvSpPr>
        <p:spPr/>
        <p:txBody>
          <a:bodyPr/>
          <a:lstStyle/>
          <a:p>
            <a:pPr fontAlgn="base"/>
            <a:endParaRPr lang="en-GB" dirty="0" smtClean="0"/>
          </a:p>
          <a:p>
            <a:pPr fontAlgn="base"/>
            <a:r>
              <a:rPr lang="en-GB" dirty="0" smtClean="0"/>
              <a:t>Eye-witness </a:t>
            </a:r>
            <a:r>
              <a:rPr lang="en-GB" dirty="0"/>
              <a:t>accounts said the tendency of the police to see the disturbance as hooliganism, was a major cause of the "significant delay" in helping out fans before anyone in authority recognised that it was "the throes of a disaster".</a:t>
            </a:r>
          </a:p>
          <a:p>
            <a:pPr fontAlgn="base"/>
            <a:r>
              <a:rPr lang="en-GB" dirty="0"/>
              <a:t>The force did not fully activate its major incident plan, meaning: "Communications between all emergency services were imprecise and inappropriately worded, leading to delay, misunderstanding and a failure to deploy officers to take control and coordinate the emergency response."</a:t>
            </a:r>
          </a:p>
          <a:p>
            <a:endParaRPr lang="en-GB" dirty="0"/>
          </a:p>
        </p:txBody>
      </p:sp>
    </p:spTree>
    <p:extLst>
      <p:ext uri="{BB962C8B-B14F-4D97-AF65-F5344CB8AC3E}">
        <p14:creationId xmlns:p14="http://schemas.microsoft.com/office/powerpoint/2010/main" val="809186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PC John Hood- </a:t>
            </a:r>
            <a:r>
              <a:rPr lang="en-GB" b="1" dirty="0"/>
              <a:t>HOW THE STATEMENT WAS CHANGED</a:t>
            </a:r>
            <a:br>
              <a:rPr lang="en-GB" b="1" dirty="0"/>
            </a:br>
            <a:r>
              <a:rPr lang="en-GB" b="1" dirty="0"/>
              <a:t/>
            </a:r>
            <a:br>
              <a:rPr lang="en-GB" b="1" dirty="0"/>
            </a:br>
            <a:endParaRPr lang="en-GB" dirty="0"/>
          </a:p>
        </p:txBody>
      </p:sp>
      <p:sp>
        <p:nvSpPr>
          <p:cNvPr id="3" name="Content Placeholder 2"/>
          <p:cNvSpPr>
            <a:spLocks noGrp="1"/>
          </p:cNvSpPr>
          <p:nvPr>
            <p:ph idx="1"/>
          </p:nvPr>
        </p:nvSpPr>
        <p:spPr/>
        <p:txBody>
          <a:bodyPr/>
          <a:lstStyle/>
          <a:p>
            <a:r>
              <a:rPr lang="en-GB" dirty="0" smtClean="0"/>
              <a:t>The </a:t>
            </a:r>
            <a:r>
              <a:rPr lang="en-GB" dirty="0"/>
              <a:t>handwritten account, above, of what former PC John Hood saw was dated May 17, 1989. </a:t>
            </a:r>
            <a:r>
              <a:rPr lang="en-GB" dirty="0" smtClean="0"/>
              <a:t>One </a:t>
            </a:r>
            <a:r>
              <a:rPr lang="en-GB" dirty="0"/>
              <a:t>paragraph reads: ‘Sergeants and Inspectors appeared to be aimlessly milling about and direct radio control appeared to be lost. There did not appear to be any leadership.’ </a:t>
            </a:r>
            <a:br>
              <a:rPr lang="en-GB" dirty="0"/>
            </a:br>
            <a:endParaRPr lang="en-GB" dirty="0"/>
          </a:p>
          <a:p>
            <a:r>
              <a:rPr lang="en-GB" dirty="0"/>
              <a:t>But by the time the account had been typed, </a:t>
            </a:r>
            <a:r>
              <a:rPr lang="en-GB" dirty="0" smtClean="0"/>
              <a:t>and </a:t>
            </a:r>
            <a:r>
              <a:rPr lang="en-GB" dirty="0"/>
              <a:t>submitted for the Taylor Inquiry and the subsequent inquest, the paragraph had disappeared. </a:t>
            </a:r>
            <a:endParaRPr lang="en-GB" dirty="0" smtClean="0"/>
          </a:p>
          <a:p>
            <a:r>
              <a:rPr lang="en-GB" dirty="0" smtClean="0"/>
              <a:t>PC </a:t>
            </a:r>
            <a:r>
              <a:rPr lang="en-GB" dirty="0"/>
              <a:t>Hood had refused to change his version of events.</a:t>
            </a:r>
          </a:p>
          <a:p>
            <a:pPr marL="0" indent="0">
              <a:buNone/>
            </a:pPr>
            <a:r>
              <a:rPr lang="en-GB" dirty="0"/>
              <a:t/>
            </a:r>
            <a:br>
              <a:rPr lang="en-GB" dirty="0"/>
            </a:br>
            <a:r>
              <a:rPr lang="en-GB" dirty="0"/>
              <a:t/>
            </a:r>
            <a:br>
              <a:rPr lang="en-GB" dirty="0"/>
            </a:br>
            <a:endParaRPr lang="en-GB" dirty="0"/>
          </a:p>
        </p:txBody>
      </p:sp>
    </p:spTree>
    <p:extLst>
      <p:ext uri="{BB962C8B-B14F-4D97-AF65-F5344CB8AC3E}">
        <p14:creationId xmlns:p14="http://schemas.microsoft.com/office/powerpoint/2010/main" val="278576959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PC John Hood – what else he said</a:t>
            </a:r>
            <a:endParaRPr lang="en-GB" dirty="0"/>
          </a:p>
        </p:txBody>
      </p:sp>
      <p:sp>
        <p:nvSpPr>
          <p:cNvPr id="3" name="Content Placeholder 2"/>
          <p:cNvSpPr>
            <a:spLocks noGrp="1"/>
          </p:cNvSpPr>
          <p:nvPr>
            <p:ph idx="1"/>
          </p:nvPr>
        </p:nvSpPr>
        <p:spPr/>
        <p:txBody>
          <a:bodyPr/>
          <a:lstStyle/>
          <a:p>
            <a:endParaRPr lang="en-GB" dirty="0" smtClean="0"/>
          </a:p>
          <a:p>
            <a:endParaRPr lang="en-GB" dirty="0"/>
          </a:p>
          <a:p>
            <a:r>
              <a:rPr lang="en-GB" dirty="0" smtClean="0"/>
              <a:t>‘</a:t>
            </a:r>
            <a:r>
              <a:rPr lang="en-GB" dirty="0"/>
              <a:t>I was one the first to arrive at the Penistone Road entrance to the ground that day and the fans were throwing bottles at us as they came off the coaches,’ said Mr Hood, who was continually moved to tears as he spoke.</a:t>
            </a:r>
          </a:p>
          <a:p>
            <a:r>
              <a:rPr lang="en-GB" dirty="0"/>
              <a:t>‘I don’t know why they had a 3pm kick-off. If they had started the match earlier, the fans wouldn’t have been drinking so long before it started.’</a:t>
            </a:r>
          </a:p>
          <a:p>
            <a:pPr marL="0" indent="0">
              <a:buNone/>
            </a:pPr>
            <a:r>
              <a:rPr lang="en-GB" dirty="0"/>
              <a:t/>
            </a:r>
            <a:br>
              <a:rPr lang="en-GB" dirty="0"/>
            </a:br>
            <a:r>
              <a:rPr lang="en-GB" dirty="0"/>
              <a:t/>
            </a:r>
            <a:br>
              <a:rPr lang="en-GB" dirty="0"/>
            </a:br>
            <a:endParaRPr lang="en-GB" dirty="0"/>
          </a:p>
        </p:txBody>
      </p:sp>
    </p:spTree>
    <p:extLst>
      <p:ext uri="{BB962C8B-B14F-4D97-AF65-F5344CB8AC3E}">
        <p14:creationId xmlns:p14="http://schemas.microsoft.com/office/powerpoint/2010/main" val="60588716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6225" y="484189"/>
            <a:ext cx="11610975" cy="1609725"/>
          </a:xfrm>
        </p:spPr>
        <p:txBody>
          <a:bodyPr/>
          <a:lstStyle/>
          <a:p>
            <a:pPr algn="ctr"/>
            <a:r>
              <a:rPr lang="en-GB" dirty="0"/>
              <a:t>South Yorkshire Metropolitan Ambulance Service (SYMAS</a:t>
            </a:r>
            <a:r>
              <a:rPr lang="en-GB" dirty="0" smtClean="0"/>
              <a:t>)</a:t>
            </a:r>
            <a:endParaRPr lang="en-GB" dirty="0"/>
          </a:p>
        </p:txBody>
      </p:sp>
      <p:sp>
        <p:nvSpPr>
          <p:cNvPr id="3" name="Content Placeholder 2"/>
          <p:cNvSpPr>
            <a:spLocks noGrp="1"/>
          </p:cNvSpPr>
          <p:nvPr>
            <p:ph idx="1"/>
          </p:nvPr>
        </p:nvSpPr>
        <p:spPr/>
        <p:txBody>
          <a:bodyPr>
            <a:normAutofit/>
          </a:bodyPr>
          <a:lstStyle/>
          <a:p>
            <a:pPr fontAlgn="base"/>
            <a:r>
              <a:rPr lang="en-GB" dirty="0"/>
              <a:t> </a:t>
            </a:r>
            <a:r>
              <a:rPr lang="en-GB" dirty="0" smtClean="0"/>
              <a:t>The </a:t>
            </a:r>
            <a:r>
              <a:rPr lang="en-GB" dirty="0"/>
              <a:t>ambulance service also failed to activate its major incident plan, leading to delays, misunderstandings and inappropriately deployed </a:t>
            </a:r>
            <a:r>
              <a:rPr lang="en-GB" dirty="0" smtClean="0"/>
              <a:t>aid</a:t>
            </a:r>
            <a:r>
              <a:rPr lang="en-GB" dirty="0"/>
              <a:t>,</a:t>
            </a:r>
            <a:endParaRPr lang="en-GB" dirty="0" smtClean="0"/>
          </a:p>
          <a:p>
            <a:pPr fontAlgn="base"/>
            <a:r>
              <a:rPr lang="en-GB" dirty="0" smtClean="0"/>
              <a:t>Poor </a:t>
            </a:r>
            <a:r>
              <a:rPr lang="en-GB" dirty="0"/>
              <a:t>communication between teams inside and outside Hillsborough meant that basic urgent emergency equipment such as swabs was not available where it was </a:t>
            </a:r>
            <a:r>
              <a:rPr lang="en-GB" dirty="0" smtClean="0"/>
              <a:t>needed,</a:t>
            </a:r>
            <a:endParaRPr lang="en-GB" dirty="0"/>
          </a:p>
          <a:p>
            <a:pPr fontAlgn="base"/>
            <a:r>
              <a:rPr lang="en-GB" dirty="0"/>
              <a:t>The new documents show "clear and repeated evidence of failures in leadership and emergency response coordination." The report notes: "While this is understandable in the immediate moments of an overwhelming disaster, it was a situation that persisted for at least 45 minutes after injured spectators were released from the </a:t>
            </a:r>
            <a:r>
              <a:rPr lang="en-GB" dirty="0" smtClean="0"/>
              <a:t>pens"</a:t>
            </a:r>
            <a:endParaRPr lang="en-GB" dirty="0"/>
          </a:p>
          <a:p>
            <a:pPr fontAlgn="base"/>
            <a:r>
              <a:rPr lang="en-GB" dirty="0"/>
              <a:t>The panel rejected the service's attempts to portray criticism as the views of ill-informed and impulsive doctors caught up in the emotions of the disaster as "factually incorrect".</a:t>
            </a:r>
          </a:p>
          <a:p>
            <a:endParaRPr lang="en-GB" dirty="0"/>
          </a:p>
        </p:txBody>
      </p:sp>
    </p:spTree>
    <p:extLst>
      <p:ext uri="{BB962C8B-B14F-4D97-AF65-F5344CB8AC3E}">
        <p14:creationId xmlns:p14="http://schemas.microsoft.com/office/powerpoint/2010/main" val="250264195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Culpability </a:t>
            </a:r>
          </a:p>
        </p:txBody>
      </p:sp>
      <p:sp>
        <p:nvSpPr>
          <p:cNvPr id="3" name="Content Placeholder 2"/>
          <p:cNvSpPr>
            <a:spLocks noGrp="1"/>
          </p:cNvSpPr>
          <p:nvPr>
            <p:ph idx="1"/>
          </p:nvPr>
        </p:nvSpPr>
        <p:spPr/>
        <p:txBody>
          <a:bodyPr>
            <a:normAutofit/>
          </a:bodyPr>
          <a:lstStyle/>
          <a:p>
            <a:pPr fontAlgn="base"/>
            <a:endParaRPr lang="en-GB" dirty="0" smtClean="0"/>
          </a:p>
          <a:p>
            <a:pPr fontAlgn="base"/>
            <a:r>
              <a:rPr lang="en-GB" dirty="0" smtClean="0"/>
              <a:t>Motivating </a:t>
            </a:r>
            <a:r>
              <a:rPr lang="en-GB" dirty="0"/>
              <a:t>factor in moves by </a:t>
            </a:r>
            <a:r>
              <a:rPr lang="en-GB" dirty="0" smtClean="0"/>
              <a:t>SYP </a:t>
            </a:r>
            <a:r>
              <a:rPr lang="en-GB" dirty="0"/>
              <a:t>to blame drunken, ticketless fans. </a:t>
            </a:r>
            <a:endParaRPr lang="en-GB" dirty="0" smtClean="0"/>
          </a:p>
          <a:p>
            <a:pPr fontAlgn="base"/>
            <a:r>
              <a:rPr lang="en-GB" dirty="0" smtClean="0"/>
              <a:t>Serious </a:t>
            </a:r>
            <a:r>
              <a:rPr lang="en-GB" dirty="0"/>
              <a:t>allegations were made by newspapers, most infamously The Sun, to discredit Liverpool supporters and back the police's version of </a:t>
            </a:r>
            <a:r>
              <a:rPr lang="en-GB" dirty="0" smtClean="0"/>
              <a:t>events,</a:t>
            </a:r>
            <a:endParaRPr lang="en-GB" dirty="0"/>
          </a:p>
          <a:p>
            <a:pPr fontAlgn="base"/>
            <a:r>
              <a:rPr lang="en-GB" dirty="0" smtClean="0"/>
              <a:t>The </a:t>
            </a:r>
            <a:r>
              <a:rPr lang="en-GB" dirty="0"/>
              <a:t>claims included stories alleging that Liverpool fans had: "assaulted and urinated on police officers resuscitating the dying, stolen from the dead and verbally sexually abused an unconscious young </a:t>
            </a:r>
            <a:r>
              <a:rPr lang="en-GB" dirty="0" smtClean="0"/>
              <a:t>woman“,</a:t>
            </a:r>
            <a:endParaRPr lang="en-GB" dirty="0"/>
          </a:p>
          <a:p>
            <a:pPr fontAlgn="base"/>
            <a:r>
              <a:rPr lang="en-GB" dirty="0"/>
              <a:t>But the new documents and CCTV footage show: "there is no evidence to support these allegations other than a few isolated examples of aggressive or verbally abusive behaviour clearly reflecting frustration and </a:t>
            </a:r>
            <a:r>
              <a:rPr lang="en-GB" dirty="0" smtClean="0"/>
              <a:t>desperation“.</a:t>
            </a:r>
            <a:endParaRPr lang="en-GB" dirty="0"/>
          </a:p>
          <a:p>
            <a:endParaRPr lang="en-GB" dirty="0"/>
          </a:p>
        </p:txBody>
      </p:sp>
    </p:spTree>
    <p:extLst>
      <p:ext uri="{BB962C8B-B14F-4D97-AF65-F5344CB8AC3E}">
        <p14:creationId xmlns:p14="http://schemas.microsoft.com/office/powerpoint/2010/main" val="379720731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TWO NEW ENQUIRIES 2012</a:t>
            </a:r>
            <a:endParaRPr lang="en-GB" dirty="0"/>
          </a:p>
        </p:txBody>
      </p:sp>
      <p:sp>
        <p:nvSpPr>
          <p:cNvPr id="3" name="Content Placeholder 2"/>
          <p:cNvSpPr>
            <a:spLocks noGrp="1"/>
          </p:cNvSpPr>
          <p:nvPr>
            <p:ph idx="1"/>
          </p:nvPr>
        </p:nvSpPr>
        <p:spPr/>
        <p:txBody>
          <a:bodyPr/>
          <a:lstStyle/>
          <a:p>
            <a:endParaRPr lang="en-GB" dirty="0" smtClean="0"/>
          </a:p>
          <a:p>
            <a:endParaRPr lang="en-GB" dirty="0"/>
          </a:p>
          <a:p>
            <a:r>
              <a:rPr lang="en-GB" dirty="0" smtClean="0"/>
              <a:t>Operation </a:t>
            </a:r>
            <a:r>
              <a:rPr lang="en-GB" dirty="0"/>
              <a:t>Resolve -  Investigate the causes of the disaster, </a:t>
            </a:r>
          </a:p>
          <a:p>
            <a:endParaRPr lang="en-GB" dirty="0" smtClean="0"/>
          </a:p>
          <a:p>
            <a:endParaRPr lang="en-GB" dirty="0"/>
          </a:p>
          <a:p>
            <a:r>
              <a:rPr lang="en-GB" dirty="0" smtClean="0"/>
              <a:t>IPCC Enquiry </a:t>
            </a:r>
            <a:r>
              <a:rPr lang="en-GB" dirty="0"/>
              <a:t>- to examine actions by police in the aftermath</a:t>
            </a:r>
          </a:p>
        </p:txBody>
      </p:sp>
    </p:spTree>
    <p:extLst>
      <p:ext uri="{BB962C8B-B14F-4D97-AF65-F5344CB8AC3E}">
        <p14:creationId xmlns:p14="http://schemas.microsoft.com/office/powerpoint/2010/main" val="338701943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a:t>
            </a:r>
            <a:r>
              <a:rPr lang="en-GB" dirty="0" err="1"/>
              <a:t>Goldring</a:t>
            </a:r>
            <a:r>
              <a:rPr lang="en-GB" dirty="0"/>
              <a:t> coroner's inquest</a:t>
            </a:r>
          </a:p>
        </p:txBody>
      </p:sp>
      <p:sp>
        <p:nvSpPr>
          <p:cNvPr id="3" name="Content Placeholder 2"/>
          <p:cNvSpPr>
            <a:spLocks noGrp="1"/>
          </p:cNvSpPr>
          <p:nvPr>
            <p:ph idx="1"/>
          </p:nvPr>
        </p:nvSpPr>
        <p:spPr/>
        <p:txBody>
          <a:bodyPr/>
          <a:lstStyle/>
          <a:p>
            <a:endParaRPr lang="en-GB" dirty="0" smtClean="0"/>
          </a:p>
          <a:p>
            <a:r>
              <a:rPr lang="en-GB" dirty="0" smtClean="0"/>
              <a:t>Lasted form 1 </a:t>
            </a:r>
            <a:r>
              <a:rPr lang="en-GB" dirty="0"/>
              <a:t>April 2014 to 26 April 2016, </a:t>
            </a:r>
            <a:r>
              <a:rPr lang="en-GB" dirty="0" smtClean="0"/>
              <a:t>the </a:t>
            </a:r>
            <a:r>
              <a:rPr lang="en-GB" dirty="0"/>
              <a:t>longest jury case in British history</a:t>
            </a:r>
            <a:r>
              <a:rPr lang="en-GB" dirty="0" smtClean="0"/>
              <a:t>.</a:t>
            </a:r>
          </a:p>
          <a:p>
            <a:endParaRPr lang="en-GB" baseline="30000" dirty="0">
              <a:hlinkClick r:id="rId2"/>
            </a:endParaRPr>
          </a:p>
          <a:p>
            <a:r>
              <a:rPr lang="en-GB" dirty="0" smtClean="0"/>
              <a:t>Returned </a:t>
            </a:r>
            <a:r>
              <a:rPr lang="en-GB" dirty="0"/>
              <a:t>a verdict that the supporters were </a:t>
            </a:r>
            <a:r>
              <a:rPr lang="en-GB" dirty="0" smtClean="0"/>
              <a:t>unlawfully Killed due to gross negligence  by the Police </a:t>
            </a:r>
            <a:r>
              <a:rPr lang="en-GB" dirty="0"/>
              <a:t>and </a:t>
            </a:r>
            <a:r>
              <a:rPr lang="en-GB" dirty="0" smtClean="0"/>
              <a:t>Ambulance </a:t>
            </a:r>
            <a:r>
              <a:rPr lang="en-GB" dirty="0"/>
              <a:t>services </a:t>
            </a:r>
            <a:r>
              <a:rPr lang="en-GB" dirty="0" smtClean="0"/>
              <a:t>who failed in their duty of care to the supporters. </a:t>
            </a:r>
          </a:p>
          <a:p>
            <a:endParaRPr lang="en-GB" dirty="0" smtClean="0"/>
          </a:p>
          <a:p>
            <a:r>
              <a:rPr lang="en-GB" dirty="0" smtClean="0"/>
              <a:t>The </a:t>
            </a:r>
            <a:r>
              <a:rPr lang="en-GB" dirty="0"/>
              <a:t>inquest also found that the design of the stadium contributed to the crush, and that supporters were not to blame for the dangerous </a:t>
            </a:r>
            <a:r>
              <a:rPr lang="en-GB" dirty="0" smtClean="0"/>
              <a:t>conditions.</a:t>
            </a:r>
          </a:p>
        </p:txBody>
      </p:sp>
    </p:spTree>
    <p:extLst>
      <p:ext uri="{BB962C8B-B14F-4D97-AF65-F5344CB8AC3E}">
        <p14:creationId xmlns:p14="http://schemas.microsoft.com/office/powerpoint/2010/main" val="169650518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Chief Constable David Crompton </a:t>
            </a:r>
          </a:p>
        </p:txBody>
      </p:sp>
      <p:sp>
        <p:nvSpPr>
          <p:cNvPr id="5" name="Content Placeholder 4"/>
          <p:cNvSpPr>
            <a:spLocks noGrp="1"/>
          </p:cNvSpPr>
          <p:nvPr>
            <p:ph sz="half" idx="1"/>
          </p:nvPr>
        </p:nvSpPr>
        <p:spPr/>
        <p:txBody>
          <a:bodyPr/>
          <a:lstStyle/>
          <a:p>
            <a:r>
              <a:rPr lang="en-GB" dirty="0"/>
              <a:t>For the actions of his force during the second </a:t>
            </a:r>
            <a:r>
              <a:rPr lang="en-GB" dirty="0" smtClean="0"/>
              <a:t>inquest was suspended</a:t>
            </a:r>
            <a:r>
              <a:rPr lang="en-GB" dirty="0"/>
              <a:t>,</a:t>
            </a:r>
            <a:endParaRPr lang="en-GB" dirty="0" smtClean="0"/>
          </a:p>
          <a:p>
            <a:r>
              <a:rPr lang="en-GB" dirty="0"/>
              <a:t>In 2013 he had to apologise after accusing a Hillsborough campaign group of lying. </a:t>
            </a:r>
            <a:endParaRPr lang="en-GB" dirty="0" smtClean="0"/>
          </a:p>
          <a:p>
            <a:r>
              <a:rPr lang="en-GB" dirty="0" smtClean="0"/>
              <a:t>In </a:t>
            </a:r>
            <a:r>
              <a:rPr lang="en-GB" dirty="0"/>
              <a:t>a memo written before the Independent Panel report on the tragedy, Mr Crompton had said his force needed to be "innovative" in its media handling otherwise they'd "just be roadkill." </a:t>
            </a:r>
          </a:p>
          <a:p>
            <a:endParaRPr lang="en-GB" dirty="0"/>
          </a:p>
        </p:txBody>
      </p:sp>
      <p:pic>
        <p:nvPicPr>
          <p:cNvPr id="7" name="Content Placeholder 6"/>
          <p:cNvPicPr>
            <a:picLocks noGrp="1" noChangeAspect="1"/>
          </p:cNvPicPr>
          <p:nvPr>
            <p:ph sz="half" idx="2"/>
          </p:nvPr>
        </p:nvPicPr>
        <p:blipFill>
          <a:blip r:embed="rId2"/>
          <a:stretch>
            <a:fillRect/>
          </a:stretch>
        </p:blipFill>
        <p:spPr>
          <a:xfrm>
            <a:off x="7018867" y="2093914"/>
            <a:ext cx="4258733" cy="3977639"/>
          </a:xfrm>
          <a:prstGeom prst="rect">
            <a:avLst/>
          </a:prstGeom>
        </p:spPr>
      </p:pic>
    </p:spTree>
    <p:extLst>
      <p:ext uri="{BB962C8B-B14F-4D97-AF65-F5344CB8AC3E}">
        <p14:creationId xmlns:p14="http://schemas.microsoft.com/office/powerpoint/2010/main" val="234038615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Chief Constable David Crompton </a:t>
            </a:r>
          </a:p>
        </p:txBody>
      </p:sp>
      <p:sp>
        <p:nvSpPr>
          <p:cNvPr id="3" name="Content Placeholder 2"/>
          <p:cNvSpPr>
            <a:spLocks noGrp="1"/>
          </p:cNvSpPr>
          <p:nvPr>
            <p:ph sz="half" idx="1"/>
          </p:nvPr>
        </p:nvSpPr>
        <p:spPr/>
        <p:txBody>
          <a:bodyPr/>
          <a:lstStyle/>
          <a:p>
            <a:endParaRPr lang="en-GB" dirty="0" smtClean="0"/>
          </a:p>
          <a:p>
            <a:r>
              <a:rPr lang="en-GB" dirty="0" smtClean="0"/>
              <a:t>Two </a:t>
            </a:r>
            <a:r>
              <a:rPr lang="en-GB" dirty="0"/>
              <a:t>days after the verdict, a private prosecution was brought on behalf of hundreds of relatives against both SYP and the West Midlands Police force (who took statements from the SYP), alleging a concerted cover-up designed to shift blame away from the police.</a:t>
            </a:r>
          </a:p>
          <a:p>
            <a:endParaRPr lang="en-GB" dirty="0"/>
          </a:p>
        </p:txBody>
      </p:sp>
      <p:pic>
        <p:nvPicPr>
          <p:cNvPr id="5" name="Content Placeholder 4"/>
          <p:cNvPicPr>
            <a:picLocks noGrp="1" noChangeAspect="1"/>
          </p:cNvPicPr>
          <p:nvPr>
            <p:ph sz="half" idx="2"/>
          </p:nvPr>
        </p:nvPicPr>
        <p:blipFill>
          <a:blip r:embed="rId2"/>
          <a:stretch>
            <a:fillRect/>
          </a:stretch>
        </p:blipFill>
        <p:spPr>
          <a:xfrm>
            <a:off x="6532563" y="2654300"/>
            <a:ext cx="4591050" cy="3057525"/>
          </a:xfrm>
          <a:prstGeom prst="rect">
            <a:avLst/>
          </a:prstGeom>
        </p:spPr>
      </p:pic>
    </p:spTree>
    <p:extLst>
      <p:ext uri="{BB962C8B-B14F-4D97-AF65-F5344CB8AC3E}">
        <p14:creationId xmlns:p14="http://schemas.microsoft.com/office/powerpoint/2010/main" val="117664575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10363200" cy="1041399"/>
          </a:xfrm>
        </p:spPr>
        <p:txBody>
          <a:bodyPr/>
          <a:lstStyle/>
          <a:p>
            <a:r>
              <a:rPr lang="en-GB" dirty="0" smtClean="0"/>
              <a:t>Panorama 2013</a:t>
            </a:r>
            <a:endParaRPr lang="en-GB" dirty="0"/>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www.youtube.com/watch?v=Jdt7oQV3NYc</a:t>
            </a:r>
            <a:r>
              <a:rPr lang="en-GB" dirty="0" smtClean="0"/>
              <a:t> </a:t>
            </a:r>
            <a:endParaRPr lang="en-GB" dirty="0"/>
          </a:p>
        </p:txBody>
      </p:sp>
    </p:spTree>
    <p:extLst>
      <p:ext uri="{BB962C8B-B14F-4D97-AF65-F5344CB8AC3E}">
        <p14:creationId xmlns:p14="http://schemas.microsoft.com/office/powerpoint/2010/main" val="109627955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thanks</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17151936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me1">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Theme1" id="{F3DD4308-A54C-43FC-A846-23ED0959448E}" vid="{B1181BC2-3B71-4C6D-A74D-0C5D76DF50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786</TotalTime>
  <Words>2428</Words>
  <Application>Microsoft Office PowerPoint</Application>
  <PresentationFormat>Widescreen</PresentationFormat>
  <Paragraphs>225</Paragraphs>
  <Slides>49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Calibri</vt:lpstr>
      <vt:lpstr>Rockwell</vt:lpstr>
      <vt:lpstr>Rockwell Condensed</vt:lpstr>
      <vt:lpstr>Verdana</vt:lpstr>
      <vt:lpstr>Wingdings</vt:lpstr>
      <vt:lpstr>Theme1</vt:lpstr>
      <vt:lpstr>Hillsborough </vt:lpstr>
      <vt:lpstr>Aims and objectives</vt:lpstr>
      <vt:lpstr>15th April 1989 </vt:lpstr>
      <vt:lpstr>midday</vt:lpstr>
      <vt:lpstr>2.52pm</vt:lpstr>
      <vt:lpstr>PowerPoint Presentation</vt:lpstr>
      <vt:lpstr>3.05pm</vt:lpstr>
      <vt:lpstr>https://www.youtube.com/watch?v=mCFuQLUD-LQ </vt:lpstr>
      <vt:lpstr>PowerPoint Presentation</vt:lpstr>
      <vt:lpstr>PowerPoint Presentation</vt:lpstr>
      <vt:lpstr>https://www.youtube.com/watch?v=Am6vmX9SuOY </vt:lpstr>
      <vt:lpstr>PowerPoint Presentation</vt:lpstr>
      <vt:lpstr>Emergency Response</vt:lpstr>
      <vt:lpstr>The Sun 19th April 1989 ‘The Truth’</vt:lpstr>
      <vt:lpstr>4th August 1989 Interim Report by Lord Justice Taylor</vt:lpstr>
      <vt:lpstr>Conditions at ground</vt:lpstr>
      <vt:lpstr>PowerPoint Presentation</vt:lpstr>
      <vt:lpstr>PowerPoint Presentation</vt:lpstr>
      <vt:lpstr>Hillsborogh docu-drama</vt:lpstr>
      <vt:lpstr>PowerPoint Presentation</vt:lpstr>
      <vt:lpstr>Outcome of private prosecution</vt:lpstr>
      <vt:lpstr>2006</vt:lpstr>
      <vt:lpstr>2009</vt:lpstr>
      <vt:lpstr>PowerPoint Presentation</vt:lpstr>
      <vt:lpstr>Police corruption </vt:lpstr>
      <vt:lpstr>Cameron Apology 2012</vt:lpstr>
      <vt:lpstr>PM Apology</vt:lpstr>
      <vt:lpstr>Witness statement </vt:lpstr>
      <vt:lpstr>Press box witness</vt:lpstr>
      <vt:lpstr>Police reaction</vt:lpstr>
      <vt:lpstr>PowerPoint Presentation</vt:lpstr>
      <vt:lpstr>Football Violence</vt:lpstr>
      <vt:lpstr>Football Violence</vt:lpstr>
      <vt:lpstr>Football Violence</vt:lpstr>
      <vt:lpstr>Evidence of New Enquiry</vt:lpstr>
      <vt:lpstr>Post mortem reviews</vt:lpstr>
      <vt:lpstr>alcohol</vt:lpstr>
      <vt:lpstr>South Yorkshire Police (SYP)</vt:lpstr>
      <vt:lpstr>Hooliganism or impending disaster</vt:lpstr>
      <vt:lpstr>PC John Hood- HOW THE STATEMENT WAS CHANGED  </vt:lpstr>
      <vt:lpstr>PC John Hood – what else he said</vt:lpstr>
      <vt:lpstr>South Yorkshire Metropolitan Ambulance Service (SYMAS)</vt:lpstr>
      <vt:lpstr>Culpability </vt:lpstr>
      <vt:lpstr>TWO NEW ENQUIRIES 2012</vt:lpstr>
      <vt:lpstr>The Goldring coroner's inquest</vt:lpstr>
      <vt:lpstr>Chief Constable David Crompton </vt:lpstr>
      <vt:lpstr>Chief Constable David Crompton </vt:lpstr>
      <vt:lpstr>Panorama 2013</vt:lpstr>
      <vt:lpstr>thanks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Hillsborough</dc:title>
  <dc:creator>wynne jones</dc:creator>
  <cp:lastModifiedBy>Wynne Jones (Business &amp; Management)</cp:lastModifiedBy>
  <cp:revision>46</cp:revision>
  <cp:lastPrinted>2018-02-21T10:05:44Z</cp:lastPrinted>
  <dcterms:created xsi:type="dcterms:W3CDTF">2015-02-10T19:35:26Z</dcterms:created>
  <dcterms:modified xsi:type="dcterms:W3CDTF">2018-02-21T10:05:55Z</dcterms:modified>
</cp:coreProperties>
</file>