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4"/>
  </p:notesMasterIdLst>
  <p:sldIdLst>
    <p:sldId id="257" r:id="rId2"/>
    <p:sldId id="256" r:id="rId3"/>
  </p:sldIdLst>
  <p:sldSz cx="9144000" cy="5143500" type="screen16x9"/>
  <p:notesSz cx="6858000" cy="9144000"/>
  <p:embeddedFontLst>
    <p:embeddedFont>
      <p:font typeface="Calibri" panose="020F0502020204030204" pitchFamily="34" charset="0"/>
      <p:regular r:id="rId5"/>
      <p:bold r:id="rId6"/>
      <p:italic r:id="rId7"/>
      <p:boldItalic r:id="rId8"/>
    </p:embeddedFont>
    <p:embeddedFont>
      <p:font typeface="Mongolian Baiti" panose="03000500000000000000" pitchFamily="66" charset="0"/>
      <p:regular r:id="rId9"/>
    </p:embeddedFont>
    <p:embeddedFont>
      <p:font typeface="Nunito" pitchFamily="2" charset="77"/>
      <p:regular r:id="rId10"/>
      <p:bold r:id="rId11"/>
      <p:italic r:id="rId12"/>
      <p:boldItalic r:id="rId1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autoAdjust="0"/>
    <p:restoredTop sz="94660"/>
  </p:normalViewPr>
  <p:slideViewPr>
    <p:cSldViewPr snapToGrid="0">
      <p:cViewPr varScale="1">
        <p:scale>
          <a:sx n="140" d="100"/>
          <a:sy n="140" d="100"/>
        </p:scale>
        <p:origin x="840" y="18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font" Target="fonts/font9.fntdata"/><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viewProps" Target="viewProps.xml"/><Relationship Id="rId10" Type="http://schemas.openxmlformats.org/officeDocument/2006/relationships/font" Target="fonts/font6.fntdata"/><Relationship Id="rId4" Type="http://schemas.openxmlformats.org/officeDocument/2006/relationships/notesMaster" Target="notesMasters/notesMaster1.xml"/><Relationship Id="rId9" Type="http://schemas.openxmlformats.org/officeDocument/2006/relationships/font" Target="fonts/font5.fntdata"/><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89449857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13459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E2B1-E3B1-52C3-9544-BDD90B460D82}"/>
              </a:ext>
            </a:extLst>
          </p:cNvPr>
          <p:cNvSpPr>
            <a:spLocks noGrp="1"/>
          </p:cNvSpPr>
          <p:nvPr>
            <p:ph type="title"/>
          </p:nvPr>
        </p:nvSpPr>
        <p:spPr/>
        <p:txBody>
          <a:bodyPr>
            <a:normAutofit fontScale="90000"/>
          </a:bodyPr>
          <a:lstStyle/>
          <a:p>
            <a:r>
              <a:rPr lang="en-US" dirty="0"/>
              <a:t>Name: </a:t>
            </a:r>
            <a:r>
              <a:rPr lang="en-US" dirty="0" err="1"/>
              <a:t>Daneil</a:t>
            </a:r>
            <a:r>
              <a:rPr lang="en-US" dirty="0"/>
              <a:t> Nelson</a:t>
            </a:r>
            <a:br>
              <a:rPr lang="en-US" dirty="0"/>
            </a:br>
            <a:r>
              <a:rPr lang="en-US" dirty="0"/>
              <a:t>Student Number: 2309115</a:t>
            </a:r>
            <a:br>
              <a:rPr lang="en-US" dirty="0"/>
            </a:br>
            <a:r>
              <a:rPr lang="en-US" dirty="0"/>
              <a:t>Leadership and Management Skills for the Workplace</a:t>
            </a:r>
            <a:br>
              <a:rPr lang="en-US" dirty="0"/>
            </a:br>
            <a:r>
              <a:rPr lang="en-US" dirty="0"/>
              <a:t>Module Code: LCLM 5006</a:t>
            </a:r>
            <a:br>
              <a:rPr lang="en-US" dirty="0"/>
            </a:br>
            <a:endParaRPr lang="en-US" dirty="0"/>
          </a:p>
        </p:txBody>
      </p:sp>
    </p:spTree>
    <p:extLst>
      <p:ext uri="{BB962C8B-B14F-4D97-AF65-F5344CB8AC3E}">
        <p14:creationId xmlns:p14="http://schemas.microsoft.com/office/powerpoint/2010/main" val="2501337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A86E8"/>
        </a:solidFill>
        <a:effectLst/>
      </p:bgPr>
    </p:bg>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202474" y="151038"/>
            <a:ext cx="8739052" cy="314100"/>
          </a:xfrm>
          <a:prstGeom prst="rect">
            <a:avLst/>
          </a:prstGeom>
          <a:solidFill>
            <a:srgbClr val="FFF2CC"/>
          </a:solidFill>
        </p:spPr>
        <p:txBody>
          <a:bodyPr spcFirstLastPara="1" wrap="square" lIns="91425" tIns="91425" rIns="91425" bIns="91425" anchor="ctr" anchorCtr="0">
            <a:noAutofit/>
          </a:bodyPr>
          <a:lstStyle/>
          <a:p>
            <a:pPr lvl="0">
              <a:buSzPts val="990"/>
            </a:pPr>
            <a:r>
              <a:rPr lang="en-US" sz="1200" b="1" dirty="0">
                <a:solidFill>
                  <a:schemeClr val="bg2"/>
                </a:solidFill>
                <a:latin typeface="Mongolian Baiti" pitchFamily="66" charset="0"/>
                <a:cs typeface="Mongolian Baiti" pitchFamily="66" charset="0"/>
              </a:rPr>
              <a:t>DEVELOPING EMOTIONAL INTELLIGENCE AND MANAGING MY EMOTIONS AS A STUDENT AND FUTURE PROFESSIONAL</a:t>
            </a:r>
          </a:p>
        </p:txBody>
      </p:sp>
      <p:sp>
        <p:nvSpPr>
          <p:cNvPr id="129" name="Google Shape;129;p13"/>
          <p:cNvSpPr txBox="1">
            <a:spLocks noGrp="1"/>
          </p:cNvSpPr>
          <p:nvPr>
            <p:ph type="subTitle" idx="1"/>
          </p:nvPr>
        </p:nvSpPr>
        <p:spPr>
          <a:xfrm>
            <a:off x="3256793" y="329260"/>
            <a:ext cx="3287698" cy="937837"/>
          </a:xfrm>
          <a:prstGeom prst="rect">
            <a:avLst/>
          </a:prstGeom>
          <a:gradFill>
            <a:gsLst>
              <a:gs pos="0">
                <a:srgbClr val="DCECD5"/>
              </a:gs>
              <a:gs pos="100000">
                <a:srgbClr val="93BC81"/>
              </a:gs>
            </a:gsLst>
            <a:path path="circle">
              <a:fillToRect l="50000" t="50000" r="50000" b="50000"/>
            </a:path>
            <a:tileRect/>
          </a:gradFill>
          <a:ln w="28575" cap="flat" cmpd="sng">
            <a:solidFill>
              <a:schemeClr val="accent1"/>
            </a:solidFill>
            <a:prstDash val="solid"/>
            <a:round/>
            <a:headEnd type="none" w="sm" len="sm"/>
            <a:tailEnd type="none" w="sm" len="sm"/>
          </a:ln>
        </p:spPr>
        <p:txBody>
          <a:bodyPr spcFirstLastPara="1" wrap="square" lIns="91425" tIns="91425" rIns="91425" bIns="91425" anchor="t" anchorCtr="0">
            <a:noAutofit/>
          </a:bodyPr>
          <a:lstStyle/>
          <a:p>
            <a:pPr marL="0" lvl="0" indent="0"/>
            <a:r>
              <a:rPr lang="en-US" sz="800" b="1" dirty="0">
                <a:solidFill>
                  <a:srgbClr val="000000"/>
                </a:solidFill>
                <a:latin typeface="Times New Roman" pitchFamily="18" charset="0"/>
                <a:cs typeface="Times New Roman" pitchFamily="18" charset="0"/>
              </a:rPr>
              <a:t>Method</a:t>
            </a:r>
          </a:p>
          <a:p>
            <a:pPr marL="0" lvl="0" indent="0" algn="just"/>
            <a:r>
              <a:rPr lang="en-US" sz="500" dirty="0">
                <a:solidFill>
                  <a:srgbClr val="000000"/>
                </a:solidFill>
                <a:latin typeface="Times New Roman" pitchFamily="18" charset="0"/>
                <a:cs typeface="Times New Roman" pitchFamily="18" charset="0"/>
              </a:rPr>
              <a:t>To create this poster, I used academic literature sources, peer-reviewed articles, and online sources of credible information regarding emotional intelligence and mindfulness. I explored two leading models in order to get an insight into the definition and application of emotional intelligence. This model by Goleman concentrates on emotional and social intelligence, like empathy and leadership, that are used in workplace performance (Riaz, 2024). The model by Mayer and Salovey considers emotional intelligence as a mental capability which affects reasoning and decision-making (Mert, 2023). The comparison of the theories allowed me to understand that Goleman focuses on </a:t>
            </a:r>
            <a:r>
              <a:rPr lang="en-US" sz="500" dirty="0" err="1">
                <a:solidFill>
                  <a:srgbClr val="000000"/>
                </a:solidFill>
                <a:latin typeface="Times New Roman" pitchFamily="18" charset="0"/>
                <a:cs typeface="Times New Roman" pitchFamily="18" charset="0"/>
              </a:rPr>
              <a:t>behaviour</a:t>
            </a:r>
            <a:r>
              <a:rPr lang="en-US" sz="500" dirty="0">
                <a:solidFill>
                  <a:srgbClr val="000000"/>
                </a:solidFill>
                <a:latin typeface="Times New Roman" pitchFamily="18" charset="0"/>
                <a:cs typeface="Times New Roman" pitchFamily="18" charset="0"/>
              </a:rPr>
              <a:t> and relations, whereas Mayer and Salovey understand emotional intelligence as an internal skill, which can be measured and trained. I went through mindfulness studies that </a:t>
            </a:r>
            <a:r>
              <a:rPr lang="en-US" sz="500" dirty="0" err="1">
                <a:solidFill>
                  <a:srgbClr val="000000"/>
                </a:solidFill>
                <a:latin typeface="Times New Roman" pitchFamily="18" charset="0"/>
                <a:cs typeface="Times New Roman" pitchFamily="18" charset="0"/>
              </a:rPr>
              <a:t>emphasise</a:t>
            </a:r>
            <a:r>
              <a:rPr lang="en-US" sz="500" dirty="0">
                <a:solidFill>
                  <a:srgbClr val="000000"/>
                </a:solidFill>
                <a:latin typeface="Times New Roman" pitchFamily="18" charset="0"/>
                <a:cs typeface="Times New Roman" pitchFamily="18" charset="0"/>
              </a:rPr>
              <a:t> the use of awareness and concentration in emotion management. When I thought about my learning experiences in the study, I was able to relate the theory to practice. </a:t>
            </a:r>
          </a:p>
        </p:txBody>
      </p:sp>
      <p:sp>
        <p:nvSpPr>
          <p:cNvPr id="130" name="Google Shape;130;p13"/>
          <p:cNvSpPr txBox="1">
            <a:spLocks noGrp="1"/>
          </p:cNvSpPr>
          <p:nvPr>
            <p:ph type="subTitle" idx="1"/>
          </p:nvPr>
        </p:nvSpPr>
        <p:spPr>
          <a:xfrm>
            <a:off x="6544491" y="325484"/>
            <a:ext cx="2397035" cy="2019299"/>
          </a:xfrm>
          <a:prstGeom prst="rect">
            <a:avLst/>
          </a:prstGeom>
          <a:solidFill>
            <a:srgbClr val="B9DBE0"/>
          </a:solidFill>
          <a:ln w="28575" cap="flat" cmpd="sng">
            <a:solidFill>
              <a:schemeClr val="accent1"/>
            </a:solidFill>
            <a:prstDash val="solid"/>
            <a:round/>
            <a:headEnd type="none" w="sm" len="sm"/>
            <a:tailEnd type="none" w="sm" len="sm"/>
          </a:ln>
        </p:spPr>
        <p:txBody>
          <a:bodyPr spcFirstLastPara="1" wrap="square" lIns="91425" tIns="91425" rIns="91425" bIns="91425" anchor="t" anchorCtr="0">
            <a:noAutofit/>
          </a:bodyPr>
          <a:lstStyle/>
          <a:p>
            <a:pPr marL="0" lvl="0" indent="0"/>
            <a:r>
              <a:rPr lang="en-US" sz="800" b="1" dirty="0">
                <a:solidFill>
                  <a:srgbClr val="000000"/>
                </a:solidFill>
                <a:latin typeface="Times New Roman" pitchFamily="18" charset="0"/>
                <a:cs typeface="Times New Roman" pitchFamily="18" charset="0"/>
              </a:rPr>
              <a:t>Developing Emotional Intelligence</a:t>
            </a:r>
          </a:p>
          <a:p>
            <a:pPr marL="0" lvl="0" indent="0" algn="just"/>
            <a:r>
              <a:rPr lang="en-US" sz="500" dirty="0">
                <a:solidFill>
                  <a:srgbClr val="000000"/>
                </a:solidFill>
                <a:latin typeface="Times New Roman" pitchFamily="18" charset="0"/>
                <a:cs typeface="Times New Roman" pitchFamily="18" charset="0"/>
              </a:rPr>
              <a:t>To build emotional intelligence, one has to be self-aware, reflective, and practice it on a regular basis. Self-awareness assists individuals in determining their feelings and how these feelings impact on thoughts and </a:t>
            </a:r>
            <a:r>
              <a:rPr lang="en-US" sz="500" dirty="0" err="1">
                <a:solidFill>
                  <a:srgbClr val="000000"/>
                </a:solidFill>
                <a:latin typeface="Times New Roman" pitchFamily="18" charset="0"/>
                <a:cs typeface="Times New Roman" pitchFamily="18" charset="0"/>
              </a:rPr>
              <a:t>behaviour</a:t>
            </a:r>
            <a:r>
              <a:rPr lang="en-US" sz="500" dirty="0">
                <a:solidFill>
                  <a:srgbClr val="000000"/>
                </a:solidFill>
                <a:latin typeface="Times New Roman" pitchFamily="18" charset="0"/>
                <a:cs typeface="Times New Roman" pitchFamily="18" charset="0"/>
              </a:rPr>
              <a:t> (Carden et al. 2022). Maintaining a reflective journal or documenting the emotional reactions in everyday circumstances enhances awareness about emotional </a:t>
            </a:r>
            <a:r>
              <a:rPr lang="en-US" sz="500" dirty="0" err="1">
                <a:solidFill>
                  <a:srgbClr val="000000"/>
                </a:solidFill>
                <a:latin typeface="Times New Roman" pitchFamily="18" charset="0"/>
                <a:cs typeface="Times New Roman" pitchFamily="18" charset="0"/>
              </a:rPr>
              <a:t>behaviours</a:t>
            </a:r>
            <a:r>
              <a:rPr lang="en-US" sz="500" dirty="0">
                <a:solidFill>
                  <a:srgbClr val="000000"/>
                </a:solidFill>
                <a:latin typeface="Times New Roman" pitchFamily="18" charset="0"/>
                <a:cs typeface="Times New Roman" pitchFamily="18" charset="0"/>
              </a:rPr>
              <a:t>. Once they know about their emotional triggers, they are able to control them. Self-regulation implies remaining composed and thinking, then reacting (Kuhl and Quirin, 2025). Deep breathing, taking short breaks, or mindfulness practices are some of the strategies which enable individuals to regulate emotional impulse and make their decisions rationally. Individuals who control their emotions effectively will tend to resolve issues constructively and ensure that they do not have negative relationships.</a:t>
            </a:r>
          </a:p>
          <a:p>
            <a:pPr marL="0" lvl="0" indent="0" algn="just"/>
            <a:r>
              <a:rPr lang="en-US" sz="500" dirty="0">
                <a:solidFill>
                  <a:srgbClr val="000000"/>
                </a:solidFill>
                <a:latin typeface="Times New Roman" pitchFamily="18" charset="0"/>
                <a:cs typeface="Times New Roman" pitchFamily="18" charset="0"/>
              </a:rPr>
              <a:t>Another important factor is motivation. Individuals pursuing their own ambitions, as opposed to compensation, are more persistent and enthusiastic. Motivation is the ultimate success of both students and employees in the long term (Benden and Lauermann, 2022). Being able to identify personal values and create attainable goals can help to be focused and satisfied. Empathy enables one to put himself or herself in the position of other people. It enhances communication, teamwork and cooperation. Empathy in workplaces builds trust, inclusiveness and enhances effective problem solving (Živković, 2024). All these are combined and united by social skills. Study groups and professional teams need to have effective communication, conflict resolution, and collaboration. Individuals who have high social skills inspire others, as well as handling conflicts calmly and maintaining healthy relationships with others. </a:t>
            </a:r>
          </a:p>
        </p:txBody>
      </p:sp>
      <p:sp>
        <p:nvSpPr>
          <p:cNvPr id="131" name="Google Shape;131;p13"/>
          <p:cNvSpPr txBox="1">
            <a:spLocks noGrp="1"/>
          </p:cNvSpPr>
          <p:nvPr>
            <p:ph type="subTitle" idx="1"/>
          </p:nvPr>
        </p:nvSpPr>
        <p:spPr>
          <a:xfrm>
            <a:off x="8125099" y="2364598"/>
            <a:ext cx="828614" cy="1293225"/>
          </a:xfrm>
          <a:prstGeom prst="rect">
            <a:avLst/>
          </a:prstGeom>
          <a:gradFill>
            <a:gsLst>
              <a:gs pos="0">
                <a:srgbClr val="FFF6DB"/>
              </a:gs>
              <a:gs pos="100000">
                <a:srgbClr val="FAD25C"/>
              </a:gs>
            </a:gsLst>
            <a:lin ang="5400012" scaled="0"/>
          </a:gradFill>
          <a:ln w="2857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p>
            <a:pPr marL="0" lvl="0" indent="0"/>
            <a:r>
              <a:rPr lang="en-US" sz="800" b="1" dirty="0">
                <a:solidFill>
                  <a:srgbClr val="000000"/>
                </a:solidFill>
                <a:latin typeface="Times New Roman" pitchFamily="18" charset="0"/>
                <a:cs typeface="Times New Roman" pitchFamily="18" charset="0"/>
              </a:rPr>
              <a:t>Conclusion</a:t>
            </a:r>
          </a:p>
          <a:p>
            <a:pPr marL="0" lvl="0" indent="0" algn="just"/>
            <a:r>
              <a:rPr lang="en-US" sz="500" dirty="0">
                <a:solidFill>
                  <a:srgbClr val="000000"/>
                </a:solidFill>
                <a:latin typeface="Times New Roman" pitchFamily="18" charset="0"/>
                <a:cs typeface="Times New Roman" pitchFamily="18" charset="0"/>
              </a:rPr>
              <a:t>As a certified marketing professional and a great team leader, I actively seek new and innovative ways to enhance customer experience. My zeal for constant self-evolution and adjustment to diverse conditions provides a sense of strategic effectiveness in any professional environment.</a:t>
            </a:r>
          </a:p>
        </p:txBody>
      </p:sp>
      <p:sp>
        <p:nvSpPr>
          <p:cNvPr id="133" name="Google Shape;133;p13"/>
          <p:cNvSpPr txBox="1">
            <a:spLocks noGrp="1"/>
          </p:cNvSpPr>
          <p:nvPr>
            <p:ph type="subTitle" idx="1"/>
          </p:nvPr>
        </p:nvSpPr>
        <p:spPr>
          <a:xfrm>
            <a:off x="5277395" y="3657823"/>
            <a:ext cx="3664131" cy="1273409"/>
          </a:xfrm>
          <a:prstGeom prst="rect">
            <a:avLst/>
          </a:prstGeom>
          <a:gradFill>
            <a:gsLst>
              <a:gs pos="0">
                <a:srgbClr val="F5D0D0"/>
              </a:gs>
              <a:gs pos="100000">
                <a:srgbClr val="D96868"/>
              </a:gs>
            </a:gsLst>
            <a:lin ang="5400012" scaled="0"/>
          </a:gradFill>
          <a:ln w="28575" cap="flat" cmpd="sng">
            <a:solidFill>
              <a:srgbClr val="E06666"/>
            </a:solidFill>
            <a:prstDash val="solid"/>
            <a:round/>
            <a:headEnd type="none" w="sm" len="sm"/>
            <a:tailEnd type="none" w="sm" len="sm"/>
          </a:ln>
        </p:spPr>
        <p:txBody>
          <a:bodyPr spcFirstLastPara="1" wrap="square" lIns="91425" tIns="91425" rIns="91425" bIns="91425" anchor="t" anchorCtr="0">
            <a:noAutofit/>
          </a:bodyPr>
          <a:lstStyle/>
          <a:p>
            <a:pPr marL="0" lvl="0" indent="0">
              <a:lnSpc>
                <a:spcPct val="80000"/>
              </a:lnSpc>
            </a:pPr>
            <a:r>
              <a:rPr lang="en-US" sz="800" b="1" dirty="0">
                <a:solidFill>
                  <a:srgbClr val="000000"/>
                </a:solidFill>
                <a:latin typeface="Times New Roman" pitchFamily="18" charset="0"/>
                <a:cs typeface="Times New Roman" pitchFamily="18" charset="0"/>
              </a:rPr>
              <a:t>References </a:t>
            </a:r>
          </a:p>
          <a:p>
            <a:pPr marL="0" lvl="0" indent="0" algn="just">
              <a:lnSpc>
                <a:spcPct val="80000"/>
              </a:lnSpc>
            </a:pPr>
            <a:r>
              <a:rPr lang="en-US" sz="500" dirty="0">
                <a:solidFill>
                  <a:srgbClr val="000000"/>
                </a:solidFill>
                <a:latin typeface="Times New Roman" pitchFamily="18" charset="0"/>
                <a:cs typeface="Times New Roman" pitchFamily="18" charset="0"/>
              </a:rPr>
              <a:t>Benden, D.K. and Lauermann, F., 2022. Students’ motivational trajectories and academic success in math-intensive study programs: Why short-term motivational assessments matter. Journal of Educational Psychology, 114(5), p.1062.</a:t>
            </a:r>
          </a:p>
          <a:p>
            <a:pPr marL="0" lvl="0" indent="0" algn="just">
              <a:lnSpc>
                <a:spcPct val="80000"/>
              </a:lnSpc>
            </a:pPr>
            <a:r>
              <a:rPr lang="en-US" sz="500" dirty="0">
                <a:solidFill>
                  <a:srgbClr val="000000"/>
                </a:solidFill>
                <a:latin typeface="Times New Roman" pitchFamily="18" charset="0"/>
                <a:cs typeface="Times New Roman" pitchFamily="18" charset="0"/>
              </a:rPr>
              <a:t>Carden, J., Jones, R.J. and Passmore, J., 2022. Defining self-awareness in the context of adult development: A systematic literature review. Journal of management education, 46(1), pp.140-177.</a:t>
            </a:r>
          </a:p>
          <a:p>
            <a:pPr marL="0" lvl="0" indent="0" algn="just">
              <a:lnSpc>
                <a:spcPct val="80000"/>
              </a:lnSpc>
            </a:pPr>
            <a:r>
              <a:rPr lang="en-US" sz="500" dirty="0" err="1">
                <a:solidFill>
                  <a:srgbClr val="000000"/>
                </a:solidFill>
                <a:latin typeface="Times New Roman" pitchFamily="18" charset="0"/>
                <a:cs typeface="Times New Roman" pitchFamily="18" charset="0"/>
              </a:rPr>
              <a:t>Kargeti</a:t>
            </a:r>
            <a:r>
              <a:rPr lang="en-US" sz="500" dirty="0">
                <a:solidFill>
                  <a:srgbClr val="000000"/>
                </a:solidFill>
                <a:latin typeface="Times New Roman" pitchFamily="18" charset="0"/>
                <a:cs typeface="Times New Roman" pitchFamily="18" charset="0"/>
              </a:rPr>
              <a:t>, H., 2023. The role of Emotional Intelligence in Building Effective Workplace: a quantitative study. Journal of Cardiovascular Disease Research, 12(4), pp.2558-2565.</a:t>
            </a:r>
          </a:p>
          <a:p>
            <a:pPr marL="0" lvl="0" indent="0" algn="just">
              <a:lnSpc>
                <a:spcPct val="80000"/>
              </a:lnSpc>
            </a:pPr>
            <a:r>
              <a:rPr lang="en-US" sz="500" dirty="0">
                <a:solidFill>
                  <a:srgbClr val="000000"/>
                </a:solidFill>
                <a:latin typeface="Times New Roman" pitchFamily="18" charset="0"/>
                <a:cs typeface="Times New Roman" pitchFamily="18" charset="0"/>
              </a:rPr>
              <a:t>Khemraj, S., </a:t>
            </a:r>
            <a:r>
              <a:rPr lang="en-US" sz="500" dirty="0" err="1">
                <a:solidFill>
                  <a:srgbClr val="000000"/>
                </a:solidFill>
                <a:latin typeface="Times New Roman" pitchFamily="18" charset="0"/>
                <a:cs typeface="Times New Roman" pitchFamily="18" charset="0"/>
              </a:rPr>
              <a:t>Pettongma</a:t>
            </a:r>
            <a:r>
              <a:rPr lang="en-US" sz="500" dirty="0">
                <a:solidFill>
                  <a:srgbClr val="000000"/>
                </a:solidFill>
                <a:latin typeface="Times New Roman" pitchFamily="18" charset="0"/>
                <a:cs typeface="Times New Roman" pitchFamily="18" charset="0"/>
              </a:rPr>
              <a:t>, P.W.C., </a:t>
            </a:r>
            <a:r>
              <a:rPr lang="en-US" sz="500" dirty="0" err="1">
                <a:solidFill>
                  <a:srgbClr val="000000"/>
                </a:solidFill>
                <a:latin typeface="Times New Roman" pitchFamily="18" charset="0"/>
                <a:cs typeface="Times New Roman" pitchFamily="18" charset="0"/>
              </a:rPr>
              <a:t>Thepa</a:t>
            </a:r>
            <a:r>
              <a:rPr lang="en-US" sz="500" dirty="0">
                <a:solidFill>
                  <a:srgbClr val="000000"/>
                </a:solidFill>
                <a:latin typeface="Times New Roman" pitchFamily="18" charset="0"/>
                <a:cs typeface="Times New Roman" pitchFamily="18" charset="0"/>
              </a:rPr>
              <a:t>, P.C.A., Patnaik, S., Wu, W.Y. and Chi, H., 2023. Implementing mindfulness in the workplace: a new strategy for enhancing both individual and organizational effectiveness. Journal for </a:t>
            </a:r>
            <a:r>
              <a:rPr lang="en-US" sz="500" dirty="0" err="1">
                <a:solidFill>
                  <a:srgbClr val="000000"/>
                </a:solidFill>
                <a:latin typeface="Times New Roman" pitchFamily="18" charset="0"/>
                <a:cs typeface="Times New Roman" pitchFamily="18" charset="0"/>
              </a:rPr>
              <a:t>ReAttach</a:t>
            </a:r>
            <a:r>
              <a:rPr lang="en-US" sz="500" dirty="0">
                <a:solidFill>
                  <a:srgbClr val="000000"/>
                </a:solidFill>
                <a:latin typeface="Times New Roman" pitchFamily="18" charset="0"/>
                <a:cs typeface="Times New Roman" pitchFamily="18" charset="0"/>
              </a:rPr>
              <a:t> Therapy and Developmental Diversities, 6, pp.408-416.</a:t>
            </a:r>
          </a:p>
          <a:p>
            <a:pPr marL="0" lvl="0" indent="0" algn="just">
              <a:lnSpc>
                <a:spcPct val="80000"/>
              </a:lnSpc>
            </a:pPr>
            <a:r>
              <a:rPr lang="en-US" sz="500" dirty="0">
                <a:solidFill>
                  <a:srgbClr val="000000"/>
                </a:solidFill>
                <a:latin typeface="Times New Roman" pitchFamily="18" charset="0"/>
                <a:cs typeface="Times New Roman" pitchFamily="18" charset="0"/>
              </a:rPr>
              <a:t>Kuhl, J. and Quirin, M., 2025. Individual differences in self-regulation. In Motivation and action (pp. 585-645). Cham: Springer Nature Switzerland.</a:t>
            </a:r>
          </a:p>
          <a:p>
            <a:pPr marL="0" lvl="0" indent="0" algn="just">
              <a:lnSpc>
                <a:spcPct val="80000"/>
              </a:lnSpc>
            </a:pPr>
            <a:r>
              <a:rPr lang="en-US" sz="500" dirty="0">
                <a:solidFill>
                  <a:srgbClr val="000000"/>
                </a:solidFill>
                <a:latin typeface="Times New Roman" pitchFamily="18" charset="0"/>
                <a:cs typeface="Times New Roman" pitchFamily="18" charset="0"/>
              </a:rPr>
              <a:t>Mert, A., 2023. The Effects of Emotional Intelligence-Oriented Psycho-Education </a:t>
            </a:r>
            <a:r>
              <a:rPr lang="en-US" sz="500" dirty="0" err="1">
                <a:solidFill>
                  <a:srgbClr val="000000"/>
                </a:solidFill>
                <a:latin typeface="Times New Roman" pitchFamily="18" charset="0"/>
                <a:cs typeface="Times New Roman" pitchFamily="18" charset="0"/>
              </a:rPr>
              <a:t>Programme</a:t>
            </a:r>
            <a:r>
              <a:rPr lang="en-US" sz="500" dirty="0">
                <a:solidFill>
                  <a:srgbClr val="000000"/>
                </a:solidFill>
                <a:latin typeface="Times New Roman" pitchFamily="18" charset="0"/>
                <a:cs typeface="Times New Roman" pitchFamily="18" charset="0"/>
              </a:rPr>
              <a:t> on Problem Solving and Decision-Making Skills. International Journal of Disabilities Sports and Health Sciences, 6(2), pp.193-203.</a:t>
            </a:r>
          </a:p>
          <a:p>
            <a:pPr marL="0" lvl="0" indent="0" algn="just">
              <a:lnSpc>
                <a:spcPct val="80000"/>
              </a:lnSpc>
            </a:pPr>
            <a:r>
              <a:rPr lang="en-US" sz="500" dirty="0">
                <a:solidFill>
                  <a:srgbClr val="000000"/>
                </a:solidFill>
                <a:latin typeface="Times New Roman" pitchFamily="18" charset="0"/>
                <a:cs typeface="Times New Roman" pitchFamily="18" charset="0"/>
              </a:rPr>
              <a:t>Pretorius, A. and Plaatjies, B.O.B., 2023. Self-Awareness as a key emotional intelligent skill for secondary school principals’ leadership toolkit. Research in Educational Policy and Management, 5(2), pp.52-74.</a:t>
            </a:r>
          </a:p>
          <a:p>
            <a:pPr marL="0" lvl="0" indent="0" algn="just">
              <a:lnSpc>
                <a:spcPct val="80000"/>
              </a:lnSpc>
            </a:pPr>
            <a:r>
              <a:rPr lang="en-US" sz="500" dirty="0">
                <a:solidFill>
                  <a:srgbClr val="000000"/>
                </a:solidFill>
                <a:latin typeface="Times New Roman" pitchFamily="18" charset="0"/>
                <a:cs typeface="Times New Roman" pitchFamily="18" charset="0"/>
              </a:rPr>
              <a:t>Riaz, R., 2024. Exploring the influence of emotional intelligence in leaders decision-making within Company A: a qualitative analysis of Daniel Goleman’s theory.</a:t>
            </a:r>
          </a:p>
          <a:p>
            <a:pPr marL="0" lvl="0" indent="0" algn="just">
              <a:lnSpc>
                <a:spcPct val="80000"/>
              </a:lnSpc>
            </a:pPr>
            <a:r>
              <a:rPr lang="en-US" sz="500" dirty="0">
                <a:solidFill>
                  <a:srgbClr val="000000"/>
                </a:solidFill>
                <a:latin typeface="Times New Roman" pitchFamily="18" charset="0"/>
                <a:cs typeface="Times New Roman" pitchFamily="18" charset="0"/>
              </a:rPr>
              <a:t>Živković, S., 2024. Humanizing Leadership: From Empathy to Inclusion. Journal of accounting and management, 14(1), pp.49-57.</a:t>
            </a:r>
          </a:p>
        </p:txBody>
      </p:sp>
      <p:sp>
        <p:nvSpPr>
          <p:cNvPr id="13" name="Google Shape;129;p13"/>
          <p:cNvSpPr txBox="1">
            <a:spLocks/>
          </p:cNvSpPr>
          <p:nvPr/>
        </p:nvSpPr>
        <p:spPr>
          <a:xfrm>
            <a:off x="202474" y="322423"/>
            <a:ext cx="3054319" cy="937837"/>
          </a:xfrm>
          <a:prstGeom prst="rect">
            <a:avLst/>
          </a:prstGeom>
          <a:ln>
            <a:headEnd type="none" w="sm" len="sm"/>
            <a:tailEnd type="none" w="sm" len="sm"/>
          </a:ln>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1pPr>
            <a:lvl2pPr marL="914400" marR="0" lvl="1"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2pPr>
            <a:lvl3pPr marL="1371600" marR="0" lvl="2"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3pPr>
            <a:lvl4pPr marL="1828800" marR="0" lvl="3"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4pPr>
            <a:lvl5pPr marL="2286000" marR="0" lvl="4"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5pPr>
            <a:lvl6pPr marL="2743200" marR="0" lvl="5"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6pPr>
            <a:lvl7pPr marL="3200400" marR="0" lvl="6"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7pPr>
            <a:lvl8pPr marL="3657600" marR="0" lvl="7"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8pPr>
            <a:lvl9pPr marL="4114800" marR="0" lvl="8"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9pPr>
          </a:lstStyle>
          <a:p>
            <a:pPr marL="0" indent="0"/>
            <a:r>
              <a:rPr lang="en-US" sz="800" b="1" dirty="0">
                <a:solidFill>
                  <a:srgbClr val="000000"/>
                </a:solidFill>
                <a:latin typeface="Times New Roman" panose="02020603050405020304" pitchFamily="18" charset="0"/>
                <a:cs typeface="Times New Roman" panose="02020603050405020304" pitchFamily="18" charset="0"/>
              </a:rPr>
              <a:t>Introduction</a:t>
            </a:r>
          </a:p>
          <a:p>
            <a:pPr marL="0" indent="0" algn="just"/>
            <a:r>
              <a:rPr lang="en-US" sz="500" dirty="0">
                <a:solidFill>
                  <a:srgbClr val="000000"/>
                </a:solidFill>
                <a:latin typeface="Times New Roman" panose="02020603050405020304" pitchFamily="18" charset="0"/>
                <a:cs typeface="Times New Roman" panose="02020603050405020304" pitchFamily="18" charset="0"/>
              </a:rPr>
              <a:t>Emotional intelligence determines the way individuals think, behave, and interact at both school and work. Daniel Goleman proposed emotional intelligence comprises five aspects that comprise self-awareness, self-regulation, motivation, empathy and social skills. The components allow people to cope with stress, make sound decisions, and create significant relationships. Those students who acquire such skills tend to become more resilient and flexible, and employees apply them in order to work in a team and build positive working conditions. Emotional intelligence can be used in the workplace to enhance teamwork, leadership, and communication. It is also useful in making people handle change, stay motivated and approach challenges with confidence. This concept is significant to students who are to enter professional life because it is the basis of emotional balance, cooperation, and a successful career in the long term.</a:t>
            </a:r>
          </a:p>
        </p:txBody>
      </p:sp>
      <p:sp>
        <p:nvSpPr>
          <p:cNvPr id="3" name="AutoShape 2" descr="Eco-Friendly Cleaning Products Experts Trust Mos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4" name="AutoShape 5" descr="Reckit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5" name="AutoShape 15" descr="Tide PurClean Laundry Detergent Review - Consumer Report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6" name="AutoShape 17" descr="Tide PurClean Laundry Detergent Review - Consumer Reports"/>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2" name="Google Shape;131;p13">
            <a:extLst>
              <a:ext uri="{FF2B5EF4-FFF2-40B4-BE49-F238E27FC236}">
                <a16:creationId xmlns:a16="http://schemas.microsoft.com/office/drawing/2014/main" id="{61DA6D81-BACF-8522-3CBC-C7C20756D530}"/>
              </a:ext>
            </a:extLst>
          </p:cNvPr>
          <p:cNvSpPr txBox="1">
            <a:spLocks/>
          </p:cNvSpPr>
          <p:nvPr/>
        </p:nvSpPr>
        <p:spPr>
          <a:xfrm>
            <a:off x="202474" y="3266152"/>
            <a:ext cx="3054318" cy="1684671"/>
          </a:xfrm>
          <a:prstGeom prst="rect">
            <a:avLst/>
          </a:prstGeom>
          <a:gradFill>
            <a:gsLst>
              <a:gs pos="0">
                <a:srgbClr val="FFF6DB"/>
              </a:gs>
              <a:gs pos="100000">
                <a:srgbClr val="FAD25C"/>
              </a:gs>
            </a:gsLst>
            <a:lin ang="5400012" scaled="0"/>
          </a:gradFill>
          <a:ln w="2857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1pPr>
            <a:lvl2pPr marL="914400" marR="0" lvl="1"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2pPr>
            <a:lvl3pPr marL="1371600" marR="0" lvl="2"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3pPr>
            <a:lvl4pPr marL="1828800" marR="0" lvl="3"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4pPr>
            <a:lvl5pPr marL="2286000" marR="0" lvl="4"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5pPr>
            <a:lvl6pPr marL="2743200" marR="0" lvl="5"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6pPr>
            <a:lvl7pPr marL="3200400" marR="0" lvl="6"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7pPr>
            <a:lvl8pPr marL="3657600" marR="0" lvl="7"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8pPr>
            <a:lvl9pPr marL="4114800" marR="0" lvl="8"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9pPr>
          </a:lstStyle>
          <a:p>
            <a:pPr marL="0" indent="0"/>
            <a:r>
              <a:rPr lang="en-US" sz="800" b="1" dirty="0">
                <a:solidFill>
                  <a:srgbClr val="000000"/>
                </a:solidFill>
                <a:latin typeface="Times New Roman" pitchFamily="18" charset="0"/>
                <a:cs typeface="Times New Roman" pitchFamily="18" charset="0"/>
              </a:rPr>
              <a:t>Reflection on Emotional Control and Mindfulness</a:t>
            </a:r>
          </a:p>
          <a:p>
            <a:pPr marL="0" indent="0" algn="just"/>
            <a:r>
              <a:rPr lang="en-US" sz="500" dirty="0">
                <a:solidFill>
                  <a:srgbClr val="000000"/>
                </a:solidFill>
                <a:latin typeface="Times New Roman" pitchFamily="18" charset="0"/>
                <a:cs typeface="Times New Roman" pitchFamily="18" charset="0"/>
              </a:rPr>
              <a:t>In my studies, I have been able to learn the extent to which my performance and well-being can be greatly affected by emotions. I was usually nervous and distracted during rush hour or before exams. Initially, I attempted to disregard these feelings, but these feelings used to escalate. However, as time went by, I </a:t>
            </a:r>
            <a:r>
              <a:rPr lang="en-US" sz="500" dirty="0" err="1">
                <a:solidFill>
                  <a:srgbClr val="000000"/>
                </a:solidFill>
                <a:latin typeface="Times New Roman" pitchFamily="18" charset="0"/>
                <a:cs typeface="Times New Roman" pitchFamily="18" charset="0"/>
              </a:rPr>
              <a:t>realised</a:t>
            </a:r>
            <a:r>
              <a:rPr lang="en-US" sz="500" dirty="0">
                <a:solidFill>
                  <a:srgbClr val="000000"/>
                </a:solidFill>
                <a:latin typeface="Times New Roman" pitchFamily="18" charset="0"/>
                <a:cs typeface="Times New Roman" pitchFamily="18" charset="0"/>
              </a:rPr>
              <a:t> that it was better to accept emotions, instead of evading them. I have begun </a:t>
            </a:r>
            <a:r>
              <a:rPr lang="en-US" sz="500" dirty="0" err="1">
                <a:solidFill>
                  <a:srgbClr val="000000"/>
                </a:solidFill>
                <a:latin typeface="Times New Roman" pitchFamily="18" charset="0"/>
                <a:cs typeface="Times New Roman" pitchFamily="18" charset="0"/>
              </a:rPr>
              <a:t>practising</a:t>
            </a:r>
            <a:r>
              <a:rPr lang="en-US" sz="500" dirty="0">
                <a:solidFill>
                  <a:srgbClr val="000000"/>
                </a:solidFill>
                <a:latin typeface="Times New Roman" pitchFamily="18" charset="0"/>
                <a:cs typeface="Times New Roman" pitchFamily="18" charset="0"/>
              </a:rPr>
              <a:t> mindfulness meditation, like breathing and brief meditation sessions, prior to studying. Such relaxation enhanced concentration and </a:t>
            </a:r>
            <a:r>
              <a:rPr lang="en-US" sz="500" dirty="0" err="1">
                <a:solidFill>
                  <a:srgbClr val="000000"/>
                </a:solidFill>
                <a:latin typeface="Times New Roman" pitchFamily="18" charset="0"/>
                <a:cs typeface="Times New Roman" pitchFamily="18" charset="0"/>
              </a:rPr>
              <a:t>minimised</a:t>
            </a:r>
            <a:r>
              <a:rPr lang="en-US" sz="500" dirty="0">
                <a:solidFill>
                  <a:srgbClr val="000000"/>
                </a:solidFill>
                <a:latin typeface="Times New Roman" pitchFamily="18" charset="0"/>
                <a:cs typeface="Times New Roman" pitchFamily="18" charset="0"/>
              </a:rPr>
              <a:t> pressures. A reflection diary helped me observe some emotional patterns as well. I found out that time management is one of the main causes of frustration and guilt. The awareness of this enabled me to be more comfortable with planning and creating attainable deadlines. I also observed that the comparison with other people influenced my confidence. Through mindfulness, I acquired the knowledge to focus on my progress and not on the pressure of others.</a:t>
            </a:r>
          </a:p>
          <a:p>
            <a:pPr marL="0" indent="0" algn="just"/>
            <a:r>
              <a:rPr lang="en-US" sz="500" dirty="0">
                <a:solidFill>
                  <a:srgbClr val="000000"/>
                </a:solidFill>
                <a:latin typeface="Times New Roman" pitchFamily="18" charset="0"/>
                <a:cs typeface="Times New Roman" pitchFamily="18" charset="0"/>
              </a:rPr>
              <a:t>Self-criticism was another problem that I had to deal with. I would be discouraged when I got lower grades. With time, I was able to have a different attitude towards mistakes as learning opportunities. Such an attitude also contributed to my being strong and patient. Speaking to my peers about the difficulties helped me be more understanding, also. It also made me remember that all people have the same emotions and that it is easier to learn when one supports another. Mindfulness not only makes me better at controlling my emotions but also teaches me to be present. It allowed me not to be too concerned with the results and enjoy the process of learning. They are also applicable in workplaces where the employees tend to be under pressure, time-bound and interpersonal conflict. Being emotionally conscious and mindful, an employee will be able to react to a problem without panicking and become professional even in problematic situations.</a:t>
            </a:r>
          </a:p>
        </p:txBody>
      </p:sp>
      <p:sp>
        <p:nvSpPr>
          <p:cNvPr id="11" name="Google Shape;130;p13">
            <a:extLst>
              <a:ext uri="{FF2B5EF4-FFF2-40B4-BE49-F238E27FC236}">
                <a16:creationId xmlns:a16="http://schemas.microsoft.com/office/drawing/2014/main" id="{795E9A7C-F077-187A-6CB6-CCF93E74E670}"/>
              </a:ext>
            </a:extLst>
          </p:cNvPr>
          <p:cNvSpPr txBox="1">
            <a:spLocks/>
          </p:cNvSpPr>
          <p:nvPr/>
        </p:nvSpPr>
        <p:spPr>
          <a:xfrm>
            <a:off x="3256793" y="2351618"/>
            <a:ext cx="3287698" cy="1293355"/>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1pPr>
            <a:lvl2pPr marL="914400" marR="0" lvl="1"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2pPr>
            <a:lvl3pPr marL="1371600" marR="0" lvl="2"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3pPr>
            <a:lvl4pPr marL="1828800" marR="0" lvl="3"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4pPr>
            <a:lvl5pPr marL="2286000" marR="0" lvl="4"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5pPr>
            <a:lvl6pPr marL="2743200" marR="0" lvl="5"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6pPr>
            <a:lvl7pPr marL="3200400" marR="0" lvl="6"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7pPr>
            <a:lvl8pPr marL="3657600" marR="0" lvl="7"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8pPr>
            <a:lvl9pPr marL="4114800" marR="0" lvl="8" indent="-298450" algn="ctr" rtl="0">
              <a:lnSpc>
                <a:spcPct val="100000"/>
              </a:lnSpc>
              <a:spcBef>
                <a:spcPts val="0"/>
              </a:spcBef>
              <a:spcAft>
                <a:spcPts val="0"/>
              </a:spcAft>
              <a:buClr>
                <a:schemeClr val="lt1"/>
              </a:buClr>
              <a:buSzPts val="1600"/>
              <a:buFont typeface="Calibri"/>
              <a:buNone/>
              <a:defRPr sz="1600" b="0" i="0" u="none" strike="noStrike" cap="none">
                <a:solidFill>
                  <a:schemeClr val="lt1"/>
                </a:solidFill>
                <a:latin typeface="Calibri"/>
                <a:ea typeface="Calibri"/>
                <a:cs typeface="Calibri"/>
                <a:sym typeface="Calibri"/>
              </a:defRPr>
            </a:lvl9pPr>
          </a:lstStyle>
          <a:p>
            <a:pPr marL="0" indent="0"/>
            <a:r>
              <a:rPr lang="en-US" sz="800" b="1" dirty="0">
                <a:solidFill>
                  <a:srgbClr val="000000"/>
                </a:solidFill>
                <a:latin typeface="Times New Roman" pitchFamily="18" charset="0"/>
                <a:cs typeface="Times New Roman" pitchFamily="18" charset="0"/>
              </a:rPr>
              <a:t>Factors for Success and Workplace Application</a:t>
            </a:r>
          </a:p>
          <a:p>
            <a:pPr marL="0" indent="0" algn="just"/>
            <a:r>
              <a:rPr lang="en-US" sz="500" dirty="0">
                <a:solidFill>
                  <a:srgbClr val="000000"/>
                </a:solidFill>
                <a:latin typeface="Times New Roman" pitchFamily="18" charset="0"/>
                <a:cs typeface="Times New Roman" pitchFamily="18" charset="0"/>
              </a:rPr>
              <a:t>Technical ability is not the only thing that helps in success in both study and work. Mindfulness and emotional intelligence are key to the accomplishment of goals and well-being. Self-awareness helps one to </a:t>
            </a:r>
            <a:r>
              <a:rPr lang="en-US" sz="500" dirty="0" err="1">
                <a:solidFill>
                  <a:srgbClr val="000000"/>
                </a:solidFill>
                <a:latin typeface="Times New Roman" pitchFamily="18" charset="0"/>
                <a:cs typeface="Times New Roman" pitchFamily="18" charset="0"/>
              </a:rPr>
              <a:t>realise</a:t>
            </a:r>
            <a:r>
              <a:rPr lang="en-US" sz="500" dirty="0">
                <a:solidFill>
                  <a:srgbClr val="000000"/>
                </a:solidFill>
                <a:latin typeface="Times New Roman" pitchFamily="18" charset="0"/>
                <a:cs typeface="Times New Roman" pitchFamily="18" charset="0"/>
              </a:rPr>
              <a:t> how their feelings affect communication and </a:t>
            </a:r>
            <a:r>
              <a:rPr lang="en-US" sz="500" dirty="0" err="1">
                <a:solidFill>
                  <a:srgbClr val="000000"/>
                </a:solidFill>
                <a:latin typeface="Times New Roman" pitchFamily="18" charset="0"/>
                <a:cs typeface="Times New Roman" pitchFamily="18" charset="0"/>
              </a:rPr>
              <a:t>behaviour</a:t>
            </a:r>
            <a:r>
              <a:rPr lang="en-US" sz="500" dirty="0">
                <a:solidFill>
                  <a:srgbClr val="000000"/>
                </a:solidFill>
                <a:latin typeface="Times New Roman" pitchFamily="18" charset="0"/>
                <a:cs typeface="Times New Roman" pitchFamily="18" charset="0"/>
              </a:rPr>
              <a:t> (Pretorius, A. and Plaatjies, 2023). Self-regulation enables them to react peacefully whenever there is stress or the occurrence of conflicting situations. Motivation gives the impulse to conquer the troubles and to seek development. Empathy facilitates inclusivity and cooperation, whereas social skills enable individuals to interact and work together.</a:t>
            </a:r>
          </a:p>
          <a:p>
            <a:pPr marL="0" indent="0" algn="just"/>
            <a:r>
              <a:rPr lang="en-US" sz="500" dirty="0">
                <a:solidFill>
                  <a:srgbClr val="000000"/>
                </a:solidFill>
                <a:latin typeface="Times New Roman" pitchFamily="18" charset="0"/>
                <a:cs typeface="Times New Roman" pitchFamily="18" charset="0"/>
              </a:rPr>
              <a:t>Mindfulness enhances emotional intelligence by making one focused, less stressed, and able to think positively. Mindfulness training is now promoted in many </a:t>
            </a:r>
            <a:r>
              <a:rPr lang="en-US" sz="500" dirty="0" err="1">
                <a:solidFill>
                  <a:srgbClr val="000000"/>
                </a:solidFill>
                <a:latin typeface="Times New Roman" pitchFamily="18" charset="0"/>
                <a:cs typeface="Times New Roman" pitchFamily="18" charset="0"/>
              </a:rPr>
              <a:t>organisations</a:t>
            </a:r>
            <a:r>
              <a:rPr lang="en-US" sz="500" dirty="0">
                <a:solidFill>
                  <a:srgbClr val="000000"/>
                </a:solidFill>
                <a:latin typeface="Times New Roman" pitchFamily="18" charset="0"/>
                <a:cs typeface="Times New Roman" pitchFamily="18" charset="0"/>
              </a:rPr>
              <a:t> in an attempt to improve productivity and wellbeing (Khemraj et al. 2023). Nonetheless, other researchers believe that emotional intelligence may not be easily quantified and that its effectiveness ought to be based on </a:t>
            </a:r>
            <a:r>
              <a:rPr lang="en-US" sz="500" dirty="0" err="1">
                <a:solidFill>
                  <a:srgbClr val="000000"/>
                </a:solidFill>
                <a:latin typeface="Times New Roman" pitchFamily="18" charset="0"/>
                <a:cs typeface="Times New Roman" pitchFamily="18" charset="0"/>
              </a:rPr>
              <a:t>organisational</a:t>
            </a:r>
            <a:r>
              <a:rPr lang="en-US" sz="500" dirty="0">
                <a:solidFill>
                  <a:srgbClr val="000000"/>
                </a:solidFill>
                <a:latin typeface="Times New Roman" pitchFamily="18" charset="0"/>
                <a:cs typeface="Times New Roman" pitchFamily="18" charset="0"/>
              </a:rPr>
              <a:t> culture. Emotional intelligence at the workplace requires supportive leadership and open communication to flourish (</a:t>
            </a:r>
            <a:r>
              <a:rPr lang="en-US" sz="500" dirty="0" err="1">
                <a:solidFill>
                  <a:srgbClr val="000000"/>
                </a:solidFill>
                <a:latin typeface="Times New Roman" pitchFamily="18" charset="0"/>
                <a:cs typeface="Times New Roman" pitchFamily="18" charset="0"/>
              </a:rPr>
              <a:t>Kargeti</a:t>
            </a:r>
            <a:r>
              <a:rPr lang="en-US" sz="500" dirty="0">
                <a:solidFill>
                  <a:srgbClr val="000000"/>
                </a:solidFill>
                <a:latin typeface="Times New Roman" pitchFamily="18" charset="0"/>
                <a:cs typeface="Times New Roman" pitchFamily="18" charset="0"/>
              </a:rPr>
              <a:t>, 2023). I will also remain engaged in building my emotional intelligence with the help of mindfulness and reflection. These are some of the skills that I will apply in future workplaces to establish a positive relationship, pressure management, and motivation. </a:t>
            </a:r>
          </a:p>
        </p:txBody>
      </p:sp>
      <p:pic>
        <p:nvPicPr>
          <p:cNvPr id="12" name="Picture 2" descr="Emotional Intelligence">
            <a:extLst>
              <a:ext uri="{FF2B5EF4-FFF2-40B4-BE49-F238E27FC236}">
                <a16:creationId xmlns:a16="http://schemas.microsoft.com/office/drawing/2014/main" id="{14327EB2-7038-C194-B786-1E9EE60DFB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72" r="5541"/>
          <a:stretch>
            <a:fillRect/>
          </a:stretch>
        </p:blipFill>
        <p:spPr bwMode="auto">
          <a:xfrm>
            <a:off x="202474" y="1267097"/>
            <a:ext cx="1763486" cy="1988456"/>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4" name="Picture 4" descr="A Milestone of Intelligent Development: Daniel Goleman's Emotional  Intelligence Theory - Experianta">
            <a:extLst>
              <a:ext uri="{FF2B5EF4-FFF2-40B4-BE49-F238E27FC236}">
                <a16:creationId xmlns:a16="http://schemas.microsoft.com/office/drawing/2014/main" id="{D8BDAC69-A193-2AD8-5749-74746D37E52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296"/>
          <a:stretch>
            <a:fillRect/>
          </a:stretch>
        </p:blipFill>
        <p:spPr bwMode="auto">
          <a:xfrm>
            <a:off x="3256793" y="1267097"/>
            <a:ext cx="1863848" cy="1077247"/>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030" name="Picture 6" descr="Emotional Intelligence by Daniel Goleman: Self-Mastery - Wind4Change">
            <a:extLst>
              <a:ext uri="{FF2B5EF4-FFF2-40B4-BE49-F238E27FC236}">
                <a16:creationId xmlns:a16="http://schemas.microsoft.com/office/drawing/2014/main" id="{0AE6036B-7A83-BEDD-4B81-E16CFC3AECC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65960" y="1267098"/>
            <a:ext cx="1301593" cy="1070848"/>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032" name="Picture 8" descr="How Practicing Mindfulness Makes You a Better Manager">
            <a:extLst>
              <a:ext uri="{FF2B5EF4-FFF2-40B4-BE49-F238E27FC236}">
                <a16:creationId xmlns:a16="http://schemas.microsoft.com/office/drawing/2014/main" id="{9FC60CBF-041E-11FD-B8D0-F58E49AC602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65959" y="2337946"/>
            <a:ext cx="1290831" cy="91470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034" name="Picture 10" descr="The Trap of Self-Criticism | Psychology Today">
            <a:extLst>
              <a:ext uri="{FF2B5EF4-FFF2-40B4-BE49-F238E27FC236}">
                <a16:creationId xmlns:a16="http://schemas.microsoft.com/office/drawing/2014/main" id="{BDDE2D9A-D009-08BD-2B10-E7A1707B93F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67553" y="3644973"/>
            <a:ext cx="1997655" cy="130585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036" name="Picture 12" descr="An Introduction to Mindfulness - Healthy Monday">
            <a:extLst>
              <a:ext uri="{FF2B5EF4-FFF2-40B4-BE49-F238E27FC236}">
                <a16:creationId xmlns:a16="http://schemas.microsoft.com/office/drawing/2014/main" id="{382D50F3-52FC-CE64-E0EE-D4D4ECCA3DFD}"/>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1527" b="10716"/>
          <a:stretch>
            <a:fillRect/>
          </a:stretch>
        </p:blipFill>
        <p:spPr bwMode="auto">
          <a:xfrm>
            <a:off x="6533728" y="2351923"/>
            <a:ext cx="1594260" cy="1286519"/>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038" name="Picture 14" descr="The Mayer and Salovey (1997) four-branch model of emotional... | Download  Scientific Diagram">
            <a:extLst>
              <a:ext uri="{FF2B5EF4-FFF2-40B4-BE49-F238E27FC236}">
                <a16:creationId xmlns:a16="http://schemas.microsoft.com/office/drawing/2014/main" id="{31C22137-AA4A-E28C-3B26-8E834ADAE88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20641" y="1267097"/>
            <a:ext cx="1423850" cy="1096627"/>
          </a:xfrm>
          <a:prstGeom prst="rect">
            <a:avLst/>
          </a:prstGeom>
          <a:noFill/>
          <a:ln w="3175">
            <a:solidFill>
              <a:schemeClr val="accent1"/>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103</TotalTime>
  <Words>1644</Words>
  <Application>Microsoft Macintosh PowerPoint</Application>
  <PresentationFormat>On-screen Show (16:9)</PresentationFormat>
  <Paragraphs>27</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Nunito</vt:lpstr>
      <vt:lpstr>Calibri</vt:lpstr>
      <vt:lpstr>Mongolian Baiti</vt:lpstr>
      <vt:lpstr>Arial</vt:lpstr>
      <vt:lpstr>Times New Roman</vt:lpstr>
      <vt:lpstr>Shift</vt:lpstr>
      <vt:lpstr>Name: Daneil Nelson Student Number: 2309115 Leadership and Management Skills for the Workplace Module Code: LCLM 5006 </vt:lpstr>
      <vt:lpstr>DEVELOPING EMOTIONAL INTELLIGENCE AND MANAGING MY EMOTIONS AS A STUDENT AND FUTURE PROFESSIONAL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 Investigate the Use of Drones in Disaster Scenarios</dc:title>
  <cp:lastModifiedBy>Daneil Luwayne Nelson (2309115)</cp:lastModifiedBy>
  <cp:revision>29</cp:revision>
  <dcterms:modified xsi:type="dcterms:W3CDTF">2025-10-12T13:27:02Z</dcterms:modified>
</cp:coreProperties>
</file>