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Lst>
  <p:handoutMasterIdLst>
    <p:handoutMasterId r:id="rId59"/>
  </p:handoutMasterIdLst>
  <p:sldIdLst>
    <p:sldId id="468" r:id="rId20"/>
    <p:sldId id="469" r:id="rId21"/>
    <p:sldId id="467" r:id="rId22"/>
    <p:sldId id="258" r:id="rId23"/>
    <p:sldId id="410" r:id="rId24"/>
    <p:sldId id="446" r:id="rId25"/>
    <p:sldId id="447" r:id="rId26"/>
    <p:sldId id="412" r:id="rId27"/>
    <p:sldId id="449" r:id="rId28"/>
    <p:sldId id="413" r:id="rId29"/>
    <p:sldId id="450" r:id="rId30"/>
    <p:sldId id="451" r:id="rId31"/>
    <p:sldId id="452" r:id="rId32"/>
    <p:sldId id="453" r:id="rId33"/>
    <p:sldId id="454" r:id="rId34"/>
    <p:sldId id="414" r:id="rId35"/>
    <p:sldId id="416" r:id="rId36"/>
    <p:sldId id="459" r:id="rId37"/>
    <p:sldId id="455" r:id="rId38"/>
    <p:sldId id="417" r:id="rId39"/>
    <p:sldId id="418" r:id="rId40"/>
    <p:sldId id="419" r:id="rId41"/>
    <p:sldId id="420" r:id="rId42"/>
    <p:sldId id="421" r:id="rId43"/>
    <p:sldId id="460" r:id="rId44"/>
    <p:sldId id="457" r:id="rId45"/>
    <p:sldId id="461" r:id="rId46"/>
    <p:sldId id="424" r:id="rId47"/>
    <p:sldId id="425" r:id="rId48"/>
    <p:sldId id="428" r:id="rId49"/>
    <p:sldId id="429" r:id="rId50"/>
    <p:sldId id="458" r:id="rId51"/>
    <p:sldId id="462" r:id="rId52"/>
    <p:sldId id="463" r:id="rId53"/>
    <p:sldId id="464" r:id="rId54"/>
    <p:sldId id="465" r:id="rId55"/>
    <p:sldId id="466" r:id="rId56"/>
    <p:sldId id="442" r:id="rId57"/>
    <p:sldId id="470" r:id="rId5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 Parry" initials="JGP" lastIdx="1" clrIdx="0">
    <p:extLst>
      <p:ext uri="{19B8F6BF-5375-455C-9EA6-DF929625EA0E}">
        <p15:presenceInfo xmlns:p15="http://schemas.microsoft.com/office/powerpoint/2012/main" userId="Jayne Griffith Par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7" autoAdjust="0"/>
    <p:restoredTop sz="94660"/>
  </p:normalViewPr>
  <p:slideViewPr>
    <p:cSldViewPr>
      <p:cViewPr varScale="1">
        <p:scale>
          <a:sx n="114" d="100"/>
          <a:sy n="114" d="100"/>
        </p:scale>
        <p:origin x="1386"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slide" Target="slides/slide36.xml"/><Relationship Id="rId63"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1.xml"/><Relationship Id="rId29" Type="http://schemas.openxmlformats.org/officeDocument/2006/relationships/slide" Target="slides/slide10.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61"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3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48683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2771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30071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00604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67642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59751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4010346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894855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06021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29453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463890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940182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6582465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921992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58486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454121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636177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69023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08420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35507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859041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02431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97422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77815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431665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813602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29053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725271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866634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2727550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57802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69270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6004657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366939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860770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833114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27099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412827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450073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03070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6394117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3355354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8400102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9755527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6893823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1957056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282019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497229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1891998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370842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02820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5860328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5441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0385410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242017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0925778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1474104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026136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7840886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3627351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5481846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3906357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6642671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668427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913200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42057526"/>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730581"/>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34202986"/>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9993458"/>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55725104"/>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30251327"/>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32510885"/>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007315231"/>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34301276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4115906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3175595"/>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7546496"/>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37678237"/>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8617548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085156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5.xml"/><Relationship Id="rId5" Type="http://schemas.openxmlformats.org/officeDocument/2006/relationships/image" Target="../media/image30.png"/><Relationship Id="rId4" Type="http://schemas.openxmlformats.org/officeDocument/2006/relationships/image" Target="../media/image29.png"/></Relationships>
</file>

<file path=ppt/slides/_rels/slide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slideLayout" Target="../slideLayouts/slideLayout15.xml"/><Relationship Id="rId1" Type="http://schemas.openxmlformats.org/officeDocument/2006/relationships/video" Target="https://www.youtube.com/embed/1w-bTE0EeOQ?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slideLayout" Target="../slideLayouts/slideLayout15.xml"/><Relationship Id="rId1" Type="http://schemas.openxmlformats.org/officeDocument/2006/relationships/video" Target="https://www.youtube.com/embed/bixR-KIJKYM?feature=oembed"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slideLayout" Target="../slideLayouts/slideLayout15.xml"/><Relationship Id="rId1" Type="http://schemas.openxmlformats.org/officeDocument/2006/relationships/video" Target="https://www.youtube.com/embed/KzRka1lpdb4?feature=oembed"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slideLayout" Target="../slideLayouts/slideLayout15.xml"/><Relationship Id="rId1" Type="http://schemas.openxmlformats.org/officeDocument/2006/relationships/video" Target="https://www.youtube.com/embed/yCUdOhiOCpc?feature=oembed"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slideLayout" Target="../slideLayouts/slideLayout15.xml"/><Relationship Id="rId1" Type="http://schemas.openxmlformats.org/officeDocument/2006/relationships/video" Target="https://www.youtube.com/embed/W5svVkY11cs?feature=oembed" TargetMode="External"/></Relationships>
</file>

<file path=ppt/slides/_rels/slide36.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7561481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2620884-436F-4AE3-A751-051F85F45737}"/>
              </a:ext>
            </a:extLst>
          </p:cNvPr>
          <p:cNvSpPr>
            <a:spLocks noGrp="1"/>
          </p:cNvSpPr>
          <p:nvPr>
            <p:ph type="title"/>
          </p:nvPr>
        </p:nvSpPr>
        <p:spPr>
          <a:xfrm>
            <a:off x="384175" y="1516063"/>
            <a:ext cx="8058150" cy="3608387"/>
          </a:xfrm>
        </p:spPr>
        <p:txBody>
          <a:bodyPr>
            <a:normAutofit/>
          </a:bodyPr>
          <a:lstStyle/>
          <a:p>
            <a:pPr algn="ctr"/>
            <a:br>
              <a:rPr lang="en-GB" i="1" dirty="0">
                <a:solidFill>
                  <a:schemeClr val="bg1"/>
                </a:solidFill>
              </a:rPr>
            </a:br>
            <a:r>
              <a:rPr lang="en-GB" i="1" dirty="0">
                <a:solidFill>
                  <a:schemeClr val="bg1"/>
                </a:solidFill>
              </a:rPr>
              <a:t>INTERNATIONAL HOTEL MANAGEMENT</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Marketing Essentials</a:t>
            </a:r>
            <a:br>
              <a:rPr lang="en-GB" i="1" dirty="0">
                <a:solidFill>
                  <a:schemeClr val="bg1"/>
                </a:solidFill>
              </a:rPr>
            </a:br>
            <a:r>
              <a:rPr lang="en-GB" i="1" dirty="0">
                <a:solidFill>
                  <a:schemeClr val="bg1"/>
                </a:solidFill>
              </a:rPr>
              <a:t>BMIH4005</a:t>
            </a:r>
            <a:endParaRPr lang="en-GB" dirty="0">
              <a:solidFill>
                <a:schemeClr val="bg1"/>
              </a:solidFill>
            </a:endParaRPr>
          </a:p>
        </p:txBody>
      </p:sp>
    </p:spTree>
    <p:extLst>
      <p:ext uri="{BB962C8B-B14F-4D97-AF65-F5344CB8AC3E}">
        <p14:creationId xmlns:p14="http://schemas.microsoft.com/office/powerpoint/2010/main" val="1479874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E068BEA-21F2-4352-8D66-CE67144BE2C3}"/>
              </a:ext>
            </a:extLst>
          </p:cNvPr>
          <p:cNvSpPr>
            <a:spLocks noGrp="1"/>
          </p:cNvSpPr>
          <p:nvPr>
            <p:ph type="title"/>
          </p:nvPr>
        </p:nvSpPr>
        <p:spPr>
          <a:xfrm>
            <a:off x="384175" y="980729"/>
            <a:ext cx="3879850" cy="1800200"/>
          </a:xfrm>
        </p:spPr>
        <p:txBody>
          <a:bodyPr anchor="ctr">
            <a:normAutofit/>
          </a:bodyPr>
          <a:lstStyle/>
          <a:p>
            <a:r>
              <a:rPr lang="en-GB" dirty="0">
                <a:solidFill>
                  <a:schemeClr val="bg1"/>
                </a:solidFill>
              </a:rPr>
              <a:t>Before We start</a:t>
            </a:r>
          </a:p>
        </p:txBody>
      </p:sp>
      <p:pic>
        <p:nvPicPr>
          <p:cNvPr id="4" name="Picture 3">
            <a:extLst>
              <a:ext uri="{FF2B5EF4-FFF2-40B4-BE49-F238E27FC236}">
                <a16:creationId xmlns:a16="http://schemas.microsoft.com/office/drawing/2014/main" id="{1839357E-C618-4748-A643-D768CB7709D5}"/>
              </a:ext>
            </a:extLst>
          </p:cNvPr>
          <p:cNvPicPr>
            <a:picLocks noChangeAspect="1"/>
          </p:cNvPicPr>
          <p:nvPr/>
        </p:nvPicPr>
        <p:blipFill>
          <a:blip r:embed="rId2"/>
          <a:stretch>
            <a:fillRect/>
          </a:stretch>
        </p:blipFill>
        <p:spPr>
          <a:xfrm>
            <a:off x="251520" y="2204864"/>
            <a:ext cx="3858387" cy="3066554"/>
          </a:xfrm>
          <a:prstGeom prst="rect">
            <a:avLst/>
          </a:prstGeom>
        </p:spPr>
      </p:pic>
    </p:spTree>
    <p:extLst>
      <p:ext uri="{BB962C8B-B14F-4D97-AF65-F5344CB8AC3E}">
        <p14:creationId xmlns:p14="http://schemas.microsoft.com/office/powerpoint/2010/main" val="29109088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For Today</a:t>
            </a:r>
          </a:p>
        </p:txBody>
      </p:sp>
      <p:sp>
        <p:nvSpPr>
          <p:cNvPr id="3" name="Content Placeholder 2"/>
          <p:cNvSpPr>
            <a:spLocks noGrp="1"/>
          </p:cNvSpPr>
          <p:nvPr>
            <p:ph idx="1"/>
          </p:nvPr>
        </p:nvSpPr>
        <p:spPr>
          <a:xfrm>
            <a:off x="4067944" y="1600201"/>
            <a:ext cx="4618856" cy="3917032"/>
          </a:xfrm>
        </p:spPr>
        <p:txBody>
          <a:bodyPr>
            <a:normAutofit/>
          </a:bodyPr>
          <a:lstStyle/>
          <a:p>
            <a:pPr marL="0" indent="0">
              <a:buNone/>
            </a:pPr>
            <a:endParaRPr lang="en-GB" sz="2000" dirty="0"/>
          </a:p>
          <a:p>
            <a:pPr marL="0" indent="0">
              <a:buNone/>
            </a:pPr>
            <a:r>
              <a:rPr lang="en-GB" sz="2000" dirty="0"/>
              <a:t>What is Social Media</a:t>
            </a:r>
          </a:p>
          <a:p>
            <a:pPr marL="0" indent="0">
              <a:buNone/>
            </a:pPr>
            <a:endParaRPr lang="en-GB" sz="2000" dirty="0"/>
          </a:p>
          <a:p>
            <a:pPr marL="0" indent="0">
              <a:buNone/>
            </a:pPr>
            <a:r>
              <a:rPr lang="en-GB" sz="2000" dirty="0"/>
              <a:t>What affect does it have on Hotels and Hospitality Industry?</a:t>
            </a:r>
          </a:p>
          <a:p>
            <a:pPr marL="0" indent="0">
              <a:buNone/>
            </a:pPr>
            <a:endParaRPr lang="en-GB" sz="2000" dirty="0"/>
          </a:p>
          <a:p>
            <a:pPr marL="0" indent="0">
              <a:buNone/>
            </a:pPr>
            <a:r>
              <a:rPr lang="en-GB" sz="2000"/>
              <a:t>The </a:t>
            </a:r>
            <a:r>
              <a:rPr lang="en-GB" sz="2000" dirty="0"/>
              <a:t>Module Feedback process.</a:t>
            </a:r>
          </a:p>
          <a:p>
            <a:pPr marL="0" indent="0">
              <a:buNone/>
            </a:pPr>
            <a:endParaRPr lang="en-GB" sz="2000" dirty="0"/>
          </a:p>
          <a:p>
            <a:pPr marL="0" indent="0">
              <a:buNone/>
            </a:pPr>
            <a:endParaRPr lang="en-GB" sz="2000" dirty="0"/>
          </a:p>
        </p:txBody>
      </p:sp>
      <p:pic>
        <p:nvPicPr>
          <p:cNvPr id="5" name="Picture 4">
            <a:extLst>
              <a:ext uri="{FF2B5EF4-FFF2-40B4-BE49-F238E27FC236}">
                <a16:creationId xmlns:a16="http://schemas.microsoft.com/office/drawing/2014/main" id="{A2F2DC00-6C0D-4912-A71F-5C83EEB8E1AA}"/>
              </a:ext>
            </a:extLst>
          </p:cNvPr>
          <p:cNvPicPr>
            <a:picLocks noChangeAspect="1"/>
          </p:cNvPicPr>
          <p:nvPr/>
        </p:nvPicPr>
        <p:blipFill>
          <a:blip r:embed="rId2">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a:xfrm>
            <a:off x="457200" y="2096852"/>
            <a:ext cx="3394720" cy="2664296"/>
          </a:xfrm>
          <a:prstGeom prst="rect">
            <a:avLst/>
          </a:prstGeom>
        </p:spPr>
      </p:pic>
    </p:spTree>
    <p:extLst>
      <p:ext uri="{BB962C8B-B14F-4D97-AF65-F5344CB8AC3E}">
        <p14:creationId xmlns:p14="http://schemas.microsoft.com/office/powerpoint/2010/main" val="4228389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5B684-130B-4F2D-899C-8373A5E1FC5F}"/>
              </a:ext>
            </a:extLst>
          </p:cNvPr>
          <p:cNvSpPr>
            <a:spLocks noGrp="1"/>
          </p:cNvSpPr>
          <p:nvPr>
            <p:ph type="title"/>
          </p:nvPr>
        </p:nvSpPr>
        <p:spPr>
          <a:xfrm>
            <a:off x="455797" y="44624"/>
            <a:ext cx="8229600" cy="562074"/>
          </a:xfrm>
        </p:spPr>
        <p:txBody>
          <a:bodyPr>
            <a:normAutofit/>
          </a:bodyPr>
          <a:lstStyle/>
          <a:p>
            <a:r>
              <a:rPr lang="en-GB" sz="2800" b="1" dirty="0">
                <a:solidFill>
                  <a:schemeClr val="tx2"/>
                </a:solidFill>
              </a:rPr>
              <a:t>Its a social World</a:t>
            </a:r>
          </a:p>
        </p:txBody>
      </p:sp>
      <p:sp>
        <p:nvSpPr>
          <p:cNvPr id="3" name="Content Placeholder 2">
            <a:extLst>
              <a:ext uri="{FF2B5EF4-FFF2-40B4-BE49-F238E27FC236}">
                <a16:creationId xmlns:a16="http://schemas.microsoft.com/office/drawing/2014/main" id="{2D3A7A8B-C362-4E5A-B53A-B0267CD01037}"/>
              </a:ext>
            </a:extLst>
          </p:cNvPr>
          <p:cNvSpPr>
            <a:spLocks noGrp="1"/>
          </p:cNvSpPr>
          <p:nvPr>
            <p:ph idx="1"/>
          </p:nvPr>
        </p:nvSpPr>
        <p:spPr>
          <a:xfrm>
            <a:off x="0" y="606698"/>
            <a:ext cx="9108504" cy="5126558"/>
          </a:xfrm>
        </p:spPr>
        <p:txBody>
          <a:bodyPr>
            <a:normAutofit fontScale="85000" lnSpcReduction="20000"/>
          </a:bodyPr>
          <a:lstStyle/>
          <a:p>
            <a:pPr marL="0" indent="0">
              <a:buNone/>
            </a:pPr>
            <a:r>
              <a:rPr lang="en-GB" sz="2800" dirty="0"/>
              <a:t>What was the first thing you did when you woke up this morning?</a:t>
            </a:r>
          </a:p>
          <a:p>
            <a:pPr marL="0" indent="0">
              <a:buNone/>
            </a:pPr>
            <a:endParaRPr lang="en-GB" sz="2800" dirty="0"/>
          </a:p>
          <a:p>
            <a:pPr marL="0" indent="0">
              <a:buNone/>
            </a:pPr>
            <a:r>
              <a:rPr lang="en-GB" sz="2800" dirty="0"/>
              <a:t>Checked your mobile?</a:t>
            </a:r>
          </a:p>
          <a:p>
            <a:pPr marL="0" indent="0">
              <a:buNone/>
            </a:pPr>
            <a:endParaRPr lang="en-GB" sz="2800" dirty="0"/>
          </a:p>
          <a:p>
            <a:pPr marL="0" indent="0">
              <a:buNone/>
            </a:pPr>
            <a:r>
              <a:rPr lang="en-GB" sz="2800" dirty="0"/>
              <a:t>Maybe set up a snapchat story?</a:t>
            </a:r>
          </a:p>
          <a:p>
            <a:pPr marL="0" indent="0">
              <a:buNone/>
            </a:pPr>
            <a:endParaRPr lang="en-GB" sz="2800" dirty="0"/>
          </a:p>
          <a:p>
            <a:pPr marL="0" indent="0">
              <a:buNone/>
            </a:pPr>
            <a:r>
              <a:rPr lang="en-GB" sz="2800" dirty="0"/>
              <a:t>Scrolled through a few Tweets </a:t>
            </a:r>
          </a:p>
          <a:p>
            <a:pPr marL="0" indent="0">
              <a:buNone/>
            </a:pPr>
            <a:endParaRPr lang="en-GB" sz="2800" dirty="0"/>
          </a:p>
          <a:p>
            <a:pPr marL="0" indent="0">
              <a:buNone/>
            </a:pPr>
            <a:r>
              <a:rPr lang="en-GB" sz="2800" dirty="0"/>
              <a:t>or checked out WhatsApp</a:t>
            </a:r>
          </a:p>
          <a:p>
            <a:pPr marL="0" indent="0">
              <a:buNone/>
            </a:pPr>
            <a:endParaRPr lang="en-GB" sz="2800" dirty="0"/>
          </a:p>
          <a:p>
            <a:pPr marL="0" indent="0" algn="ctr">
              <a:buNone/>
            </a:pPr>
            <a:r>
              <a:rPr lang="en-GB" sz="2800" b="1" dirty="0">
                <a:solidFill>
                  <a:schemeClr val="tx2"/>
                </a:solidFill>
              </a:rPr>
              <a:t>You wouldn't be alone one survey of people from 31 countries reported that 96% of them use their smartphone within an hour of waking up often before they get out of bed</a:t>
            </a:r>
          </a:p>
          <a:p>
            <a:pPr marL="0" indent="0" algn="r">
              <a:buNone/>
            </a:pPr>
            <a:r>
              <a:rPr lang="en-GB" sz="2800" dirty="0"/>
              <a:t> </a:t>
            </a:r>
            <a:r>
              <a:rPr lang="en-GB" sz="2200" dirty="0"/>
              <a:t>(Lee &amp; </a:t>
            </a:r>
            <a:r>
              <a:rPr lang="en-GB" sz="2200" dirty="0" err="1"/>
              <a:t>Calugar</a:t>
            </a:r>
            <a:r>
              <a:rPr lang="en-GB" sz="2200" dirty="0"/>
              <a:t>-Pop 2016)</a:t>
            </a:r>
          </a:p>
        </p:txBody>
      </p:sp>
      <p:pic>
        <p:nvPicPr>
          <p:cNvPr id="5" name="Picture 4">
            <a:extLst>
              <a:ext uri="{FF2B5EF4-FFF2-40B4-BE49-F238E27FC236}">
                <a16:creationId xmlns:a16="http://schemas.microsoft.com/office/drawing/2014/main" id="{912E0BAF-F1DF-42FA-8A53-F5B5DF4AD6DE}"/>
              </a:ext>
            </a:extLst>
          </p:cNvPr>
          <p:cNvPicPr>
            <a:picLocks noChangeAspect="1"/>
          </p:cNvPicPr>
          <p:nvPr/>
        </p:nvPicPr>
        <p:blipFill>
          <a:blip r:embed="rId2"/>
          <a:stretch>
            <a:fillRect/>
          </a:stretch>
        </p:blipFill>
        <p:spPr>
          <a:xfrm>
            <a:off x="5940152" y="1050541"/>
            <a:ext cx="3168352" cy="1415818"/>
          </a:xfrm>
          <a:prstGeom prst="rect">
            <a:avLst/>
          </a:prstGeom>
        </p:spPr>
      </p:pic>
      <p:pic>
        <p:nvPicPr>
          <p:cNvPr id="7" name="Picture 6">
            <a:extLst>
              <a:ext uri="{FF2B5EF4-FFF2-40B4-BE49-F238E27FC236}">
                <a16:creationId xmlns:a16="http://schemas.microsoft.com/office/drawing/2014/main" id="{37779563-3AEA-45B9-A252-73DC0C00DBEF}"/>
              </a:ext>
            </a:extLst>
          </p:cNvPr>
          <p:cNvPicPr>
            <a:picLocks noChangeAspect="1"/>
          </p:cNvPicPr>
          <p:nvPr/>
        </p:nvPicPr>
        <p:blipFill rotWithShape="1">
          <a:blip r:embed="rId3"/>
          <a:srcRect l="22907" r="16007"/>
          <a:stretch/>
        </p:blipFill>
        <p:spPr>
          <a:xfrm>
            <a:off x="5436096" y="2103115"/>
            <a:ext cx="1152128" cy="1061868"/>
          </a:xfrm>
          <a:prstGeom prst="rect">
            <a:avLst/>
          </a:prstGeom>
        </p:spPr>
      </p:pic>
      <p:pic>
        <p:nvPicPr>
          <p:cNvPr id="9" name="Picture 8">
            <a:extLst>
              <a:ext uri="{FF2B5EF4-FFF2-40B4-BE49-F238E27FC236}">
                <a16:creationId xmlns:a16="http://schemas.microsoft.com/office/drawing/2014/main" id="{3ED73E37-0DCA-484A-8599-2FE81B838459}"/>
              </a:ext>
            </a:extLst>
          </p:cNvPr>
          <p:cNvPicPr>
            <a:picLocks noChangeAspect="1"/>
          </p:cNvPicPr>
          <p:nvPr/>
        </p:nvPicPr>
        <p:blipFill rotWithShape="1">
          <a:blip r:embed="rId4"/>
          <a:srcRect l="19826" t="25870" r="30542"/>
          <a:stretch/>
        </p:blipFill>
        <p:spPr>
          <a:xfrm>
            <a:off x="4604616" y="2894933"/>
            <a:ext cx="1120035" cy="1068134"/>
          </a:xfrm>
          <a:prstGeom prst="rect">
            <a:avLst/>
          </a:prstGeom>
        </p:spPr>
      </p:pic>
      <p:pic>
        <p:nvPicPr>
          <p:cNvPr id="11" name="Picture 10">
            <a:extLst>
              <a:ext uri="{FF2B5EF4-FFF2-40B4-BE49-F238E27FC236}">
                <a16:creationId xmlns:a16="http://schemas.microsoft.com/office/drawing/2014/main" id="{85E5B924-D6EC-49F5-B909-AD4232489A1A}"/>
              </a:ext>
            </a:extLst>
          </p:cNvPr>
          <p:cNvPicPr>
            <a:picLocks noChangeAspect="1"/>
          </p:cNvPicPr>
          <p:nvPr/>
        </p:nvPicPr>
        <p:blipFill rotWithShape="1">
          <a:blip r:embed="rId5"/>
          <a:srcRect l="16203" r="3303"/>
          <a:stretch/>
        </p:blipFill>
        <p:spPr>
          <a:xfrm>
            <a:off x="6028206" y="3167629"/>
            <a:ext cx="1120035" cy="978371"/>
          </a:xfrm>
          <a:prstGeom prst="rect">
            <a:avLst/>
          </a:prstGeom>
        </p:spPr>
      </p:pic>
    </p:spTree>
    <p:extLst>
      <p:ext uri="{BB962C8B-B14F-4D97-AF65-F5344CB8AC3E}">
        <p14:creationId xmlns:p14="http://schemas.microsoft.com/office/powerpoint/2010/main" val="600051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wipe(down)">
                                      <p:cBhvr>
                                        <p:cTn id="25" dur="580">
                                          <p:stCondLst>
                                            <p:cond delay="0"/>
                                          </p:stCondLst>
                                        </p:cTn>
                                        <p:tgtEl>
                                          <p:spTgt spid="3">
                                            <p:txEl>
                                              <p:pRg st="2" end="2"/>
                                            </p:txEl>
                                          </p:spTgt>
                                        </p:tgtEl>
                                      </p:cBhvr>
                                    </p:animEffect>
                                    <p:anim calcmode="lin" valueType="num">
                                      <p:cBhvr>
                                        <p:cTn id="26"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2" end="2"/>
                                            </p:txEl>
                                          </p:spTgt>
                                        </p:tgtEl>
                                      </p:cBhvr>
                                      <p:to x="100000" y="60000"/>
                                    </p:animScale>
                                    <p:animScale>
                                      <p:cBhvr>
                                        <p:cTn id="32" dur="166" decel="50000">
                                          <p:stCondLst>
                                            <p:cond delay="676"/>
                                          </p:stCondLst>
                                        </p:cTn>
                                        <p:tgtEl>
                                          <p:spTgt spid="3">
                                            <p:txEl>
                                              <p:pRg st="2" end="2"/>
                                            </p:txEl>
                                          </p:spTgt>
                                        </p:tgtEl>
                                      </p:cBhvr>
                                      <p:to x="100000" y="100000"/>
                                    </p:animScale>
                                    <p:animScale>
                                      <p:cBhvr>
                                        <p:cTn id="33" dur="26">
                                          <p:stCondLst>
                                            <p:cond delay="1312"/>
                                          </p:stCondLst>
                                        </p:cTn>
                                        <p:tgtEl>
                                          <p:spTgt spid="3">
                                            <p:txEl>
                                              <p:pRg st="2" end="2"/>
                                            </p:txEl>
                                          </p:spTgt>
                                        </p:tgtEl>
                                      </p:cBhvr>
                                      <p:to x="100000" y="80000"/>
                                    </p:animScale>
                                    <p:animScale>
                                      <p:cBhvr>
                                        <p:cTn id="34" dur="166" decel="50000">
                                          <p:stCondLst>
                                            <p:cond delay="1338"/>
                                          </p:stCondLst>
                                        </p:cTn>
                                        <p:tgtEl>
                                          <p:spTgt spid="3">
                                            <p:txEl>
                                              <p:pRg st="2" end="2"/>
                                            </p:txEl>
                                          </p:spTgt>
                                        </p:tgtEl>
                                      </p:cBhvr>
                                      <p:to x="100000" y="100000"/>
                                    </p:animScale>
                                    <p:animScale>
                                      <p:cBhvr>
                                        <p:cTn id="35" dur="26">
                                          <p:stCondLst>
                                            <p:cond delay="1642"/>
                                          </p:stCondLst>
                                        </p:cTn>
                                        <p:tgtEl>
                                          <p:spTgt spid="3">
                                            <p:txEl>
                                              <p:pRg st="2" end="2"/>
                                            </p:txEl>
                                          </p:spTgt>
                                        </p:tgtEl>
                                      </p:cBhvr>
                                      <p:to x="100000" y="90000"/>
                                    </p:animScale>
                                    <p:animScale>
                                      <p:cBhvr>
                                        <p:cTn id="36" dur="166" decel="50000">
                                          <p:stCondLst>
                                            <p:cond delay="1668"/>
                                          </p:stCondLst>
                                        </p:cTn>
                                        <p:tgtEl>
                                          <p:spTgt spid="3">
                                            <p:txEl>
                                              <p:pRg st="2" end="2"/>
                                            </p:txEl>
                                          </p:spTgt>
                                        </p:tgtEl>
                                      </p:cBhvr>
                                      <p:to x="100000" y="100000"/>
                                    </p:animScale>
                                    <p:animScale>
                                      <p:cBhvr>
                                        <p:cTn id="37" dur="26">
                                          <p:stCondLst>
                                            <p:cond delay="1808"/>
                                          </p:stCondLst>
                                        </p:cTn>
                                        <p:tgtEl>
                                          <p:spTgt spid="3">
                                            <p:txEl>
                                              <p:pRg st="2" end="2"/>
                                            </p:txEl>
                                          </p:spTgt>
                                        </p:tgtEl>
                                      </p:cBhvr>
                                      <p:to x="100000" y="95000"/>
                                    </p:animScale>
                                    <p:animScale>
                                      <p:cBhvr>
                                        <p:cTn id="38" dur="166" decel="50000">
                                          <p:stCondLst>
                                            <p:cond delay="1834"/>
                                          </p:stCondLst>
                                        </p:cTn>
                                        <p:tgtEl>
                                          <p:spTgt spid="3">
                                            <p:txEl>
                                              <p:pRg st="2" end="2"/>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5"/>
                                        </p:tgtEl>
                                        <p:attrNameLst>
                                          <p:attrName>style.visibility</p:attrName>
                                        </p:attrNameLst>
                                      </p:cBhvr>
                                      <p:to>
                                        <p:strVal val="visible"/>
                                      </p:to>
                                    </p:set>
                                    <p:animEffect transition="in" filter="wipe(down)">
                                      <p:cBhvr>
                                        <p:cTn id="43" dur="580">
                                          <p:stCondLst>
                                            <p:cond delay="0"/>
                                          </p:stCondLst>
                                        </p:cTn>
                                        <p:tgtEl>
                                          <p:spTgt spid="5"/>
                                        </p:tgtEl>
                                      </p:cBhvr>
                                    </p:animEffect>
                                    <p:anim calcmode="lin" valueType="num">
                                      <p:cBhvr>
                                        <p:cTn id="44"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49" dur="26">
                                          <p:stCondLst>
                                            <p:cond delay="650"/>
                                          </p:stCondLst>
                                        </p:cTn>
                                        <p:tgtEl>
                                          <p:spTgt spid="5"/>
                                        </p:tgtEl>
                                      </p:cBhvr>
                                      <p:to x="100000" y="60000"/>
                                    </p:animScale>
                                    <p:animScale>
                                      <p:cBhvr>
                                        <p:cTn id="50" dur="166" decel="50000">
                                          <p:stCondLst>
                                            <p:cond delay="676"/>
                                          </p:stCondLst>
                                        </p:cTn>
                                        <p:tgtEl>
                                          <p:spTgt spid="5"/>
                                        </p:tgtEl>
                                      </p:cBhvr>
                                      <p:to x="100000" y="100000"/>
                                    </p:animScale>
                                    <p:animScale>
                                      <p:cBhvr>
                                        <p:cTn id="51" dur="26">
                                          <p:stCondLst>
                                            <p:cond delay="1312"/>
                                          </p:stCondLst>
                                        </p:cTn>
                                        <p:tgtEl>
                                          <p:spTgt spid="5"/>
                                        </p:tgtEl>
                                      </p:cBhvr>
                                      <p:to x="100000" y="80000"/>
                                    </p:animScale>
                                    <p:animScale>
                                      <p:cBhvr>
                                        <p:cTn id="52" dur="166" decel="50000">
                                          <p:stCondLst>
                                            <p:cond delay="1338"/>
                                          </p:stCondLst>
                                        </p:cTn>
                                        <p:tgtEl>
                                          <p:spTgt spid="5"/>
                                        </p:tgtEl>
                                      </p:cBhvr>
                                      <p:to x="100000" y="100000"/>
                                    </p:animScale>
                                    <p:animScale>
                                      <p:cBhvr>
                                        <p:cTn id="53" dur="26">
                                          <p:stCondLst>
                                            <p:cond delay="1642"/>
                                          </p:stCondLst>
                                        </p:cTn>
                                        <p:tgtEl>
                                          <p:spTgt spid="5"/>
                                        </p:tgtEl>
                                      </p:cBhvr>
                                      <p:to x="100000" y="90000"/>
                                    </p:animScale>
                                    <p:animScale>
                                      <p:cBhvr>
                                        <p:cTn id="54" dur="166" decel="50000">
                                          <p:stCondLst>
                                            <p:cond delay="1668"/>
                                          </p:stCondLst>
                                        </p:cTn>
                                        <p:tgtEl>
                                          <p:spTgt spid="5"/>
                                        </p:tgtEl>
                                      </p:cBhvr>
                                      <p:to x="100000" y="100000"/>
                                    </p:animScale>
                                    <p:animScale>
                                      <p:cBhvr>
                                        <p:cTn id="55" dur="26">
                                          <p:stCondLst>
                                            <p:cond delay="1808"/>
                                          </p:stCondLst>
                                        </p:cTn>
                                        <p:tgtEl>
                                          <p:spTgt spid="5"/>
                                        </p:tgtEl>
                                      </p:cBhvr>
                                      <p:to x="100000" y="95000"/>
                                    </p:animScale>
                                    <p:animScale>
                                      <p:cBhvr>
                                        <p:cTn id="56" dur="166" decel="50000">
                                          <p:stCondLst>
                                            <p:cond delay="1834"/>
                                          </p:stCondLst>
                                        </p:cTn>
                                        <p:tgtEl>
                                          <p:spTgt spid="5"/>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53" presetClass="entr" presetSubtype="16" fill="hold" nodeType="clickEffect">
                                  <p:stCondLst>
                                    <p:cond delay="0"/>
                                  </p:stCondLst>
                                  <p:childTnLst>
                                    <p:set>
                                      <p:cBhvr>
                                        <p:cTn id="60" dur="1" fill="hold">
                                          <p:stCondLst>
                                            <p:cond delay="0"/>
                                          </p:stCondLst>
                                        </p:cTn>
                                        <p:tgtEl>
                                          <p:spTgt spid="3">
                                            <p:txEl>
                                              <p:pRg st="4" end="4"/>
                                            </p:txEl>
                                          </p:spTgt>
                                        </p:tgtEl>
                                        <p:attrNameLst>
                                          <p:attrName>style.visibility</p:attrName>
                                        </p:attrNameLst>
                                      </p:cBhvr>
                                      <p:to>
                                        <p:strVal val="visible"/>
                                      </p:to>
                                    </p:set>
                                    <p:anim calcmode="lin" valueType="num">
                                      <p:cBhvr>
                                        <p:cTn id="6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6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63" dur="500"/>
                                        <p:tgtEl>
                                          <p:spTgt spid="3">
                                            <p:txEl>
                                              <p:pRg st="4" end="4"/>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26" presetClass="entr" presetSubtype="0" fill="hold" nodeType="clickEffect">
                                  <p:stCondLst>
                                    <p:cond delay="0"/>
                                  </p:stCondLst>
                                  <p:childTnLst>
                                    <p:set>
                                      <p:cBhvr>
                                        <p:cTn id="67" dur="1" fill="hold">
                                          <p:stCondLst>
                                            <p:cond delay="0"/>
                                          </p:stCondLst>
                                        </p:cTn>
                                        <p:tgtEl>
                                          <p:spTgt spid="7"/>
                                        </p:tgtEl>
                                        <p:attrNameLst>
                                          <p:attrName>style.visibility</p:attrName>
                                        </p:attrNameLst>
                                      </p:cBhvr>
                                      <p:to>
                                        <p:strVal val="visible"/>
                                      </p:to>
                                    </p:set>
                                    <p:animEffect transition="in" filter="wipe(down)">
                                      <p:cBhvr>
                                        <p:cTn id="68" dur="580">
                                          <p:stCondLst>
                                            <p:cond delay="0"/>
                                          </p:stCondLst>
                                        </p:cTn>
                                        <p:tgtEl>
                                          <p:spTgt spid="7"/>
                                        </p:tgtEl>
                                      </p:cBhvr>
                                    </p:animEffect>
                                    <p:anim calcmode="lin" valueType="num">
                                      <p:cBhvr>
                                        <p:cTn id="69"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70"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71"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72"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73"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74" dur="26">
                                          <p:stCondLst>
                                            <p:cond delay="650"/>
                                          </p:stCondLst>
                                        </p:cTn>
                                        <p:tgtEl>
                                          <p:spTgt spid="7"/>
                                        </p:tgtEl>
                                      </p:cBhvr>
                                      <p:to x="100000" y="60000"/>
                                    </p:animScale>
                                    <p:animScale>
                                      <p:cBhvr>
                                        <p:cTn id="75" dur="166" decel="50000">
                                          <p:stCondLst>
                                            <p:cond delay="676"/>
                                          </p:stCondLst>
                                        </p:cTn>
                                        <p:tgtEl>
                                          <p:spTgt spid="7"/>
                                        </p:tgtEl>
                                      </p:cBhvr>
                                      <p:to x="100000" y="100000"/>
                                    </p:animScale>
                                    <p:animScale>
                                      <p:cBhvr>
                                        <p:cTn id="76" dur="26">
                                          <p:stCondLst>
                                            <p:cond delay="1312"/>
                                          </p:stCondLst>
                                        </p:cTn>
                                        <p:tgtEl>
                                          <p:spTgt spid="7"/>
                                        </p:tgtEl>
                                      </p:cBhvr>
                                      <p:to x="100000" y="80000"/>
                                    </p:animScale>
                                    <p:animScale>
                                      <p:cBhvr>
                                        <p:cTn id="77" dur="166" decel="50000">
                                          <p:stCondLst>
                                            <p:cond delay="1338"/>
                                          </p:stCondLst>
                                        </p:cTn>
                                        <p:tgtEl>
                                          <p:spTgt spid="7"/>
                                        </p:tgtEl>
                                      </p:cBhvr>
                                      <p:to x="100000" y="100000"/>
                                    </p:animScale>
                                    <p:animScale>
                                      <p:cBhvr>
                                        <p:cTn id="78" dur="26">
                                          <p:stCondLst>
                                            <p:cond delay="1642"/>
                                          </p:stCondLst>
                                        </p:cTn>
                                        <p:tgtEl>
                                          <p:spTgt spid="7"/>
                                        </p:tgtEl>
                                      </p:cBhvr>
                                      <p:to x="100000" y="90000"/>
                                    </p:animScale>
                                    <p:animScale>
                                      <p:cBhvr>
                                        <p:cTn id="79" dur="166" decel="50000">
                                          <p:stCondLst>
                                            <p:cond delay="1668"/>
                                          </p:stCondLst>
                                        </p:cTn>
                                        <p:tgtEl>
                                          <p:spTgt spid="7"/>
                                        </p:tgtEl>
                                      </p:cBhvr>
                                      <p:to x="100000" y="100000"/>
                                    </p:animScale>
                                    <p:animScale>
                                      <p:cBhvr>
                                        <p:cTn id="80" dur="26">
                                          <p:stCondLst>
                                            <p:cond delay="1808"/>
                                          </p:stCondLst>
                                        </p:cTn>
                                        <p:tgtEl>
                                          <p:spTgt spid="7"/>
                                        </p:tgtEl>
                                      </p:cBhvr>
                                      <p:to x="100000" y="95000"/>
                                    </p:animScale>
                                    <p:animScale>
                                      <p:cBhvr>
                                        <p:cTn id="81" dur="166" decel="50000">
                                          <p:stCondLst>
                                            <p:cond delay="1834"/>
                                          </p:stCondLst>
                                        </p:cTn>
                                        <p:tgtEl>
                                          <p:spTgt spid="7"/>
                                        </p:tgtEl>
                                      </p:cBhvr>
                                      <p:to x="100000" y="100000"/>
                                    </p:animScale>
                                  </p:childTnLst>
                                </p:cTn>
                              </p:par>
                            </p:childTnLst>
                          </p:cTn>
                        </p:par>
                      </p:childTnLst>
                    </p:cTn>
                  </p:par>
                  <p:par>
                    <p:cTn id="82" fill="hold">
                      <p:stCondLst>
                        <p:cond delay="indefinite"/>
                      </p:stCondLst>
                      <p:childTnLst>
                        <p:par>
                          <p:cTn id="83" fill="hold">
                            <p:stCondLst>
                              <p:cond delay="0"/>
                            </p:stCondLst>
                            <p:childTnLst>
                              <p:par>
                                <p:cTn id="84" presetID="26" presetClass="entr" presetSubtype="0" fill="hold" nodeType="clickEffect">
                                  <p:stCondLst>
                                    <p:cond delay="0"/>
                                  </p:stCondLst>
                                  <p:childTnLst>
                                    <p:set>
                                      <p:cBhvr>
                                        <p:cTn id="85" dur="1" fill="hold">
                                          <p:stCondLst>
                                            <p:cond delay="0"/>
                                          </p:stCondLst>
                                        </p:cTn>
                                        <p:tgtEl>
                                          <p:spTgt spid="3">
                                            <p:txEl>
                                              <p:pRg st="6" end="6"/>
                                            </p:txEl>
                                          </p:spTgt>
                                        </p:tgtEl>
                                        <p:attrNameLst>
                                          <p:attrName>style.visibility</p:attrName>
                                        </p:attrNameLst>
                                      </p:cBhvr>
                                      <p:to>
                                        <p:strVal val="visible"/>
                                      </p:to>
                                    </p:set>
                                    <p:animEffect transition="in" filter="wipe(down)">
                                      <p:cBhvr>
                                        <p:cTn id="86" dur="580">
                                          <p:stCondLst>
                                            <p:cond delay="0"/>
                                          </p:stCondLst>
                                        </p:cTn>
                                        <p:tgtEl>
                                          <p:spTgt spid="3">
                                            <p:txEl>
                                              <p:pRg st="6" end="6"/>
                                            </p:txEl>
                                          </p:spTgt>
                                        </p:tgtEl>
                                      </p:cBhvr>
                                    </p:animEffect>
                                    <p:anim calcmode="lin" valueType="num">
                                      <p:cBhvr>
                                        <p:cTn id="87"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88"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89"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90"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91"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92" dur="26">
                                          <p:stCondLst>
                                            <p:cond delay="650"/>
                                          </p:stCondLst>
                                        </p:cTn>
                                        <p:tgtEl>
                                          <p:spTgt spid="3">
                                            <p:txEl>
                                              <p:pRg st="6" end="6"/>
                                            </p:txEl>
                                          </p:spTgt>
                                        </p:tgtEl>
                                      </p:cBhvr>
                                      <p:to x="100000" y="60000"/>
                                    </p:animScale>
                                    <p:animScale>
                                      <p:cBhvr>
                                        <p:cTn id="93" dur="166" decel="50000">
                                          <p:stCondLst>
                                            <p:cond delay="676"/>
                                          </p:stCondLst>
                                        </p:cTn>
                                        <p:tgtEl>
                                          <p:spTgt spid="3">
                                            <p:txEl>
                                              <p:pRg st="6" end="6"/>
                                            </p:txEl>
                                          </p:spTgt>
                                        </p:tgtEl>
                                      </p:cBhvr>
                                      <p:to x="100000" y="100000"/>
                                    </p:animScale>
                                    <p:animScale>
                                      <p:cBhvr>
                                        <p:cTn id="94" dur="26">
                                          <p:stCondLst>
                                            <p:cond delay="1312"/>
                                          </p:stCondLst>
                                        </p:cTn>
                                        <p:tgtEl>
                                          <p:spTgt spid="3">
                                            <p:txEl>
                                              <p:pRg st="6" end="6"/>
                                            </p:txEl>
                                          </p:spTgt>
                                        </p:tgtEl>
                                      </p:cBhvr>
                                      <p:to x="100000" y="80000"/>
                                    </p:animScale>
                                    <p:animScale>
                                      <p:cBhvr>
                                        <p:cTn id="95" dur="166" decel="50000">
                                          <p:stCondLst>
                                            <p:cond delay="1338"/>
                                          </p:stCondLst>
                                        </p:cTn>
                                        <p:tgtEl>
                                          <p:spTgt spid="3">
                                            <p:txEl>
                                              <p:pRg st="6" end="6"/>
                                            </p:txEl>
                                          </p:spTgt>
                                        </p:tgtEl>
                                      </p:cBhvr>
                                      <p:to x="100000" y="100000"/>
                                    </p:animScale>
                                    <p:animScale>
                                      <p:cBhvr>
                                        <p:cTn id="96" dur="26">
                                          <p:stCondLst>
                                            <p:cond delay="1642"/>
                                          </p:stCondLst>
                                        </p:cTn>
                                        <p:tgtEl>
                                          <p:spTgt spid="3">
                                            <p:txEl>
                                              <p:pRg st="6" end="6"/>
                                            </p:txEl>
                                          </p:spTgt>
                                        </p:tgtEl>
                                      </p:cBhvr>
                                      <p:to x="100000" y="90000"/>
                                    </p:animScale>
                                    <p:animScale>
                                      <p:cBhvr>
                                        <p:cTn id="97" dur="166" decel="50000">
                                          <p:stCondLst>
                                            <p:cond delay="1668"/>
                                          </p:stCondLst>
                                        </p:cTn>
                                        <p:tgtEl>
                                          <p:spTgt spid="3">
                                            <p:txEl>
                                              <p:pRg st="6" end="6"/>
                                            </p:txEl>
                                          </p:spTgt>
                                        </p:tgtEl>
                                      </p:cBhvr>
                                      <p:to x="100000" y="100000"/>
                                    </p:animScale>
                                    <p:animScale>
                                      <p:cBhvr>
                                        <p:cTn id="98" dur="26">
                                          <p:stCondLst>
                                            <p:cond delay="1808"/>
                                          </p:stCondLst>
                                        </p:cTn>
                                        <p:tgtEl>
                                          <p:spTgt spid="3">
                                            <p:txEl>
                                              <p:pRg st="6" end="6"/>
                                            </p:txEl>
                                          </p:spTgt>
                                        </p:tgtEl>
                                      </p:cBhvr>
                                      <p:to x="100000" y="95000"/>
                                    </p:animScale>
                                    <p:animScale>
                                      <p:cBhvr>
                                        <p:cTn id="99" dur="166" decel="50000">
                                          <p:stCondLst>
                                            <p:cond delay="1834"/>
                                          </p:stCondLst>
                                        </p:cTn>
                                        <p:tgtEl>
                                          <p:spTgt spid="3">
                                            <p:txEl>
                                              <p:pRg st="6" end="6"/>
                                            </p:txEl>
                                          </p:spTgt>
                                        </p:tgtEl>
                                      </p:cBhvr>
                                      <p:to x="100000" y="100000"/>
                                    </p:animScale>
                                  </p:childTnLst>
                                </p:cTn>
                              </p:par>
                            </p:childTnLst>
                          </p:cTn>
                        </p:par>
                      </p:childTnLst>
                    </p:cTn>
                  </p:par>
                  <p:par>
                    <p:cTn id="100" fill="hold">
                      <p:stCondLst>
                        <p:cond delay="indefinite"/>
                      </p:stCondLst>
                      <p:childTnLst>
                        <p:par>
                          <p:cTn id="101" fill="hold">
                            <p:stCondLst>
                              <p:cond delay="0"/>
                            </p:stCondLst>
                            <p:childTnLst>
                              <p:par>
                                <p:cTn id="102" presetID="26" presetClass="entr" presetSubtype="0" fill="hold" nodeType="clickEffect">
                                  <p:stCondLst>
                                    <p:cond delay="0"/>
                                  </p:stCondLst>
                                  <p:childTnLst>
                                    <p:set>
                                      <p:cBhvr>
                                        <p:cTn id="103" dur="1" fill="hold">
                                          <p:stCondLst>
                                            <p:cond delay="0"/>
                                          </p:stCondLst>
                                        </p:cTn>
                                        <p:tgtEl>
                                          <p:spTgt spid="9"/>
                                        </p:tgtEl>
                                        <p:attrNameLst>
                                          <p:attrName>style.visibility</p:attrName>
                                        </p:attrNameLst>
                                      </p:cBhvr>
                                      <p:to>
                                        <p:strVal val="visible"/>
                                      </p:to>
                                    </p:set>
                                    <p:animEffect transition="in" filter="wipe(down)">
                                      <p:cBhvr>
                                        <p:cTn id="104" dur="580">
                                          <p:stCondLst>
                                            <p:cond delay="0"/>
                                          </p:stCondLst>
                                        </p:cTn>
                                        <p:tgtEl>
                                          <p:spTgt spid="9"/>
                                        </p:tgtEl>
                                      </p:cBhvr>
                                    </p:animEffect>
                                    <p:anim calcmode="lin" valueType="num">
                                      <p:cBhvr>
                                        <p:cTn id="105"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106"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07"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108"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109"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110" dur="26">
                                          <p:stCondLst>
                                            <p:cond delay="650"/>
                                          </p:stCondLst>
                                        </p:cTn>
                                        <p:tgtEl>
                                          <p:spTgt spid="9"/>
                                        </p:tgtEl>
                                      </p:cBhvr>
                                      <p:to x="100000" y="60000"/>
                                    </p:animScale>
                                    <p:animScale>
                                      <p:cBhvr>
                                        <p:cTn id="111" dur="166" decel="50000">
                                          <p:stCondLst>
                                            <p:cond delay="676"/>
                                          </p:stCondLst>
                                        </p:cTn>
                                        <p:tgtEl>
                                          <p:spTgt spid="9"/>
                                        </p:tgtEl>
                                      </p:cBhvr>
                                      <p:to x="100000" y="100000"/>
                                    </p:animScale>
                                    <p:animScale>
                                      <p:cBhvr>
                                        <p:cTn id="112" dur="26">
                                          <p:stCondLst>
                                            <p:cond delay="1312"/>
                                          </p:stCondLst>
                                        </p:cTn>
                                        <p:tgtEl>
                                          <p:spTgt spid="9"/>
                                        </p:tgtEl>
                                      </p:cBhvr>
                                      <p:to x="100000" y="80000"/>
                                    </p:animScale>
                                    <p:animScale>
                                      <p:cBhvr>
                                        <p:cTn id="113" dur="166" decel="50000">
                                          <p:stCondLst>
                                            <p:cond delay="1338"/>
                                          </p:stCondLst>
                                        </p:cTn>
                                        <p:tgtEl>
                                          <p:spTgt spid="9"/>
                                        </p:tgtEl>
                                      </p:cBhvr>
                                      <p:to x="100000" y="100000"/>
                                    </p:animScale>
                                    <p:animScale>
                                      <p:cBhvr>
                                        <p:cTn id="114" dur="26">
                                          <p:stCondLst>
                                            <p:cond delay="1642"/>
                                          </p:stCondLst>
                                        </p:cTn>
                                        <p:tgtEl>
                                          <p:spTgt spid="9"/>
                                        </p:tgtEl>
                                      </p:cBhvr>
                                      <p:to x="100000" y="90000"/>
                                    </p:animScale>
                                    <p:animScale>
                                      <p:cBhvr>
                                        <p:cTn id="115" dur="166" decel="50000">
                                          <p:stCondLst>
                                            <p:cond delay="1668"/>
                                          </p:stCondLst>
                                        </p:cTn>
                                        <p:tgtEl>
                                          <p:spTgt spid="9"/>
                                        </p:tgtEl>
                                      </p:cBhvr>
                                      <p:to x="100000" y="100000"/>
                                    </p:animScale>
                                    <p:animScale>
                                      <p:cBhvr>
                                        <p:cTn id="116" dur="26">
                                          <p:stCondLst>
                                            <p:cond delay="1808"/>
                                          </p:stCondLst>
                                        </p:cTn>
                                        <p:tgtEl>
                                          <p:spTgt spid="9"/>
                                        </p:tgtEl>
                                      </p:cBhvr>
                                      <p:to x="100000" y="95000"/>
                                    </p:animScale>
                                    <p:animScale>
                                      <p:cBhvr>
                                        <p:cTn id="117" dur="166" decel="50000">
                                          <p:stCondLst>
                                            <p:cond delay="1834"/>
                                          </p:stCondLst>
                                        </p:cTn>
                                        <p:tgtEl>
                                          <p:spTgt spid="9"/>
                                        </p:tgtEl>
                                      </p:cBhvr>
                                      <p:to x="100000" y="100000"/>
                                    </p:animScale>
                                  </p:childTnLst>
                                </p:cTn>
                              </p:par>
                            </p:childTnLst>
                          </p:cTn>
                        </p:par>
                      </p:childTnLst>
                    </p:cTn>
                  </p:par>
                  <p:par>
                    <p:cTn id="118" fill="hold">
                      <p:stCondLst>
                        <p:cond delay="indefinite"/>
                      </p:stCondLst>
                      <p:childTnLst>
                        <p:par>
                          <p:cTn id="119" fill="hold">
                            <p:stCondLst>
                              <p:cond delay="0"/>
                            </p:stCondLst>
                            <p:childTnLst>
                              <p:par>
                                <p:cTn id="120" presetID="26" presetClass="entr" presetSubtype="0" fill="hold" nodeType="clickEffect">
                                  <p:stCondLst>
                                    <p:cond delay="0"/>
                                  </p:stCondLst>
                                  <p:childTnLst>
                                    <p:set>
                                      <p:cBhvr>
                                        <p:cTn id="121" dur="1" fill="hold">
                                          <p:stCondLst>
                                            <p:cond delay="0"/>
                                          </p:stCondLst>
                                        </p:cTn>
                                        <p:tgtEl>
                                          <p:spTgt spid="3">
                                            <p:txEl>
                                              <p:pRg st="8" end="8"/>
                                            </p:txEl>
                                          </p:spTgt>
                                        </p:tgtEl>
                                        <p:attrNameLst>
                                          <p:attrName>style.visibility</p:attrName>
                                        </p:attrNameLst>
                                      </p:cBhvr>
                                      <p:to>
                                        <p:strVal val="visible"/>
                                      </p:to>
                                    </p:set>
                                    <p:animEffect transition="in" filter="wipe(down)">
                                      <p:cBhvr>
                                        <p:cTn id="122" dur="580">
                                          <p:stCondLst>
                                            <p:cond delay="0"/>
                                          </p:stCondLst>
                                        </p:cTn>
                                        <p:tgtEl>
                                          <p:spTgt spid="3">
                                            <p:txEl>
                                              <p:pRg st="8" end="8"/>
                                            </p:txEl>
                                          </p:spTgt>
                                        </p:tgtEl>
                                      </p:cBhvr>
                                    </p:animEffect>
                                    <p:anim calcmode="lin" valueType="num">
                                      <p:cBhvr>
                                        <p:cTn id="123" dur="1822" tmFilter="0,0; 0.14,0.36; 0.43,0.73; 0.71,0.91; 1.0,1.0">
                                          <p:stCondLst>
                                            <p:cond delay="0"/>
                                          </p:stCondLst>
                                        </p:cTn>
                                        <p:tgtEl>
                                          <p:spTgt spid="3">
                                            <p:txEl>
                                              <p:pRg st="8" end="8"/>
                                            </p:txEl>
                                          </p:spTgt>
                                        </p:tgtEl>
                                        <p:attrNameLst>
                                          <p:attrName>ppt_x</p:attrName>
                                        </p:attrNameLst>
                                      </p:cBhvr>
                                      <p:tavLst>
                                        <p:tav tm="0">
                                          <p:val>
                                            <p:strVal val="#ppt_x-0.25"/>
                                          </p:val>
                                        </p:tav>
                                        <p:tav tm="100000">
                                          <p:val>
                                            <p:strVal val="#ppt_x"/>
                                          </p:val>
                                        </p:tav>
                                      </p:tavLst>
                                    </p:anim>
                                    <p:anim calcmode="lin" valueType="num">
                                      <p:cBhvr>
                                        <p:cTn id="124" dur="664" tmFilter="0.0,0.0; 0.25,0.07; 0.50,0.2; 0.75,0.467; 1.0,1.0">
                                          <p:stCondLst>
                                            <p:cond delay="0"/>
                                          </p:stCondLst>
                                        </p:cTn>
                                        <p:tgtEl>
                                          <p:spTgt spid="3">
                                            <p:txEl>
                                              <p:pRg st="8" end="8"/>
                                            </p:txEl>
                                          </p:spTgt>
                                        </p:tgtEl>
                                        <p:attrNameLst>
                                          <p:attrName>ppt_y</p:attrName>
                                        </p:attrNameLst>
                                      </p:cBhvr>
                                      <p:tavLst>
                                        <p:tav tm="0" fmla="#ppt_y-sin(pi*$)/3">
                                          <p:val>
                                            <p:fltVal val="0.5"/>
                                          </p:val>
                                        </p:tav>
                                        <p:tav tm="100000">
                                          <p:val>
                                            <p:fltVal val="1"/>
                                          </p:val>
                                        </p:tav>
                                      </p:tavLst>
                                    </p:anim>
                                    <p:anim calcmode="lin" valueType="num">
                                      <p:cBhvr>
                                        <p:cTn id="125" dur="664" tmFilter="0, 0; 0.125,0.2665; 0.25,0.4; 0.375,0.465; 0.5,0.5;  0.625,0.535; 0.75,0.6; 0.875,0.7335; 1,1">
                                          <p:stCondLst>
                                            <p:cond delay="664"/>
                                          </p:stCondLst>
                                        </p:cTn>
                                        <p:tgtEl>
                                          <p:spTgt spid="3">
                                            <p:txEl>
                                              <p:pRg st="8" end="8"/>
                                            </p:txEl>
                                          </p:spTgt>
                                        </p:tgtEl>
                                        <p:attrNameLst>
                                          <p:attrName>ppt_y</p:attrName>
                                        </p:attrNameLst>
                                      </p:cBhvr>
                                      <p:tavLst>
                                        <p:tav tm="0" fmla="#ppt_y-sin(pi*$)/9">
                                          <p:val>
                                            <p:fltVal val="0"/>
                                          </p:val>
                                        </p:tav>
                                        <p:tav tm="100000">
                                          <p:val>
                                            <p:fltVal val="1"/>
                                          </p:val>
                                        </p:tav>
                                      </p:tavLst>
                                    </p:anim>
                                    <p:anim calcmode="lin" valueType="num">
                                      <p:cBhvr>
                                        <p:cTn id="126" dur="332" tmFilter="0, 0; 0.125,0.2665; 0.25,0.4; 0.375,0.465; 0.5,0.5;  0.625,0.535; 0.75,0.6; 0.875,0.7335; 1,1">
                                          <p:stCondLst>
                                            <p:cond delay="1324"/>
                                          </p:stCondLst>
                                        </p:cTn>
                                        <p:tgtEl>
                                          <p:spTgt spid="3">
                                            <p:txEl>
                                              <p:pRg st="8" end="8"/>
                                            </p:txEl>
                                          </p:spTgt>
                                        </p:tgtEl>
                                        <p:attrNameLst>
                                          <p:attrName>ppt_y</p:attrName>
                                        </p:attrNameLst>
                                      </p:cBhvr>
                                      <p:tavLst>
                                        <p:tav tm="0" fmla="#ppt_y-sin(pi*$)/27">
                                          <p:val>
                                            <p:fltVal val="0"/>
                                          </p:val>
                                        </p:tav>
                                        <p:tav tm="100000">
                                          <p:val>
                                            <p:fltVal val="1"/>
                                          </p:val>
                                        </p:tav>
                                      </p:tavLst>
                                    </p:anim>
                                    <p:anim calcmode="lin" valueType="num">
                                      <p:cBhvr>
                                        <p:cTn id="127" dur="164" tmFilter="0, 0; 0.125,0.2665; 0.25,0.4; 0.375,0.465; 0.5,0.5;  0.625,0.535; 0.75,0.6; 0.875,0.7335; 1,1">
                                          <p:stCondLst>
                                            <p:cond delay="1656"/>
                                          </p:stCondLst>
                                        </p:cTn>
                                        <p:tgtEl>
                                          <p:spTgt spid="3">
                                            <p:txEl>
                                              <p:pRg st="8" end="8"/>
                                            </p:txEl>
                                          </p:spTgt>
                                        </p:tgtEl>
                                        <p:attrNameLst>
                                          <p:attrName>ppt_y</p:attrName>
                                        </p:attrNameLst>
                                      </p:cBhvr>
                                      <p:tavLst>
                                        <p:tav tm="0" fmla="#ppt_y-sin(pi*$)/81">
                                          <p:val>
                                            <p:fltVal val="0"/>
                                          </p:val>
                                        </p:tav>
                                        <p:tav tm="100000">
                                          <p:val>
                                            <p:fltVal val="1"/>
                                          </p:val>
                                        </p:tav>
                                      </p:tavLst>
                                    </p:anim>
                                    <p:animScale>
                                      <p:cBhvr>
                                        <p:cTn id="128" dur="26">
                                          <p:stCondLst>
                                            <p:cond delay="650"/>
                                          </p:stCondLst>
                                        </p:cTn>
                                        <p:tgtEl>
                                          <p:spTgt spid="3">
                                            <p:txEl>
                                              <p:pRg st="8" end="8"/>
                                            </p:txEl>
                                          </p:spTgt>
                                        </p:tgtEl>
                                      </p:cBhvr>
                                      <p:to x="100000" y="60000"/>
                                    </p:animScale>
                                    <p:animScale>
                                      <p:cBhvr>
                                        <p:cTn id="129" dur="166" decel="50000">
                                          <p:stCondLst>
                                            <p:cond delay="676"/>
                                          </p:stCondLst>
                                        </p:cTn>
                                        <p:tgtEl>
                                          <p:spTgt spid="3">
                                            <p:txEl>
                                              <p:pRg st="8" end="8"/>
                                            </p:txEl>
                                          </p:spTgt>
                                        </p:tgtEl>
                                      </p:cBhvr>
                                      <p:to x="100000" y="100000"/>
                                    </p:animScale>
                                    <p:animScale>
                                      <p:cBhvr>
                                        <p:cTn id="130" dur="26">
                                          <p:stCondLst>
                                            <p:cond delay="1312"/>
                                          </p:stCondLst>
                                        </p:cTn>
                                        <p:tgtEl>
                                          <p:spTgt spid="3">
                                            <p:txEl>
                                              <p:pRg st="8" end="8"/>
                                            </p:txEl>
                                          </p:spTgt>
                                        </p:tgtEl>
                                      </p:cBhvr>
                                      <p:to x="100000" y="80000"/>
                                    </p:animScale>
                                    <p:animScale>
                                      <p:cBhvr>
                                        <p:cTn id="131" dur="166" decel="50000">
                                          <p:stCondLst>
                                            <p:cond delay="1338"/>
                                          </p:stCondLst>
                                        </p:cTn>
                                        <p:tgtEl>
                                          <p:spTgt spid="3">
                                            <p:txEl>
                                              <p:pRg st="8" end="8"/>
                                            </p:txEl>
                                          </p:spTgt>
                                        </p:tgtEl>
                                      </p:cBhvr>
                                      <p:to x="100000" y="100000"/>
                                    </p:animScale>
                                    <p:animScale>
                                      <p:cBhvr>
                                        <p:cTn id="132" dur="26">
                                          <p:stCondLst>
                                            <p:cond delay="1642"/>
                                          </p:stCondLst>
                                        </p:cTn>
                                        <p:tgtEl>
                                          <p:spTgt spid="3">
                                            <p:txEl>
                                              <p:pRg st="8" end="8"/>
                                            </p:txEl>
                                          </p:spTgt>
                                        </p:tgtEl>
                                      </p:cBhvr>
                                      <p:to x="100000" y="90000"/>
                                    </p:animScale>
                                    <p:animScale>
                                      <p:cBhvr>
                                        <p:cTn id="133" dur="166" decel="50000">
                                          <p:stCondLst>
                                            <p:cond delay="1668"/>
                                          </p:stCondLst>
                                        </p:cTn>
                                        <p:tgtEl>
                                          <p:spTgt spid="3">
                                            <p:txEl>
                                              <p:pRg st="8" end="8"/>
                                            </p:txEl>
                                          </p:spTgt>
                                        </p:tgtEl>
                                      </p:cBhvr>
                                      <p:to x="100000" y="100000"/>
                                    </p:animScale>
                                    <p:animScale>
                                      <p:cBhvr>
                                        <p:cTn id="134" dur="26">
                                          <p:stCondLst>
                                            <p:cond delay="1808"/>
                                          </p:stCondLst>
                                        </p:cTn>
                                        <p:tgtEl>
                                          <p:spTgt spid="3">
                                            <p:txEl>
                                              <p:pRg st="8" end="8"/>
                                            </p:txEl>
                                          </p:spTgt>
                                        </p:tgtEl>
                                      </p:cBhvr>
                                      <p:to x="100000" y="95000"/>
                                    </p:animScale>
                                    <p:animScale>
                                      <p:cBhvr>
                                        <p:cTn id="135" dur="166" decel="50000">
                                          <p:stCondLst>
                                            <p:cond delay="1834"/>
                                          </p:stCondLst>
                                        </p:cTn>
                                        <p:tgtEl>
                                          <p:spTgt spid="3">
                                            <p:txEl>
                                              <p:pRg st="8" end="8"/>
                                            </p:txEl>
                                          </p:spTgt>
                                        </p:tgtEl>
                                      </p:cBhvr>
                                      <p:to x="100000" y="100000"/>
                                    </p:animScale>
                                  </p:childTnLst>
                                </p:cTn>
                              </p:par>
                            </p:childTnLst>
                          </p:cTn>
                        </p:par>
                      </p:childTnLst>
                    </p:cTn>
                  </p:par>
                  <p:par>
                    <p:cTn id="136" fill="hold">
                      <p:stCondLst>
                        <p:cond delay="indefinite"/>
                      </p:stCondLst>
                      <p:childTnLst>
                        <p:par>
                          <p:cTn id="137" fill="hold">
                            <p:stCondLst>
                              <p:cond delay="0"/>
                            </p:stCondLst>
                            <p:childTnLst>
                              <p:par>
                                <p:cTn id="138" presetID="26" presetClass="entr" presetSubtype="0" fill="hold" nodeType="clickEffect">
                                  <p:stCondLst>
                                    <p:cond delay="0"/>
                                  </p:stCondLst>
                                  <p:childTnLst>
                                    <p:set>
                                      <p:cBhvr>
                                        <p:cTn id="139" dur="1" fill="hold">
                                          <p:stCondLst>
                                            <p:cond delay="0"/>
                                          </p:stCondLst>
                                        </p:cTn>
                                        <p:tgtEl>
                                          <p:spTgt spid="11"/>
                                        </p:tgtEl>
                                        <p:attrNameLst>
                                          <p:attrName>style.visibility</p:attrName>
                                        </p:attrNameLst>
                                      </p:cBhvr>
                                      <p:to>
                                        <p:strVal val="visible"/>
                                      </p:to>
                                    </p:set>
                                    <p:animEffect transition="in" filter="wipe(down)">
                                      <p:cBhvr>
                                        <p:cTn id="140" dur="580">
                                          <p:stCondLst>
                                            <p:cond delay="0"/>
                                          </p:stCondLst>
                                        </p:cTn>
                                        <p:tgtEl>
                                          <p:spTgt spid="11"/>
                                        </p:tgtEl>
                                      </p:cBhvr>
                                    </p:animEffect>
                                    <p:anim calcmode="lin" valueType="num">
                                      <p:cBhvr>
                                        <p:cTn id="141"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142"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143"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144"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145"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146" dur="26">
                                          <p:stCondLst>
                                            <p:cond delay="650"/>
                                          </p:stCondLst>
                                        </p:cTn>
                                        <p:tgtEl>
                                          <p:spTgt spid="11"/>
                                        </p:tgtEl>
                                      </p:cBhvr>
                                      <p:to x="100000" y="60000"/>
                                    </p:animScale>
                                    <p:animScale>
                                      <p:cBhvr>
                                        <p:cTn id="147" dur="166" decel="50000">
                                          <p:stCondLst>
                                            <p:cond delay="676"/>
                                          </p:stCondLst>
                                        </p:cTn>
                                        <p:tgtEl>
                                          <p:spTgt spid="11"/>
                                        </p:tgtEl>
                                      </p:cBhvr>
                                      <p:to x="100000" y="100000"/>
                                    </p:animScale>
                                    <p:animScale>
                                      <p:cBhvr>
                                        <p:cTn id="148" dur="26">
                                          <p:stCondLst>
                                            <p:cond delay="1312"/>
                                          </p:stCondLst>
                                        </p:cTn>
                                        <p:tgtEl>
                                          <p:spTgt spid="11"/>
                                        </p:tgtEl>
                                      </p:cBhvr>
                                      <p:to x="100000" y="80000"/>
                                    </p:animScale>
                                    <p:animScale>
                                      <p:cBhvr>
                                        <p:cTn id="149" dur="166" decel="50000">
                                          <p:stCondLst>
                                            <p:cond delay="1338"/>
                                          </p:stCondLst>
                                        </p:cTn>
                                        <p:tgtEl>
                                          <p:spTgt spid="11"/>
                                        </p:tgtEl>
                                      </p:cBhvr>
                                      <p:to x="100000" y="100000"/>
                                    </p:animScale>
                                    <p:animScale>
                                      <p:cBhvr>
                                        <p:cTn id="150" dur="26">
                                          <p:stCondLst>
                                            <p:cond delay="1642"/>
                                          </p:stCondLst>
                                        </p:cTn>
                                        <p:tgtEl>
                                          <p:spTgt spid="11"/>
                                        </p:tgtEl>
                                      </p:cBhvr>
                                      <p:to x="100000" y="90000"/>
                                    </p:animScale>
                                    <p:animScale>
                                      <p:cBhvr>
                                        <p:cTn id="151" dur="166" decel="50000">
                                          <p:stCondLst>
                                            <p:cond delay="1668"/>
                                          </p:stCondLst>
                                        </p:cTn>
                                        <p:tgtEl>
                                          <p:spTgt spid="11"/>
                                        </p:tgtEl>
                                      </p:cBhvr>
                                      <p:to x="100000" y="100000"/>
                                    </p:animScale>
                                    <p:animScale>
                                      <p:cBhvr>
                                        <p:cTn id="152" dur="26">
                                          <p:stCondLst>
                                            <p:cond delay="1808"/>
                                          </p:stCondLst>
                                        </p:cTn>
                                        <p:tgtEl>
                                          <p:spTgt spid="11"/>
                                        </p:tgtEl>
                                      </p:cBhvr>
                                      <p:to x="100000" y="95000"/>
                                    </p:animScale>
                                    <p:animScale>
                                      <p:cBhvr>
                                        <p:cTn id="153" dur="166" decel="50000">
                                          <p:stCondLst>
                                            <p:cond delay="1834"/>
                                          </p:stCondLst>
                                        </p:cTn>
                                        <p:tgtEl>
                                          <p:spTgt spid="11"/>
                                        </p:tgtEl>
                                      </p:cBhvr>
                                      <p:to x="100000" y="100000"/>
                                    </p:animScale>
                                  </p:childTnLst>
                                </p:cTn>
                              </p:par>
                            </p:childTnLst>
                          </p:cTn>
                        </p:par>
                      </p:childTnLst>
                    </p:cTn>
                  </p:par>
                  <p:par>
                    <p:cTn id="154" fill="hold">
                      <p:stCondLst>
                        <p:cond delay="indefinite"/>
                      </p:stCondLst>
                      <p:childTnLst>
                        <p:par>
                          <p:cTn id="155" fill="hold">
                            <p:stCondLst>
                              <p:cond delay="0"/>
                            </p:stCondLst>
                            <p:childTnLst>
                              <p:par>
                                <p:cTn id="156" presetID="1" presetClass="entr" presetSubtype="0" fill="hold" nodeType="clickEffect">
                                  <p:stCondLst>
                                    <p:cond delay="0"/>
                                  </p:stCondLst>
                                  <p:childTnLst>
                                    <p:set>
                                      <p:cBhvr>
                                        <p:cTn id="157" dur="1" fill="hold">
                                          <p:stCondLst>
                                            <p:cond delay="0"/>
                                          </p:stCondLst>
                                        </p:cTn>
                                        <p:tgtEl>
                                          <p:spTgt spid="3">
                                            <p:txEl>
                                              <p:pRg st="10" end="10"/>
                                            </p:txEl>
                                          </p:spTgt>
                                        </p:tgtEl>
                                        <p:attrNameLst>
                                          <p:attrName>style.visibility</p:attrName>
                                        </p:attrNameLst>
                                      </p:cBhvr>
                                      <p:to>
                                        <p:strVal val="visible"/>
                                      </p:to>
                                    </p:set>
                                  </p:childTnLst>
                                </p:cTn>
                              </p:par>
                              <p:par>
                                <p:cTn id="158" presetID="1" presetClass="entr" presetSubtype="0" fill="hold" nodeType="withEffect">
                                  <p:stCondLst>
                                    <p:cond delay="0"/>
                                  </p:stCondLst>
                                  <p:childTnLst>
                                    <p:set>
                                      <p:cBhvr>
                                        <p:cTn id="159"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8B514-87D7-4E79-993A-D066F4540A61}"/>
              </a:ext>
            </a:extLst>
          </p:cNvPr>
          <p:cNvSpPr>
            <a:spLocks noGrp="1"/>
          </p:cNvSpPr>
          <p:nvPr>
            <p:ph type="title"/>
          </p:nvPr>
        </p:nvSpPr>
        <p:spPr>
          <a:xfrm>
            <a:off x="457200" y="68646"/>
            <a:ext cx="8229600" cy="562074"/>
          </a:xfrm>
        </p:spPr>
        <p:txBody>
          <a:bodyPr anchor="ctr">
            <a:normAutofit/>
          </a:bodyPr>
          <a:lstStyle/>
          <a:p>
            <a:r>
              <a:rPr lang="en-GB" sz="2800" b="1" dirty="0">
                <a:solidFill>
                  <a:schemeClr val="tx2"/>
                </a:solidFill>
              </a:rPr>
              <a:t>Being a Digital native</a:t>
            </a:r>
          </a:p>
        </p:txBody>
      </p:sp>
      <p:sp>
        <p:nvSpPr>
          <p:cNvPr id="3" name="Content Placeholder 2">
            <a:extLst>
              <a:ext uri="{FF2B5EF4-FFF2-40B4-BE49-F238E27FC236}">
                <a16:creationId xmlns:a16="http://schemas.microsoft.com/office/drawing/2014/main" id="{C96D0B0D-4F72-4C4E-8841-332E02527422}"/>
              </a:ext>
            </a:extLst>
          </p:cNvPr>
          <p:cNvSpPr>
            <a:spLocks noGrp="1"/>
          </p:cNvSpPr>
          <p:nvPr>
            <p:ph sz="half" idx="1"/>
          </p:nvPr>
        </p:nvSpPr>
        <p:spPr>
          <a:xfrm>
            <a:off x="4283968" y="630720"/>
            <a:ext cx="4860032" cy="5102536"/>
          </a:xfrm>
        </p:spPr>
        <p:txBody>
          <a:bodyPr>
            <a:normAutofit/>
          </a:bodyPr>
          <a:lstStyle/>
          <a:p>
            <a:pPr marL="0" indent="0">
              <a:lnSpc>
                <a:spcPct val="90000"/>
              </a:lnSpc>
              <a:buNone/>
            </a:pPr>
            <a:r>
              <a:rPr lang="en-GB" sz="1300" dirty="0"/>
              <a:t>Let's face it you are probably a digital native! And cannot recall a time when the internet was just a static, one-way platform that transmitted text and a few sketchy images.</a:t>
            </a:r>
          </a:p>
          <a:p>
            <a:pPr marL="0" indent="0">
              <a:lnSpc>
                <a:spcPct val="90000"/>
              </a:lnSpc>
              <a:buNone/>
            </a:pPr>
            <a:endParaRPr lang="en-GB" sz="1300" dirty="0"/>
          </a:p>
          <a:p>
            <a:pPr marL="0" indent="0">
              <a:lnSpc>
                <a:spcPct val="90000"/>
              </a:lnSpc>
              <a:buNone/>
            </a:pPr>
            <a:r>
              <a:rPr lang="en-GB" sz="1300" b="1" dirty="0">
                <a:solidFill>
                  <a:schemeClr val="tx2"/>
                </a:solidFill>
              </a:rPr>
              <a:t>The term Digital Native originated in  a 2001 article by Marc Prensky (2001) titles “Digital Natives, Digital Immigrants”.</a:t>
            </a:r>
          </a:p>
          <a:p>
            <a:pPr marL="0" indent="0">
              <a:lnSpc>
                <a:spcPct val="90000"/>
              </a:lnSpc>
              <a:buNone/>
            </a:pPr>
            <a:endParaRPr lang="en-GB" sz="1300" dirty="0"/>
          </a:p>
          <a:p>
            <a:pPr marL="0" indent="0">
              <a:lnSpc>
                <a:spcPct val="90000"/>
              </a:lnSpc>
              <a:buNone/>
            </a:pPr>
            <a:r>
              <a:rPr lang="en-GB" sz="1300" dirty="0"/>
              <a:t>There he tried to explain a new type of student who was starting to enter educational institutions. These students… like you were born in an era in which digital technology has always existed.</a:t>
            </a:r>
          </a:p>
          <a:p>
            <a:pPr marL="0" indent="0">
              <a:lnSpc>
                <a:spcPct val="90000"/>
              </a:lnSpc>
              <a:buNone/>
            </a:pPr>
            <a:endParaRPr lang="en-GB" sz="1300" dirty="0"/>
          </a:p>
          <a:p>
            <a:pPr marL="0" indent="0">
              <a:lnSpc>
                <a:spcPct val="90000"/>
              </a:lnSpc>
              <a:buNone/>
            </a:pPr>
            <a:r>
              <a:rPr lang="en-GB" sz="1300" dirty="0"/>
              <a:t>Think of the questions you were asked at your student interview… how are you with IT, what equipment do you have at home, what is your Wi-Fi connection like?</a:t>
            </a:r>
          </a:p>
          <a:p>
            <a:pPr marL="0" indent="0">
              <a:lnSpc>
                <a:spcPct val="90000"/>
              </a:lnSpc>
              <a:buNone/>
            </a:pPr>
            <a:endParaRPr lang="en-GB" sz="1300" dirty="0"/>
          </a:p>
          <a:p>
            <a:pPr marL="0" indent="0">
              <a:lnSpc>
                <a:spcPct val="90000"/>
              </a:lnSpc>
              <a:buNone/>
            </a:pPr>
            <a:r>
              <a:rPr lang="en-GB" sz="1300" dirty="0"/>
              <a:t>So, most of you and your fellow “natives” grew up “wired” in a highly networked, always-on world.</a:t>
            </a:r>
          </a:p>
          <a:p>
            <a:pPr marL="0" indent="0">
              <a:lnSpc>
                <a:spcPct val="90000"/>
              </a:lnSpc>
              <a:buNone/>
            </a:pPr>
            <a:endParaRPr lang="en-GB" sz="1300" dirty="0"/>
          </a:p>
          <a:p>
            <a:pPr marL="0" indent="0">
              <a:lnSpc>
                <a:spcPct val="90000"/>
              </a:lnSpc>
              <a:buNone/>
            </a:pPr>
            <a:r>
              <a:rPr lang="en-GB" sz="1300" dirty="0"/>
              <a:t>Its an exciting time- but it continues to change so constantly that we need to study it carefully.</a:t>
            </a:r>
          </a:p>
        </p:txBody>
      </p:sp>
      <p:pic>
        <p:nvPicPr>
          <p:cNvPr id="5" name="Picture 4">
            <a:extLst>
              <a:ext uri="{FF2B5EF4-FFF2-40B4-BE49-F238E27FC236}">
                <a16:creationId xmlns:a16="http://schemas.microsoft.com/office/drawing/2014/main" id="{3111C969-E162-4DBC-91F8-79514A2CB88F}"/>
              </a:ext>
            </a:extLst>
          </p:cNvPr>
          <p:cNvPicPr>
            <a:picLocks noChangeAspect="1"/>
          </p:cNvPicPr>
          <p:nvPr/>
        </p:nvPicPr>
        <p:blipFill>
          <a:blip r:embed="rId2"/>
          <a:stretch>
            <a:fillRect/>
          </a:stretch>
        </p:blipFill>
        <p:spPr>
          <a:xfrm>
            <a:off x="0" y="1052736"/>
            <a:ext cx="4434136" cy="3989040"/>
          </a:xfrm>
          <a:prstGeom prst="rect">
            <a:avLst/>
          </a:prstGeom>
          <a:noFill/>
        </p:spPr>
      </p:pic>
    </p:spTree>
    <p:extLst>
      <p:ext uri="{BB962C8B-B14F-4D97-AF65-F5344CB8AC3E}">
        <p14:creationId xmlns:p14="http://schemas.microsoft.com/office/powerpoint/2010/main" val="1467519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480B1-A8F1-4448-B723-D12A12C5853F}"/>
              </a:ext>
            </a:extLst>
          </p:cNvPr>
          <p:cNvSpPr>
            <a:spLocks noGrp="1"/>
          </p:cNvSpPr>
          <p:nvPr>
            <p:ph type="title"/>
          </p:nvPr>
        </p:nvSpPr>
        <p:spPr>
          <a:xfrm>
            <a:off x="457200" y="274638"/>
            <a:ext cx="3250704" cy="562074"/>
          </a:xfrm>
        </p:spPr>
        <p:txBody>
          <a:bodyPr anchor="ctr">
            <a:normAutofit fontScale="90000"/>
          </a:bodyPr>
          <a:lstStyle/>
          <a:p>
            <a:pPr>
              <a:lnSpc>
                <a:spcPct val="90000"/>
              </a:lnSpc>
            </a:pPr>
            <a:r>
              <a:rPr lang="en-GB" sz="2800" b="1" dirty="0">
                <a:solidFill>
                  <a:schemeClr val="tx2"/>
                </a:solidFill>
              </a:rPr>
              <a:t>So how connected are our customers?</a:t>
            </a:r>
          </a:p>
        </p:txBody>
      </p:sp>
      <p:sp>
        <p:nvSpPr>
          <p:cNvPr id="3" name="Content Placeholder 2">
            <a:extLst>
              <a:ext uri="{FF2B5EF4-FFF2-40B4-BE49-F238E27FC236}">
                <a16:creationId xmlns:a16="http://schemas.microsoft.com/office/drawing/2014/main" id="{A1856ACC-730B-4528-B16F-97E3BC593A06}"/>
              </a:ext>
            </a:extLst>
          </p:cNvPr>
          <p:cNvSpPr>
            <a:spLocks noGrp="1"/>
          </p:cNvSpPr>
          <p:nvPr>
            <p:ph sz="half" idx="1"/>
          </p:nvPr>
        </p:nvSpPr>
        <p:spPr>
          <a:xfrm>
            <a:off x="4312568" y="836712"/>
            <a:ext cx="4831432" cy="4968552"/>
          </a:xfrm>
        </p:spPr>
        <p:txBody>
          <a:bodyPr>
            <a:normAutofit fontScale="92500" lnSpcReduction="10000"/>
          </a:bodyPr>
          <a:lstStyle/>
          <a:p>
            <a:pPr marL="0" indent="0">
              <a:lnSpc>
                <a:spcPct val="90000"/>
              </a:lnSpc>
              <a:buNone/>
            </a:pPr>
            <a:r>
              <a:rPr lang="en-GB" sz="1400" dirty="0"/>
              <a:t>Today the internet is the backbone of our society.</a:t>
            </a:r>
          </a:p>
          <a:p>
            <a:pPr marL="0" indent="0">
              <a:lnSpc>
                <a:spcPct val="90000"/>
              </a:lnSpc>
              <a:buNone/>
            </a:pPr>
            <a:endParaRPr lang="en-GB" sz="1400" dirty="0"/>
          </a:p>
          <a:p>
            <a:pPr marL="0" indent="0">
              <a:lnSpc>
                <a:spcPct val="90000"/>
              </a:lnSpc>
              <a:buNone/>
            </a:pPr>
            <a:r>
              <a:rPr lang="en-GB" sz="1400" dirty="0"/>
              <a:t>Widespread access to connected device like personal computers, digital video and audio records, webcams, smartphones and wearable like smartwatches ensure that consumers who live in virtually any part of the World can create and share content.</a:t>
            </a:r>
          </a:p>
          <a:p>
            <a:pPr marL="0" indent="0">
              <a:lnSpc>
                <a:spcPct val="90000"/>
              </a:lnSpc>
              <a:buNone/>
            </a:pPr>
            <a:endParaRPr lang="en-GB" sz="1400" dirty="0"/>
          </a:p>
          <a:p>
            <a:pPr marL="0" indent="0">
              <a:lnSpc>
                <a:spcPct val="90000"/>
              </a:lnSpc>
              <a:buNone/>
            </a:pPr>
            <a:r>
              <a:rPr lang="en-GB" sz="1400" dirty="0"/>
              <a:t>Worldwide there are about 4.38 billion global Internet users today… hat roughly 57%,of the world population (Kemp 2019)</a:t>
            </a:r>
          </a:p>
          <a:p>
            <a:pPr marL="0" indent="0">
              <a:lnSpc>
                <a:spcPct val="90000"/>
              </a:lnSpc>
              <a:buNone/>
            </a:pPr>
            <a:endParaRPr lang="en-GB" sz="1400" dirty="0"/>
          </a:p>
          <a:p>
            <a:pPr marL="0" indent="0">
              <a:lnSpc>
                <a:spcPct val="90000"/>
              </a:lnSpc>
              <a:buNone/>
            </a:pPr>
            <a:r>
              <a:rPr lang="en-GB" sz="1400" dirty="0"/>
              <a:t>With most of these internet users, about 45% of the World population, being active on at least one social media network. That’s about 3.5 billion people (We are social 2019).</a:t>
            </a:r>
          </a:p>
          <a:p>
            <a:pPr marL="0" indent="0">
              <a:lnSpc>
                <a:spcPct val="90000"/>
              </a:lnSpc>
              <a:buNone/>
            </a:pPr>
            <a:endParaRPr lang="en-GB" sz="1400" dirty="0"/>
          </a:p>
          <a:p>
            <a:pPr marL="0" indent="0">
              <a:lnSpc>
                <a:spcPct val="90000"/>
              </a:lnSpc>
              <a:buNone/>
            </a:pPr>
            <a:r>
              <a:rPr lang="en-GB" sz="1400" dirty="0"/>
              <a:t>Of course, social media penetration varies by global region, with the lowest penetration rates reported in Central Asia, Africa and South Asia.</a:t>
            </a:r>
          </a:p>
          <a:p>
            <a:pPr marL="0" indent="0">
              <a:lnSpc>
                <a:spcPct val="90000"/>
              </a:lnSpc>
              <a:buNone/>
            </a:pPr>
            <a:endParaRPr lang="en-GB" sz="1400" dirty="0"/>
          </a:p>
          <a:p>
            <a:pPr marL="0" indent="0">
              <a:lnSpc>
                <a:spcPct val="90000"/>
              </a:lnSpc>
              <a:buNone/>
            </a:pPr>
            <a:r>
              <a:rPr lang="en-GB" sz="1400" dirty="0"/>
              <a:t>But even these areas are expected to experience growth, worldwide and 63% of mobile users are active on social media via mobile applications.</a:t>
            </a:r>
          </a:p>
          <a:p>
            <a:pPr>
              <a:lnSpc>
                <a:spcPct val="90000"/>
              </a:lnSpc>
            </a:pPr>
            <a:endParaRPr lang="en-GB" sz="1100" dirty="0"/>
          </a:p>
        </p:txBody>
      </p:sp>
      <p:pic>
        <p:nvPicPr>
          <p:cNvPr id="5" name="Picture 4">
            <a:extLst>
              <a:ext uri="{FF2B5EF4-FFF2-40B4-BE49-F238E27FC236}">
                <a16:creationId xmlns:a16="http://schemas.microsoft.com/office/drawing/2014/main" id="{8568D8CF-5A1E-4998-96E5-EB0981F3E694}"/>
              </a:ext>
            </a:extLst>
          </p:cNvPr>
          <p:cNvPicPr>
            <a:picLocks noChangeAspect="1"/>
          </p:cNvPicPr>
          <p:nvPr/>
        </p:nvPicPr>
        <p:blipFill>
          <a:blip r:embed="rId2"/>
          <a:stretch>
            <a:fillRect/>
          </a:stretch>
        </p:blipFill>
        <p:spPr>
          <a:xfrm>
            <a:off x="35496" y="1160748"/>
            <a:ext cx="4312568" cy="4536504"/>
          </a:xfrm>
          <a:prstGeom prst="rect">
            <a:avLst/>
          </a:prstGeom>
          <a:noFill/>
        </p:spPr>
      </p:pic>
    </p:spTree>
    <p:extLst>
      <p:ext uri="{BB962C8B-B14F-4D97-AF65-F5344CB8AC3E}">
        <p14:creationId xmlns:p14="http://schemas.microsoft.com/office/powerpoint/2010/main" val="143145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D0083-1D2A-4767-916A-B02F7D63731A}"/>
              </a:ext>
            </a:extLst>
          </p:cNvPr>
          <p:cNvSpPr>
            <a:spLocks noGrp="1"/>
          </p:cNvSpPr>
          <p:nvPr>
            <p:ph type="title"/>
          </p:nvPr>
        </p:nvSpPr>
        <p:spPr>
          <a:xfrm>
            <a:off x="251520" y="404664"/>
            <a:ext cx="3370738" cy="346050"/>
          </a:xfrm>
        </p:spPr>
        <p:txBody>
          <a:bodyPr anchor="ctr">
            <a:normAutofit fontScale="90000"/>
          </a:bodyPr>
          <a:lstStyle/>
          <a:p>
            <a:r>
              <a:rPr lang="en-GB" sz="2800" b="1" dirty="0">
                <a:solidFill>
                  <a:schemeClr val="tx2"/>
                </a:solidFill>
              </a:rPr>
              <a:t>let’s consider a definition….</a:t>
            </a:r>
          </a:p>
        </p:txBody>
      </p:sp>
      <p:sp>
        <p:nvSpPr>
          <p:cNvPr id="3" name="Content Placeholder 2">
            <a:extLst>
              <a:ext uri="{FF2B5EF4-FFF2-40B4-BE49-F238E27FC236}">
                <a16:creationId xmlns:a16="http://schemas.microsoft.com/office/drawing/2014/main" id="{E9DA2E52-FA8E-4C1C-AD84-0B55D17776ED}"/>
              </a:ext>
            </a:extLst>
          </p:cNvPr>
          <p:cNvSpPr>
            <a:spLocks noGrp="1"/>
          </p:cNvSpPr>
          <p:nvPr>
            <p:ph sz="half" idx="1"/>
          </p:nvPr>
        </p:nvSpPr>
        <p:spPr>
          <a:xfrm>
            <a:off x="3059832" y="548680"/>
            <a:ext cx="5868144" cy="4767237"/>
          </a:xfrm>
        </p:spPr>
        <p:txBody>
          <a:bodyPr>
            <a:noAutofit/>
          </a:bodyPr>
          <a:lstStyle/>
          <a:p>
            <a:pPr marL="0" indent="0">
              <a:lnSpc>
                <a:spcPct val="90000"/>
              </a:lnSpc>
              <a:buNone/>
            </a:pPr>
            <a:r>
              <a:rPr lang="en-GB" sz="1200" dirty="0">
                <a:latin typeface="Arial" panose="020B0604020202020204" pitchFamily="34" charset="0"/>
                <a:cs typeface="Arial" panose="020B0604020202020204" pitchFamily="34" charset="0"/>
              </a:rPr>
              <a:t>Information doesn't just flow from big companies or governments down to the rest of us; Today each of us communicates with huge numbers of people by a click on a keypad, so information flows across people as well.</a:t>
            </a:r>
          </a:p>
          <a:p>
            <a:pPr marL="0" indent="0">
              <a:lnSpc>
                <a:spcPct val="90000"/>
              </a:lnSpc>
              <a:buNone/>
            </a:pPr>
            <a:r>
              <a:rPr lang="en-GB" sz="1200" dirty="0">
                <a:latin typeface="Arial" panose="020B0604020202020204" pitchFamily="34" charset="0"/>
                <a:cs typeface="Arial" panose="020B0604020202020204" pitchFamily="34" charset="0"/>
              </a:rPr>
              <a:t>This fundamental change in the way we live, work, and play is characterised in part by the prevalence of social media.</a:t>
            </a:r>
          </a:p>
          <a:p>
            <a:pPr marL="0" indent="0">
              <a:lnSpc>
                <a:spcPct val="90000"/>
              </a:lnSpc>
              <a:buNone/>
            </a:pPr>
            <a:r>
              <a:rPr lang="en-GB" sz="1200" b="1" dirty="0">
                <a:solidFill>
                  <a:schemeClr val="tx2"/>
                </a:solidFill>
                <a:latin typeface="Arial" panose="020B0604020202020204" pitchFamily="34" charset="0"/>
                <a:cs typeface="Arial" panose="020B0604020202020204" pitchFamily="34" charset="0"/>
              </a:rPr>
              <a:t>Social media are the online means of </a:t>
            </a:r>
          </a:p>
          <a:p>
            <a:pPr marL="0" indent="0">
              <a:lnSpc>
                <a:spcPct val="90000"/>
              </a:lnSpc>
              <a:buNone/>
            </a:pPr>
            <a:r>
              <a:rPr lang="en-GB" sz="1200" b="1" i="1" dirty="0">
                <a:latin typeface="Arial" panose="020B0604020202020204" pitchFamily="34" charset="0"/>
                <a:cs typeface="Arial" panose="020B0604020202020204" pitchFamily="34" charset="0"/>
              </a:rPr>
              <a:t>Communication</a:t>
            </a:r>
          </a:p>
          <a:p>
            <a:pPr marL="0" indent="0">
              <a:lnSpc>
                <a:spcPct val="90000"/>
              </a:lnSpc>
              <a:buNone/>
            </a:pPr>
            <a:r>
              <a:rPr lang="en-GB" sz="1200" b="1" i="1" dirty="0">
                <a:latin typeface="Arial" panose="020B0604020202020204" pitchFamily="34" charset="0"/>
                <a:cs typeface="Arial" panose="020B0604020202020204" pitchFamily="34" charset="0"/>
              </a:rPr>
              <a:t>Conveyance</a:t>
            </a:r>
          </a:p>
          <a:p>
            <a:pPr marL="0" indent="0">
              <a:lnSpc>
                <a:spcPct val="90000"/>
              </a:lnSpc>
              <a:buNone/>
            </a:pPr>
            <a:r>
              <a:rPr lang="en-GB" sz="1200" b="1" i="1" dirty="0">
                <a:latin typeface="Arial" panose="020B0604020202020204" pitchFamily="34" charset="0"/>
                <a:cs typeface="Arial" panose="020B0604020202020204" pitchFamily="34" charset="0"/>
              </a:rPr>
              <a:t>Collaboration </a:t>
            </a:r>
          </a:p>
          <a:p>
            <a:pPr marL="0" indent="0">
              <a:lnSpc>
                <a:spcPct val="90000"/>
              </a:lnSpc>
              <a:buNone/>
            </a:pPr>
            <a:r>
              <a:rPr lang="en-GB" sz="1200" b="1" i="1" dirty="0">
                <a:latin typeface="Arial" panose="020B0604020202020204" pitchFamily="34" charset="0"/>
                <a:cs typeface="Arial" panose="020B0604020202020204" pitchFamily="34" charset="0"/>
              </a:rPr>
              <a:t>and cultivation </a:t>
            </a:r>
          </a:p>
          <a:p>
            <a:pPr marL="0" indent="0">
              <a:lnSpc>
                <a:spcPct val="90000"/>
              </a:lnSpc>
              <a:buNone/>
            </a:pPr>
            <a:endParaRPr lang="en-GB" sz="1200" dirty="0">
              <a:latin typeface="Arial" panose="020B0604020202020204" pitchFamily="34" charset="0"/>
              <a:cs typeface="Arial" panose="020B0604020202020204" pitchFamily="34" charset="0"/>
            </a:endParaRPr>
          </a:p>
          <a:p>
            <a:pPr marL="0" indent="0">
              <a:lnSpc>
                <a:spcPct val="90000"/>
              </a:lnSpc>
              <a:buNone/>
            </a:pPr>
            <a:r>
              <a:rPr lang="en-GB" sz="1200" b="1" dirty="0">
                <a:solidFill>
                  <a:schemeClr val="tx2"/>
                </a:solidFill>
                <a:latin typeface="Arial" panose="020B0604020202020204" pitchFamily="34" charset="0"/>
                <a:cs typeface="Arial" panose="020B0604020202020204" pitchFamily="34" charset="0"/>
              </a:rPr>
              <a:t>Among </a:t>
            </a:r>
          </a:p>
          <a:p>
            <a:pPr marL="0" indent="0">
              <a:lnSpc>
                <a:spcPct val="90000"/>
              </a:lnSpc>
              <a:buNone/>
            </a:pPr>
            <a:r>
              <a:rPr lang="en-GB" sz="1200" b="1" i="1" dirty="0">
                <a:latin typeface="Arial" panose="020B0604020202020204" pitchFamily="34" charset="0"/>
                <a:cs typeface="Arial" panose="020B0604020202020204" pitchFamily="34" charset="0"/>
              </a:rPr>
              <a:t>Interconnected and interdependent networks </a:t>
            </a:r>
          </a:p>
          <a:p>
            <a:pPr marL="0" indent="0">
              <a:lnSpc>
                <a:spcPct val="90000"/>
              </a:lnSpc>
              <a:buNone/>
            </a:pPr>
            <a:r>
              <a:rPr lang="en-GB" sz="1200" b="1" dirty="0">
                <a:solidFill>
                  <a:schemeClr val="tx2"/>
                </a:solidFill>
                <a:latin typeface="Arial" panose="020B0604020202020204" pitchFamily="34" charset="0"/>
                <a:cs typeface="Arial" panose="020B0604020202020204" pitchFamily="34" charset="0"/>
              </a:rPr>
              <a:t>Of</a:t>
            </a:r>
          </a:p>
          <a:p>
            <a:pPr marL="0" indent="0">
              <a:lnSpc>
                <a:spcPct val="90000"/>
              </a:lnSpc>
              <a:buNone/>
            </a:pPr>
            <a:r>
              <a:rPr lang="en-GB" sz="1200" b="1" i="1" dirty="0">
                <a:latin typeface="Arial" panose="020B0604020202020204" pitchFamily="34" charset="0"/>
                <a:cs typeface="Arial" panose="020B0604020202020204" pitchFamily="34" charset="0"/>
              </a:rPr>
              <a:t>People, communities and organisations enhanced </a:t>
            </a:r>
          </a:p>
          <a:p>
            <a:pPr marL="0" indent="0">
              <a:lnSpc>
                <a:spcPct val="90000"/>
              </a:lnSpc>
              <a:buNone/>
            </a:pPr>
            <a:r>
              <a:rPr lang="en-GB" sz="1200" b="1" dirty="0">
                <a:solidFill>
                  <a:schemeClr val="tx2"/>
                </a:solidFill>
                <a:latin typeface="Arial" panose="020B0604020202020204" pitchFamily="34" charset="0"/>
                <a:cs typeface="Arial" panose="020B0604020202020204" pitchFamily="34" charset="0"/>
              </a:rPr>
              <a:t>by </a:t>
            </a:r>
          </a:p>
          <a:p>
            <a:pPr marL="0" indent="0">
              <a:lnSpc>
                <a:spcPct val="90000"/>
              </a:lnSpc>
              <a:buNone/>
            </a:pPr>
            <a:r>
              <a:rPr lang="en-GB" sz="1200" b="1" i="1" dirty="0">
                <a:latin typeface="Arial" panose="020B0604020202020204" pitchFamily="34" charset="0"/>
                <a:cs typeface="Arial" panose="020B0604020202020204" pitchFamily="34" charset="0"/>
              </a:rPr>
              <a:t>Technological capabilities and mobility.</a:t>
            </a:r>
          </a:p>
          <a:p>
            <a:pPr marL="0" indent="0">
              <a:lnSpc>
                <a:spcPct val="90000"/>
              </a:lnSpc>
              <a:buNone/>
            </a:pPr>
            <a:r>
              <a:rPr lang="en-GB" sz="1200" b="1" dirty="0">
                <a:solidFill>
                  <a:schemeClr val="tx2"/>
                </a:solidFill>
                <a:latin typeface="Arial" panose="020B0604020202020204" pitchFamily="34" charset="0"/>
                <a:cs typeface="Arial" panose="020B0604020202020204" pitchFamily="34" charset="0"/>
              </a:rPr>
              <a:t>Does this sound like a complex definition?</a:t>
            </a:r>
          </a:p>
          <a:p>
            <a:pPr marL="0" indent="0" algn="ctr">
              <a:lnSpc>
                <a:spcPct val="90000"/>
              </a:lnSpc>
              <a:buNone/>
            </a:pPr>
            <a:r>
              <a:rPr lang="en-GB" sz="1200" b="1" i="1" dirty="0">
                <a:solidFill>
                  <a:schemeClr val="tx2"/>
                </a:solidFill>
                <a:latin typeface="Arial" panose="020B0604020202020204" pitchFamily="34" charset="0"/>
                <a:cs typeface="Arial" panose="020B0604020202020204" pitchFamily="34" charset="0"/>
              </a:rPr>
              <a:t>It is… because social media exist within a complex and rapidly advancing environment.</a:t>
            </a:r>
          </a:p>
        </p:txBody>
      </p:sp>
      <p:pic>
        <p:nvPicPr>
          <p:cNvPr id="5" name="Picture 4">
            <a:extLst>
              <a:ext uri="{FF2B5EF4-FFF2-40B4-BE49-F238E27FC236}">
                <a16:creationId xmlns:a16="http://schemas.microsoft.com/office/drawing/2014/main" id="{F577DD8F-A572-4446-89EE-D943C9ECD26C}"/>
              </a:ext>
            </a:extLst>
          </p:cNvPr>
          <p:cNvPicPr>
            <a:picLocks noChangeAspect="1"/>
          </p:cNvPicPr>
          <p:nvPr/>
        </p:nvPicPr>
        <p:blipFill>
          <a:blip r:embed="rId2"/>
          <a:stretch>
            <a:fillRect/>
          </a:stretch>
        </p:blipFill>
        <p:spPr>
          <a:xfrm>
            <a:off x="395536" y="1139453"/>
            <a:ext cx="2603981" cy="3081635"/>
          </a:xfrm>
          <a:prstGeom prst="rect">
            <a:avLst/>
          </a:prstGeom>
          <a:noFill/>
        </p:spPr>
      </p:pic>
    </p:spTree>
    <p:extLst>
      <p:ext uri="{BB962C8B-B14F-4D97-AF65-F5344CB8AC3E}">
        <p14:creationId xmlns:p14="http://schemas.microsoft.com/office/powerpoint/2010/main" val="3285505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nodeType="clickEffect">
                                  <p:stCondLst>
                                    <p:cond delay="0"/>
                                  </p:stCondLst>
                                  <p:childTnLst>
                                    <p:set>
                                      <p:cBhvr>
                                        <p:cTn id="6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childTnLst>
                                    <p:set>
                                      <p:cBhvr>
                                        <p:cTn id="6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nodeType="clickEffect">
                                  <p:stCondLst>
                                    <p:cond delay="0"/>
                                  </p:stCondLst>
                                  <p:childTnLst>
                                    <p:set>
                                      <p:cBhvr>
                                        <p:cTn id="68"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75F73-3298-4358-8C68-0925E5A8FB4A}"/>
              </a:ext>
            </a:extLst>
          </p:cNvPr>
          <p:cNvSpPr>
            <a:spLocks noGrp="1"/>
          </p:cNvSpPr>
          <p:nvPr>
            <p:ph type="title"/>
          </p:nvPr>
        </p:nvSpPr>
        <p:spPr>
          <a:xfrm>
            <a:off x="226207" y="583174"/>
            <a:ext cx="3528392" cy="490066"/>
          </a:xfrm>
        </p:spPr>
        <p:txBody>
          <a:bodyPr>
            <a:normAutofit fontScale="90000"/>
          </a:bodyPr>
          <a:lstStyle/>
          <a:p>
            <a:r>
              <a:rPr lang="en-GB" sz="2800" b="1" dirty="0">
                <a:solidFill>
                  <a:schemeClr val="tx2"/>
                </a:solidFill>
              </a:rPr>
              <a:t>Mind boggling </a:t>
            </a:r>
            <a:br>
              <a:rPr lang="en-GB" sz="2800" b="1" dirty="0">
                <a:solidFill>
                  <a:schemeClr val="tx2"/>
                </a:solidFill>
              </a:rPr>
            </a:br>
            <a:r>
              <a:rPr lang="en-GB" sz="2800" b="1" dirty="0">
                <a:solidFill>
                  <a:schemeClr val="tx2"/>
                </a:solidFill>
              </a:rPr>
              <a:t>Social Media stats</a:t>
            </a:r>
          </a:p>
        </p:txBody>
      </p:sp>
      <p:sp>
        <p:nvSpPr>
          <p:cNvPr id="3" name="Content Placeholder 2">
            <a:extLst>
              <a:ext uri="{FF2B5EF4-FFF2-40B4-BE49-F238E27FC236}">
                <a16:creationId xmlns:a16="http://schemas.microsoft.com/office/drawing/2014/main" id="{D43AC77C-AC57-44AE-89ED-052FADB52647}"/>
              </a:ext>
            </a:extLst>
          </p:cNvPr>
          <p:cNvSpPr>
            <a:spLocks noGrp="1"/>
          </p:cNvSpPr>
          <p:nvPr>
            <p:ph idx="1"/>
          </p:nvPr>
        </p:nvSpPr>
        <p:spPr>
          <a:xfrm>
            <a:off x="3657278" y="476672"/>
            <a:ext cx="5486722" cy="5256583"/>
          </a:xfrm>
        </p:spPr>
        <p:txBody>
          <a:bodyPr>
            <a:normAutofit fontScale="47500" lnSpcReduction="20000"/>
          </a:bodyPr>
          <a:lstStyle/>
          <a:p>
            <a:pPr marL="0" indent="0">
              <a:buNone/>
            </a:pPr>
            <a:r>
              <a:rPr lang="en-GB" i="1" dirty="0">
                <a:solidFill>
                  <a:schemeClr val="tx2"/>
                </a:solidFill>
              </a:rPr>
              <a:t>It took Radio 38 years to reach 50 million listeners</a:t>
            </a:r>
          </a:p>
          <a:p>
            <a:pPr marL="0" indent="0">
              <a:buNone/>
            </a:pPr>
            <a:r>
              <a:rPr lang="en-GB" i="1" dirty="0">
                <a:solidFill>
                  <a:schemeClr val="tx2"/>
                </a:solidFill>
              </a:rPr>
              <a:t>TV 13 years to reach 50 million viewers</a:t>
            </a:r>
          </a:p>
          <a:p>
            <a:pPr marL="0" indent="0">
              <a:buNone/>
            </a:pPr>
            <a:r>
              <a:rPr lang="en-GB" i="1" dirty="0">
                <a:solidFill>
                  <a:schemeClr val="tx2"/>
                </a:solidFill>
              </a:rPr>
              <a:t>The internet took 4 years to reach 50 million people, in less than 9 months, Facebook added 100 million users (</a:t>
            </a:r>
            <a:r>
              <a:rPr lang="en-GB" i="1" dirty="0" err="1">
                <a:solidFill>
                  <a:schemeClr val="tx2"/>
                </a:solidFill>
              </a:rPr>
              <a:t>Hird</a:t>
            </a:r>
            <a:r>
              <a:rPr lang="en-GB" i="1" dirty="0">
                <a:solidFill>
                  <a:schemeClr val="tx2"/>
                </a:solidFill>
              </a:rPr>
              <a:t> 2011)</a:t>
            </a:r>
          </a:p>
          <a:p>
            <a:pPr marL="0" indent="0">
              <a:buNone/>
            </a:pPr>
            <a:r>
              <a:rPr lang="en-GB" i="1" dirty="0">
                <a:solidFill>
                  <a:schemeClr val="tx2"/>
                </a:solidFill>
              </a:rPr>
              <a:t>Just over 13% of Facebook users are in North America, more than a third of users are in the Asia-Pacific region (We are social 2019)</a:t>
            </a:r>
          </a:p>
          <a:p>
            <a:pPr marL="0" indent="0">
              <a:buNone/>
            </a:pPr>
            <a:r>
              <a:rPr lang="en-GB" i="1" dirty="0">
                <a:solidFill>
                  <a:schemeClr val="tx2"/>
                </a:solidFill>
              </a:rPr>
              <a:t>More than 90% of companies use LinkedIn as their primary recruiting tool (Osman 2019)</a:t>
            </a:r>
          </a:p>
          <a:p>
            <a:pPr marL="0" indent="0">
              <a:buNone/>
            </a:pPr>
            <a:r>
              <a:rPr lang="en-GB" i="1" dirty="0">
                <a:solidFill>
                  <a:schemeClr val="tx2"/>
                </a:solidFill>
              </a:rPr>
              <a:t>The top YouTubers, like PewDiePie and Lily Singh, earn millions of dollars each year (Berg 2016)</a:t>
            </a:r>
          </a:p>
          <a:p>
            <a:pPr marL="0" indent="0">
              <a:buNone/>
            </a:pPr>
            <a:r>
              <a:rPr lang="en-GB" i="1" dirty="0">
                <a:solidFill>
                  <a:schemeClr val="tx2"/>
                </a:solidFill>
              </a:rPr>
              <a:t>Generation X (ages 35-49)spend the most time on social media- 6 hours and 58 minutes per week.</a:t>
            </a:r>
          </a:p>
          <a:p>
            <a:pPr marL="0" indent="0">
              <a:buNone/>
            </a:pPr>
            <a:r>
              <a:rPr lang="en-GB" i="1" dirty="0">
                <a:solidFill>
                  <a:schemeClr val="tx2"/>
                </a:solidFill>
              </a:rPr>
              <a:t>Millennials (ages 18-34) come in second spending 6 hours and 19 minutes of their time per week on social networks (We are social 2019)</a:t>
            </a:r>
          </a:p>
          <a:p>
            <a:pPr marL="0" indent="0">
              <a:buNone/>
            </a:pPr>
            <a:r>
              <a:rPr lang="en-GB" i="1" dirty="0">
                <a:solidFill>
                  <a:schemeClr val="tx2"/>
                </a:solidFill>
              </a:rPr>
              <a:t>Two-thirds of internet users worldwide use social media (Ortiz-Ospina 2019)</a:t>
            </a:r>
          </a:p>
          <a:p>
            <a:pPr marL="0" indent="0">
              <a:buNone/>
            </a:pPr>
            <a:r>
              <a:rPr lang="en-GB" i="1" dirty="0">
                <a:solidFill>
                  <a:schemeClr val="tx2"/>
                </a:solidFill>
              </a:rPr>
              <a:t>While Facebook dominates in size and penetration worldwide, Instagram dominates in user engagements. Brands see a median engagement rate of 0.09% per Facebook post, in comparison to a 1.60% median engagement rate per post on Instagram (Jackson 2019)</a:t>
            </a:r>
          </a:p>
          <a:p>
            <a:pPr marL="0" indent="0">
              <a:buNone/>
            </a:pPr>
            <a:r>
              <a:rPr lang="en-GB" i="1" dirty="0">
                <a:solidFill>
                  <a:schemeClr val="tx2"/>
                </a:solidFill>
              </a:rPr>
              <a:t>QQ, </a:t>
            </a:r>
            <a:r>
              <a:rPr lang="en-GB" i="1" dirty="0" err="1">
                <a:solidFill>
                  <a:schemeClr val="tx2"/>
                </a:solidFill>
              </a:rPr>
              <a:t>Wechat</a:t>
            </a:r>
            <a:r>
              <a:rPr lang="en-GB" i="1" dirty="0">
                <a:solidFill>
                  <a:schemeClr val="tx2"/>
                </a:solidFill>
              </a:rPr>
              <a:t> and </a:t>
            </a:r>
            <a:r>
              <a:rPr lang="en-GB" i="1" dirty="0" err="1">
                <a:solidFill>
                  <a:schemeClr val="tx2"/>
                </a:solidFill>
              </a:rPr>
              <a:t>Qzone</a:t>
            </a:r>
            <a:r>
              <a:rPr lang="en-GB" i="1" dirty="0">
                <a:solidFill>
                  <a:schemeClr val="tx2"/>
                </a:solidFill>
              </a:rPr>
              <a:t> social networks with heavy user bases in Asia, are more popular than Tumblr ,Instagram, Twitter and Pinterest (We are Social 2019)</a:t>
            </a:r>
          </a:p>
        </p:txBody>
      </p:sp>
      <p:pic>
        <p:nvPicPr>
          <p:cNvPr id="5" name="Picture 4">
            <a:extLst>
              <a:ext uri="{FF2B5EF4-FFF2-40B4-BE49-F238E27FC236}">
                <a16:creationId xmlns:a16="http://schemas.microsoft.com/office/drawing/2014/main" id="{4233E0B9-3147-4FD7-8A2D-0BC6C5C13AD6}"/>
              </a:ext>
            </a:extLst>
          </p:cNvPr>
          <p:cNvPicPr>
            <a:picLocks noChangeAspect="1"/>
          </p:cNvPicPr>
          <p:nvPr/>
        </p:nvPicPr>
        <p:blipFill>
          <a:blip r:embed="rId2"/>
          <a:stretch>
            <a:fillRect/>
          </a:stretch>
        </p:blipFill>
        <p:spPr>
          <a:xfrm>
            <a:off x="107504" y="1695052"/>
            <a:ext cx="3333750" cy="2343150"/>
          </a:xfrm>
          <a:prstGeom prst="rect">
            <a:avLst/>
          </a:prstGeom>
        </p:spPr>
      </p:pic>
    </p:spTree>
    <p:extLst>
      <p:ext uri="{BB962C8B-B14F-4D97-AF65-F5344CB8AC3E}">
        <p14:creationId xmlns:p14="http://schemas.microsoft.com/office/powerpoint/2010/main" val="2232525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4762E-E81F-4E1C-8E9A-7E30C3589D9C}"/>
              </a:ext>
            </a:extLst>
          </p:cNvPr>
          <p:cNvSpPr>
            <a:spLocks noGrp="1"/>
          </p:cNvSpPr>
          <p:nvPr>
            <p:ph type="title"/>
          </p:nvPr>
        </p:nvSpPr>
        <p:spPr>
          <a:xfrm>
            <a:off x="457200" y="274638"/>
            <a:ext cx="3538736" cy="490066"/>
          </a:xfrm>
        </p:spPr>
        <p:txBody>
          <a:bodyPr anchor="ctr">
            <a:normAutofit fontScale="90000"/>
          </a:bodyPr>
          <a:lstStyle/>
          <a:p>
            <a:pPr>
              <a:lnSpc>
                <a:spcPct val="90000"/>
              </a:lnSpc>
            </a:pPr>
            <a:r>
              <a:rPr lang="en-GB" sz="2800" b="1" dirty="0">
                <a:solidFill>
                  <a:schemeClr val="tx2"/>
                </a:solidFill>
              </a:rPr>
              <a:t>What can we use social media for?</a:t>
            </a:r>
          </a:p>
        </p:txBody>
      </p:sp>
      <p:sp>
        <p:nvSpPr>
          <p:cNvPr id="7" name="Content Placeholder 6">
            <a:extLst>
              <a:ext uri="{FF2B5EF4-FFF2-40B4-BE49-F238E27FC236}">
                <a16:creationId xmlns:a16="http://schemas.microsoft.com/office/drawing/2014/main" id="{FEFADD61-1566-4DE6-ADB6-9C6F8DE10656}"/>
              </a:ext>
            </a:extLst>
          </p:cNvPr>
          <p:cNvSpPr>
            <a:spLocks noGrp="1"/>
          </p:cNvSpPr>
          <p:nvPr>
            <p:ph sz="half" idx="1"/>
          </p:nvPr>
        </p:nvSpPr>
        <p:spPr>
          <a:xfrm>
            <a:off x="4355976" y="519671"/>
            <a:ext cx="4716016" cy="4752529"/>
          </a:xfrm>
        </p:spPr>
        <p:txBody>
          <a:bodyPr>
            <a:noAutofit/>
          </a:bodyPr>
          <a:lstStyle/>
          <a:p>
            <a:pPr marL="0" indent="0">
              <a:lnSpc>
                <a:spcPct val="90000"/>
              </a:lnSpc>
              <a:buNone/>
            </a:pPr>
            <a:r>
              <a:rPr lang="en-GB" sz="2000" b="1" dirty="0">
                <a:solidFill>
                  <a:schemeClr val="tx2"/>
                </a:solidFill>
              </a:rPr>
              <a:t>We can…</a:t>
            </a:r>
          </a:p>
          <a:p>
            <a:pPr marL="0" indent="0">
              <a:lnSpc>
                <a:spcPct val="90000"/>
              </a:lnSpc>
              <a:buNone/>
            </a:pPr>
            <a:endParaRPr lang="en-GB" sz="900" dirty="0"/>
          </a:p>
          <a:p>
            <a:pPr marL="0" indent="0">
              <a:lnSpc>
                <a:spcPct val="90000"/>
              </a:lnSpc>
              <a:buNone/>
            </a:pPr>
            <a:r>
              <a:rPr lang="en-GB" sz="1400" b="1" dirty="0">
                <a:solidFill>
                  <a:schemeClr val="tx2"/>
                </a:solidFill>
              </a:rPr>
              <a:t>Share </a:t>
            </a:r>
            <a:r>
              <a:rPr lang="en-GB" sz="1400" dirty="0"/>
              <a:t>and document an event using live video</a:t>
            </a:r>
          </a:p>
          <a:p>
            <a:pPr marL="0" indent="0">
              <a:lnSpc>
                <a:spcPct val="90000"/>
              </a:lnSpc>
              <a:buNone/>
            </a:pPr>
            <a:r>
              <a:rPr lang="en-GB" sz="1400" b="1" dirty="0">
                <a:solidFill>
                  <a:schemeClr val="tx2"/>
                </a:solidFill>
              </a:rPr>
              <a:t>Watch</a:t>
            </a:r>
            <a:r>
              <a:rPr lang="en-GB" sz="1400" dirty="0"/>
              <a:t> television while discussing the program on social media</a:t>
            </a:r>
          </a:p>
          <a:p>
            <a:pPr marL="0" indent="0">
              <a:lnSpc>
                <a:spcPct val="90000"/>
              </a:lnSpc>
              <a:buNone/>
            </a:pPr>
            <a:r>
              <a:rPr lang="en-GB" sz="1400" b="1" dirty="0">
                <a:solidFill>
                  <a:schemeClr val="tx2"/>
                </a:solidFill>
              </a:rPr>
              <a:t>Create</a:t>
            </a:r>
            <a:r>
              <a:rPr lang="en-GB" sz="1400" dirty="0"/>
              <a:t> a blog to share your favourite recipes.</a:t>
            </a:r>
          </a:p>
          <a:p>
            <a:pPr marL="0" indent="0">
              <a:lnSpc>
                <a:spcPct val="90000"/>
              </a:lnSpc>
              <a:buNone/>
            </a:pPr>
            <a:r>
              <a:rPr lang="en-GB" sz="1400" b="1" dirty="0">
                <a:solidFill>
                  <a:schemeClr val="tx2"/>
                </a:solidFill>
              </a:rPr>
              <a:t>Mobilise</a:t>
            </a:r>
            <a:r>
              <a:rPr lang="en-GB" sz="1400" dirty="0"/>
              <a:t> a group of people to protest against an unpopular policy </a:t>
            </a:r>
          </a:p>
          <a:p>
            <a:pPr marL="0" indent="0">
              <a:lnSpc>
                <a:spcPct val="90000"/>
              </a:lnSpc>
              <a:buNone/>
            </a:pPr>
            <a:r>
              <a:rPr lang="en-GB" sz="1400" b="1" dirty="0">
                <a:solidFill>
                  <a:schemeClr val="tx2"/>
                </a:solidFill>
              </a:rPr>
              <a:t>Instant message </a:t>
            </a:r>
            <a:r>
              <a:rPr lang="en-GB" sz="1400" dirty="0"/>
              <a:t>or voice chat with friends to carry on a synchronous conversation online.</a:t>
            </a:r>
          </a:p>
          <a:p>
            <a:pPr marL="0" indent="0">
              <a:lnSpc>
                <a:spcPct val="90000"/>
              </a:lnSpc>
              <a:buNone/>
            </a:pPr>
            <a:r>
              <a:rPr lang="en-GB" sz="1400" b="1" dirty="0">
                <a:solidFill>
                  <a:schemeClr val="tx2"/>
                </a:solidFill>
              </a:rPr>
              <a:t>Share an infographic </a:t>
            </a:r>
            <a:r>
              <a:rPr lang="en-GB" sz="1400" dirty="0"/>
              <a:t>with our friends</a:t>
            </a:r>
          </a:p>
          <a:p>
            <a:pPr marL="0" indent="0">
              <a:lnSpc>
                <a:spcPct val="90000"/>
              </a:lnSpc>
              <a:buNone/>
            </a:pPr>
            <a:r>
              <a:rPr lang="en-GB" sz="1400" b="1" dirty="0">
                <a:solidFill>
                  <a:schemeClr val="tx2"/>
                </a:solidFill>
              </a:rPr>
              <a:t>Locate </a:t>
            </a:r>
            <a:r>
              <a:rPr lang="en-GB" sz="1400" dirty="0"/>
              <a:t>the best vegan restaurant in a city you're visiting for the first time based upon reviews by other vegans.</a:t>
            </a:r>
          </a:p>
          <a:p>
            <a:pPr marL="0" indent="0">
              <a:lnSpc>
                <a:spcPct val="90000"/>
              </a:lnSpc>
              <a:buNone/>
            </a:pPr>
            <a:r>
              <a:rPr lang="en-GB" sz="1400" b="1" dirty="0">
                <a:solidFill>
                  <a:schemeClr val="tx2"/>
                </a:solidFill>
              </a:rPr>
              <a:t>Keep</a:t>
            </a:r>
            <a:r>
              <a:rPr lang="en-GB" sz="1400" dirty="0">
                <a:solidFill>
                  <a:schemeClr val="tx2"/>
                </a:solidFill>
              </a:rPr>
              <a:t> </a:t>
            </a:r>
            <a:r>
              <a:rPr lang="en-GB" sz="1400" dirty="0"/>
              <a:t>a travel diary of a trip abroad complete with photos, videos, journal entries , and destination rating.</a:t>
            </a:r>
          </a:p>
          <a:p>
            <a:pPr marL="0" indent="0">
              <a:lnSpc>
                <a:spcPct val="90000"/>
              </a:lnSpc>
              <a:buNone/>
            </a:pPr>
            <a:r>
              <a:rPr lang="en-GB" sz="1400" b="1" dirty="0">
                <a:solidFill>
                  <a:schemeClr val="tx2"/>
                </a:solidFill>
              </a:rPr>
              <a:t>Find</a:t>
            </a:r>
            <a:r>
              <a:rPr lang="en-GB" sz="1400" dirty="0">
                <a:solidFill>
                  <a:schemeClr val="tx2"/>
                </a:solidFill>
              </a:rPr>
              <a:t> </a:t>
            </a:r>
            <a:r>
              <a:rPr lang="en-GB" sz="1400" dirty="0"/>
              <a:t>and review hotels and share our photos not just with our friends but millions of other people as well on feedback sites.</a:t>
            </a:r>
          </a:p>
        </p:txBody>
      </p:sp>
      <p:pic>
        <p:nvPicPr>
          <p:cNvPr id="9" name="Picture 8">
            <a:extLst>
              <a:ext uri="{FF2B5EF4-FFF2-40B4-BE49-F238E27FC236}">
                <a16:creationId xmlns:a16="http://schemas.microsoft.com/office/drawing/2014/main" id="{0A786D71-4201-4C6C-AFAC-2A26EEAC99C2}"/>
              </a:ext>
            </a:extLst>
          </p:cNvPr>
          <p:cNvPicPr>
            <a:picLocks noChangeAspect="1"/>
          </p:cNvPicPr>
          <p:nvPr/>
        </p:nvPicPr>
        <p:blipFill rotWithShape="1">
          <a:blip r:embed="rId2"/>
          <a:srcRect l="15086" r="17334" b="-2"/>
          <a:stretch/>
        </p:blipFill>
        <p:spPr>
          <a:xfrm>
            <a:off x="207268" y="1052736"/>
            <a:ext cx="4038600" cy="3989040"/>
          </a:xfrm>
          <a:prstGeom prst="rect">
            <a:avLst/>
          </a:prstGeom>
          <a:noFill/>
        </p:spPr>
      </p:pic>
    </p:spTree>
    <p:extLst>
      <p:ext uri="{BB962C8B-B14F-4D97-AF65-F5344CB8AC3E}">
        <p14:creationId xmlns:p14="http://schemas.microsoft.com/office/powerpoint/2010/main" val="3717607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00C4E-8C28-4F8E-8EE4-C131414363AC}"/>
              </a:ext>
            </a:extLst>
          </p:cNvPr>
          <p:cNvSpPr>
            <a:spLocks noGrp="1"/>
          </p:cNvSpPr>
          <p:nvPr>
            <p:ph type="title"/>
          </p:nvPr>
        </p:nvSpPr>
        <p:spPr>
          <a:xfrm>
            <a:off x="0" y="404664"/>
            <a:ext cx="4572000" cy="418058"/>
          </a:xfrm>
        </p:spPr>
        <p:txBody>
          <a:bodyPr anchor="ctr">
            <a:normAutofit fontScale="90000"/>
          </a:bodyPr>
          <a:lstStyle/>
          <a:p>
            <a:r>
              <a:rPr lang="en-GB" sz="2800" b="1" dirty="0">
                <a:solidFill>
                  <a:schemeClr val="tx2"/>
                </a:solidFill>
              </a:rPr>
              <a:t>The Infrastructure of </a:t>
            </a:r>
            <a:br>
              <a:rPr lang="en-GB" sz="2800" b="1" dirty="0">
                <a:solidFill>
                  <a:schemeClr val="tx2"/>
                </a:solidFill>
              </a:rPr>
            </a:br>
            <a:r>
              <a:rPr lang="en-GB" sz="2800" b="1" dirty="0">
                <a:solidFill>
                  <a:schemeClr val="tx2"/>
                </a:solidFill>
              </a:rPr>
              <a:t>social Media</a:t>
            </a:r>
          </a:p>
        </p:txBody>
      </p:sp>
      <p:sp>
        <p:nvSpPr>
          <p:cNvPr id="3" name="Content Placeholder 2">
            <a:extLst>
              <a:ext uri="{FF2B5EF4-FFF2-40B4-BE49-F238E27FC236}">
                <a16:creationId xmlns:a16="http://schemas.microsoft.com/office/drawing/2014/main" id="{3A95A5E6-8418-41F1-B386-F7B4CC2CD71D}"/>
              </a:ext>
            </a:extLst>
          </p:cNvPr>
          <p:cNvSpPr>
            <a:spLocks noGrp="1"/>
          </p:cNvSpPr>
          <p:nvPr>
            <p:ph sz="half" idx="1"/>
          </p:nvPr>
        </p:nvSpPr>
        <p:spPr>
          <a:xfrm>
            <a:off x="4421380" y="728700"/>
            <a:ext cx="4608512" cy="4824536"/>
          </a:xfrm>
        </p:spPr>
        <p:txBody>
          <a:bodyPr>
            <a:normAutofit fontScale="47500" lnSpcReduction="20000"/>
          </a:bodyPr>
          <a:lstStyle/>
          <a:p>
            <a:pPr marL="0" indent="0">
              <a:buNone/>
            </a:pPr>
            <a:r>
              <a:rPr lang="en-GB" dirty="0"/>
              <a:t>For us to understand social media marketing we have to know the parameters and how the pieces of the puzzle fit together.</a:t>
            </a:r>
          </a:p>
          <a:p>
            <a:pPr marL="0" indent="0">
              <a:buNone/>
            </a:pPr>
            <a:r>
              <a:rPr lang="en-GB" dirty="0"/>
              <a:t>The </a:t>
            </a:r>
            <a:r>
              <a:rPr lang="en-GB" sz="2900" b="1" i="1" dirty="0">
                <a:solidFill>
                  <a:schemeClr val="tx2"/>
                </a:solidFill>
              </a:rPr>
              <a:t>social media value chain </a:t>
            </a:r>
            <a:r>
              <a:rPr lang="en-GB" dirty="0"/>
              <a:t>organises this complex environment into its core components.</a:t>
            </a:r>
          </a:p>
          <a:p>
            <a:pPr marL="0" indent="0">
              <a:buNone/>
            </a:pPr>
            <a:r>
              <a:rPr lang="en-GB" dirty="0"/>
              <a:t>As a social media user, you are empowered to participate in any way you'd like, from just ‘lurking’ on a site to scripting, filming and uploading your own video stories. </a:t>
            </a:r>
          </a:p>
          <a:p>
            <a:pPr marL="0" indent="0">
              <a:buNone/>
            </a:pPr>
            <a:r>
              <a:rPr lang="en-GB" dirty="0"/>
              <a:t>Those activities are made possible by the underlying infrastructure of social media techno-social system</a:t>
            </a:r>
          </a:p>
          <a:p>
            <a:pPr marL="0" indent="0" algn="r">
              <a:buNone/>
            </a:pPr>
            <a:r>
              <a:rPr lang="en-GB" dirty="0"/>
              <a:t> (</a:t>
            </a:r>
            <a:r>
              <a:rPr lang="en-GB" dirty="0" err="1"/>
              <a:t>Shotsberger</a:t>
            </a:r>
            <a:r>
              <a:rPr lang="en-GB" dirty="0"/>
              <a:t> 2000)</a:t>
            </a:r>
          </a:p>
          <a:p>
            <a:pPr marL="0" indent="0">
              <a:buNone/>
            </a:pPr>
            <a:r>
              <a:rPr lang="en-GB" dirty="0"/>
              <a:t>Just as in the physical world where we need infrastructure such as roads, trains, TV transmitters and trained people to operate and maintain them, in digital environments the pieces that make up the social web are crucial.</a:t>
            </a:r>
          </a:p>
          <a:p>
            <a:pPr marL="0" indent="0">
              <a:buNone/>
            </a:pPr>
            <a:endParaRPr lang="en-GB" dirty="0"/>
          </a:p>
          <a:p>
            <a:pPr marL="0" indent="0">
              <a:buNone/>
            </a:pPr>
            <a:r>
              <a:rPr lang="en-GB" sz="2900" b="1" dirty="0">
                <a:solidFill>
                  <a:schemeClr val="tx2"/>
                </a:solidFill>
              </a:rPr>
              <a:t>These include the web</a:t>
            </a:r>
          </a:p>
          <a:p>
            <a:pPr marL="0" indent="0">
              <a:buNone/>
            </a:pPr>
            <a:r>
              <a:rPr lang="en-GB" sz="2900" b="1" dirty="0">
                <a:solidFill>
                  <a:schemeClr val="tx2"/>
                </a:solidFill>
              </a:rPr>
              <a:t>The social channels and vehicles</a:t>
            </a:r>
          </a:p>
          <a:p>
            <a:pPr marL="0" indent="0">
              <a:buNone/>
            </a:pPr>
            <a:r>
              <a:rPr lang="en-GB" sz="2900" b="1" dirty="0">
                <a:solidFill>
                  <a:schemeClr val="tx2"/>
                </a:solidFill>
              </a:rPr>
              <a:t>The software that provides the programming in order to carry out the activities.</a:t>
            </a:r>
          </a:p>
          <a:p>
            <a:pPr marL="0" indent="0">
              <a:buNone/>
            </a:pPr>
            <a:r>
              <a:rPr lang="en-GB" sz="2900" b="1" dirty="0">
                <a:solidFill>
                  <a:schemeClr val="tx2"/>
                </a:solidFill>
              </a:rPr>
              <a:t>The devices –iPads, smartphones, computers.</a:t>
            </a:r>
          </a:p>
          <a:p>
            <a:pPr marL="0" indent="0">
              <a:buNone/>
            </a:pPr>
            <a:endParaRPr lang="en-GB" sz="2900" b="1" dirty="0">
              <a:solidFill>
                <a:schemeClr val="tx2"/>
              </a:solidFill>
            </a:endParaRPr>
          </a:p>
          <a:p>
            <a:pPr marL="0" indent="0">
              <a:buNone/>
            </a:pPr>
            <a:r>
              <a:rPr lang="en-GB" sz="2900" b="1" dirty="0">
                <a:solidFill>
                  <a:schemeClr val="tx2"/>
                </a:solidFill>
              </a:rPr>
              <a:t>And of course, participants</a:t>
            </a:r>
          </a:p>
        </p:txBody>
      </p:sp>
      <p:pic>
        <p:nvPicPr>
          <p:cNvPr id="5" name="Picture 4">
            <a:extLst>
              <a:ext uri="{FF2B5EF4-FFF2-40B4-BE49-F238E27FC236}">
                <a16:creationId xmlns:a16="http://schemas.microsoft.com/office/drawing/2014/main" id="{C4FE8A08-C9A7-4690-B12E-F1C5A419BE27}"/>
              </a:ext>
            </a:extLst>
          </p:cNvPr>
          <p:cNvPicPr>
            <a:picLocks noChangeAspect="1"/>
          </p:cNvPicPr>
          <p:nvPr/>
        </p:nvPicPr>
        <p:blipFill rotWithShape="1">
          <a:blip r:embed="rId2"/>
          <a:srcRect l="19191" t="5778" r="15637" b="22625"/>
          <a:stretch/>
        </p:blipFill>
        <p:spPr>
          <a:xfrm>
            <a:off x="107504" y="980728"/>
            <a:ext cx="4320480" cy="4320480"/>
          </a:xfrm>
          <a:prstGeom prst="rect">
            <a:avLst/>
          </a:prstGeom>
          <a:noFill/>
        </p:spPr>
      </p:pic>
    </p:spTree>
    <p:extLst>
      <p:ext uri="{BB962C8B-B14F-4D97-AF65-F5344CB8AC3E}">
        <p14:creationId xmlns:p14="http://schemas.microsoft.com/office/powerpoint/2010/main" val="29523257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8E04F-81E5-4A48-8AEC-A8B55E654CD9}"/>
              </a:ext>
            </a:extLst>
          </p:cNvPr>
          <p:cNvSpPr>
            <a:spLocks noGrp="1"/>
          </p:cNvSpPr>
          <p:nvPr>
            <p:ph type="title"/>
          </p:nvPr>
        </p:nvSpPr>
        <p:spPr>
          <a:xfrm>
            <a:off x="457200" y="274638"/>
            <a:ext cx="3826768" cy="850106"/>
          </a:xfrm>
        </p:spPr>
        <p:txBody>
          <a:bodyPr anchor="ctr">
            <a:normAutofit/>
          </a:bodyPr>
          <a:lstStyle/>
          <a:p>
            <a:r>
              <a:rPr lang="en-GB" sz="2800" b="1" dirty="0">
                <a:solidFill>
                  <a:schemeClr val="tx2"/>
                </a:solidFill>
              </a:rPr>
              <a:t>The web as a platform</a:t>
            </a:r>
          </a:p>
        </p:txBody>
      </p:sp>
      <p:pic>
        <p:nvPicPr>
          <p:cNvPr id="14" name="Content Placeholder 13">
            <a:extLst>
              <a:ext uri="{FF2B5EF4-FFF2-40B4-BE49-F238E27FC236}">
                <a16:creationId xmlns:a16="http://schemas.microsoft.com/office/drawing/2014/main" id="{47380F91-7694-42ED-84D5-3AB0EA867BF4}"/>
              </a:ext>
            </a:extLst>
          </p:cNvPr>
          <p:cNvPicPr>
            <a:picLocks noGrp="1" noChangeAspect="1"/>
          </p:cNvPicPr>
          <p:nvPr>
            <p:ph sz="half" idx="1"/>
          </p:nvPr>
        </p:nvPicPr>
        <p:blipFill>
          <a:blip r:embed="rId2"/>
          <a:stretch>
            <a:fillRect/>
          </a:stretch>
        </p:blipFill>
        <p:spPr>
          <a:xfrm>
            <a:off x="395536" y="1340768"/>
            <a:ext cx="4038600" cy="3816424"/>
          </a:xfrm>
        </p:spPr>
      </p:pic>
      <p:sp>
        <p:nvSpPr>
          <p:cNvPr id="10" name="Content Placeholder 3">
            <a:extLst>
              <a:ext uri="{FF2B5EF4-FFF2-40B4-BE49-F238E27FC236}">
                <a16:creationId xmlns:a16="http://schemas.microsoft.com/office/drawing/2014/main" id="{979C91BD-7D2A-4803-8FBF-B66B2FA1D2B8}"/>
              </a:ext>
            </a:extLst>
          </p:cNvPr>
          <p:cNvSpPr>
            <a:spLocks noGrp="1"/>
          </p:cNvSpPr>
          <p:nvPr>
            <p:ph sz="half" idx="2"/>
          </p:nvPr>
        </p:nvSpPr>
        <p:spPr>
          <a:xfrm>
            <a:off x="4648200" y="692696"/>
            <a:ext cx="4316288" cy="4896545"/>
          </a:xfrm>
        </p:spPr>
        <p:txBody>
          <a:bodyPr>
            <a:normAutofit fontScale="62500" lnSpcReduction="20000"/>
          </a:bodyPr>
          <a:lstStyle/>
          <a:p>
            <a:pPr marL="0" indent="0">
              <a:buNone/>
            </a:pPr>
            <a:endParaRPr lang="en-US" dirty="0"/>
          </a:p>
          <a:p>
            <a:pPr marL="0" indent="0">
              <a:buNone/>
            </a:pPr>
            <a:r>
              <a:rPr lang="en-US" dirty="0"/>
              <a:t>To put it simply the internet is a network of connected data servers.</a:t>
            </a:r>
          </a:p>
          <a:p>
            <a:pPr marL="0" indent="0">
              <a:buNone/>
            </a:pPr>
            <a:r>
              <a:rPr lang="en-US" dirty="0"/>
              <a:t>Initially the web (we now call web 1.0) was a network of content information, people browsing the internet were merely consumers of mostly static content.</a:t>
            </a:r>
          </a:p>
          <a:p>
            <a:pPr marL="0" indent="0">
              <a:buNone/>
            </a:pPr>
            <a:endParaRPr lang="en-US" dirty="0"/>
          </a:p>
          <a:p>
            <a:pPr marL="0" indent="0">
              <a:buNone/>
            </a:pPr>
            <a:r>
              <a:rPr lang="en-US" dirty="0"/>
              <a:t>Web 1.0 was the era of cognition – passing information to passive consumers</a:t>
            </a:r>
          </a:p>
          <a:p>
            <a:pPr marL="0" indent="0">
              <a:buNone/>
            </a:pPr>
            <a:endParaRPr lang="en-US" dirty="0"/>
          </a:p>
          <a:p>
            <a:pPr marL="0" indent="0">
              <a:buNone/>
            </a:pPr>
            <a:r>
              <a:rPr lang="en-US" dirty="0"/>
              <a:t>Web 2.0 marked a major shift by connecting networks of people as well as information (</a:t>
            </a:r>
            <a:r>
              <a:rPr lang="en-US" dirty="0" err="1"/>
              <a:t>fucsh</a:t>
            </a:r>
            <a:r>
              <a:rPr lang="en-US" dirty="0"/>
              <a:t> et al 2010)</a:t>
            </a:r>
          </a:p>
          <a:p>
            <a:pPr marL="0" indent="0">
              <a:buNone/>
            </a:pPr>
            <a:endParaRPr lang="en-US" dirty="0"/>
          </a:p>
          <a:p>
            <a:pPr marL="0" indent="0">
              <a:buNone/>
            </a:pPr>
            <a:r>
              <a:rPr lang="en-US" b="1" i="1" dirty="0">
                <a:solidFill>
                  <a:schemeClr val="tx2"/>
                </a:solidFill>
              </a:rPr>
              <a:t>“development in online technology that enabled interactive capabilities in an environment characterised by user control, freedom and dialogue” </a:t>
            </a:r>
            <a:r>
              <a:rPr lang="en-US" dirty="0"/>
              <a:t>O’Reilly (2005)</a:t>
            </a:r>
          </a:p>
        </p:txBody>
      </p:sp>
    </p:spTree>
    <p:extLst>
      <p:ext uri="{BB962C8B-B14F-4D97-AF65-F5344CB8AC3E}">
        <p14:creationId xmlns:p14="http://schemas.microsoft.com/office/powerpoint/2010/main" val="920224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7C569E8-CA0E-4A19-8A9B-D922D6061480}"/>
              </a:ext>
            </a:extLst>
          </p:cNvPr>
          <p:cNvSpPr>
            <a:spLocks noGrp="1"/>
          </p:cNvSpPr>
          <p:nvPr>
            <p:ph type="title"/>
          </p:nvPr>
        </p:nvSpPr>
        <p:spPr>
          <a:xfrm>
            <a:off x="457200" y="274638"/>
            <a:ext cx="3034680" cy="994122"/>
          </a:xfrm>
        </p:spPr>
        <p:txBody>
          <a:bodyPr>
            <a:normAutofit/>
          </a:bodyPr>
          <a:lstStyle/>
          <a:p>
            <a:r>
              <a:rPr lang="en-US" sz="2800" b="1" dirty="0">
                <a:solidFill>
                  <a:schemeClr val="tx2"/>
                </a:solidFill>
              </a:rPr>
              <a:t>Network Effect</a:t>
            </a:r>
          </a:p>
        </p:txBody>
      </p:sp>
      <p:pic>
        <p:nvPicPr>
          <p:cNvPr id="4" name="Content Placeholder 3">
            <a:extLst>
              <a:ext uri="{FF2B5EF4-FFF2-40B4-BE49-F238E27FC236}">
                <a16:creationId xmlns:a16="http://schemas.microsoft.com/office/drawing/2014/main" id="{F9CAF954-4F6B-4A17-B165-99DAE47BF80F}"/>
              </a:ext>
            </a:extLst>
          </p:cNvPr>
          <p:cNvPicPr>
            <a:picLocks noGrp="1" noChangeAspect="1"/>
          </p:cNvPicPr>
          <p:nvPr>
            <p:ph sz="half" idx="1"/>
          </p:nvPr>
        </p:nvPicPr>
        <p:blipFill>
          <a:blip r:embed="rId2"/>
          <a:stretch>
            <a:fillRect/>
          </a:stretch>
        </p:blipFill>
        <p:spPr>
          <a:xfrm>
            <a:off x="179512" y="1268761"/>
            <a:ext cx="4038600" cy="4320480"/>
          </a:xfrm>
          <a:prstGeom prst="rect">
            <a:avLst/>
          </a:prstGeom>
          <a:noFill/>
        </p:spPr>
      </p:pic>
      <p:sp>
        <p:nvSpPr>
          <p:cNvPr id="11" name="Content Placeholder 3">
            <a:extLst>
              <a:ext uri="{FF2B5EF4-FFF2-40B4-BE49-F238E27FC236}">
                <a16:creationId xmlns:a16="http://schemas.microsoft.com/office/drawing/2014/main" id="{035720E4-20D3-4BEC-A831-B5D83B321555}"/>
              </a:ext>
            </a:extLst>
          </p:cNvPr>
          <p:cNvSpPr>
            <a:spLocks noGrp="1"/>
          </p:cNvSpPr>
          <p:nvPr>
            <p:ph sz="half" idx="2"/>
          </p:nvPr>
        </p:nvSpPr>
        <p:spPr>
          <a:xfrm>
            <a:off x="4427984" y="116632"/>
            <a:ext cx="4716016" cy="5472609"/>
          </a:xfrm>
        </p:spPr>
        <p:txBody>
          <a:bodyPr>
            <a:normAutofit fontScale="62500" lnSpcReduction="20000"/>
          </a:bodyPr>
          <a:lstStyle/>
          <a:p>
            <a:pPr marL="0" indent="0">
              <a:buNone/>
            </a:pPr>
            <a:endParaRPr lang="en-US" dirty="0"/>
          </a:p>
          <a:p>
            <a:pPr marL="0" indent="0">
              <a:buNone/>
            </a:pPr>
            <a:r>
              <a:rPr lang="en-US" dirty="0"/>
              <a:t>From these advances grew the “social web” and an era of communication in which networks of networked communities have members who participate as</a:t>
            </a:r>
          </a:p>
          <a:p>
            <a:pPr marL="0" indent="0">
              <a:buNone/>
            </a:pPr>
            <a:r>
              <a:rPr lang="en-US" b="1" dirty="0">
                <a:solidFill>
                  <a:schemeClr val="tx2"/>
                </a:solidFill>
              </a:rPr>
              <a:t>Consumers</a:t>
            </a:r>
          </a:p>
          <a:p>
            <a:pPr marL="0" indent="0">
              <a:buNone/>
            </a:pPr>
            <a:r>
              <a:rPr lang="en-US" b="1" dirty="0">
                <a:solidFill>
                  <a:schemeClr val="tx2"/>
                </a:solidFill>
              </a:rPr>
              <a:t>Creators</a:t>
            </a:r>
          </a:p>
          <a:p>
            <a:pPr marL="0" indent="0">
              <a:buNone/>
            </a:pPr>
            <a:r>
              <a:rPr lang="en-US" b="1" dirty="0">
                <a:solidFill>
                  <a:schemeClr val="tx2"/>
                </a:solidFill>
              </a:rPr>
              <a:t>And co-creators</a:t>
            </a:r>
          </a:p>
          <a:p>
            <a:pPr marL="0" indent="0">
              <a:buNone/>
            </a:pPr>
            <a:r>
              <a:rPr lang="en-US" dirty="0"/>
              <a:t>Each additional use adds value from all users</a:t>
            </a:r>
          </a:p>
          <a:p>
            <a:pPr marL="0" indent="0">
              <a:buNone/>
            </a:pPr>
            <a:r>
              <a:rPr lang="en-US" dirty="0"/>
              <a:t>Economists refer to this as a:</a:t>
            </a:r>
          </a:p>
          <a:p>
            <a:pPr marL="0" indent="0" algn="ctr">
              <a:buNone/>
            </a:pPr>
            <a:r>
              <a:rPr lang="en-US" b="1" dirty="0">
                <a:solidFill>
                  <a:schemeClr val="tx2"/>
                </a:solidFill>
              </a:rPr>
              <a:t>Network effect.</a:t>
            </a:r>
          </a:p>
          <a:p>
            <a:pPr marL="0" indent="0">
              <a:buNone/>
            </a:pPr>
            <a:r>
              <a:rPr lang="en-US" dirty="0"/>
              <a:t>For example, Amazon's ability to recommend books to you based upon what other people with similar interests bought in the past gets better as it tracks more and more people who enter search queries and make purchases.</a:t>
            </a:r>
          </a:p>
          <a:p>
            <a:pPr marL="0" indent="0">
              <a:buNone/>
            </a:pPr>
            <a:endParaRPr lang="en-US" dirty="0"/>
          </a:p>
          <a:p>
            <a:pPr marL="0" indent="0">
              <a:buNone/>
            </a:pPr>
            <a:r>
              <a:rPr lang="en-US" dirty="0"/>
              <a:t>When you visit a city and search for a restaurant on Yelp you feel more reassured knowing that 1,000 previous diners recommend them rather than only ten.</a:t>
            </a:r>
          </a:p>
        </p:txBody>
      </p:sp>
    </p:spTree>
    <p:extLst>
      <p:ext uri="{BB962C8B-B14F-4D97-AF65-F5344CB8AC3E}">
        <p14:creationId xmlns:p14="http://schemas.microsoft.com/office/powerpoint/2010/main" val="28716370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8EE6575-B6CF-4A28-9593-3CD86532A448}"/>
              </a:ext>
            </a:extLst>
          </p:cNvPr>
          <p:cNvSpPr>
            <a:spLocks noGrp="1"/>
          </p:cNvSpPr>
          <p:nvPr>
            <p:ph type="title"/>
          </p:nvPr>
        </p:nvSpPr>
        <p:spPr>
          <a:xfrm>
            <a:off x="457200" y="274638"/>
            <a:ext cx="3106688" cy="1143000"/>
          </a:xfrm>
        </p:spPr>
        <p:txBody>
          <a:bodyPr>
            <a:normAutofit/>
          </a:bodyPr>
          <a:lstStyle/>
          <a:p>
            <a:r>
              <a:rPr lang="en-US" sz="2800" b="1" dirty="0">
                <a:solidFill>
                  <a:schemeClr val="tx2"/>
                </a:solidFill>
              </a:rPr>
              <a:t>Crowdsourcing</a:t>
            </a:r>
          </a:p>
        </p:txBody>
      </p:sp>
      <p:pic>
        <p:nvPicPr>
          <p:cNvPr id="4" name="Content Placeholder 3">
            <a:extLst>
              <a:ext uri="{FF2B5EF4-FFF2-40B4-BE49-F238E27FC236}">
                <a16:creationId xmlns:a16="http://schemas.microsoft.com/office/drawing/2014/main" id="{27AC6F1A-C5F0-474A-BC7E-DDE4595389C8}"/>
              </a:ext>
            </a:extLst>
          </p:cNvPr>
          <p:cNvPicPr>
            <a:picLocks noGrp="1" noChangeAspect="1"/>
          </p:cNvPicPr>
          <p:nvPr>
            <p:ph sz="half" idx="1"/>
          </p:nvPr>
        </p:nvPicPr>
        <p:blipFill>
          <a:blip r:embed="rId2"/>
          <a:stretch>
            <a:fillRect/>
          </a:stretch>
        </p:blipFill>
        <p:spPr>
          <a:xfrm>
            <a:off x="323528" y="1417638"/>
            <a:ext cx="4038600" cy="3667546"/>
          </a:xfrm>
          <a:prstGeom prst="rect">
            <a:avLst/>
          </a:prstGeom>
          <a:noFill/>
        </p:spPr>
      </p:pic>
      <p:sp>
        <p:nvSpPr>
          <p:cNvPr id="11" name="Content Placeholder 3">
            <a:extLst>
              <a:ext uri="{FF2B5EF4-FFF2-40B4-BE49-F238E27FC236}">
                <a16:creationId xmlns:a16="http://schemas.microsoft.com/office/drawing/2014/main" id="{D3047D62-097B-46B9-912A-04DE9B975433}"/>
              </a:ext>
            </a:extLst>
          </p:cNvPr>
          <p:cNvSpPr>
            <a:spLocks noGrp="1"/>
          </p:cNvSpPr>
          <p:nvPr>
            <p:ph sz="half" idx="2"/>
          </p:nvPr>
        </p:nvSpPr>
        <p:spPr>
          <a:xfrm>
            <a:off x="4648200" y="548680"/>
            <a:ext cx="4038600" cy="5040561"/>
          </a:xfrm>
        </p:spPr>
        <p:txBody>
          <a:bodyPr>
            <a:normAutofit fontScale="77500" lnSpcReduction="20000"/>
          </a:bodyPr>
          <a:lstStyle/>
          <a:p>
            <a:pPr marL="0" indent="0">
              <a:buNone/>
            </a:pPr>
            <a:r>
              <a:rPr lang="en-US" dirty="0"/>
              <a:t>You get more value from Facebook as more of your friends also use the network.</a:t>
            </a:r>
          </a:p>
          <a:p>
            <a:pPr marL="0" indent="0">
              <a:buNone/>
            </a:pPr>
            <a:endParaRPr lang="en-US" dirty="0"/>
          </a:p>
          <a:p>
            <a:pPr marL="0" indent="0">
              <a:buNone/>
            </a:pPr>
            <a:r>
              <a:rPr lang="en-US" dirty="0"/>
              <a:t>Network effects enable organisations to leverage the value of Crowd sourcing, a process that harnesses the collective </a:t>
            </a:r>
            <a:r>
              <a:rPr lang="en-US" b="1" dirty="0">
                <a:solidFill>
                  <a:schemeClr val="tx2"/>
                </a:solidFill>
              </a:rPr>
              <a:t>knowledge</a:t>
            </a:r>
            <a:r>
              <a:rPr lang="en-US" dirty="0"/>
              <a:t> of a large group of people to solve problems and complete tasks.</a:t>
            </a:r>
          </a:p>
          <a:p>
            <a:pPr marL="0" indent="0">
              <a:buNone/>
            </a:pPr>
            <a:endParaRPr lang="en-US" dirty="0"/>
          </a:p>
          <a:p>
            <a:pPr marL="0" indent="0">
              <a:buNone/>
            </a:pPr>
            <a:r>
              <a:rPr lang="en-US" dirty="0"/>
              <a:t>So, benefiting from the collective wisdom of crowds, but the network effect ensures that there is sufficient participation for the </a:t>
            </a:r>
            <a:r>
              <a:rPr lang="en-US" b="1" i="1" dirty="0">
                <a:solidFill>
                  <a:schemeClr val="tx2"/>
                </a:solidFill>
              </a:rPr>
              <a:t>“crowdsourced” </a:t>
            </a:r>
            <a:r>
              <a:rPr lang="en-US" dirty="0"/>
              <a:t>solution to be a good one.</a:t>
            </a:r>
          </a:p>
        </p:txBody>
      </p:sp>
    </p:spTree>
    <p:extLst>
      <p:ext uri="{BB962C8B-B14F-4D97-AF65-F5344CB8AC3E}">
        <p14:creationId xmlns:p14="http://schemas.microsoft.com/office/powerpoint/2010/main" val="39427074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13A63F5-CC5B-44AA-B174-5E44914F9D43}"/>
              </a:ext>
            </a:extLst>
          </p:cNvPr>
          <p:cNvSpPr>
            <a:spLocks noGrp="1"/>
          </p:cNvSpPr>
          <p:nvPr>
            <p:ph type="title"/>
          </p:nvPr>
        </p:nvSpPr>
        <p:spPr>
          <a:xfrm>
            <a:off x="544458" y="152993"/>
            <a:ext cx="3128157" cy="1143000"/>
          </a:xfrm>
        </p:spPr>
        <p:txBody>
          <a:bodyPr>
            <a:normAutofit/>
          </a:bodyPr>
          <a:lstStyle/>
          <a:p>
            <a:r>
              <a:rPr lang="en-US" sz="2800" b="1" dirty="0">
                <a:solidFill>
                  <a:schemeClr val="tx2"/>
                </a:solidFill>
              </a:rPr>
              <a:t>Web 3.0 – The Semantic Web</a:t>
            </a:r>
          </a:p>
        </p:txBody>
      </p:sp>
      <p:pic>
        <p:nvPicPr>
          <p:cNvPr id="4" name="Content Placeholder 3">
            <a:extLst>
              <a:ext uri="{FF2B5EF4-FFF2-40B4-BE49-F238E27FC236}">
                <a16:creationId xmlns:a16="http://schemas.microsoft.com/office/drawing/2014/main" id="{2F978D95-45C8-4C26-954C-6395FAC123BA}"/>
              </a:ext>
            </a:extLst>
          </p:cNvPr>
          <p:cNvPicPr>
            <a:picLocks noGrp="1" noChangeAspect="1"/>
          </p:cNvPicPr>
          <p:nvPr>
            <p:ph sz="half" idx="1"/>
          </p:nvPr>
        </p:nvPicPr>
        <p:blipFill>
          <a:blip r:embed="rId2"/>
          <a:stretch>
            <a:fillRect/>
          </a:stretch>
        </p:blipFill>
        <p:spPr>
          <a:xfrm>
            <a:off x="576671" y="1417638"/>
            <a:ext cx="4038600" cy="2322196"/>
          </a:xfrm>
          <a:prstGeom prst="rect">
            <a:avLst/>
          </a:prstGeom>
          <a:noFill/>
        </p:spPr>
      </p:pic>
      <p:sp>
        <p:nvSpPr>
          <p:cNvPr id="11" name="Content Placeholder 3">
            <a:extLst>
              <a:ext uri="{FF2B5EF4-FFF2-40B4-BE49-F238E27FC236}">
                <a16:creationId xmlns:a16="http://schemas.microsoft.com/office/drawing/2014/main" id="{01A5D28E-297E-4BA3-8F37-DE5C31071DF1}"/>
              </a:ext>
            </a:extLst>
          </p:cNvPr>
          <p:cNvSpPr>
            <a:spLocks noGrp="1"/>
          </p:cNvSpPr>
          <p:nvPr>
            <p:ph sz="half" idx="2"/>
          </p:nvPr>
        </p:nvSpPr>
        <p:spPr>
          <a:xfrm>
            <a:off x="4648200" y="620688"/>
            <a:ext cx="4388296" cy="4968553"/>
          </a:xfrm>
        </p:spPr>
        <p:txBody>
          <a:bodyPr>
            <a:normAutofit fontScale="70000" lnSpcReduction="20000"/>
          </a:bodyPr>
          <a:lstStyle/>
          <a:p>
            <a:pPr marL="0" indent="0">
              <a:buNone/>
            </a:pPr>
            <a:r>
              <a:rPr lang="en-US" dirty="0"/>
              <a:t>The the next expected stage, first envisioned by Time Berners-Lee (2006)  will make the web a universal medium for data, information and knowledge exchange.</a:t>
            </a:r>
          </a:p>
          <a:p>
            <a:pPr marL="0" indent="0">
              <a:buNone/>
            </a:pPr>
            <a:endParaRPr lang="en-US" dirty="0"/>
          </a:p>
          <a:p>
            <a:pPr marL="0" indent="0">
              <a:buNone/>
            </a:pPr>
            <a:r>
              <a:rPr lang="en-US" dirty="0"/>
              <a:t>It will mark an era of collaboration, not only of people but also of </a:t>
            </a:r>
            <a:r>
              <a:rPr lang="en-US" b="1" i="1" dirty="0">
                <a:solidFill>
                  <a:schemeClr val="tx2"/>
                </a:solidFill>
              </a:rPr>
              <a:t>people and machines </a:t>
            </a:r>
            <a:r>
              <a:rPr lang="en-US" dirty="0" err="1"/>
              <a:t>Pticek</a:t>
            </a:r>
            <a:r>
              <a:rPr lang="en-US" dirty="0"/>
              <a:t>, </a:t>
            </a:r>
            <a:r>
              <a:rPr lang="en-US" dirty="0" err="1"/>
              <a:t>Podonik</a:t>
            </a:r>
            <a:r>
              <a:rPr lang="en-US" dirty="0"/>
              <a:t> &amp; </a:t>
            </a:r>
            <a:r>
              <a:rPr lang="en-US" dirty="0" err="1"/>
              <a:t>Jezic</a:t>
            </a:r>
            <a:r>
              <a:rPr lang="en-US" dirty="0"/>
              <a:t> (2016)</a:t>
            </a:r>
          </a:p>
          <a:p>
            <a:pPr marL="0" indent="0">
              <a:buNone/>
            </a:pPr>
            <a:endParaRPr lang="en-US" dirty="0"/>
          </a:p>
          <a:p>
            <a:pPr marL="0" indent="0">
              <a:buNone/>
            </a:pPr>
            <a:r>
              <a:rPr lang="en-US" dirty="0"/>
              <a:t>In other words, devices (machines) will be contextually, socially and network aware and be able to dynamically create social connections between each other and connected people in order to offer services to each other and to jointly solve problems. </a:t>
            </a:r>
          </a:p>
          <a:p>
            <a:pPr marL="0" indent="0">
              <a:buNone/>
            </a:pPr>
            <a:endParaRPr lang="en-US" dirty="0"/>
          </a:p>
          <a:p>
            <a:pPr marL="0" indent="0">
              <a:buNone/>
            </a:pPr>
            <a:r>
              <a:rPr lang="en-US" dirty="0"/>
              <a:t>Supporting </a:t>
            </a:r>
            <a:r>
              <a:rPr lang="en-US" b="1" dirty="0">
                <a:solidFill>
                  <a:schemeClr val="tx2"/>
                </a:solidFill>
              </a:rPr>
              <a:t>Collective Intelligence</a:t>
            </a:r>
          </a:p>
        </p:txBody>
      </p:sp>
      <p:pic>
        <p:nvPicPr>
          <p:cNvPr id="6" name="Picture 5">
            <a:extLst>
              <a:ext uri="{FF2B5EF4-FFF2-40B4-BE49-F238E27FC236}">
                <a16:creationId xmlns:a16="http://schemas.microsoft.com/office/drawing/2014/main" id="{86C1D356-1065-4BF3-BDF5-1A74015135AE}"/>
              </a:ext>
            </a:extLst>
          </p:cNvPr>
          <p:cNvPicPr>
            <a:picLocks noChangeAspect="1"/>
          </p:cNvPicPr>
          <p:nvPr/>
        </p:nvPicPr>
        <p:blipFill rotWithShape="1">
          <a:blip r:embed="rId3"/>
          <a:srcRect l="2254" t="3200" r="2254" b="6800"/>
          <a:stretch/>
        </p:blipFill>
        <p:spPr>
          <a:xfrm>
            <a:off x="1391376" y="3761807"/>
            <a:ext cx="2160240" cy="1800200"/>
          </a:xfrm>
          <a:prstGeom prst="rect">
            <a:avLst/>
          </a:prstGeom>
        </p:spPr>
      </p:pic>
    </p:spTree>
    <p:extLst>
      <p:ext uri="{BB962C8B-B14F-4D97-AF65-F5344CB8AC3E}">
        <p14:creationId xmlns:p14="http://schemas.microsoft.com/office/powerpoint/2010/main" val="20614114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567F-3A5B-451C-A921-66BA16B9E0B9}"/>
              </a:ext>
            </a:extLst>
          </p:cNvPr>
          <p:cNvSpPr>
            <a:spLocks noGrp="1"/>
          </p:cNvSpPr>
          <p:nvPr>
            <p:ph type="title"/>
          </p:nvPr>
        </p:nvSpPr>
        <p:spPr>
          <a:xfrm>
            <a:off x="457200" y="274638"/>
            <a:ext cx="3250704" cy="1143000"/>
          </a:xfrm>
        </p:spPr>
        <p:txBody>
          <a:bodyPr anchor="ctr">
            <a:normAutofit/>
          </a:bodyPr>
          <a:lstStyle/>
          <a:p>
            <a:r>
              <a:rPr lang="en-GB" sz="2800" b="1" dirty="0">
                <a:solidFill>
                  <a:schemeClr val="tx2"/>
                </a:solidFill>
              </a:rPr>
              <a:t>Social software</a:t>
            </a:r>
          </a:p>
        </p:txBody>
      </p:sp>
      <p:pic>
        <p:nvPicPr>
          <p:cNvPr id="5" name="Content Placeholder 4">
            <a:extLst>
              <a:ext uri="{FF2B5EF4-FFF2-40B4-BE49-F238E27FC236}">
                <a16:creationId xmlns:a16="http://schemas.microsoft.com/office/drawing/2014/main" id="{AA1246D2-C68C-456E-A3B7-7F3B7C7B2888}"/>
              </a:ext>
            </a:extLst>
          </p:cNvPr>
          <p:cNvPicPr>
            <a:picLocks noGrp="1" noChangeAspect="1"/>
          </p:cNvPicPr>
          <p:nvPr>
            <p:ph sz="half" idx="1"/>
          </p:nvPr>
        </p:nvPicPr>
        <p:blipFill rotWithShape="1">
          <a:blip r:embed="rId2"/>
          <a:srcRect t="11246"/>
          <a:stretch/>
        </p:blipFill>
        <p:spPr>
          <a:xfrm>
            <a:off x="63252" y="1196752"/>
            <a:ext cx="4038600" cy="3774521"/>
          </a:xfrm>
          <a:noFill/>
        </p:spPr>
      </p:pic>
      <p:sp>
        <p:nvSpPr>
          <p:cNvPr id="10" name="Content Placeholder 3">
            <a:extLst>
              <a:ext uri="{FF2B5EF4-FFF2-40B4-BE49-F238E27FC236}">
                <a16:creationId xmlns:a16="http://schemas.microsoft.com/office/drawing/2014/main" id="{C7E14576-B835-4421-A10A-5783442F9CD3}"/>
              </a:ext>
            </a:extLst>
          </p:cNvPr>
          <p:cNvSpPr>
            <a:spLocks noGrp="1"/>
          </p:cNvSpPr>
          <p:nvPr>
            <p:ph sz="half" idx="2"/>
          </p:nvPr>
        </p:nvSpPr>
        <p:spPr>
          <a:xfrm>
            <a:off x="4125643" y="1124744"/>
            <a:ext cx="4718620" cy="4320480"/>
          </a:xfrm>
        </p:spPr>
        <p:txBody>
          <a:bodyPr>
            <a:normAutofit fontScale="40000" lnSpcReduction="20000"/>
          </a:bodyPr>
          <a:lstStyle/>
          <a:p>
            <a:pPr marL="0" indent="0">
              <a:buNone/>
            </a:pPr>
            <a:endParaRPr lang="en-US" dirty="0"/>
          </a:p>
          <a:p>
            <a:pPr marL="0" indent="0">
              <a:buNone/>
            </a:pPr>
            <a:r>
              <a:rPr lang="en-US" sz="3500" dirty="0">
                <a:latin typeface="Arial" panose="020B0604020202020204" pitchFamily="34" charset="0"/>
                <a:cs typeface="Arial" panose="020B0604020202020204" pitchFamily="34" charset="0"/>
              </a:rPr>
              <a:t>Much of what we create online is due to a host of social software, for virtually everything that you would want to do online there is a social software.</a:t>
            </a:r>
          </a:p>
          <a:p>
            <a:pPr marL="0" indent="0">
              <a:buNone/>
            </a:pPr>
            <a:r>
              <a:rPr lang="en-US" sz="3500" dirty="0">
                <a:latin typeface="Arial" panose="020B0604020202020204" pitchFamily="34" charset="0"/>
                <a:cs typeface="Arial" panose="020B0604020202020204" pitchFamily="34" charset="0"/>
              </a:rPr>
              <a:t>You’ve heard the phrase “There's an App for that”!</a:t>
            </a:r>
          </a:p>
          <a:p>
            <a:pPr marL="0" indent="0">
              <a:buNone/>
            </a:pPr>
            <a:r>
              <a:rPr lang="en-US" sz="3500" dirty="0">
                <a:latin typeface="Arial" panose="020B0604020202020204" pitchFamily="34" charset="0"/>
                <a:cs typeface="Arial" panose="020B0604020202020204" pitchFamily="34" charset="0"/>
              </a:rPr>
              <a:t>Its no wonder given that there are currently more than 1.2 billion apps available through digital stores like Google play.</a:t>
            </a:r>
          </a:p>
          <a:p>
            <a:pPr marL="0" indent="0">
              <a:buNone/>
            </a:pPr>
            <a:r>
              <a:rPr lang="en-US" sz="3500" dirty="0">
                <a:latin typeface="Arial" panose="020B0604020202020204" pitchFamily="34" charset="0"/>
                <a:cs typeface="Arial" panose="020B0604020202020204" pitchFamily="34" charset="0"/>
              </a:rPr>
              <a:t>Those apps are also known as </a:t>
            </a:r>
            <a:r>
              <a:rPr lang="en-US" sz="3500" b="1" i="1" dirty="0">
                <a:solidFill>
                  <a:schemeClr val="tx2"/>
                </a:solidFill>
                <a:latin typeface="Arial" panose="020B0604020202020204" pitchFamily="34" charset="0"/>
                <a:cs typeface="Arial" panose="020B0604020202020204" pitchFamily="34" charset="0"/>
              </a:rPr>
              <a:t>widgets </a:t>
            </a:r>
            <a:r>
              <a:rPr lang="en-US" sz="3500" dirty="0">
                <a:latin typeface="Arial" panose="020B0604020202020204" pitchFamily="34" charset="0"/>
                <a:cs typeface="Arial" panose="020B0604020202020204" pitchFamily="34" charset="0"/>
              </a:rPr>
              <a:t>(usually downloadable or embeddable)</a:t>
            </a:r>
          </a:p>
          <a:p>
            <a:pPr marL="0" indent="0">
              <a:buNone/>
            </a:pPr>
            <a:r>
              <a:rPr lang="en-US" sz="3500" dirty="0">
                <a:latin typeface="Arial" panose="020B0604020202020204" pitchFamily="34" charset="0"/>
                <a:cs typeface="Arial" panose="020B0604020202020204" pitchFamily="34" charset="0"/>
              </a:rPr>
              <a:t>In addition to apps social software exists to facilitate all social media channels ,with apps for social community activities, publishing, entertainment and commerce. These apps already enable mobile connectivity to our social spaces and activities.</a:t>
            </a:r>
          </a:p>
          <a:p>
            <a:pPr marL="0" indent="0">
              <a:buNone/>
            </a:pPr>
            <a:r>
              <a:rPr lang="en-US" sz="3500" dirty="0">
                <a:latin typeface="Arial" panose="020B0604020202020204" pitchFamily="34" charset="0"/>
                <a:cs typeface="Arial" panose="020B0604020202020204" pitchFamily="34" charset="0"/>
              </a:rPr>
              <a:t>A more recent development is the </a:t>
            </a:r>
            <a:r>
              <a:rPr lang="en-US" sz="3500" b="1" i="1" dirty="0">
                <a:solidFill>
                  <a:schemeClr val="tx2"/>
                </a:solidFill>
                <a:latin typeface="Arial" panose="020B0604020202020204" pitchFamily="34" charset="0"/>
                <a:cs typeface="Arial" panose="020B0604020202020204" pitchFamily="34" charset="0"/>
              </a:rPr>
              <a:t>chatbot</a:t>
            </a:r>
            <a:r>
              <a:rPr lang="en-US" sz="3500" dirty="0">
                <a:latin typeface="Arial" panose="020B0604020202020204" pitchFamily="34" charset="0"/>
                <a:cs typeface="Arial" panose="020B0604020202020204" pitchFamily="34" charset="0"/>
              </a:rPr>
              <a:t>, an artificial intelligence (AI) computer software programme that simulates intelligent conversation via a written or spoken text using a chat interface, such as Facebook Messenger or WeChat. </a:t>
            </a:r>
          </a:p>
          <a:p>
            <a:pPr marL="0" indent="0">
              <a:buNone/>
            </a:pPr>
            <a:r>
              <a:rPr lang="en-US" sz="3500" dirty="0">
                <a:latin typeface="Arial" panose="020B0604020202020204" pitchFamily="34" charset="0"/>
                <a:cs typeface="Arial" panose="020B0604020202020204" pitchFamily="34" charset="0"/>
              </a:rPr>
              <a:t>Chatbots can provide several conversational services ranging from functional to fun.</a:t>
            </a:r>
          </a:p>
        </p:txBody>
      </p:sp>
    </p:spTree>
    <p:extLst>
      <p:ext uri="{BB962C8B-B14F-4D97-AF65-F5344CB8AC3E}">
        <p14:creationId xmlns:p14="http://schemas.microsoft.com/office/powerpoint/2010/main" val="37106949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4D6AD-D8B8-4965-A179-6156C28A8864}"/>
              </a:ext>
            </a:extLst>
          </p:cNvPr>
          <p:cNvSpPr>
            <a:spLocks noGrp="1"/>
          </p:cNvSpPr>
          <p:nvPr>
            <p:ph type="title"/>
          </p:nvPr>
        </p:nvSpPr>
        <p:spPr>
          <a:xfrm>
            <a:off x="457200" y="274638"/>
            <a:ext cx="3754760" cy="1143000"/>
          </a:xfrm>
        </p:spPr>
        <p:txBody>
          <a:bodyPr anchor="ctr">
            <a:normAutofit/>
          </a:bodyPr>
          <a:lstStyle/>
          <a:p>
            <a:pPr>
              <a:lnSpc>
                <a:spcPct val="90000"/>
              </a:lnSpc>
            </a:pPr>
            <a:r>
              <a:rPr lang="en-GB" sz="2800" b="1" dirty="0">
                <a:solidFill>
                  <a:schemeClr val="tx2"/>
                </a:solidFill>
              </a:rPr>
              <a:t>Channels- The zones of Social Media</a:t>
            </a:r>
          </a:p>
        </p:txBody>
      </p:sp>
      <p:pic>
        <p:nvPicPr>
          <p:cNvPr id="5" name="Content Placeholder 4">
            <a:extLst>
              <a:ext uri="{FF2B5EF4-FFF2-40B4-BE49-F238E27FC236}">
                <a16:creationId xmlns:a16="http://schemas.microsoft.com/office/drawing/2014/main" id="{8FC68ACC-D822-46A8-916B-7873BE2627E9}"/>
              </a:ext>
            </a:extLst>
          </p:cNvPr>
          <p:cNvPicPr>
            <a:picLocks noGrp="1" noChangeAspect="1"/>
          </p:cNvPicPr>
          <p:nvPr>
            <p:ph sz="half" idx="1"/>
          </p:nvPr>
        </p:nvPicPr>
        <p:blipFill>
          <a:blip r:embed="rId2"/>
          <a:stretch>
            <a:fillRect/>
          </a:stretch>
        </p:blipFill>
        <p:spPr>
          <a:xfrm>
            <a:off x="251520" y="1772816"/>
            <a:ext cx="4038600" cy="3135854"/>
          </a:xfrm>
          <a:noFill/>
        </p:spPr>
      </p:pic>
      <p:sp>
        <p:nvSpPr>
          <p:cNvPr id="10" name="Content Placeholder 3">
            <a:extLst>
              <a:ext uri="{FF2B5EF4-FFF2-40B4-BE49-F238E27FC236}">
                <a16:creationId xmlns:a16="http://schemas.microsoft.com/office/drawing/2014/main" id="{BF854AB9-636C-4FB5-A45D-A3FE491C6ACF}"/>
              </a:ext>
            </a:extLst>
          </p:cNvPr>
          <p:cNvSpPr>
            <a:spLocks noGrp="1"/>
          </p:cNvSpPr>
          <p:nvPr>
            <p:ph sz="half" idx="2"/>
          </p:nvPr>
        </p:nvSpPr>
        <p:spPr>
          <a:xfrm>
            <a:off x="4648200" y="274638"/>
            <a:ext cx="4388296" cy="5314603"/>
          </a:xfrm>
        </p:spPr>
        <p:txBody>
          <a:bodyPr>
            <a:normAutofit fontScale="62500" lnSpcReduction="20000"/>
          </a:bodyPr>
          <a:lstStyle/>
          <a:p>
            <a:pPr marL="0" indent="0" algn="ctr">
              <a:buNone/>
            </a:pPr>
            <a:r>
              <a:rPr lang="en-US" dirty="0"/>
              <a:t>The word media has multiple meaning but here we mean </a:t>
            </a:r>
          </a:p>
          <a:p>
            <a:pPr marL="0" indent="0" algn="ctr">
              <a:buNone/>
            </a:pPr>
            <a:r>
              <a:rPr lang="en-US" b="1" i="1" dirty="0">
                <a:solidFill>
                  <a:schemeClr val="tx2"/>
                </a:solidFill>
              </a:rPr>
              <a:t>Communication.</a:t>
            </a:r>
          </a:p>
          <a:p>
            <a:pPr marL="0" indent="0">
              <a:buNone/>
            </a:pPr>
            <a:r>
              <a:rPr lang="en-US" dirty="0"/>
              <a:t>The media we use range from </a:t>
            </a:r>
          </a:p>
          <a:p>
            <a:pPr marL="0" indent="0">
              <a:buNone/>
            </a:pPr>
            <a:r>
              <a:rPr lang="en-US" b="1" i="1" dirty="0">
                <a:solidFill>
                  <a:schemeClr val="tx2"/>
                </a:solidFill>
              </a:rPr>
              <a:t>Mass media</a:t>
            </a:r>
            <a:r>
              <a:rPr lang="en-US" dirty="0"/>
              <a:t>- reaching a wide range of people like a broadcast, print and digital channels</a:t>
            </a:r>
          </a:p>
          <a:p>
            <a:pPr marL="0" indent="0">
              <a:buNone/>
            </a:pPr>
            <a:r>
              <a:rPr lang="en-US" b="1" i="1" dirty="0">
                <a:solidFill>
                  <a:schemeClr val="tx2"/>
                </a:solidFill>
              </a:rPr>
              <a:t>To Personal media </a:t>
            </a:r>
            <a:r>
              <a:rPr lang="en-US" dirty="0"/>
              <a:t>– channels capable of two-way communication in a small scale, such as email, surface mail, telephone, and face to face conversation</a:t>
            </a:r>
          </a:p>
          <a:p>
            <a:pPr marL="0" indent="0">
              <a:buNone/>
            </a:pPr>
            <a:endParaRPr lang="en-US" dirty="0"/>
          </a:p>
          <a:p>
            <a:pPr marL="0" indent="0">
              <a:buNone/>
            </a:pPr>
            <a:r>
              <a:rPr lang="en-US" dirty="0"/>
              <a:t>Social media crosses the boundaries of mass and personal media, so they enable individuals to communicate with one another, or a few people as well as to thousands or even millions of people.</a:t>
            </a:r>
          </a:p>
          <a:p>
            <a:pPr marL="0" indent="0">
              <a:buNone/>
            </a:pPr>
            <a:r>
              <a:rPr lang="en-US" dirty="0"/>
              <a:t>Communication travels using a medium or channel, within each medium marketers choose specific </a:t>
            </a:r>
            <a:r>
              <a:rPr lang="en-US" b="1" dirty="0">
                <a:solidFill>
                  <a:schemeClr val="tx2"/>
                </a:solidFill>
              </a:rPr>
              <a:t>“vehicles”</a:t>
            </a:r>
            <a:r>
              <a:rPr lang="en-US" dirty="0"/>
              <a:t> to place a message</a:t>
            </a:r>
          </a:p>
        </p:txBody>
      </p:sp>
    </p:spTree>
    <p:extLst>
      <p:ext uri="{BB962C8B-B14F-4D97-AF65-F5344CB8AC3E}">
        <p14:creationId xmlns:p14="http://schemas.microsoft.com/office/powerpoint/2010/main" val="13628594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y Marriott Launched a Global Content Marketing Studio">
            <a:hlinkClick r:id="" action="ppaction://media"/>
            <a:extLst>
              <a:ext uri="{FF2B5EF4-FFF2-40B4-BE49-F238E27FC236}">
                <a16:creationId xmlns:a16="http://schemas.microsoft.com/office/drawing/2014/main" id="{DD07CA7E-41E9-46BF-A974-730064C340F0}"/>
              </a:ext>
            </a:extLst>
          </p:cNvPr>
          <p:cNvPicPr>
            <a:picLocks noGrp="1" noRot="1" noChangeAspect="1"/>
          </p:cNvPicPr>
          <p:nvPr>
            <p:ph idx="1"/>
            <a:videoFile r:link="rId1"/>
          </p:nvPr>
        </p:nvPicPr>
        <p:blipFill>
          <a:blip r:embed="rId3"/>
          <a:stretch>
            <a:fillRect/>
          </a:stretch>
        </p:blipFill>
        <p:spPr>
          <a:xfrm>
            <a:off x="0" y="0"/>
            <a:ext cx="9144000" cy="6021288"/>
          </a:xfrm>
          <a:prstGeom prst="rect">
            <a:avLst/>
          </a:prstGeom>
        </p:spPr>
      </p:pic>
    </p:spTree>
    <p:extLst>
      <p:ext uri="{BB962C8B-B14F-4D97-AF65-F5344CB8AC3E}">
        <p14:creationId xmlns:p14="http://schemas.microsoft.com/office/powerpoint/2010/main" val="3525589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B8C45-46DB-45A4-969F-2B0AF879A731}"/>
              </a:ext>
            </a:extLst>
          </p:cNvPr>
          <p:cNvSpPr>
            <a:spLocks noGrp="1"/>
          </p:cNvSpPr>
          <p:nvPr>
            <p:ph type="title"/>
          </p:nvPr>
        </p:nvSpPr>
        <p:spPr>
          <a:xfrm>
            <a:off x="457200" y="274638"/>
            <a:ext cx="3610744" cy="1143000"/>
          </a:xfrm>
        </p:spPr>
        <p:txBody>
          <a:bodyPr anchor="ctr">
            <a:normAutofit/>
          </a:bodyPr>
          <a:lstStyle/>
          <a:p>
            <a:r>
              <a:rPr lang="en-GB" sz="2800" b="1" dirty="0">
                <a:solidFill>
                  <a:schemeClr val="tx2"/>
                </a:solidFill>
              </a:rPr>
              <a:t>Channels &amp; Vehicles</a:t>
            </a:r>
          </a:p>
        </p:txBody>
      </p:sp>
      <p:sp>
        <p:nvSpPr>
          <p:cNvPr id="3" name="Content Placeholder 2">
            <a:extLst>
              <a:ext uri="{FF2B5EF4-FFF2-40B4-BE49-F238E27FC236}">
                <a16:creationId xmlns:a16="http://schemas.microsoft.com/office/drawing/2014/main" id="{C2D84CD7-ECD5-4E3F-B661-4F61489483E1}"/>
              </a:ext>
            </a:extLst>
          </p:cNvPr>
          <p:cNvSpPr>
            <a:spLocks noGrp="1"/>
          </p:cNvSpPr>
          <p:nvPr>
            <p:ph sz="half" idx="1"/>
          </p:nvPr>
        </p:nvSpPr>
        <p:spPr>
          <a:xfrm>
            <a:off x="4290120" y="274638"/>
            <a:ext cx="4853880" cy="5314603"/>
          </a:xfrm>
        </p:spPr>
        <p:txBody>
          <a:bodyPr>
            <a:normAutofit/>
          </a:bodyPr>
          <a:lstStyle/>
          <a:p>
            <a:pPr marL="0" indent="0">
              <a:lnSpc>
                <a:spcPct val="90000"/>
              </a:lnSpc>
              <a:buNone/>
            </a:pPr>
            <a:r>
              <a:rPr lang="en-GB" sz="1300" dirty="0"/>
              <a:t>If you think of your marketing plan, and the message that you would want to communicate to current and future guests, how many different channels could we use to share that message?</a:t>
            </a:r>
          </a:p>
          <a:p>
            <a:pPr marL="0" indent="0">
              <a:lnSpc>
                <a:spcPct val="90000"/>
              </a:lnSpc>
              <a:buNone/>
            </a:pPr>
            <a:r>
              <a:rPr lang="en-US" sz="1600" b="1" i="1" dirty="0">
                <a:solidFill>
                  <a:schemeClr val="tx2"/>
                </a:solidFill>
              </a:rPr>
              <a:t>Word of mouth</a:t>
            </a:r>
          </a:p>
          <a:p>
            <a:pPr marL="0" indent="0">
              <a:lnSpc>
                <a:spcPct val="90000"/>
              </a:lnSpc>
              <a:buNone/>
            </a:pPr>
            <a:r>
              <a:rPr lang="en-US" sz="1600" b="1" i="1" dirty="0">
                <a:solidFill>
                  <a:schemeClr val="tx2"/>
                </a:solidFill>
              </a:rPr>
              <a:t>TV</a:t>
            </a:r>
          </a:p>
          <a:p>
            <a:pPr marL="0" indent="0">
              <a:lnSpc>
                <a:spcPct val="90000"/>
              </a:lnSpc>
              <a:buNone/>
            </a:pPr>
            <a:r>
              <a:rPr lang="en-US" sz="1600" b="1" i="1" dirty="0">
                <a:solidFill>
                  <a:schemeClr val="tx2"/>
                </a:solidFill>
              </a:rPr>
              <a:t>Newspaper/Magazine</a:t>
            </a:r>
          </a:p>
          <a:p>
            <a:pPr marL="0" indent="0">
              <a:lnSpc>
                <a:spcPct val="90000"/>
              </a:lnSpc>
              <a:buNone/>
            </a:pPr>
            <a:r>
              <a:rPr lang="en-US" sz="1600" b="1" i="1" dirty="0">
                <a:solidFill>
                  <a:schemeClr val="tx2"/>
                </a:solidFill>
              </a:rPr>
              <a:t>Radio</a:t>
            </a:r>
          </a:p>
          <a:p>
            <a:pPr marL="0" indent="0">
              <a:lnSpc>
                <a:spcPct val="90000"/>
              </a:lnSpc>
              <a:buNone/>
            </a:pPr>
            <a:r>
              <a:rPr lang="en-US" sz="1600" b="1" i="1" dirty="0">
                <a:solidFill>
                  <a:schemeClr val="tx2"/>
                </a:solidFill>
              </a:rPr>
              <a:t>Signage</a:t>
            </a:r>
          </a:p>
          <a:p>
            <a:pPr marL="0" indent="0">
              <a:lnSpc>
                <a:spcPct val="90000"/>
              </a:lnSpc>
              <a:buNone/>
            </a:pPr>
            <a:r>
              <a:rPr lang="en-US" sz="1600" b="1" i="1" dirty="0">
                <a:solidFill>
                  <a:schemeClr val="tx2"/>
                </a:solidFill>
              </a:rPr>
              <a:t>Internet</a:t>
            </a:r>
          </a:p>
          <a:p>
            <a:pPr marL="0" indent="0">
              <a:lnSpc>
                <a:spcPct val="90000"/>
              </a:lnSpc>
              <a:buNone/>
            </a:pPr>
            <a:r>
              <a:rPr lang="en-US" sz="1600" b="1" i="1" dirty="0">
                <a:solidFill>
                  <a:schemeClr val="tx2"/>
                </a:solidFill>
              </a:rPr>
              <a:t>Direct mail</a:t>
            </a:r>
          </a:p>
          <a:p>
            <a:pPr marL="0" indent="0">
              <a:lnSpc>
                <a:spcPct val="90000"/>
              </a:lnSpc>
              <a:buNone/>
            </a:pPr>
            <a:r>
              <a:rPr lang="en-US" sz="1600" b="1" i="1" dirty="0">
                <a:solidFill>
                  <a:schemeClr val="tx2"/>
                </a:solidFill>
              </a:rPr>
              <a:t>Telephone.</a:t>
            </a:r>
          </a:p>
          <a:p>
            <a:pPr marL="0" indent="0">
              <a:lnSpc>
                <a:spcPct val="90000"/>
              </a:lnSpc>
              <a:buNone/>
            </a:pPr>
            <a:r>
              <a:rPr lang="en-US" sz="1300" dirty="0"/>
              <a:t>What vehicles could we use?</a:t>
            </a:r>
          </a:p>
          <a:p>
            <a:pPr marL="0" indent="0">
              <a:lnSpc>
                <a:spcPct val="90000"/>
              </a:lnSpc>
              <a:buNone/>
            </a:pPr>
            <a:r>
              <a:rPr lang="en-US" sz="1600" b="1" i="1" dirty="0">
                <a:solidFill>
                  <a:schemeClr val="tx2"/>
                </a:solidFill>
              </a:rPr>
              <a:t>TV</a:t>
            </a:r>
          </a:p>
          <a:p>
            <a:pPr marL="0" indent="0">
              <a:lnSpc>
                <a:spcPct val="90000"/>
              </a:lnSpc>
              <a:buNone/>
            </a:pPr>
            <a:r>
              <a:rPr lang="en-US" sz="1600" b="1" i="1" dirty="0">
                <a:solidFill>
                  <a:schemeClr val="tx2"/>
                </a:solidFill>
              </a:rPr>
              <a:t>Radio</a:t>
            </a:r>
          </a:p>
          <a:p>
            <a:pPr marL="0" indent="0">
              <a:lnSpc>
                <a:spcPct val="90000"/>
              </a:lnSpc>
              <a:buNone/>
            </a:pPr>
            <a:r>
              <a:rPr lang="en-US" sz="1600" b="1" dirty="0">
                <a:solidFill>
                  <a:schemeClr val="tx2"/>
                </a:solidFill>
              </a:rPr>
              <a:t>Social Media </a:t>
            </a:r>
          </a:p>
          <a:p>
            <a:pPr marL="0" indent="0">
              <a:lnSpc>
                <a:spcPct val="90000"/>
              </a:lnSpc>
              <a:buNone/>
            </a:pPr>
            <a:r>
              <a:rPr lang="en-US" sz="1300" dirty="0"/>
              <a:t>and like other media there are many combinations that could be used within one channel.</a:t>
            </a:r>
            <a:endParaRPr lang="en-GB" sz="1300" dirty="0"/>
          </a:p>
        </p:txBody>
      </p:sp>
      <p:pic>
        <p:nvPicPr>
          <p:cNvPr id="5" name="Picture 4">
            <a:extLst>
              <a:ext uri="{FF2B5EF4-FFF2-40B4-BE49-F238E27FC236}">
                <a16:creationId xmlns:a16="http://schemas.microsoft.com/office/drawing/2014/main" id="{3A85091E-66D9-450F-B37F-9511F2A9C65F}"/>
              </a:ext>
            </a:extLst>
          </p:cNvPr>
          <p:cNvPicPr>
            <a:picLocks noChangeAspect="1"/>
          </p:cNvPicPr>
          <p:nvPr/>
        </p:nvPicPr>
        <p:blipFill>
          <a:blip r:embed="rId2"/>
          <a:stretch>
            <a:fillRect/>
          </a:stretch>
        </p:blipFill>
        <p:spPr>
          <a:xfrm>
            <a:off x="251520" y="1988840"/>
            <a:ext cx="4038600" cy="2372676"/>
          </a:xfrm>
          <a:prstGeom prst="rect">
            <a:avLst/>
          </a:prstGeom>
          <a:noFill/>
        </p:spPr>
      </p:pic>
    </p:spTree>
    <p:extLst>
      <p:ext uri="{BB962C8B-B14F-4D97-AF65-F5344CB8AC3E}">
        <p14:creationId xmlns:p14="http://schemas.microsoft.com/office/powerpoint/2010/main" val="2917460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977D3-6145-4760-BC1F-1C9336170B2A}"/>
              </a:ext>
            </a:extLst>
          </p:cNvPr>
          <p:cNvSpPr>
            <a:spLocks noGrp="1"/>
          </p:cNvSpPr>
          <p:nvPr>
            <p:ph type="title"/>
          </p:nvPr>
        </p:nvSpPr>
        <p:spPr>
          <a:xfrm>
            <a:off x="251520" y="548680"/>
            <a:ext cx="3096344" cy="1143000"/>
          </a:xfrm>
        </p:spPr>
        <p:txBody>
          <a:bodyPr anchor="ctr">
            <a:normAutofit/>
          </a:bodyPr>
          <a:lstStyle/>
          <a:p>
            <a:r>
              <a:rPr lang="en-GB" sz="2800" b="1" dirty="0">
                <a:solidFill>
                  <a:schemeClr val="tx2"/>
                </a:solidFill>
              </a:rPr>
              <a:t>Zone 1 </a:t>
            </a:r>
            <a:br>
              <a:rPr lang="en-GB" sz="2800" b="1" dirty="0">
                <a:solidFill>
                  <a:schemeClr val="tx2"/>
                </a:solidFill>
              </a:rPr>
            </a:br>
            <a:r>
              <a:rPr lang="en-GB" sz="2800" b="1" dirty="0">
                <a:solidFill>
                  <a:schemeClr val="tx2"/>
                </a:solidFill>
              </a:rPr>
              <a:t>Social community</a:t>
            </a:r>
          </a:p>
        </p:txBody>
      </p:sp>
      <p:pic>
        <p:nvPicPr>
          <p:cNvPr id="5" name="Content Placeholder 4">
            <a:extLst>
              <a:ext uri="{FF2B5EF4-FFF2-40B4-BE49-F238E27FC236}">
                <a16:creationId xmlns:a16="http://schemas.microsoft.com/office/drawing/2014/main" id="{AAAE2BB5-EBCD-454B-8EB8-7EEB212C74CD}"/>
              </a:ext>
            </a:extLst>
          </p:cNvPr>
          <p:cNvPicPr>
            <a:picLocks noGrp="1" noChangeAspect="1"/>
          </p:cNvPicPr>
          <p:nvPr>
            <p:ph sz="half" idx="1"/>
          </p:nvPr>
        </p:nvPicPr>
        <p:blipFill>
          <a:blip r:embed="rId2"/>
          <a:stretch>
            <a:fillRect/>
          </a:stretch>
        </p:blipFill>
        <p:spPr>
          <a:xfrm>
            <a:off x="179512" y="1844824"/>
            <a:ext cx="4038600" cy="2423160"/>
          </a:xfrm>
          <a:noFill/>
        </p:spPr>
      </p:pic>
      <p:sp>
        <p:nvSpPr>
          <p:cNvPr id="10" name="Content Placeholder 3">
            <a:extLst>
              <a:ext uri="{FF2B5EF4-FFF2-40B4-BE49-F238E27FC236}">
                <a16:creationId xmlns:a16="http://schemas.microsoft.com/office/drawing/2014/main" id="{0F35E311-9328-4258-8B59-D580AFE3299E}"/>
              </a:ext>
            </a:extLst>
          </p:cNvPr>
          <p:cNvSpPr>
            <a:spLocks noGrp="1"/>
          </p:cNvSpPr>
          <p:nvPr>
            <p:ph sz="half" idx="2"/>
          </p:nvPr>
        </p:nvSpPr>
        <p:spPr>
          <a:xfrm>
            <a:off x="4283968" y="332656"/>
            <a:ext cx="4860032" cy="5256585"/>
          </a:xfrm>
        </p:spPr>
        <p:txBody>
          <a:bodyPr>
            <a:normAutofit fontScale="85000" lnSpcReduction="20000"/>
          </a:bodyPr>
          <a:lstStyle/>
          <a:p>
            <a:pPr marL="0" indent="0">
              <a:buNone/>
            </a:pPr>
            <a:r>
              <a:rPr lang="en-US" dirty="0"/>
              <a:t>Describes channels of social media that focus upon relationships and the common activities people participate in with others who share the same interest or identification.</a:t>
            </a:r>
          </a:p>
          <a:p>
            <a:pPr marL="0" indent="0">
              <a:buNone/>
            </a:pPr>
            <a:endParaRPr lang="en-US" dirty="0"/>
          </a:p>
          <a:p>
            <a:pPr marL="0" indent="0">
              <a:buNone/>
            </a:pPr>
            <a:r>
              <a:rPr lang="en-US" dirty="0"/>
              <a:t>So, two way and multi way communication, built around social communication such as –</a:t>
            </a:r>
          </a:p>
          <a:p>
            <a:pPr marL="0" indent="0">
              <a:buNone/>
            </a:pPr>
            <a:r>
              <a:rPr lang="en-US" b="1" dirty="0">
                <a:solidFill>
                  <a:schemeClr val="tx2"/>
                </a:solidFill>
              </a:rPr>
              <a:t>Social network sites (SNS)</a:t>
            </a:r>
          </a:p>
          <a:p>
            <a:pPr marL="0" indent="0">
              <a:buNone/>
            </a:pPr>
            <a:r>
              <a:rPr lang="en-US" b="1" dirty="0">
                <a:solidFill>
                  <a:schemeClr val="tx2"/>
                </a:solidFill>
              </a:rPr>
              <a:t>Social identity</a:t>
            </a:r>
          </a:p>
          <a:p>
            <a:pPr marL="0" indent="0">
              <a:buNone/>
            </a:pPr>
            <a:r>
              <a:rPr lang="en-US" b="1" dirty="0">
                <a:solidFill>
                  <a:schemeClr val="tx2"/>
                </a:solidFill>
              </a:rPr>
              <a:t>Social presence</a:t>
            </a:r>
          </a:p>
          <a:p>
            <a:pPr marL="0" indent="0">
              <a:buNone/>
            </a:pPr>
            <a:r>
              <a:rPr lang="en-US" b="1" dirty="0">
                <a:solidFill>
                  <a:schemeClr val="tx2"/>
                </a:solidFill>
              </a:rPr>
              <a:t>Connections</a:t>
            </a:r>
          </a:p>
          <a:p>
            <a:pPr marL="0" indent="0">
              <a:buNone/>
            </a:pPr>
            <a:r>
              <a:rPr lang="en-US" b="1" dirty="0">
                <a:solidFill>
                  <a:schemeClr val="tx2"/>
                </a:solidFill>
              </a:rPr>
              <a:t>Forums, and </a:t>
            </a:r>
          </a:p>
          <a:p>
            <a:pPr marL="0" indent="0">
              <a:buNone/>
            </a:pPr>
            <a:r>
              <a:rPr lang="en-US" b="1" dirty="0">
                <a:solidFill>
                  <a:schemeClr val="tx2"/>
                </a:solidFill>
              </a:rPr>
              <a:t>Wikis </a:t>
            </a:r>
            <a:r>
              <a:rPr lang="en-US" sz="2300" dirty="0"/>
              <a:t>(collaborative online workspaces)</a:t>
            </a:r>
          </a:p>
        </p:txBody>
      </p:sp>
    </p:spTree>
    <p:extLst>
      <p:ext uri="{BB962C8B-B14F-4D97-AF65-F5344CB8AC3E}">
        <p14:creationId xmlns:p14="http://schemas.microsoft.com/office/powerpoint/2010/main" val="14132840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670A3-662D-4845-A911-83BBDB3BC8CE}"/>
              </a:ext>
            </a:extLst>
          </p:cNvPr>
          <p:cNvSpPr>
            <a:spLocks noGrp="1"/>
          </p:cNvSpPr>
          <p:nvPr>
            <p:ph type="title"/>
          </p:nvPr>
        </p:nvSpPr>
        <p:spPr>
          <a:xfrm>
            <a:off x="457200" y="274638"/>
            <a:ext cx="3538736" cy="1143000"/>
          </a:xfrm>
        </p:spPr>
        <p:txBody>
          <a:bodyPr anchor="ctr">
            <a:normAutofit/>
          </a:bodyPr>
          <a:lstStyle/>
          <a:p>
            <a:r>
              <a:rPr lang="en-GB" sz="2800" b="1" dirty="0">
                <a:solidFill>
                  <a:schemeClr val="tx2"/>
                </a:solidFill>
              </a:rPr>
              <a:t>Zone 2 </a:t>
            </a:r>
            <a:br>
              <a:rPr lang="en-GB" sz="2800" b="1" dirty="0">
                <a:solidFill>
                  <a:schemeClr val="tx2"/>
                </a:solidFill>
              </a:rPr>
            </a:br>
            <a:r>
              <a:rPr lang="en-GB" sz="2800" b="1" dirty="0">
                <a:solidFill>
                  <a:schemeClr val="tx2"/>
                </a:solidFill>
              </a:rPr>
              <a:t>Social Publishing</a:t>
            </a:r>
          </a:p>
        </p:txBody>
      </p:sp>
      <p:pic>
        <p:nvPicPr>
          <p:cNvPr id="5" name="Content Placeholder 4">
            <a:extLst>
              <a:ext uri="{FF2B5EF4-FFF2-40B4-BE49-F238E27FC236}">
                <a16:creationId xmlns:a16="http://schemas.microsoft.com/office/drawing/2014/main" id="{EE11B340-384C-4EDD-98EC-75B6899FBFFC}"/>
              </a:ext>
            </a:extLst>
          </p:cNvPr>
          <p:cNvPicPr>
            <a:picLocks noGrp="1" noChangeAspect="1"/>
          </p:cNvPicPr>
          <p:nvPr>
            <p:ph sz="half" idx="1"/>
          </p:nvPr>
        </p:nvPicPr>
        <p:blipFill>
          <a:blip r:embed="rId2"/>
          <a:stretch>
            <a:fillRect/>
          </a:stretch>
        </p:blipFill>
        <p:spPr>
          <a:xfrm>
            <a:off x="107504" y="1916832"/>
            <a:ext cx="4038600" cy="2695765"/>
          </a:xfrm>
          <a:noFill/>
        </p:spPr>
      </p:pic>
      <p:sp>
        <p:nvSpPr>
          <p:cNvPr id="10" name="Content Placeholder 3">
            <a:extLst>
              <a:ext uri="{FF2B5EF4-FFF2-40B4-BE49-F238E27FC236}">
                <a16:creationId xmlns:a16="http://schemas.microsoft.com/office/drawing/2014/main" id="{3CB87787-630B-459E-96CB-E450B3903D7C}"/>
              </a:ext>
            </a:extLst>
          </p:cNvPr>
          <p:cNvSpPr>
            <a:spLocks noGrp="1"/>
          </p:cNvSpPr>
          <p:nvPr>
            <p:ph sz="half" idx="2"/>
          </p:nvPr>
        </p:nvSpPr>
        <p:spPr>
          <a:xfrm>
            <a:off x="4146104" y="620688"/>
            <a:ext cx="4890392" cy="4968553"/>
          </a:xfrm>
        </p:spPr>
        <p:txBody>
          <a:bodyPr>
            <a:normAutofit fontScale="62500" lnSpcReduction="20000"/>
          </a:bodyPr>
          <a:lstStyle/>
          <a:p>
            <a:pPr marL="0" indent="0">
              <a:buNone/>
            </a:pPr>
            <a:r>
              <a:rPr lang="en-US" dirty="0"/>
              <a:t>This is the production and issuance of content for distribution via social publishing sites</a:t>
            </a:r>
          </a:p>
          <a:p>
            <a:pPr marL="0" indent="0">
              <a:buNone/>
            </a:pPr>
            <a:r>
              <a:rPr lang="en-US" dirty="0"/>
              <a:t>Brands are using social publishing as a  distribution and/or promotion mode in content marketing</a:t>
            </a:r>
          </a:p>
          <a:p>
            <a:pPr marL="0" indent="0">
              <a:buNone/>
            </a:pPr>
            <a:endParaRPr lang="en-US" dirty="0"/>
          </a:p>
          <a:p>
            <a:pPr marL="0" indent="0">
              <a:buNone/>
            </a:pPr>
            <a:r>
              <a:rPr lang="en-US" b="1" i="1" dirty="0">
                <a:solidFill>
                  <a:schemeClr val="tx2"/>
                </a:solidFill>
              </a:rPr>
              <a:t>Blogs</a:t>
            </a:r>
          </a:p>
          <a:p>
            <a:pPr marL="0" indent="0">
              <a:buNone/>
            </a:pPr>
            <a:r>
              <a:rPr lang="en-US" b="1" i="1" dirty="0">
                <a:solidFill>
                  <a:schemeClr val="tx2"/>
                </a:solidFill>
              </a:rPr>
              <a:t>Micro sharing sites- </a:t>
            </a:r>
            <a:r>
              <a:rPr lang="en-US" dirty="0"/>
              <a:t>also called micro blogging sites (limited number of words)</a:t>
            </a:r>
          </a:p>
          <a:p>
            <a:pPr marL="0" indent="0">
              <a:buNone/>
            </a:pPr>
            <a:r>
              <a:rPr lang="en-US" dirty="0"/>
              <a:t>A </a:t>
            </a:r>
            <a:r>
              <a:rPr lang="en-US" b="1" i="1" dirty="0">
                <a:solidFill>
                  <a:schemeClr val="tx2"/>
                </a:solidFill>
              </a:rPr>
              <a:t>micro share </a:t>
            </a:r>
            <a:r>
              <a:rPr lang="en-US" dirty="0"/>
              <a:t>could include one sentence, sentence fragment, embedded video or link to content on another site –Twitter for example</a:t>
            </a:r>
          </a:p>
          <a:p>
            <a:pPr marL="0" indent="0">
              <a:buNone/>
            </a:pPr>
            <a:r>
              <a:rPr lang="en-US" b="1" i="1" dirty="0">
                <a:solidFill>
                  <a:schemeClr val="tx2"/>
                </a:solidFill>
              </a:rPr>
              <a:t>Media-sharing sites</a:t>
            </a:r>
            <a:r>
              <a:rPr lang="en-US" dirty="0"/>
              <a:t>, like blogs, host content but also typically features a video, audio (music and podcast), photos and presentations and documents rather than text or a mix of media- </a:t>
            </a:r>
            <a:r>
              <a:rPr lang="en-US" dirty="0" err="1"/>
              <a:t>Wordpress</a:t>
            </a:r>
            <a:r>
              <a:rPr lang="en-US" dirty="0"/>
              <a:t>, Tumblr &amp; Blogger</a:t>
            </a:r>
          </a:p>
        </p:txBody>
      </p:sp>
    </p:spTree>
    <p:extLst>
      <p:ext uri="{BB962C8B-B14F-4D97-AF65-F5344CB8AC3E}">
        <p14:creationId xmlns:p14="http://schemas.microsoft.com/office/powerpoint/2010/main" val="18853291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5DC31-DE64-4248-A9A8-17C17337AE81}"/>
              </a:ext>
            </a:extLst>
          </p:cNvPr>
          <p:cNvSpPr>
            <a:spLocks noGrp="1"/>
          </p:cNvSpPr>
          <p:nvPr>
            <p:ph type="title"/>
          </p:nvPr>
        </p:nvSpPr>
        <p:spPr>
          <a:xfrm>
            <a:off x="282352" y="116632"/>
            <a:ext cx="3394720" cy="1143000"/>
          </a:xfrm>
        </p:spPr>
        <p:txBody>
          <a:bodyPr anchor="ctr">
            <a:normAutofit/>
          </a:bodyPr>
          <a:lstStyle/>
          <a:p>
            <a:r>
              <a:rPr lang="en-GB" sz="2800" b="1" dirty="0">
                <a:solidFill>
                  <a:schemeClr val="tx2"/>
                </a:solidFill>
              </a:rPr>
              <a:t>Zone 3  </a:t>
            </a:r>
            <a:br>
              <a:rPr lang="en-GB" sz="2800" b="1" dirty="0">
                <a:solidFill>
                  <a:schemeClr val="tx2"/>
                </a:solidFill>
              </a:rPr>
            </a:br>
            <a:r>
              <a:rPr lang="en-GB" sz="2800" b="1" dirty="0">
                <a:solidFill>
                  <a:schemeClr val="tx2"/>
                </a:solidFill>
              </a:rPr>
              <a:t>Social Entertainment</a:t>
            </a:r>
          </a:p>
        </p:txBody>
      </p:sp>
      <p:pic>
        <p:nvPicPr>
          <p:cNvPr id="5" name="Content Placeholder 4">
            <a:extLst>
              <a:ext uri="{FF2B5EF4-FFF2-40B4-BE49-F238E27FC236}">
                <a16:creationId xmlns:a16="http://schemas.microsoft.com/office/drawing/2014/main" id="{A30660C6-A42C-4083-B8A3-DEFCF54A1A22}"/>
              </a:ext>
            </a:extLst>
          </p:cNvPr>
          <p:cNvPicPr>
            <a:picLocks noGrp="1" noChangeAspect="1"/>
          </p:cNvPicPr>
          <p:nvPr>
            <p:ph sz="half" idx="1"/>
          </p:nvPr>
        </p:nvPicPr>
        <p:blipFill>
          <a:blip r:embed="rId2"/>
          <a:stretch>
            <a:fillRect/>
          </a:stretch>
        </p:blipFill>
        <p:spPr>
          <a:xfrm>
            <a:off x="611560" y="1196752"/>
            <a:ext cx="2880320" cy="1893810"/>
          </a:xfrm>
          <a:noFill/>
        </p:spPr>
      </p:pic>
      <p:sp>
        <p:nvSpPr>
          <p:cNvPr id="10" name="Content Placeholder 3">
            <a:extLst>
              <a:ext uri="{FF2B5EF4-FFF2-40B4-BE49-F238E27FC236}">
                <a16:creationId xmlns:a16="http://schemas.microsoft.com/office/drawing/2014/main" id="{E380E114-D6CD-4FF8-983F-61CEEBD281B3}"/>
              </a:ext>
            </a:extLst>
          </p:cNvPr>
          <p:cNvSpPr>
            <a:spLocks noGrp="1"/>
          </p:cNvSpPr>
          <p:nvPr>
            <p:ph sz="half" idx="2"/>
          </p:nvPr>
        </p:nvSpPr>
        <p:spPr>
          <a:xfrm>
            <a:off x="3862264" y="332656"/>
            <a:ext cx="5281736" cy="5256585"/>
          </a:xfrm>
        </p:spPr>
        <p:txBody>
          <a:bodyPr>
            <a:normAutofit lnSpcReduction="10000"/>
          </a:bodyPr>
          <a:lstStyle/>
          <a:p>
            <a:pPr marL="0" indent="0">
              <a:buNone/>
            </a:pPr>
            <a:r>
              <a:rPr lang="en-US" dirty="0"/>
              <a:t>This includes events, performances and activities designed to provide the audience with pleasure and enjoyment, experience and shared using social media.</a:t>
            </a:r>
          </a:p>
          <a:p>
            <a:pPr marL="0" indent="0">
              <a:buNone/>
            </a:pPr>
            <a:endParaRPr lang="en-US" dirty="0"/>
          </a:p>
          <a:p>
            <a:pPr marL="0" indent="0">
              <a:buNone/>
            </a:pPr>
            <a:r>
              <a:rPr lang="en-US" dirty="0"/>
              <a:t>The distinction between the zones of Social Publishing &amp; Social Entertainment is the orientation of</a:t>
            </a:r>
          </a:p>
          <a:p>
            <a:pPr marL="0" indent="0" algn="ctr">
              <a:buNone/>
            </a:pPr>
            <a:r>
              <a:rPr lang="en-US" dirty="0"/>
              <a:t> </a:t>
            </a:r>
            <a:r>
              <a:rPr lang="en-US" b="1" i="1" dirty="0">
                <a:solidFill>
                  <a:schemeClr val="tx2"/>
                </a:solidFill>
              </a:rPr>
              <a:t>knowledge-sharing </a:t>
            </a:r>
          </a:p>
          <a:p>
            <a:pPr marL="0" indent="0" algn="ctr">
              <a:buNone/>
            </a:pPr>
            <a:r>
              <a:rPr lang="en-US" b="1" i="1" dirty="0">
                <a:solidFill>
                  <a:schemeClr val="tx2"/>
                </a:solidFill>
              </a:rPr>
              <a:t>Versus</a:t>
            </a:r>
          </a:p>
          <a:p>
            <a:pPr marL="0" indent="0" algn="ctr">
              <a:buNone/>
            </a:pPr>
            <a:r>
              <a:rPr lang="en-US" b="1" i="1" dirty="0">
                <a:solidFill>
                  <a:schemeClr val="tx2"/>
                </a:solidFill>
              </a:rPr>
              <a:t>Entertainment sharing.</a:t>
            </a:r>
          </a:p>
          <a:p>
            <a:endParaRPr lang="en-US" dirty="0"/>
          </a:p>
        </p:txBody>
      </p:sp>
      <p:pic>
        <p:nvPicPr>
          <p:cNvPr id="7" name="Picture 6">
            <a:extLst>
              <a:ext uri="{FF2B5EF4-FFF2-40B4-BE49-F238E27FC236}">
                <a16:creationId xmlns:a16="http://schemas.microsoft.com/office/drawing/2014/main" id="{BDE8F864-BCD5-4778-8569-160B364DC5A7}"/>
              </a:ext>
            </a:extLst>
          </p:cNvPr>
          <p:cNvPicPr>
            <a:picLocks noChangeAspect="1"/>
          </p:cNvPicPr>
          <p:nvPr/>
        </p:nvPicPr>
        <p:blipFill>
          <a:blip r:embed="rId3"/>
          <a:stretch>
            <a:fillRect/>
          </a:stretch>
        </p:blipFill>
        <p:spPr>
          <a:xfrm>
            <a:off x="611560" y="3284984"/>
            <a:ext cx="2880320" cy="2184243"/>
          </a:xfrm>
          <a:prstGeom prst="rect">
            <a:avLst/>
          </a:prstGeom>
        </p:spPr>
      </p:pic>
    </p:spTree>
    <p:extLst>
      <p:ext uri="{BB962C8B-B14F-4D97-AF65-F5344CB8AC3E}">
        <p14:creationId xmlns:p14="http://schemas.microsoft.com/office/powerpoint/2010/main" val="20082644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A1FDB-CD02-47B0-960A-667A27F4648F}"/>
              </a:ext>
            </a:extLst>
          </p:cNvPr>
          <p:cNvSpPr>
            <a:spLocks noGrp="1"/>
          </p:cNvSpPr>
          <p:nvPr>
            <p:ph type="title"/>
          </p:nvPr>
        </p:nvSpPr>
        <p:spPr>
          <a:xfrm>
            <a:off x="457200" y="274638"/>
            <a:ext cx="3466728" cy="1143000"/>
          </a:xfrm>
        </p:spPr>
        <p:txBody>
          <a:bodyPr anchor="ctr">
            <a:normAutofit/>
          </a:bodyPr>
          <a:lstStyle/>
          <a:p>
            <a:r>
              <a:rPr lang="en-GB" sz="2800" b="1" dirty="0">
                <a:solidFill>
                  <a:schemeClr val="tx2"/>
                </a:solidFill>
              </a:rPr>
              <a:t>Zone 4 </a:t>
            </a:r>
            <a:br>
              <a:rPr lang="en-GB" sz="2800" b="1" dirty="0">
                <a:solidFill>
                  <a:schemeClr val="tx2"/>
                </a:solidFill>
              </a:rPr>
            </a:br>
            <a:r>
              <a:rPr lang="en-GB" sz="2800" b="1" dirty="0">
                <a:solidFill>
                  <a:schemeClr val="tx2"/>
                </a:solidFill>
              </a:rPr>
              <a:t>Social Commerce</a:t>
            </a:r>
          </a:p>
        </p:txBody>
      </p:sp>
      <p:pic>
        <p:nvPicPr>
          <p:cNvPr id="5" name="Content Placeholder 4">
            <a:extLst>
              <a:ext uri="{FF2B5EF4-FFF2-40B4-BE49-F238E27FC236}">
                <a16:creationId xmlns:a16="http://schemas.microsoft.com/office/drawing/2014/main" id="{F476716D-4718-459F-AC56-953A41233566}"/>
              </a:ext>
            </a:extLst>
          </p:cNvPr>
          <p:cNvPicPr>
            <a:picLocks noGrp="1" noChangeAspect="1"/>
          </p:cNvPicPr>
          <p:nvPr>
            <p:ph sz="half" idx="1"/>
          </p:nvPr>
        </p:nvPicPr>
        <p:blipFill rotWithShape="1">
          <a:blip r:embed="rId2"/>
          <a:srcRect t="35790" b="31998"/>
          <a:stretch/>
        </p:blipFill>
        <p:spPr>
          <a:xfrm>
            <a:off x="251520" y="1741674"/>
            <a:ext cx="3131840" cy="1147266"/>
          </a:xfrm>
          <a:noFill/>
        </p:spPr>
      </p:pic>
      <p:sp>
        <p:nvSpPr>
          <p:cNvPr id="10" name="Content Placeholder 3">
            <a:extLst>
              <a:ext uri="{FF2B5EF4-FFF2-40B4-BE49-F238E27FC236}">
                <a16:creationId xmlns:a16="http://schemas.microsoft.com/office/drawing/2014/main" id="{F343FC77-514B-491B-9FBB-8190640827C5}"/>
              </a:ext>
            </a:extLst>
          </p:cNvPr>
          <p:cNvSpPr>
            <a:spLocks noGrp="1"/>
          </p:cNvSpPr>
          <p:nvPr>
            <p:ph sz="half" idx="2"/>
          </p:nvPr>
        </p:nvSpPr>
        <p:spPr>
          <a:xfrm>
            <a:off x="3707904" y="454658"/>
            <a:ext cx="5364088" cy="5400601"/>
          </a:xfrm>
        </p:spPr>
        <p:txBody>
          <a:bodyPr>
            <a:normAutofit fontScale="62500" lnSpcReduction="20000"/>
          </a:bodyPr>
          <a:lstStyle/>
          <a:p>
            <a:pPr marL="0" indent="0">
              <a:buNone/>
            </a:pPr>
            <a:r>
              <a:rPr lang="en-US" b="1" i="1" dirty="0">
                <a:solidFill>
                  <a:schemeClr val="tx2"/>
                </a:solidFill>
              </a:rPr>
              <a:t>Social commerce </a:t>
            </a:r>
            <a:r>
              <a:rPr lang="en-US" dirty="0"/>
              <a:t>enables people, both networks of buyers and sellers to participate actively in the marketing and selling of products and services in online marketplace and communities Ralphs (2011)</a:t>
            </a:r>
          </a:p>
          <a:p>
            <a:pPr marL="0" indent="0">
              <a:buNone/>
            </a:pPr>
            <a:endParaRPr lang="en-US" dirty="0"/>
          </a:p>
          <a:p>
            <a:pPr marL="0" indent="0">
              <a:buNone/>
            </a:pPr>
            <a:r>
              <a:rPr lang="en-US" b="1" i="1" dirty="0">
                <a:solidFill>
                  <a:schemeClr val="tx2"/>
                </a:solidFill>
              </a:rPr>
              <a:t>Social shopping </a:t>
            </a:r>
            <a:r>
              <a:rPr lang="en-US" dirty="0"/>
              <a:t>is the active participation and includes others in a consumers decision making process, typically offering an opinion.</a:t>
            </a:r>
          </a:p>
          <a:p>
            <a:pPr marL="0" indent="0">
              <a:buNone/>
            </a:pPr>
            <a:endParaRPr lang="en-US" dirty="0"/>
          </a:p>
          <a:p>
            <a:pPr marL="0" indent="0">
              <a:buNone/>
            </a:pPr>
            <a:r>
              <a:rPr lang="en-US" dirty="0"/>
              <a:t>There are </a:t>
            </a:r>
            <a:r>
              <a:rPr lang="en-US" b="1" i="1" dirty="0">
                <a:solidFill>
                  <a:schemeClr val="tx2"/>
                </a:solidFill>
              </a:rPr>
              <a:t>Deal sites- </a:t>
            </a:r>
            <a:r>
              <a:rPr lang="en-US" dirty="0"/>
              <a:t>like Groupon</a:t>
            </a:r>
          </a:p>
          <a:p>
            <a:pPr marL="0" indent="0">
              <a:buNone/>
            </a:pPr>
            <a:r>
              <a:rPr lang="en-US" b="1" i="1" dirty="0">
                <a:solidFill>
                  <a:schemeClr val="tx2"/>
                </a:solidFill>
              </a:rPr>
              <a:t>Deal aggregators- </a:t>
            </a:r>
            <a:r>
              <a:rPr lang="en-US" dirty="0"/>
              <a:t>which aggregate deals into personalized deal feeds.</a:t>
            </a:r>
          </a:p>
          <a:p>
            <a:pPr marL="0" indent="0">
              <a:buNone/>
            </a:pPr>
            <a:r>
              <a:rPr lang="en-US" b="1" i="1" dirty="0">
                <a:solidFill>
                  <a:schemeClr val="tx2"/>
                </a:solidFill>
              </a:rPr>
              <a:t>Social shopping markets- </a:t>
            </a:r>
            <a:r>
              <a:rPr lang="en-US" dirty="0"/>
              <a:t>online shopping malls featuring user recommended products.</a:t>
            </a:r>
          </a:p>
          <a:p>
            <a:pPr marL="0" indent="0">
              <a:buNone/>
            </a:pPr>
            <a:r>
              <a:rPr lang="en-US" b="1" i="1" dirty="0">
                <a:solidFill>
                  <a:schemeClr val="tx2"/>
                </a:solidFill>
              </a:rPr>
              <a:t>Social storefronts- </a:t>
            </a:r>
            <a:r>
              <a:rPr lang="en-US" dirty="0"/>
              <a:t>online retail stores</a:t>
            </a:r>
          </a:p>
          <a:p>
            <a:pPr marL="0" indent="0">
              <a:buNone/>
            </a:pPr>
            <a:r>
              <a:rPr lang="en-US" b="1" i="1" dirty="0">
                <a:solidFill>
                  <a:schemeClr val="tx2"/>
                </a:solidFill>
              </a:rPr>
              <a:t>Social enabled </a:t>
            </a:r>
            <a:r>
              <a:rPr lang="en-US" dirty="0"/>
              <a:t>aspects of ecommerce sites such as Facebook connect</a:t>
            </a:r>
          </a:p>
          <a:p>
            <a:pPr marL="0" indent="0">
              <a:buNone/>
            </a:pPr>
            <a:r>
              <a:rPr lang="en-US" dirty="0"/>
              <a:t>And </a:t>
            </a:r>
            <a:r>
              <a:rPr lang="en-US" b="1" dirty="0">
                <a:solidFill>
                  <a:schemeClr val="tx2"/>
                </a:solidFill>
              </a:rPr>
              <a:t>Share application- </a:t>
            </a:r>
            <a:r>
              <a:rPr lang="en-US" dirty="0"/>
              <a:t>tools that let users share what they are buying.</a:t>
            </a:r>
          </a:p>
        </p:txBody>
      </p:sp>
      <p:pic>
        <p:nvPicPr>
          <p:cNvPr id="7" name="Picture 6">
            <a:extLst>
              <a:ext uri="{FF2B5EF4-FFF2-40B4-BE49-F238E27FC236}">
                <a16:creationId xmlns:a16="http://schemas.microsoft.com/office/drawing/2014/main" id="{7B45676C-DA89-4ACF-889B-88646E3C2A55}"/>
              </a:ext>
            </a:extLst>
          </p:cNvPr>
          <p:cNvPicPr>
            <a:picLocks noChangeAspect="1"/>
          </p:cNvPicPr>
          <p:nvPr/>
        </p:nvPicPr>
        <p:blipFill>
          <a:blip r:embed="rId3"/>
          <a:stretch>
            <a:fillRect/>
          </a:stretch>
        </p:blipFill>
        <p:spPr>
          <a:xfrm>
            <a:off x="442925" y="3154959"/>
            <a:ext cx="3131840" cy="1565920"/>
          </a:xfrm>
          <a:prstGeom prst="rect">
            <a:avLst/>
          </a:prstGeom>
        </p:spPr>
      </p:pic>
    </p:spTree>
    <p:extLst>
      <p:ext uri="{BB962C8B-B14F-4D97-AF65-F5344CB8AC3E}">
        <p14:creationId xmlns:p14="http://schemas.microsoft.com/office/powerpoint/2010/main" val="5178080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429C0-C996-4094-824C-D27D0BCB35A7}"/>
              </a:ext>
            </a:extLst>
          </p:cNvPr>
          <p:cNvSpPr>
            <a:spLocks noGrp="1"/>
          </p:cNvSpPr>
          <p:nvPr>
            <p:ph type="title"/>
          </p:nvPr>
        </p:nvSpPr>
        <p:spPr>
          <a:xfrm>
            <a:off x="457200" y="274638"/>
            <a:ext cx="3034680" cy="1143000"/>
          </a:xfrm>
        </p:spPr>
        <p:txBody>
          <a:bodyPr anchor="ctr">
            <a:normAutofit fontScale="90000"/>
          </a:bodyPr>
          <a:lstStyle/>
          <a:p>
            <a:r>
              <a:rPr lang="en-GB" sz="2800" b="1" dirty="0">
                <a:solidFill>
                  <a:schemeClr val="tx2"/>
                </a:solidFill>
              </a:rPr>
              <a:t>What's the difference with Social Media Marketing?</a:t>
            </a:r>
          </a:p>
        </p:txBody>
      </p:sp>
      <p:pic>
        <p:nvPicPr>
          <p:cNvPr id="5" name="Content Placeholder 4">
            <a:extLst>
              <a:ext uri="{FF2B5EF4-FFF2-40B4-BE49-F238E27FC236}">
                <a16:creationId xmlns:a16="http://schemas.microsoft.com/office/drawing/2014/main" id="{AF76C07D-BC11-4168-8732-05019CDA115E}"/>
              </a:ext>
            </a:extLst>
          </p:cNvPr>
          <p:cNvPicPr>
            <a:picLocks noGrp="1" noChangeAspect="1"/>
          </p:cNvPicPr>
          <p:nvPr>
            <p:ph sz="half" idx="1"/>
          </p:nvPr>
        </p:nvPicPr>
        <p:blipFill>
          <a:blip r:embed="rId2"/>
          <a:stretch>
            <a:fillRect/>
          </a:stretch>
        </p:blipFill>
        <p:spPr>
          <a:xfrm>
            <a:off x="323528" y="1988840"/>
            <a:ext cx="3028950" cy="3048000"/>
          </a:xfrm>
          <a:noFill/>
        </p:spPr>
      </p:pic>
      <p:sp>
        <p:nvSpPr>
          <p:cNvPr id="10" name="Content Placeholder 3">
            <a:extLst>
              <a:ext uri="{FF2B5EF4-FFF2-40B4-BE49-F238E27FC236}">
                <a16:creationId xmlns:a16="http://schemas.microsoft.com/office/drawing/2014/main" id="{E1CDA7BC-62EE-4980-A307-F7E92B52EA91}"/>
              </a:ext>
            </a:extLst>
          </p:cNvPr>
          <p:cNvSpPr>
            <a:spLocks noGrp="1"/>
          </p:cNvSpPr>
          <p:nvPr>
            <p:ph sz="half" idx="2"/>
          </p:nvPr>
        </p:nvSpPr>
        <p:spPr>
          <a:xfrm>
            <a:off x="4067944" y="116632"/>
            <a:ext cx="5076056" cy="5616624"/>
          </a:xfrm>
        </p:spPr>
        <p:txBody>
          <a:bodyPr>
            <a:normAutofit fontScale="62500" lnSpcReduction="20000"/>
          </a:bodyPr>
          <a:lstStyle/>
          <a:p>
            <a:pPr marL="0" indent="0">
              <a:buNone/>
            </a:pPr>
            <a:r>
              <a:rPr lang="en-US" dirty="0"/>
              <a:t>The primary aim of marketing is to ensure effective communication about a product or service.</a:t>
            </a:r>
          </a:p>
          <a:p>
            <a:pPr marL="0" indent="0">
              <a:buNone/>
            </a:pPr>
            <a:endParaRPr lang="en-US" dirty="0"/>
          </a:p>
          <a:p>
            <a:pPr marL="0" indent="0">
              <a:buNone/>
            </a:pPr>
            <a:r>
              <a:rPr lang="en-US" dirty="0"/>
              <a:t>When we think of the traditional </a:t>
            </a:r>
            <a:r>
              <a:rPr lang="en-US" b="1" dirty="0">
                <a:solidFill>
                  <a:schemeClr val="tx2"/>
                </a:solidFill>
              </a:rPr>
              <a:t>4Ps</a:t>
            </a:r>
            <a:r>
              <a:rPr lang="en-US" dirty="0"/>
              <a:t> of the marketing mix –</a:t>
            </a:r>
            <a:r>
              <a:rPr lang="en-US" b="1" dirty="0">
                <a:solidFill>
                  <a:schemeClr val="tx2"/>
                </a:solidFill>
              </a:rPr>
              <a:t>Product, Price, Promotion </a:t>
            </a:r>
            <a:r>
              <a:rPr lang="en-US" dirty="0"/>
              <a:t>and </a:t>
            </a:r>
            <a:r>
              <a:rPr lang="en-US" b="1" dirty="0">
                <a:solidFill>
                  <a:schemeClr val="tx2"/>
                </a:solidFill>
              </a:rPr>
              <a:t>Place</a:t>
            </a:r>
            <a:r>
              <a:rPr lang="en-US" dirty="0"/>
              <a:t>, when we consider social media marketing, we should have an additional </a:t>
            </a:r>
            <a:r>
              <a:rPr lang="en-US" b="1" i="1" dirty="0">
                <a:solidFill>
                  <a:schemeClr val="tx2"/>
                </a:solidFill>
              </a:rPr>
              <a:t>P = Participation</a:t>
            </a:r>
          </a:p>
          <a:p>
            <a:pPr marL="0" indent="0">
              <a:buNone/>
            </a:pPr>
            <a:endParaRPr lang="en-US" b="1" i="1" dirty="0">
              <a:solidFill>
                <a:schemeClr val="tx2"/>
              </a:solidFill>
            </a:endParaRPr>
          </a:p>
          <a:p>
            <a:pPr marL="0" indent="0">
              <a:buNone/>
            </a:pPr>
            <a:r>
              <a:rPr lang="en-US" dirty="0"/>
              <a:t>As this transforms the way that we as marketers go around our daily business and consider putting our marketing plans together.</a:t>
            </a:r>
          </a:p>
          <a:p>
            <a:pPr marL="0" indent="0">
              <a:buNone/>
            </a:pPr>
            <a:endParaRPr lang="en-US" dirty="0"/>
          </a:p>
          <a:p>
            <a:pPr marL="0" indent="0">
              <a:buNone/>
            </a:pPr>
            <a:r>
              <a:rPr lang="en-US" dirty="0"/>
              <a:t>Social media marketing is the utilisation of social media technologies, channels and software to create, communicate , deliver and exchange offerings that have value for an </a:t>
            </a:r>
            <a:r>
              <a:rPr lang="en-US" dirty="0" err="1"/>
              <a:t>organisation's</a:t>
            </a:r>
            <a:r>
              <a:rPr lang="en-US" dirty="0"/>
              <a:t> stakeholders.</a:t>
            </a:r>
          </a:p>
          <a:p>
            <a:pPr marL="0" indent="0">
              <a:buNone/>
            </a:pPr>
            <a:endParaRPr lang="en-US" dirty="0"/>
          </a:p>
          <a:p>
            <a:pPr marL="0" indent="0">
              <a:buNone/>
            </a:pPr>
            <a:r>
              <a:rPr lang="en-US" dirty="0"/>
              <a:t>We can see this definition play out in emerging trends in social media, while social media marketing originally informed brands promotional plans more recent business applications include social funding like  </a:t>
            </a:r>
            <a:r>
              <a:rPr lang="en-US" b="1" dirty="0">
                <a:solidFill>
                  <a:schemeClr val="tx2"/>
                </a:solidFill>
              </a:rPr>
              <a:t>Kickstart </a:t>
            </a:r>
            <a:r>
              <a:rPr lang="en-US" dirty="0"/>
              <a:t>for funding new business ventures.</a:t>
            </a:r>
          </a:p>
        </p:txBody>
      </p:sp>
    </p:spTree>
    <p:extLst>
      <p:ext uri="{BB962C8B-B14F-4D97-AF65-F5344CB8AC3E}">
        <p14:creationId xmlns:p14="http://schemas.microsoft.com/office/powerpoint/2010/main" val="13249398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Digital Marketing In 5 Minutes | What Is Digital Marketing? | Learn Digital Marketing | Simplilearn">
            <a:hlinkClick r:id="" action="ppaction://media"/>
            <a:extLst>
              <a:ext uri="{FF2B5EF4-FFF2-40B4-BE49-F238E27FC236}">
                <a16:creationId xmlns:a16="http://schemas.microsoft.com/office/drawing/2014/main" id="{9AC56E52-F654-4946-9324-EEE944E68954}"/>
              </a:ext>
            </a:extLst>
          </p:cNvPr>
          <p:cNvPicPr>
            <a:picLocks noGrp="1" noRot="1" noChangeAspect="1"/>
          </p:cNvPicPr>
          <p:nvPr>
            <p:ph idx="1"/>
            <a:videoFile r:link="rId1"/>
          </p:nvPr>
        </p:nvPicPr>
        <p:blipFill>
          <a:blip r:embed="rId3"/>
          <a:stretch>
            <a:fillRect/>
          </a:stretch>
        </p:blipFill>
        <p:spPr>
          <a:xfrm>
            <a:off x="0" y="0"/>
            <a:ext cx="9144000" cy="6021288"/>
          </a:xfrm>
          <a:prstGeom prst="rect">
            <a:avLst/>
          </a:prstGeom>
        </p:spPr>
      </p:pic>
    </p:spTree>
    <p:extLst>
      <p:ext uri="{BB962C8B-B14F-4D97-AF65-F5344CB8AC3E}">
        <p14:creationId xmlns:p14="http://schemas.microsoft.com/office/powerpoint/2010/main" val="4051604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94B2025-A1F2-40D5-BDAE-B73BBA9DC3F7}"/>
              </a:ext>
            </a:extLst>
          </p:cNvPr>
          <p:cNvPicPr>
            <a:picLocks noGrp="1" noChangeAspect="1"/>
          </p:cNvPicPr>
          <p:nvPr>
            <p:ph sz="half" idx="1"/>
          </p:nvPr>
        </p:nvPicPr>
        <p:blipFill>
          <a:blip r:embed="rId2"/>
          <a:stretch>
            <a:fillRect/>
          </a:stretch>
        </p:blipFill>
        <p:spPr>
          <a:xfrm>
            <a:off x="395536" y="836712"/>
            <a:ext cx="4038600" cy="3877056"/>
          </a:xfrm>
          <a:noFill/>
        </p:spPr>
      </p:pic>
      <p:sp>
        <p:nvSpPr>
          <p:cNvPr id="12" name="Content Placeholder 3">
            <a:extLst>
              <a:ext uri="{FF2B5EF4-FFF2-40B4-BE49-F238E27FC236}">
                <a16:creationId xmlns:a16="http://schemas.microsoft.com/office/drawing/2014/main" id="{ED460ABB-71C8-4448-8A18-DCD996D47576}"/>
              </a:ext>
            </a:extLst>
          </p:cNvPr>
          <p:cNvSpPr>
            <a:spLocks noGrp="1"/>
          </p:cNvSpPr>
          <p:nvPr>
            <p:ph sz="half" idx="2"/>
          </p:nvPr>
        </p:nvSpPr>
        <p:spPr>
          <a:xfrm>
            <a:off x="4355976" y="332656"/>
            <a:ext cx="4788024" cy="5256585"/>
          </a:xfrm>
        </p:spPr>
        <p:txBody>
          <a:bodyPr>
            <a:normAutofit fontScale="47500" lnSpcReduction="20000"/>
          </a:bodyPr>
          <a:lstStyle/>
          <a:p>
            <a:pPr marL="0" indent="0">
              <a:buNone/>
            </a:pPr>
            <a:r>
              <a:rPr lang="en-US" dirty="0"/>
              <a:t>Peter Drucker (a marketing guru) once famously said that </a:t>
            </a:r>
          </a:p>
          <a:p>
            <a:pPr marL="0" indent="0" algn="ctr">
              <a:buNone/>
            </a:pPr>
            <a:r>
              <a:rPr lang="en-US" b="1" i="1" dirty="0">
                <a:solidFill>
                  <a:schemeClr val="tx2"/>
                </a:solidFill>
              </a:rPr>
              <a:t>“the purpose of a business is to create a customer”</a:t>
            </a:r>
          </a:p>
          <a:p>
            <a:pPr marL="0" indent="0">
              <a:buNone/>
            </a:pPr>
            <a:endParaRPr lang="en-US" b="1" i="1" dirty="0">
              <a:solidFill>
                <a:schemeClr val="tx2"/>
              </a:solidFill>
            </a:endParaRPr>
          </a:p>
          <a:p>
            <a:pPr marL="0" indent="0">
              <a:buNone/>
            </a:pPr>
            <a:r>
              <a:rPr lang="en-US" dirty="0"/>
              <a:t>With the reach and community influence of social media, we can expand this definition:</a:t>
            </a:r>
          </a:p>
          <a:p>
            <a:pPr marL="0" indent="0">
              <a:buNone/>
            </a:pPr>
            <a:endParaRPr lang="en-US" dirty="0"/>
          </a:p>
          <a:p>
            <a:pPr marL="0" indent="0" algn="ctr">
              <a:buNone/>
            </a:pPr>
            <a:r>
              <a:rPr lang="en-US" b="1" i="1" dirty="0">
                <a:solidFill>
                  <a:schemeClr val="tx2"/>
                </a:solidFill>
              </a:rPr>
              <a:t>The purpose of a business is to create customers who create other customers.</a:t>
            </a:r>
          </a:p>
          <a:p>
            <a:pPr marL="0" indent="0" algn="ctr">
              <a:buNone/>
            </a:pPr>
            <a:endParaRPr lang="en-US" b="1" i="1" dirty="0">
              <a:solidFill>
                <a:schemeClr val="tx2"/>
              </a:solidFill>
            </a:endParaRPr>
          </a:p>
          <a:p>
            <a:pPr marL="0" indent="0">
              <a:buNone/>
            </a:pPr>
            <a:r>
              <a:rPr lang="en-US" dirty="0"/>
              <a:t>Since social media existence it has shown that marketing has expanded rapidly by</a:t>
            </a:r>
          </a:p>
          <a:p>
            <a:pPr marL="0" indent="0">
              <a:buNone/>
            </a:pPr>
            <a:endParaRPr lang="en-US" dirty="0"/>
          </a:p>
          <a:p>
            <a:pPr marL="0" indent="0">
              <a:buNone/>
            </a:pPr>
            <a:r>
              <a:rPr lang="en-US" sz="3300" b="1" i="1" dirty="0">
                <a:solidFill>
                  <a:schemeClr val="tx2"/>
                </a:solidFill>
              </a:rPr>
              <a:t>Its efficiency</a:t>
            </a:r>
          </a:p>
          <a:p>
            <a:pPr marL="0" indent="0">
              <a:buNone/>
            </a:pPr>
            <a:r>
              <a:rPr lang="en-US" sz="3300" b="1" i="1" dirty="0">
                <a:solidFill>
                  <a:schemeClr val="tx2"/>
                </a:solidFill>
              </a:rPr>
              <a:t>Low application costs</a:t>
            </a:r>
          </a:p>
          <a:p>
            <a:pPr marL="0" indent="0">
              <a:buNone/>
            </a:pPr>
            <a:r>
              <a:rPr lang="en-US" sz="3300" b="1" i="1" dirty="0">
                <a:solidFill>
                  <a:schemeClr val="tx2"/>
                </a:solidFill>
              </a:rPr>
              <a:t>It attracts customer attention</a:t>
            </a:r>
          </a:p>
          <a:p>
            <a:pPr marL="0" indent="0">
              <a:buNone/>
            </a:pPr>
            <a:r>
              <a:rPr lang="en-US" sz="3300" b="1" i="1" dirty="0">
                <a:solidFill>
                  <a:schemeClr val="tx2"/>
                </a:solidFill>
              </a:rPr>
              <a:t>Manages customer relationships</a:t>
            </a:r>
          </a:p>
          <a:p>
            <a:pPr marL="0" indent="0">
              <a:buNone/>
            </a:pPr>
            <a:r>
              <a:rPr lang="en-US" sz="3300" b="1" i="1" dirty="0">
                <a:solidFill>
                  <a:schemeClr val="tx2"/>
                </a:solidFill>
              </a:rPr>
              <a:t>Develops new ideas</a:t>
            </a:r>
          </a:p>
          <a:p>
            <a:pPr marL="0" indent="0">
              <a:buNone/>
            </a:pPr>
            <a:r>
              <a:rPr lang="en-US" sz="3300" b="1" i="1" dirty="0">
                <a:solidFill>
                  <a:schemeClr val="tx2"/>
                </a:solidFill>
              </a:rPr>
              <a:t>Promotes brands</a:t>
            </a:r>
          </a:p>
          <a:p>
            <a:pPr marL="0" indent="0">
              <a:buNone/>
            </a:pPr>
            <a:r>
              <a:rPr lang="en-US" sz="3300" b="1" i="1" dirty="0">
                <a:solidFill>
                  <a:schemeClr val="tx2"/>
                </a:solidFill>
              </a:rPr>
              <a:t>Drives store traffic (online and offline)</a:t>
            </a:r>
          </a:p>
          <a:p>
            <a:pPr marL="0" indent="0">
              <a:buNone/>
            </a:pPr>
            <a:r>
              <a:rPr lang="en-US" sz="3300" b="1" i="1" dirty="0">
                <a:solidFill>
                  <a:schemeClr val="tx2"/>
                </a:solidFill>
              </a:rPr>
              <a:t>And converts consumers to customers.</a:t>
            </a:r>
          </a:p>
          <a:p>
            <a:endParaRPr lang="en-US" dirty="0"/>
          </a:p>
        </p:txBody>
      </p:sp>
    </p:spTree>
    <p:extLst>
      <p:ext uri="{BB962C8B-B14F-4D97-AF65-F5344CB8AC3E}">
        <p14:creationId xmlns:p14="http://schemas.microsoft.com/office/powerpoint/2010/main" val="26127108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436EF-00D6-4709-A271-156D8E49BB80}"/>
              </a:ext>
            </a:extLst>
          </p:cNvPr>
          <p:cNvSpPr>
            <a:spLocks noGrp="1"/>
          </p:cNvSpPr>
          <p:nvPr>
            <p:ph type="title"/>
          </p:nvPr>
        </p:nvSpPr>
        <p:spPr/>
        <p:txBody>
          <a:bodyPr/>
          <a:lstStyle/>
          <a:p>
            <a:endParaRPr lang="en-GB"/>
          </a:p>
        </p:txBody>
      </p:sp>
      <p:pic>
        <p:nvPicPr>
          <p:cNvPr id="4" name="Online Media 3" title="How Digital Marketing Will Change in 2021">
            <a:hlinkClick r:id="" action="ppaction://media"/>
            <a:extLst>
              <a:ext uri="{FF2B5EF4-FFF2-40B4-BE49-F238E27FC236}">
                <a16:creationId xmlns:a16="http://schemas.microsoft.com/office/drawing/2014/main" id="{FE905FF5-F66C-41EC-B669-46AB08115A23}"/>
              </a:ext>
            </a:extLst>
          </p:cNvPr>
          <p:cNvPicPr>
            <a:picLocks noGrp="1" noRot="1" noChangeAspect="1"/>
          </p:cNvPicPr>
          <p:nvPr>
            <p:ph idx="1"/>
            <a:videoFile r:link="rId1"/>
          </p:nvPr>
        </p:nvPicPr>
        <p:blipFill>
          <a:blip r:embed="rId3"/>
          <a:stretch>
            <a:fillRect/>
          </a:stretch>
        </p:blipFill>
        <p:spPr>
          <a:xfrm>
            <a:off x="0" y="0"/>
            <a:ext cx="9144000" cy="6021288"/>
          </a:xfrm>
          <a:prstGeom prst="rect">
            <a:avLst/>
          </a:prstGeom>
        </p:spPr>
      </p:pic>
    </p:spTree>
    <p:extLst>
      <p:ext uri="{BB962C8B-B14F-4D97-AF65-F5344CB8AC3E}">
        <p14:creationId xmlns:p14="http://schemas.microsoft.com/office/powerpoint/2010/main" val="3249169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A4DF8-E3BD-480E-ABC7-592EDB19C133}"/>
              </a:ext>
            </a:extLst>
          </p:cNvPr>
          <p:cNvSpPr>
            <a:spLocks noGrp="1"/>
          </p:cNvSpPr>
          <p:nvPr>
            <p:ph type="title"/>
          </p:nvPr>
        </p:nvSpPr>
        <p:spPr>
          <a:xfrm>
            <a:off x="457200" y="188640"/>
            <a:ext cx="3106688" cy="1143000"/>
          </a:xfrm>
        </p:spPr>
        <p:txBody>
          <a:bodyPr anchor="ctr">
            <a:normAutofit fontScale="90000"/>
          </a:bodyPr>
          <a:lstStyle/>
          <a:p>
            <a:pPr>
              <a:lnSpc>
                <a:spcPct val="90000"/>
              </a:lnSpc>
            </a:pPr>
            <a:r>
              <a:rPr lang="en-GB" sz="2800" b="1" dirty="0">
                <a:solidFill>
                  <a:schemeClr val="tx2"/>
                </a:solidFill>
              </a:rPr>
              <a:t>Promotion &amp; Branding</a:t>
            </a:r>
            <a:br>
              <a:rPr lang="en-GB" sz="2800" b="1" dirty="0">
                <a:solidFill>
                  <a:schemeClr val="tx2"/>
                </a:solidFill>
              </a:rPr>
            </a:br>
            <a:r>
              <a:rPr lang="en-GB" sz="2800" b="1" dirty="0">
                <a:solidFill>
                  <a:schemeClr val="tx2"/>
                </a:solidFill>
              </a:rPr>
              <a:t>PESO model</a:t>
            </a:r>
          </a:p>
        </p:txBody>
      </p:sp>
      <p:pic>
        <p:nvPicPr>
          <p:cNvPr id="5" name="Content Placeholder 4">
            <a:extLst>
              <a:ext uri="{FF2B5EF4-FFF2-40B4-BE49-F238E27FC236}">
                <a16:creationId xmlns:a16="http://schemas.microsoft.com/office/drawing/2014/main" id="{65064D73-4B54-4ADF-8A4A-AA49D20E04B7}"/>
              </a:ext>
            </a:extLst>
          </p:cNvPr>
          <p:cNvPicPr>
            <a:picLocks noGrp="1" noChangeAspect="1"/>
          </p:cNvPicPr>
          <p:nvPr>
            <p:ph sz="half" idx="1"/>
          </p:nvPr>
        </p:nvPicPr>
        <p:blipFill rotWithShape="1">
          <a:blip r:embed="rId2"/>
          <a:srcRect l="5605" t="3537" r="5245" b="11642"/>
          <a:stretch/>
        </p:blipFill>
        <p:spPr>
          <a:xfrm>
            <a:off x="179512" y="1484783"/>
            <a:ext cx="4392488" cy="4104457"/>
          </a:xfrm>
          <a:noFill/>
        </p:spPr>
      </p:pic>
      <p:sp>
        <p:nvSpPr>
          <p:cNvPr id="10" name="Content Placeholder 3">
            <a:extLst>
              <a:ext uri="{FF2B5EF4-FFF2-40B4-BE49-F238E27FC236}">
                <a16:creationId xmlns:a16="http://schemas.microsoft.com/office/drawing/2014/main" id="{D28BE118-7C33-499C-9AD4-835CA7C188D5}"/>
              </a:ext>
            </a:extLst>
          </p:cNvPr>
          <p:cNvSpPr>
            <a:spLocks noGrp="1"/>
          </p:cNvSpPr>
          <p:nvPr>
            <p:ph sz="half" idx="2"/>
          </p:nvPr>
        </p:nvSpPr>
        <p:spPr>
          <a:xfrm>
            <a:off x="4648200" y="260648"/>
            <a:ext cx="4495800" cy="5328593"/>
          </a:xfrm>
        </p:spPr>
        <p:txBody>
          <a:bodyPr>
            <a:normAutofit fontScale="47500" lnSpcReduction="20000"/>
          </a:bodyPr>
          <a:lstStyle/>
          <a:p>
            <a:pPr marL="0" indent="0">
              <a:buNone/>
            </a:pPr>
            <a:r>
              <a:rPr lang="en-US" dirty="0"/>
              <a:t>Marketers have many possible techniques to promote goods, services ideas places or people. </a:t>
            </a:r>
          </a:p>
          <a:p>
            <a:pPr marL="0" indent="0">
              <a:buNone/>
            </a:pPr>
            <a:endParaRPr lang="en-US" dirty="0"/>
          </a:p>
          <a:p>
            <a:pPr marL="0" indent="0">
              <a:buNone/>
            </a:pPr>
            <a:r>
              <a:rPr lang="en-US" dirty="0"/>
              <a:t>Though there are potentially dozens of specific promotion objectives marketers may seek to accomplish. There are two overarching objectives relevant to the use of social media marketing as part of a brands promotional mix</a:t>
            </a:r>
          </a:p>
          <a:p>
            <a:pPr marL="0" indent="0">
              <a:buNone/>
            </a:pPr>
            <a:endParaRPr lang="en-US" dirty="0"/>
          </a:p>
          <a:p>
            <a:pPr marL="0" indent="0">
              <a:buNone/>
            </a:pPr>
            <a:r>
              <a:rPr lang="en-US" sz="2900" b="1" i="1" dirty="0">
                <a:solidFill>
                  <a:schemeClr val="tx2"/>
                </a:solidFill>
              </a:rPr>
              <a:t>1. Extend and leverage the brand media coverage</a:t>
            </a:r>
          </a:p>
          <a:p>
            <a:pPr marL="0" indent="0">
              <a:buNone/>
            </a:pPr>
            <a:endParaRPr lang="en-US" sz="2900" b="1" i="1" dirty="0">
              <a:solidFill>
                <a:schemeClr val="tx2"/>
              </a:solidFill>
            </a:endParaRPr>
          </a:p>
          <a:p>
            <a:pPr marL="0" indent="0">
              <a:buNone/>
            </a:pPr>
            <a:r>
              <a:rPr lang="en-US" sz="2900" b="1" i="1" dirty="0">
                <a:solidFill>
                  <a:schemeClr val="tx2"/>
                </a:solidFill>
              </a:rPr>
              <a:t>2. Influence the consumer throughout the decision-making process.</a:t>
            </a:r>
          </a:p>
          <a:p>
            <a:pPr marL="0" indent="0">
              <a:buNone/>
            </a:pPr>
            <a:endParaRPr lang="en-US" dirty="0"/>
          </a:p>
          <a:p>
            <a:pPr marL="0" indent="0">
              <a:buNone/>
            </a:pPr>
            <a:r>
              <a:rPr lang="en-US" dirty="0"/>
              <a:t>When it comes to acquiring space in media to distribute messages, marketers have access to four core types of media</a:t>
            </a:r>
          </a:p>
          <a:p>
            <a:pPr marL="0" indent="0">
              <a:buNone/>
            </a:pPr>
            <a:endParaRPr lang="en-US" dirty="0"/>
          </a:p>
          <a:p>
            <a:pPr marL="0" indent="0">
              <a:buNone/>
            </a:pPr>
            <a:r>
              <a:rPr lang="en-US" b="1" i="1" dirty="0">
                <a:solidFill>
                  <a:schemeClr val="tx2"/>
                </a:solidFill>
              </a:rPr>
              <a:t>1.Paid</a:t>
            </a:r>
          </a:p>
          <a:p>
            <a:pPr marL="0" indent="0">
              <a:buNone/>
            </a:pPr>
            <a:r>
              <a:rPr lang="en-US" b="1" i="1" dirty="0">
                <a:solidFill>
                  <a:schemeClr val="tx2"/>
                </a:solidFill>
              </a:rPr>
              <a:t>2. Earned</a:t>
            </a:r>
          </a:p>
          <a:p>
            <a:pPr marL="0" indent="0">
              <a:buNone/>
            </a:pPr>
            <a:r>
              <a:rPr lang="en-US" b="1" i="1" dirty="0">
                <a:solidFill>
                  <a:schemeClr val="tx2"/>
                </a:solidFill>
              </a:rPr>
              <a:t>3. Shared and </a:t>
            </a:r>
          </a:p>
          <a:p>
            <a:pPr marL="0" indent="0">
              <a:buNone/>
            </a:pPr>
            <a:r>
              <a:rPr lang="en-US" b="1" i="1" dirty="0">
                <a:solidFill>
                  <a:schemeClr val="tx2"/>
                </a:solidFill>
              </a:rPr>
              <a:t>4.Owned</a:t>
            </a:r>
          </a:p>
          <a:p>
            <a:pPr marL="0" indent="0" algn="ctr">
              <a:buNone/>
            </a:pPr>
            <a:r>
              <a:rPr lang="en-US" sz="6500" b="1" i="1" dirty="0">
                <a:solidFill>
                  <a:schemeClr val="tx2"/>
                </a:solidFill>
              </a:rPr>
              <a:t>PESO</a:t>
            </a:r>
          </a:p>
        </p:txBody>
      </p:sp>
    </p:spTree>
    <p:extLst>
      <p:ext uri="{BB962C8B-B14F-4D97-AF65-F5344CB8AC3E}">
        <p14:creationId xmlns:p14="http://schemas.microsoft.com/office/powerpoint/2010/main" val="14460896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4CC0D-EB5B-4A5C-BFBE-75B464D7728C}"/>
              </a:ext>
            </a:extLst>
          </p:cNvPr>
          <p:cNvSpPr>
            <a:spLocks noGrp="1"/>
          </p:cNvSpPr>
          <p:nvPr>
            <p:ph type="title"/>
          </p:nvPr>
        </p:nvSpPr>
        <p:spPr>
          <a:xfrm>
            <a:off x="457200" y="274638"/>
            <a:ext cx="3322712" cy="1143000"/>
          </a:xfrm>
        </p:spPr>
        <p:txBody>
          <a:bodyPr anchor="ctr">
            <a:normAutofit fontScale="90000"/>
          </a:bodyPr>
          <a:lstStyle/>
          <a:p>
            <a:pPr>
              <a:lnSpc>
                <a:spcPct val="90000"/>
              </a:lnSpc>
            </a:pPr>
            <a:r>
              <a:rPr lang="en-GB" sz="2800" b="1" dirty="0">
                <a:solidFill>
                  <a:schemeClr val="tx2"/>
                </a:solidFill>
              </a:rPr>
              <a:t>Marketing Applications &amp; Types of Media</a:t>
            </a:r>
          </a:p>
        </p:txBody>
      </p:sp>
      <p:sp>
        <p:nvSpPr>
          <p:cNvPr id="11" name="Content Placeholder 10">
            <a:extLst>
              <a:ext uri="{FF2B5EF4-FFF2-40B4-BE49-F238E27FC236}">
                <a16:creationId xmlns:a16="http://schemas.microsoft.com/office/drawing/2014/main" id="{3CDC72DA-8AD5-4D6D-9A32-FB2E2ACE6F35}"/>
              </a:ext>
            </a:extLst>
          </p:cNvPr>
          <p:cNvSpPr>
            <a:spLocks noGrp="1"/>
          </p:cNvSpPr>
          <p:nvPr>
            <p:ph sz="half" idx="1"/>
          </p:nvPr>
        </p:nvSpPr>
        <p:spPr>
          <a:xfrm>
            <a:off x="4862130" y="116632"/>
            <a:ext cx="4038600" cy="5290046"/>
          </a:xfrm>
        </p:spPr>
        <p:txBody>
          <a:bodyPr>
            <a:normAutofit fontScale="55000" lnSpcReduction="20000"/>
          </a:bodyPr>
          <a:lstStyle/>
          <a:p>
            <a:pPr marL="0" indent="0">
              <a:buNone/>
            </a:pPr>
            <a:r>
              <a:rPr lang="en-GB" b="1" i="1" dirty="0">
                <a:solidFill>
                  <a:schemeClr val="tx2"/>
                </a:solidFill>
              </a:rPr>
              <a:t>The aims</a:t>
            </a:r>
          </a:p>
          <a:p>
            <a:pPr marL="0" indent="0">
              <a:buNone/>
            </a:pPr>
            <a:r>
              <a:rPr lang="en-GB" b="1" i="1" dirty="0">
                <a:solidFill>
                  <a:schemeClr val="tx2"/>
                </a:solidFill>
              </a:rPr>
              <a:t>1.Increase awareness</a:t>
            </a:r>
            <a:r>
              <a:rPr lang="en-GB" dirty="0"/>
              <a:t>: brands can increase awareness with social media marketing by maintaining an active presence in the social spaces where target consumers “live” and by integrating social media into the marketing mix.</a:t>
            </a:r>
          </a:p>
          <a:p>
            <a:pPr marL="0" indent="0">
              <a:buNone/>
            </a:pPr>
            <a:endParaRPr lang="en-GB" dirty="0"/>
          </a:p>
          <a:p>
            <a:pPr marL="0" indent="0">
              <a:buNone/>
            </a:pPr>
            <a:r>
              <a:rPr lang="en-GB" b="1" i="1" dirty="0">
                <a:solidFill>
                  <a:schemeClr val="tx2"/>
                </a:solidFill>
              </a:rPr>
              <a:t>2. Influence desire</a:t>
            </a:r>
            <a:r>
              <a:rPr lang="en-GB" dirty="0"/>
              <a:t>: social media promotions can be used much like advertising, can feature events to persuade consumers to recognise a sense of desire.</a:t>
            </a:r>
          </a:p>
          <a:p>
            <a:pPr marL="0" indent="0">
              <a:buNone/>
            </a:pPr>
            <a:endParaRPr lang="en-GB" dirty="0"/>
          </a:p>
          <a:p>
            <a:pPr marL="0" indent="0">
              <a:buNone/>
            </a:pPr>
            <a:r>
              <a:rPr lang="en-GB" b="1" i="1" dirty="0">
                <a:solidFill>
                  <a:schemeClr val="tx2"/>
                </a:solidFill>
              </a:rPr>
              <a:t>3. Encourage trial</a:t>
            </a:r>
            <a:r>
              <a:rPr lang="en-GB" dirty="0"/>
              <a:t>: social media can even be used to support sampling and loyalty programs… so trying the product for free.</a:t>
            </a:r>
          </a:p>
          <a:p>
            <a:pPr marL="0" indent="0">
              <a:buNone/>
            </a:pPr>
            <a:endParaRPr lang="en-GB" dirty="0"/>
          </a:p>
          <a:p>
            <a:pPr marL="0" indent="0">
              <a:buNone/>
            </a:pPr>
            <a:r>
              <a:rPr lang="en-GB" b="1" i="1" dirty="0">
                <a:solidFill>
                  <a:schemeClr val="tx2"/>
                </a:solidFill>
              </a:rPr>
              <a:t>4. Facilitate purchase: </a:t>
            </a:r>
            <a:r>
              <a:rPr lang="en-GB" dirty="0"/>
              <a:t>social media serve as a distribution channel and venue for many sales' promotion incentives, including deals and group offer. </a:t>
            </a:r>
          </a:p>
          <a:p>
            <a:pPr marL="0" indent="0">
              <a:buNone/>
            </a:pPr>
            <a:endParaRPr lang="en-GB" dirty="0"/>
          </a:p>
          <a:p>
            <a:pPr marL="0" indent="0">
              <a:buNone/>
            </a:pPr>
            <a:r>
              <a:rPr lang="en-GB" dirty="0"/>
              <a:t>Many customers </a:t>
            </a:r>
            <a:r>
              <a:rPr lang="en-GB" sz="2900" b="1" dirty="0">
                <a:solidFill>
                  <a:schemeClr val="tx2"/>
                </a:solidFill>
              </a:rPr>
              <a:t>“like” </a:t>
            </a:r>
            <a:r>
              <a:rPr lang="en-GB" dirty="0"/>
              <a:t>or </a:t>
            </a:r>
            <a:r>
              <a:rPr lang="en-GB" sz="2900" b="1" dirty="0">
                <a:solidFill>
                  <a:schemeClr val="tx2"/>
                </a:solidFill>
              </a:rPr>
              <a:t>“follow” </a:t>
            </a:r>
            <a:r>
              <a:rPr lang="en-GB" sz="2900" dirty="0"/>
              <a:t>brands</a:t>
            </a:r>
            <a:r>
              <a:rPr lang="en-GB" dirty="0"/>
              <a:t> in social networks in order to qualify for special deals</a:t>
            </a:r>
          </a:p>
        </p:txBody>
      </p:sp>
      <p:pic>
        <p:nvPicPr>
          <p:cNvPr id="7" name="Content Placeholder 6">
            <a:extLst>
              <a:ext uri="{FF2B5EF4-FFF2-40B4-BE49-F238E27FC236}">
                <a16:creationId xmlns:a16="http://schemas.microsoft.com/office/drawing/2014/main" id="{6133AC76-4ED7-42D5-AF79-65FCEA54FF33}"/>
              </a:ext>
            </a:extLst>
          </p:cNvPr>
          <p:cNvPicPr>
            <a:picLocks noGrp="1" noChangeAspect="1"/>
          </p:cNvPicPr>
          <p:nvPr>
            <p:ph sz="half" idx="2"/>
          </p:nvPr>
        </p:nvPicPr>
        <p:blipFill rotWithShape="1">
          <a:blip r:embed="rId2"/>
          <a:srcRect l="10593" t="25530" b="12724"/>
          <a:stretch/>
        </p:blipFill>
        <p:spPr>
          <a:xfrm>
            <a:off x="107504" y="1556792"/>
            <a:ext cx="4754626" cy="3744416"/>
          </a:xfrm>
        </p:spPr>
      </p:pic>
    </p:spTree>
    <p:extLst>
      <p:ext uri="{BB962C8B-B14F-4D97-AF65-F5344CB8AC3E}">
        <p14:creationId xmlns:p14="http://schemas.microsoft.com/office/powerpoint/2010/main" val="30570176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17F7F-A3FA-43A0-8593-DA67229349CE}"/>
              </a:ext>
            </a:extLst>
          </p:cNvPr>
          <p:cNvSpPr>
            <a:spLocks noGrp="1"/>
          </p:cNvSpPr>
          <p:nvPr>
            <p:ph type="title"/>
          </p:nvPr>
        </p:nvSpPr>
        <p:spPr>
          <a:xfrm>
            <a:off x="457200" y="274638"/>
            <a:ext cx="3322712" cy="1143000"/>
          </a:xfrm>
        </p:spPr>
        <p:txBody>
          <a:bodyPr anchor="ctr">
            <a:normAutofit/>
          </a:bodyPr>
          <a:lstStyle/>
          <a:p>
            <a:r>
              <a:rPr lang="en-GB" sz="2800" b="1" dirty="0">
                <a:solidFill>
                  <a:schemeClr val="tx2"/>
                </a:solidFill>
              </a:rPr>
              <a:t>Social footprints</a:t>
            </a:r>
          </a:p>
        </p:txBody>
      </p:sp>
      <p:pic>
        <p:nvPicPr>
          <p:cNvPr id="5" name="Content Placeholder 4">
            <a:extLst>
              <a:ext uri="{FF2B5EF4-FFF2-40B4-BE49-F238E27FC236}">
                <a16:creationId xmlns:a16="http://schemas.microsoft.com/office/drawing/2014/main" id="{74C76CC8-30C3-4AED-BE08-970C7E575638}"/>
              </a:ext>
            </a:extLst>
          </p:cNvPr>
          <p:cNvPicPr>
            <a:picLocks noGrp="1" noChangeAspect="1"/>
          </p:cNvPicPr>
          <p:nvPr>
            <p:ph sz="half" idx="1"/>
          </p:nvPr>
        </p:nvPicPr>
        <p:blipFill>
          <a:blip r:embed="rId2"/>
          <a:stretch>
            <a:fillRect/>
          </a:stretch>
        </p:blipFill>
        <p:spPr>
          <a:xfrm>
            <a:off x="426390" y="1340768"/>
            <a:ext cx="3426826" cy="3989040"/>
          </a:xfrm>
          <a:noFill/>
        </p:spPr>
      </p:pic>
      <p:sp>
        <p:nvSpPr>
          <p:cNvPr id="10" name="Content Placeholder 3">
            <a:extLst>
              <a:ext uri="{FF2B5EF4-FFF2-40B4-BE49-F238E27FC236}">
                <a16:creationId xmlns:a16="http://schemas.microsoft.com/office/drawing/2014/main" id="{3D8CA7CD-61C3-4E11-A792-FFA76A57DF49}"/>
              </a:ext>
            </a:extLst>
          </p:cNvPr>
          <p:cNvSpPr>
            <a:spLocks noGrp="1"/>
          </p:cNvSpPr>
          <p:nvPr>
            <p:ph sz="half" idx="2"/>
          </p:nvPr>
        </p:nvSpPr>
        <p:spPr>
          <a:xfrm>
            <a:off x="3853216" y="404664"/>
            <a:ext cx="5255288" cy="5184577"/>
          </a:xfrm>
        </p:spPr>
        <p:txBody>
          <a:bodyPr>
            <a:normAutofit fontScale="85000" lnSpcReduction="10000"/>
          </a:bodyPr>
          <a:lstStyle/>
          <a:p>
            <a:pPr marL="0" indent="0">
              <a:buNone/>
            </a:pPr>
            <a:r>
              <a:rPr lang="en-US" dirty="0"/>
              <a:t>This is the impression or mark that we make when we visit social media sites.</a:t>
            </a:r>
          </a:p>
          <a:p>
            <a:pPr marL="0" indent="0">
              <a:buNone/>
            </a:pPr>
            <a:endParaRPr lang="en-US" dirty="0"/>
          </a:p>
          <a:p>
            <a:pPr marL="0" indent="0">
              <a:buNone/>
            </a:pPr>
            <a:r>
              <a:rPr lang="en-US" dirty="0"/>
              <a:t>When we visit websites and web communities, we leave a digital trail behind… your footprints become a source of Big social data.</a:t>
            </a:r>
          </a:p>
          <a:p>
            <a:pPr marL="0" indent="0">
              <a:buNone/>
            </a:pPr>
            <a:endParaRPr lang="en-US" dirty="0"/>
          </a:p>
          <a:p>
            <a:pPr marL="0" indent="0">
              <a:buNone/>
            </a:pPr>
            <a:r>
              <a:rPr lang="en-US" dirty="0"/>
              <a:t>Much research on what can be revealed about you by the footprints that you leave has been carried out, one notably by Dong (2015) who within his research found that personal traits including whether your parents were divorced could be established!</a:t>
            </a:r>
          </a:p>
        </p:txBody>
      </p:sp>
    </p:spTree>
    <p:extLst>
      <p:ext uri="{BB962C8B-B14F-4D97-AF65-F5344CB8AC3E}">
        <p14:creationId xmlns:p14="http://schemas.microsoft.com/office/powerpoint/2010/main" val="29364639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D0B00-2983-4DE7-985E-B01E399805ED}"/>
              </a:ext>
            </a:extLst>
          </p:cNvPr>
          <p:cNvSpPr>
            <a:spLocks noGrp="1"/>
          </p:cNvSpPr>
          <p:nvPr>
            <p:ph type="title"/>
          </p:nvPr>
        </p:nvSpPr>
        <p:spPr>
          <a:xfrm>
            <a:off x="683568" y="53752"/>
            <a:ext cx="3466728" cy="1143000"/>
          </a:xfrm>
        </p:spPr>
        <p:txBody>
          <a:bodyPr anchor="ctr">
            <a:normAutofit/>
          </a:bodyPr>
          <a:lstStyle/>
          <a:p>
            <a:r>
              <a:rPr lang="en-GB" sz="2800" b="1" dirty="0">
                <a:solidFill>
                  <a:schemeClr val="tx2"/>
                </a:solidFill>
              </a:rPr>
              <a:t>Social Brand</a:t>
            </a:r>
          </a:p>
        </p:txBody>
      </p:sp>
      <p:pic>
        <p:nvPicPr>
          <p:cNvPr id="5" name="Content Placeholder 4">
            <a:extLst>
              <a:ext uri="{FF2B5EF4-FFF2-40B4-BE49-F238E27FC236}">
                <a16:creationId xmlns:a16="http://schemas.microsoft.com/office/drawing/2014/main" id="{58AB9EB2-84F4-488E-B5B8-4D2B248752C5}"/>
              </a:ext>
            </a:extLst>
          </p:cNvPr>
          <p:cNvPicPr>
            <a:picLocks noGrp="1" noChangeAspect="1"/>
          </p:cNvPicPr>
          <p:nvPr>
            <p:ph sz="half" idx="1"/>
          </p:nvPr>
        </p:nvPicPr>
        <p:blipFill rotWithShape="1">
          <a:blip r:embed="rId2"/>
          <a:srcRect l="28965" r="34588" b="1"/>
          <a:stretch/>
        </p:blipFill>
        <p:spPr>
          <a:xfrm>
            <a:off x="323528" y="1196752"/>
            <a:ext cx="4038600" cy="3989040"/>
          </a:xfrm>
          <a:noFill/>
        </p:spPr>
      </p:pic>
      <p:sp>
        <p:nvSpPr>
          <p:cNvPr id="10" name="Content Placeholder 3">
            <a:extLst>
              <a:ext uri="{FF2B5EF4-FFF2-40B4-BE49-F238E27FC236}">
                <a16:creationId xmlns:a16="http://schemas.microsoft.com/office/drawing/2014/main" id="{C561BB40-6CD1-4F88-AD1A-46A0AF01D5C5}"/>
              </a:ext>
            </a:extLst>
          </p:cNvPr>
          <p:cNvSpPr>
            <a:spLocks noGrp="1"/>
          </p:cNvSpPr>
          <p:nvPr>
            <p:ph sz="half" idx="2"/>
          </p:nvPr>
        </p:nvSpPr>
        <p:spPr>
          <a:xfrm>
            <a:off x="4510336" y="404664"/>
            <a:ext cx="4633664" cy="5184577"/>
          </a:xfrm>
        </p:spPr>
        <p:txBody>
          <a:bodyPr>
            <a:normAutofit fontScale="70000" lnSpcReduction="20000"/>
          </a:bodyPr>
          <a:lstStyle/>
          <a:p>
            <a:pPr marL="0" indent="0">
              <a:buNone/>
            </a:pPr>
            <a:r>
              <a:rPr lang="en-US" dirty="0"/>
              <a:t>As you deposit your footprints many social websites require that you sign up or register, lacking physical bodies people actively construct profiles and join in community activities.</a:t>
            </a:r>
          </a:p>
          <a:p>
            <a:pPr marL="0" indent="0">
              <a:buNone/>
            </a:pPr>
            <a:r>
              <a:rPr lang="en-US" dirty="0"/>
              <a:t>Your username in social communities is a </a:t>
            </a:r>
            <a:r>
              <a:rPr lang="en-US" b="1" i="1" dirty="0">
                <a:solidFill>
                  <a:schemeClr val="tx2"/>
                </a:solidFill>
              </a:rPr>
              <a:t>handle or nickname.</a:t>
            </a:r>
          </a:p>
          <a:p>
            <a:pPr marL="0" indent="0">
              <a:buNone/>
            </a:pPr>
            <a:endParaRPr lang="en-US" b="1" i="1" dirty="0">
              <a:solidFill>
                <a:schemeClr val="tx2"/>
              </a:solidFill>
            </a:endParaRPr>
          </a:p>
          <a:p>
            <a:pPr marL="0" indent="0">
              <a:buNone/>
            </a:pPr>
            <a:r>
              <a:rPr lang="en-US" dirty="0"/>
              <a:t>We can think of these as our digital brand name, and rather than hide our identity we can use them to say something quite deliberately about ourselves.</a:t>
            </a:r>
          </a:p>
          <a:p>
            <a:pPr marL="0" indent="0">
              <a:buNone/>
            </a:pPr>
            <a:endParaRPr lang="en-US" dirty="0"/>
          </a:p>
          <a:p>
            <a:pPr marL="0" indent="0">
              <a:buNone/>
            </a:pPr>
            <a:r>
              <a:rPr lang="en-US" dirty="0"/>
              <a:t>But be careful before you choose your digital handle or nickname  don’t get accused of </a:t>
            </a:r>
            <a:r>
              <a:rPr lang="en-US" b="1" i="1" dirty="0">
                <a:solidFill>
                  <a:schemeClr val="tx2"/>
                </a:solidFill>
              </a:rPr>
              <a:t>handle-squatting </a:t>
            </a:r>
            <a:r>
              <a:rPr lang="en-US" dirty="0"/>
              <a:t>where you are using someone's else </a:t>
            </a:r>
            <a:r>
              <a:rPr lang="en-US" b="1" i="1" dirty="0">
                <a:solidFill>
                  <a:schemeClr val="tx2"/>
                </a:solidFill>
              </a:rPr>
              <a:t>‘personal brand name’.</a:t>
            </a:r>
          </a:p>
        </p:txBody>
      </p:sp>
    </p:spTree>
    <p:extLst>
      <p:ext uri="{BB962C8B-B14F-4D97-AF65-F5344CB8AC3E}">
        <p14:creationId xmlns:p14="http://schemas.microsoft.com/office/powerpoint/2010/main" val="22778241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79C35-5804-43CE-858F-32261272A7F3}"/>
              </a:ext>
            </a:extLst>
          </p:cNvPr>
          <p:cNvSpPr>
            <a:spLocks noGrp="1"/>
          </p:cNvSpPr>
          <p:nvPr>
            <p:ph type="title"/>
          </p:nvPr>
        </p:nvSpPr>
        <p:spPr>
          <a:xfrm>
            <a:off x="457200" y="274638"/>
            <a:ext cx="3970784" cy="1143000"/>
          </a:xfrm>
        </p:spPr>
        <p:txBody>
          <a:bodyPr>
            <a:normAutofit/>
          </a:bodyPr>
          <a:lstStyle/>
          <a:p>
            <a:r>
              <a:rPr lang="en-GB" sz="2800" b="1" dirty="0">
                <a:solidFill>
                  <a:schemeClr val="tx2"/>
                </a:solidFill>
              </a:rPr>
              <a:t>The Social brand in the age of Selfies</a:t>
            </a:r>
          </a:p>
        </p:txBody>
      </p:sp>
      <p:sp>
        <p:nvSpPr>
          <p:cNvPr id="3" name="Content Placeholder 2">
            <a:extLst>
              <a:ext uri="{FF2B5EF4-FFF2-40B4-BE49-F238E27FC236}">
                <a16:creationId xmlns:a16="http://schemas.microsoft.com/office/drawing/2014/main" id="{A858117D-BD88-4C2D-AB9D-6ACFB9D67EBC}"/>
              </a:ext>
            </a:extLst>
          </p:cNvPr>
          <p:cNvSpPr>
            <a:spLocks noGrp="1"/>
          </p:cNvSpPr>
          <p:nvPr>
            <p:ph sz="half" idx="1"/>
          </p:nvPr>
        </p:nvSpPr>
        <p:spPr/>
        <p:txBody>
          <a:bodyPr>
            <a:normAutofit fontScale="47500" lnSpcReduction="20000"/>
          </a:bodyPr>
          <a:lstStyle/>
          <a:p>
            <a:pPr marL="0" indent="0">
              <a:buNone/>
            </a:pPr>
            <a:r>
              <a:rPr lang="en-GB" dirty="0"/>
              <a:t>The first selfie was shared in early 2011 and in just a few years the hashtag #selfie has been used on Instagram more than 185 million times Gupta (2014)</a:t>
            </a:r>
          </a:p>
        </p:txBody>
      </p:sp>
      <p:sp>
        <p:nvSpPr>
          <p:cNvPr id="4" name="Content Placeholder 3">
            <a:extLst>
              <a:ext uri="{FF2B5EF4-FFF2-40B4-BE49-F238E27FC236}">
                <a16:creationId xmlns:a16="http://schemas.microsoft.com/office/drawing/2014/main" id="{79AE3987-EDA1-47E4-8862-F4E888E2D728}"/>
              </a:ext>
            </a:extLst>
          </p:cNvPr>
          <p:cNvSpPr>
            <a:spLocks noGrp="1"/>
          </p:cNvSpPr>
          <p:nvPr>
            <p:ph sz="half" idx="2"/>
          </p:nvPr>
        </p:nvSpPr>
        <p:spPr>
          <a:xfrm>
            <a:off x="4648200" y="188640"/>
            <a:ext cx="4495800" cy="5400601"/>
          </a:xfrm>
        </p:spPr>
        <p:txBody>
          <a:bodyPr>
            <a:normAutofit fontScale="47500" lnSpcReduction="20000"/>
          </a:bodyPr>
          <a:lstStyle/>
          <a:p>
            <a:pPr marL="0" indent="0">
              <a:buNone/>
            </a:pPr>
            <a:r>
              <a:rPr lang="en-GB" sz="3300" b="1" i="1" dirty="0">
                <a:solidFill>
                  <a:schemeClr val="tx2"/>
                </a:solidFill>
              </a:rPr>
              <a:t>What results do you think your guests taking selfies within your hotel or restaurant could achieve?</a:t>
            </a:r>
          </a:p>
          <a:p>
            <a:pPr marL="0" indent="0">
              <a:buNone/>
            </a:pPr>
            <a:endParaRPr lang="en-GB" dirty="0"/>
          </a:p>
          <a:p>
            <a:pPr marL="0" indent="0">
              <a:buNone/>
            </a:pPr>
            <a:r>
              <a:rPr lang="en-GB" dirty="0"/>
              <a:t>Solis (2013) suggested that we carry out social media audits on ourselves, and it categorises our social media activity according go the values expressed in the social engagement</a:t>
            </a:r>
          </a:p>
          <a:p>
            <a:pPr marL="0" indent="0">
              <a:buNone/>
            </a:pPr>
            <a:endParaRPr lang="en-GB" dirty="0"/>
          </a:p>
          <a:p>
            <a:pPr marL="0" indent="0">
              <a:buNone/>
            </a:pPr>
            <a:r>
              <a:rPr lang="en-GB" b="1" i="1" dirty="0">
                <a:solidFill>
                  <a:schemeClr val="tx2"/>
                </a:solidFill>
              </a:rPr>
              <a:t>Vision:</a:t>
            </a:r>
            <a:r>
              <a:rPr lang="en-GB" dirty="0"/>
              <a:t> answers the questions “did I learn something? Was I inspired?”</a:t>
            </a:r>
          </a:p>
          <a:p>
            <a:pPr marL="0" indent="0">
              <a:buNone/>
            </a:pPr>
            <a:r>
              <a:rPr lang="en-GB" b="1" i="1" dirty="0">
                <a:solidFill>
                  <a:schemeClr val="tx2"/>
                </a:solidFill>
              </a:rPr>
              <a:t>Validation</a:t>
            </a:r>
            <a:r>
              <a:rPr lang="en-GB" b="1" i="1" dirty="0"/>
              <a:t>:</a:t>
            </a:r>
            <a:r>
              <a:rPr lang="en-GB" dirty="0"/>
              <a:t> a validation activity answers the question “Am I accepted by a group”?</a:t>
            </a:r>
          </a:p>
          <a:p>
            <a:pPr marL="0" indent="0">
              <a:buNone/>
            </a:pPr>
            <a:r>
              <a:rPr lang="en-GB" b="1" i="1" dirty="0">
                <a:solidFill>
                  <a:schemeClr val="tx2"/>
                </a:solidFill>
              </a:rPr>
              <a:t>Vindication</a:t>
            </a:r>
            <a:r>
              <a:rPr lang="en-GB" dirty="0"/>
              <a:t>: a vindication post informs others “I am right”.</a:t>
            </a:r>
          </a:p>
          <a:p>
            <a:pPr marL="0" indent="0">
              <a:buNone/>
            </a:pPr>
            <a:r>
              <a:rPr lang="en-GB" b="1" i="1" dirty="0">
                <a:solidFill>
                  <a:schemeClr val="tx2"/>
                </a:solidFill>
              </a:rPr>
              <a:t>Vulnerability:</a:t>
            </a:r>
            <a:r>
              <a:rPr lang="en-GB" dirty="0"/>
              <a:t> a vulnerability post opens one’s self to others, “I am approachable”.</a:t>
            </a:r>
          </a:p>
          <a:p>
            <a:pPr marL="0" indent="0">
              <a:buNone/>
            </a:pPr>
            <a:r>
              <a:rPr lang="en-GB" b="1" i="1" dirty="0">
                <a:solidFill>
                  <a:schemeClr val="tx2"/>
                </a:solidFill>
              </a:rPr>
              <a:t>Vanity:</a:t>
            </a:r>
            <a:r>
              <a:rPr lang="en-GB" dirty="0"/>
              <a:t> a vanity post reveals a tendency to narcissism, “Look at me. I am all that”.</a:t>
            </a:r>
          </a:p>
          <a:p>
            <a:pPr marL="0" indent="0">
              <a:buNone/>
            </a:pPr>
            <a:endParaRPr lang="en-GB" dirty="0"/>
          </a:p>
          <a:p>
            <a:pPr marL="0" indent="0">
              <a:buNone/>
            </a:pPr>
            <a:r>
              <a:rPr lang="en-GB" dirty="0"/>
              <a:t>Once you complete your self audit you will be able to establish your personal brand… and this is just what our customers are doing as well when they take photographs of themselves within our hotels and businesses.</a:t>
            </a:r>
          </a:p>
        </p:txBody>
      </p:sp>
      <p:pic>
        <p:nvPicPr>
          <p:cNvPr id="6" name="Picture 5">
            <a:extLst>
              <a:ext uri="{FF2B5EF4-FFF2-40B4-BE49-F238E27FC236}">
                <a16:creationId xmlns:a16="http://schemas.microsoft.com/office/drawing/2014/main" id="{83E2AAC0-D4C6-4450-AC2D-09F7EB7F0271}"/>
              </a:ext>
            </a:extLst>
          </p:cNvPr>
          <p:cNvPicPr>
            <a:picLocks noChangeAspect="1"/>
          </p:cNvPicPr>
          <p:nvPr/>
        </p:nvPicPr>
        <p:blipFill>
          <a:blip r:embed="rId2"/>
          <a:stretch>
            <a:fillRect/>
          </a:stretch>
        </p:blipFill>
        <p:spPr>
          <a:xfrm>
            <a:off x="572962" y="2566045"/>
            <a:ext cx="4084284" cy="2297410"/>
          </a:xfrm>
          <a:prstGeom prst="rect">
            <a:avLst/>
          </a:prstGeom>
        </p:spPr>
      </p:pic>
    </p:spTree>
    <p:extLst>
      <p:ext uri="{BB962C8B-B14F-4D97-AF65-F5344CB8AC3E}">
        <p14:creationId xmlns:p14="http://schemas.microsoft.com/office/powerpoint/2010/main" val="3131809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27EF2-65D0-4A9A-80B6-29C2B0F792B6}"/>
              </a:ext>
            </a:extLst>
          </p:cNvPr>
          <p:cNvSpPr>
            <a:spLocks noGrp="1"/>
          </p:cNvSpPr>
          <p:nvPr>
            <p:ph type="title"/>
          </p:nvPr>
        </p:nvSpPr>
        <p:spPr/>
        <p:txBody>
          <a:bodyPr/>
          <a:lstStyle/>
          <a:p>
            <a:endParaRPr lang="en-GB"/>
          </a:p>
        </p:txBody>
      </p:sp>
      <p:pic>
        <p:nvPicPr>
          <p:cNvPr id="4" name="Online Media 3" title="TOP 5 TRENDS FOR HOTEL DIGITAL MARKETING IN 2021">
            <a:hlinkClick r:id="" action="ppaction://media"/>
            <a:extLst>
              <a:ext uri="{FF2B5EF4-FFF2-40B4-BE49-F238E27FC236}">
                <a16:creationId xmlns:a16="http://schemas.microsoft.com/office/drawing/2014/main" id="{11CFA32A-2CEB-450E-B4B1-35D7F9E14EC8}"/>
              </a:ext>
            </a:extLst>
          </p:cNvPr>
          <p:cNvPicPr>
            <a:picLocks noGrp="1" noRot="1" noChangeAspect="1"/>
          </p:cNvPicPr>
          <p:nvPr>
            <p:ph idx="1"/>
            <a:videoFile r:link="rId1"/>
          </p:nvPr>
        </p:nvPicPr>
        <p:blipFill>
          <a:blip r:embed="rId3"/>
          <a:stretch>
            <a:fillRect/>
          </a:stretch>
        </p:blipFill>
        <p:spPr>
          <a:xfrm>
            <a:off x="0" y="0"/>
            <a:ext cx="9144000" cy="6021288"/>
          </a:xfrm>
          <a:prstGeom prst="rect">
            <a:avLst/>
          </a:prstGeom>
        </p:spPr>
      </p:pic>
    </p:spTree>
    <p:extLst>
      <p:ext uri="{BB962C8B-B14F-4D97-AF65-F5344CB8AC3E}">
        <p14:creationId xmlns:p14="http://schemas.microsoft.com/office/powerpoint/2010/main" val="382149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02821-845E-4CD9-BE77-DDDD235124F8}"/>
              </a:ext>
            </a:extLst>
          </p:cNvPr>
          <p:cNvSpPr>
            <a:spLocks noGrp="1"/>
          </p:cNvSpPr>
          <p:nvPr>
            <p:ph type="title"/>
          </p:nvPr>
        </p:nvSpPr>
        <p:spPr/>
        <p:txBody>
          <a:bodyPr/>
          <a:lstStyle/>
          <a:p>
            <a:r>
              <a:rPr lang="en-GB" b="1" dirty="0">
                <a:solidFill>
                  <a:schemeClr val="tx2"/>
                </a:solidFill>
              </a:rPr>
              <a:t>Your final Module assessment</a:t>
            </a:r>
            <a:endParaRPr lang="en-GB" dirty="0"/>
          </a:p>
        </p:txBody>
      </p:sp>
      <p:sp>
        <p:nvSpPr>
          <p:cNvPr id="3" name="Content Placeholder 2">
            <a:extLst>
              <a:ext uri="{FF2B5EF4-FFF2-40B4-BE49-F238E27FC236}">
                <a16:creationId xmlns:a16="http://schemas.microsoft.com/office/drawing/2014/main" id="{DDF79CCE-EC9E-427C-AFA3-214C9CD52B11}"/>
              </a:ext>
            </a:extLst>
          </p:cNvPr>
          <p:cNvSpPr>
            <a:spLocks noGrp="1"/>
          </p:cNvSpPr>
          <p:nvPr>
            <p:ph idx="1"/>
          </p:nvPr>
        </p:nvSpPr>
        <p:spPr/>
        <p:txBody>
          <a:bodyPr>
            <a:normAutofit/>
          </a:bodyPr>
          <a:lstStyle/>
          <a:p>
            <a:pPr marL="0" indent="0">
              <a:buNone/>
            </a:pPr>
            <a:r>
              <a:rPr lang="en-GB" dirty="0"/>
              <a:t>Next week you will be delivering your 5-minute presentation and submitting your written marketing plan… we’ve already discussed how your marketing message is most likely to be digital so what other technological changes could you think about for your plan…</a:t>
            </a:r>
          </a:p>
        </p:txBody>
      </p:sp>
    </p:spTree>
    <p:extLst>
      <p:ext uri="{BB962C8B-B14F-4D97-AF65-F5344CB8AC3E}">
        <p14:creationId xmlns:p14="http://schemas.microsoft.com/office/powerpoint/2010/main" val="37187776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op Technology Trends in 2021 | Jonas Chorum | Hotel Technology">
            <a:hlinkClick r:id="" action="ppaction://media"/>
            <a:extLst>
              <a:ext uri="{FF2B5EF4-FFF2-40B4-BE49-F238E27FC236}">
                <a16:creationId xmlns:a16="http://schemas.microsoft.com/office/drawing/2014/main" id="{303E3C70-E3A8-40D4-B4EE-C2DD2EE7E198}"/>
              </a:ext>
            </a:extLst>
          </p:cNvPr>
          <p:cNvPicPr>
            <a:picLocks noGrp="1" noRot="1" noChangeAspect="1"/>
          </p:cNvPicPr>
          <p:nvPr>
            <p:ph idx="1"/>
            <a:videoFile r:link="rId1"/>
          </p:nvPr>
        </p:nvPicPr>
        <p:blipFill>
          <a:blip r:embed="rId3"/>
          <a:stretch>
            <a:fillRect/>
          </a:stretch>
        </p:blipFill>
        <p:spPr>
          <a:xfrm>
            <a:off x="0" y="0"/>
            <a:ext cx="9144000" cy="6021288"/>
          </a:xfrm>
          <a:prstGeom prst="rect">
            <a:avLst/>
          </a:prstGeom>
        </p:spPr>
      </p:pic>
    </p:spTree>
    <p:extLst>
      <p:ext uri="{BB962C8B-B14F-4D97-AF65-F5344CB8AC3E}">
        <p14:creationId xmlns:p14="http://schemas.microsoft.com/office/powerpoint/2010/main" val="2646525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7DA63AE-911D-4183-87EA-0AC7B9A39AA0}"/>
              </a:ext>
            </a:extLst>
          </p:cNvPr>
          <p:cNvPicPr>
            <a:picLocks noGrp="1" noChangeAspect="1"/>
          </p:cNvPicPr>
          <p:nvPr>
            <p:ph idx="1"/>
          </p:nvPr>
        </p:nvPicPr>
        <p:blipFill rotWithShape="1">
          <a:blip r:embed="rId2"/>
          <a:stretch/>
        </p:blipFill>
        <p:spPr>
          <a:xfrm>
            <a:off x="704144" y="1825625"/>
            <a:ext cx="7735712" cy="4351338"/>
          </a:xfrm>
        </p:spPr>
      </p:pic>
      <p:sp>
        <p:nvSpPr>
          <p:cNvPr id="6" name="Arrow: Down 5">
            <a:extLst>
              <a:ext uri="{FF2B5EF4-FFF2-40B4-BE49-F238E27FC236}">
                <a16:creationId xmlns:a16="http://schemas.microsoft.com/office/drawing/2014/main" id="{C37DEBE2-64AA-4C4D-8CA0-81B206A940D3}"/>
              </a:ext>
            </a:extLst>
          </p:cNvPr>
          <p:cNvSpPr/>
          <p:nvPr/>
        </p:nvSpPr>
        <p:spPr>
          <a:xfrm>
            <a:off x="8028384" y="1747844"/>
            <a:ext cx="1008112" cy="218521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7852D275-1B38-4B09-A0AF-6160390C7B2C}"/>
              </a:ext>
            </a:extLst>
          </p:cNvPr>
          <p:cNvSpPr txBox="1"/>
          <p:nvPr/>
        </p:nvSpPr>
        <p:spPr>
          <a:xfrm>
            <a:off x="0" y="0"/>
            <a:ext cx="9144000" cy="2185214"/>
          </a:xfrm>
          <a:prstGeom prst="rect">
            <a:avLst/>
          </a:prstGeom>
          <a:noFill/>
        </p:spPr>
        <p:txBody>
          <a:bodyPr wrap="square">
            <a:spAutoFit/>
          </a:bodyPr>
          <a:lstStyle/>
          <a:p>
            <a:pPr marL="0" indent="0">
              <a:buNone/>
            </a:pPr>
            <a:r>
              <a:rPr lang="en-GB" dirty="0"/>
              <a:t>We have discussed within the module Trip advisor and online reviews, but also within the University we use feedback as well, you will now complete your module feedback form… this is a completely anonymous process, and you can be as  honest as you want to be! </a:t>
            </a:r>
          </a:p>
          <a:p>
            <a:pPr marL="0" indent="0">
              <a:buNone/>
            </a:pPr>
            <a:endParaRPr lang="en-GB" sz="1400" dirty="0"/>
          </a:p>
          <a:p>
            <a:pPr marL="0" indent="0">
              <a:buNone/>
            </a:pPr>
            <a:r>
              <a:rPr lang="en-GB" dirty="0"/>
              <a:t>Exactly as in hospitality feedback allows us as lecturers a chance to do a better job in the future.</a:t>
            </a:r>
          </a:p>
          <a:p>
            <a:pPr marL="0" indent="0">
              <a:buNone/>
            </a:pPr>
            <a:endParaRPr lang="en-GB" sz="1400" dirty="0"/>
          </a:p>
          <a:p>
            <a:pPr marL="0" indent="0">
              <a:buNone/>
            </a:pPr>
            <a:r>
              <a:rPr lang="en-GB" dirty="0"/>
              <a:t>Take 15 minutes to complete the Module feedback form now</a:t>
            </a:r>
          </a:p>
        </p:txBody>
      </p:sp>
    </p:spTree>
    <p:extLst>
      <p:ext uri="{BB962C8B-B14F-4D97-AF65-F5344CB8AC3E}">
        <p14:creationId xmlns:p14="http://schemas.microsoft.com/office/powerpoint/2010/main" val="31410719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D009097-D47A-4679-9ACB-1998BE2BDA77}"/>
              </a:ext>
            </a:extLst>
          </p:cNvPr>
          <p:cNvPicPr>
            <a:picLocks noGrp="1" noChangeAspect="1"/>
          </p:cNvPicPr>
          <p:nvPr>
            <p:ph idx="1"/>
          </p:nvPr>
        </p:nvPicPr>
        <p:blipFill>
          <a:blip r:embed="rId2"/>
          <a:stretch>
            <a:fillRect/>
          </a:stretch>
        </p:blipFill>
        <p:spPr>
          <a:xfrm>
            <a:off x="0" y="0"/>
            <a:ext cx="4788024" cy="5661248"/>
          </a:xfrm>
          <a:prstGeom prst="rect">
            <a:avLst/>
          </a:prstGeom>
        </p:spPr>
      </p:pic>
      <p:pic>
        <p:nvPicPr>
          <p:cNvPr id="5" name="Picture 4">
            <a:extLst>
              <a:ext uri="{FF2B5EF4-FFF2-40B4-BE49-F238E27FC236}">
                <a16:creationId xmlns:a16="http://schemas.microsoft.com/office/drawing/2014/main" id="{95C8A102-8FDB-4565-98AD-89BA07A6B5CA}"/>
              </a:ext>
            </a:extLst>
          </p:cNvPr>
          <p:cNvPicPr>
            <a:picLocks noChangeAspect="1"/>
          </p:cNvPicPr>
          <p:nvPr/>
        </p:nvPicPr>
        <p:blipFill>
          <a:blip r:embed="rId3"/>
          <a:stretch>
            <a:fillRect/>
          </a:stretch>
        </p:blipFill>
        <p:spPr>
          <a:xfrm>
            <a:off x="4817184" y="0"/>
            <a:ext cx="4326816" cy="5661248"/>
          </a:xfrm>
          <a:prstGeom prst="rect">
            <a:avLst/>
          </a:prstGeom>
        </p:spPr>
      </p:pic>
    </p:spTree>
    <p:extLst>
      <p:ext uri="{BB962C8B-B14F-4D97-AF65-F5344CB8AC3E}">
        <p14:creationId xmlns:p14="http://schemas.microsoft.com/office/powerpoint/2010/main" val="36618759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2D97B-479D-4385-9960-9BAAEC0E7ECF}"/>
              </a:ext>
            </a:extLst>
          </p:cNvPr>
          <p:cNvSpPr>
            <a:spLocks noGrp="1"/>
          </p:cNvSpPr>
          <p:nvPr>
            <p:ph type="title"/>
          </p:nvPr>
        </p:nvSpPr>
        <p:spPr>
          <a:xfrm>
            <a:off x="107504" y="0"/>
            <a:ext cx="8928992" cy="1143000"/>
          </a:xfrm>
        </p:spPr>
        <p:txBody>
          <a:bodyPr anchor="ctr">
            <a:normAutofit/>
          </a:bodyPr>
          <a:lstStyle/>
          <a:p>
            <a:pPr>
              <a:lnSpc>
                <a:spcPct val="90000"/>
              </a:lnSpc>
            </a:pPr>
            <a:r>
              <a:rPr lang="en-GB" sz="2400" b="1" dirty="0">
                <a:solidFill>
                  <a:srgbClr val="0070C0"/>
                </a:solidFill>
              </a:rPr>
              <a:t>Now is your chance to ask any questions you may have, especially related to presenting online</a:t>
            </a:r>
          </a:p>
        </p:txBody>
      </p:sp>
      <p:pic>
        <p:nvPicPr>
          <p:cNvPr id="5" name="Content Placeholder 4">
            <a:extLst>
              <a:ext uri="{FF2B5EF4-FFF2-40B4-BE49-F238E27FC236}">
                <a16:creationId xmlns:a16="http://schemas.microsoft.com/office/drawing/2014/main" id="{DCB618B2-09E9-4EA4-AC34-2DCC969DA20D}"/>
              </a:ext>
            </a:extLst>
          </p:cNvPr>
          <p:cNvPicPr>
            <a:picLocks noGrp="1" noChangeAspect="1"/>
          </p:cNvPicPr>
          <p:nvPr>
            <p:ph idx="1"/>
          </p:nvPr>
        </p:nvPicPr>
        <p:blipFill rotWithShape="1">
          <a:blip r:embed="rId2"/>
          <a:srcRect t="8864" b="19829"/>
          <a:stretch/>
        </p:blipFill>
        <p:spPr>
          <a:xfrm>
            <a:off x="0" y="980728"/>
            <a:ext cx="9144000" cy="5040560"/>
          </a:xfrm>
          <a:noFill/>
        </p:spPr>
      </p:pic>
    </p:spTree>
    <p:extLst>
      <p:ext uri="{BB962C8B-B14F-4D97-AF65-F5344CB8AC3E}">
        <p14:creationId xmlns:p14="http://schemas.microsoft.com/office/powerpoint/2010/main" val="32803708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9970339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1457</TotalTime>
  <Words>3310</Words>
  <Application>Microsoft Office PowerPoint</Application>
  <PresentationFormat>On-screen Show (4:3)</PresentationFormat>
  <Paragraphs>294</Paragraphs>
  <Slides>39</Slides>
  <Notes>0</Notes>
  <HiddenSlides>0</HiddenSlides>
  <MMClips>5</MMClips>
  <ScaleCrop>false</ScaleCrop>
  <HeadingPairs>
    <vt:vector size="6" baseType="variant">
      <vt:variant>
        <vt:lpstr>Fonts Used</vt:lpstr>
      </vt:variant>
      <vt:variant>
        <vt:i4>3</vt:i4>
      </vt:variant>
      <vt:variant>
        <vt:lpstr>Theme</vt:lpstr>
      </vt:variant>
      <vt:variant>
        <vt:i4>16</vt:i4>
      </vt:variant>
      <vt:variant>
        <vt:lpstr>Slide Titles</vt:lpstr>
      </vt:variant>
      <vt:variant>
        <vt:i4>39</vt:i4>
      </vt:variant>
    </vt:vector>
  </HeadingPairs>
  <TitlesOfParts>
    <vt:vector size="58" baseType="lpstr">
      <vt:lpstr>Arial</vt:lpstr>
      <vt:lpstr>Calibri</vt:lpstr>
      <vt:lpstr>Calibri Light</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PowerPoint Presentation</vt:lpstr>
      <vt:lpstr> INTERNATIONAL HOTEL MANAGEMENT   Marketing Essentials BMIH4005</vt:lpstr>
      <vt:lpstr>Before We start</vt:lpstr>
      <vt:lpstr>Aims For Today</vt:lpstr>
      <vt:lpstr>Its a social World</vt:lpstr>
      <vt:lpstr>Being a Digital native</vt:lpstr>
      <vt:lpstr>So how connected are our customers?</vt:lpstr>
      <vt:lpstr>let’s consider a definition….</vt:lpstr>
      <vt:lpstr>Mind boggling  Social Media stats</vt:lpstr>
      <vt:lpstr>What can we use social media for?</vt:lpstr>
      <vt:lpstr>The Infrastructure of  social Media</vt:lpstr>
      <vt:lpstr>The web as a platform</vt:lpstr>
      <vt:lpstr>Network Effect</vt:lpstr>
      <vt:lpstr>Crowdsourcing</vt:lpstr>
      <vt:lpstr>Web 3.0 – The Semantic Web</vt:lpstr>
      <vt:lpstr>Social software</vt:lpstr>
      <vt:lpstr>Channels- The zones of Social Media</vt:lpstr>
      <vt:lpstr>PowerPoint Presentation</vt:lpstr>
      <vt:lpstr>Channels &amp; Vehicles</vt:lpstr>
      <vt:lpstr>Zone 1  Social community</vt:lpstr>
      <vt:lpstr>Zone 2  Social Publishing</vt:lpstr>
      <vt:lpstr>Zone 3   Social Entertainment</vt:lpstr>
      <vt:lpstr>Zone 4  Social Commerce</vt:lpstr>
      <vt:lpstr>What's the difference with Social Media Marketing?</vt:lpstr>
      <vt:lpstr>PowerPoint Presentation</vt:lpstr>
      <vt:lpstr>PowerPoint Presentation</vt:lpstr>
      <vt:lpstr>PowerPoint Presentation</vt:lpstr>
      <vt:lpstr>Promotion &amp; Branding PESO model</vt:lpstr>
      <vt:lpstr>Marketing Applications &amp; Types of Media</vt:lpstr>
      <vt:lpstr>Social footprints</vt:lpstr>
      <vt:lpstr>Social Brand</vt:lpstr>
      <vt:lpstr>The Social brand in the age of Selfies</vt:lpstr>
      <vt:lpstr>PowerPoint Presentation</vt:lpstr>
      <vt:lpstr>Your final Module assessment</vt:lpstr>
      <vt:lpstr>PowerPoint Presentation</vt:lpstr>
      <vt:lpstr>PowerPoint Presentation</vt:lpstr>
      <vt:lpstr>PowerPoint Presentation</vt:lpstr>
      <vt:lpstr>Now is your chance to ask any questions you may have, especially related to presenting online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Jayne Griffith Parry</dc:creator>
  <cp:lastModifiedBy>Deborah Jenkins</cp:lastModifiedBy>
  <cp:revision>7</cp:revision>
  <dcterms:created xsi:type="dcterms:W3CDTF">2020-11-28T18:56:00Z</dcterms:created>
  <dcterms:modified xsi:type="dcterms:W3CDTF">2022-02-01T21:17:02Z</dcterms:modified>
</cp:coreProperties>
</file>