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4.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79" r:id="rId3"/>
    <p:sldId id="257" r:id="rId4"/>
    <p:sldId id="278" r:id="rId5"/>
    <p:sldId id="259" r:id="rId6"/>
    <p:sldId id="260" r:id="rId7"/>
    <p:sldId id="261" r:id="rId8"/>
    <p:sldId id="262" r:id="rId9"/>
    <p:sldId id="263" r:id="rId10"/>
    <p:sldId id="264" r:id="rId11"/>
    <p:sldId id="266" r:id="rId12"/>
    <p:sldId id="282" r:id="rId13"/>
    <p:sldId id="283" r:id="rId14"/>
    <p:sldId id="284" r:id="rId15"/>
    <p:sldId id="265" r:id="rId16"/>
    <p:sldId id="267" r:id="rId17"/>
    <p:sldId id="268" r:id="rId18"/>
    <p:sldId id="269" r:id="rId19"/>
    <p:sldId id="270" r:id="rId20"/>
    <p:sldId id="271" r:id="rId21"/>
    <p:sldId id="272" r:id="rId22"/>
    <p:sldId id="274" r:id="rId23"/>
    <p:sldId id="273" r:id="rId24"/>
    <p:sldId id="275" r:id="rId25"/>
    <p:sldId id="280" r:id="rId26"/>
    <p:sldId id="281"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99B79C-D7DE-43DB-BD92-1726461CC51D}" v="1" dt="2024-09-12T08:18:41.6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90" d="100"/>
          <a:sy n="90" d="100"/>
        </p:scale>
        <p:origin x="1133"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EF99B79C-D7DE-43DB-BD92-1726461CC51D}"/>
    <pc:docChg chg="custSel addSld delSld modSld">
      <pc:chgData name="Ejike Udeogu" userId="692df98c-5a84-4ce8-b765-f488e825945b" providerId="ADAL" clId="{EF99B79C-D7DE-43DB-BD92-1726461CC51D}" dt="2024-09-12T08:22:05.585" v="19" actId="20577"/>
      <pc:docMkLst>
        <pc:docMk/>
      </pc:docMkLst>
      <pc:sldChg chg="modSp mod">
        <pc:chgData name="Ejike Udeogu" userId="692df98c-5a84-4ce8-b765-f488e825945b" providerId="ADAL" clId="{EF99B79C-D7DE-43DB-BD92-1726461CC51D}" dt="2024-09-12T08:22:05.585" v="19" actId="20577"/>
        <pc:sldMkLst>
          <pc:docMk/>
          <pc:sldMk cId="0" sldId="277"/>
        </pc:sldMkLst>
        <pc:spChg chg="mod">
          <ac:chgData name="Ejike Udeogu" userId="692df98c-5a84-4ce8-b765-f488e825945b" providerId="ADAL" clId="{EF99B79C-D7DE-43DB-BD92-1726461CC51D}" dt="2024-09-12T08:22:05.585" v="19" actId="20577"/>
          <ac:spMkLst>
            <pc:docMk/>
            <pc:sldMk cId="0" sldId="277"/>
            <ac:spMk id="6147" creationId="{00000000-0000-0000-0000-000000000000}"/>
          </ac:spMkLst>
        </pc:spChg>
      </pc:sldChg>
      <pc:sldChg chg="modSp add del mod">
        <pc:chgData name="Ejike Udeogu" userId="692df98c-5a84-4ce8-b765-f488e825945b" providerId="ADAL" clId="{EF99B79C-D7DE-43DB-BD92-1726461CC51D}" dt="2024-09-12T08:20:36.250" v="12" actId="47"/>
        <pc:sldMkLst>
          <pc:docMk/>
          <pc:sldMk cId="4143896208" sldId="282"/>
        </pc:sldMkLst>
        <pc:spChg chg="mod">
          <ac:chgData name="Ejike Udeogu" userId="692df98c-5a84-4ce8-b765-f488e825945b" providerId="ADAL" clId="{EF99B79C-D7DE-43DB-BD92-1726461CC51D}" dt="2024-09-12T08:18:41.686" v="1" actId="27636"/>
          <ac:spMkLst>
            <pc:docMk/>
            <pc:sldMk cId="4143896208" sldId="282"/>
            <ac:spMk id="2" creationId="{00000000-0000-0000-0000-000000000000}"/>
          </ac:spMkLst>
        </pc:spChg>
      </pc:sldChg>
      <pc:sldChg chg="add del">
        <pc:chgData name="Ejike Udeogu" userId="692df98c-5a84-4ce8-b765-f488e825945b" providerId="ADAL" clId="{EF99B79C-D7DE-43DB-BD92-1726461CC51D}" dt="2024-09-12T08:20:36.250" v="12" actId="47"/>
        <pc:sldMkLst>
          <pc:docMk/>
          <pc:sldMk cId="1539350386" sldId="303"/>
        </pc:sldMkLst>
      </pc:sldChg>
      <pc:sldChg chg="add del">
        <pc:chgData name="Ejike Udeogu" userId="692df98c-5a84-4ce8-b765-f488e825945b" providerId="ADAL" clId="{EF99B79C-D7DE-43DB-BD92-1726461CC51D}" dt="2024-09-12T08:20:36.250" v="12" actId="47"/>
        <pc:sldMkLst>
          <pc:docMk/>
          <pc:sldMk cId="1665993254" sldId="333"/>
        </pc:sldMkLst>
      </pc:sldChg>
      <pc:sldChg chg="modSp add del mod">
        <pc:chgData name="Ejike Udeogu" userId="692df98c-5a84-4ce8-b765-f488e825945b" providerId="ADAL" clId="{EF99B79C-D7DE-43DB-BD92-1726461CC51D}" dt="2024-09-12T08:20:36.250" v="12" actId="47"/>
        <pc:sldMkLst>
          <pc:docMk/>
          <pc:sldMk cId="3789817749" sldId="551"/>
        </pc:sldMkLst>
        <pc:spChg chg="mod">
          <ac:chgData name="Ejike Udeogu" userId="692df98c-5a84-4ce8-b765-f488e825945b" providerId="ADAL" clId="{EF99B79C-D7DE-43DB-BD92-1726461CC51D}" dt="2024-09-12T08:18:41.755" v="11" actId="27636"/>
          <ac:spMkLst>
            <pc:docMk/>
            <pc:sldMk cId="3789817749" sldId="551"/>
            <ac:spMk id="3" creationId="{B809700B-2ADF-427F-996E-D9B5DCAD57AA}"/>
          </ac:spMkLst>
        </pc:spChg>
      </pc:sldChg>
      <pc:sldChg chg="add del">
        <pc:chgData name="Ejike Udeogu" userId="692df98c-5a84-4ce8-b765-f488e825945b" providerId="ADAL" clId="{EF99B79C-D7DE-43DB-BD92-1726461CC51D}" dt="2024-09-12T08:20:36.250" v="12" actId="47"/>
        <pc:sldMkLst>
          <pc:docMk/>
          <pc:sldMk cId="3172936227" sldId="565"/>
        </pc:sldMkLst>
      </pc:sldChg>
      <pc:sldChg chg="add del">
        <pc:chgData name="Ejike Udeogu" userId="692df98c-5a84-4ce8-b765-f488e825945b" providerId="ADAL" clId="{EF99B79C-D7DE-43DB-BD92-1726461CC51D}" dt="2024-09-12T08:20:36.250" v="12" actId="47"/>
        <pc:sldMkLst>
          <pc:docMk/>
          <pc:sldMk cId="3105394848" sldId="573"/>
        </pc:sldMkLst>
      </pc:sldChg>
      <pc:sldChg chg="add del">
        <pc:chgData name="Ejike Udeogu" userId="692df98c-5a84-4ce8-b765-f488e825945b" providerId="ADAL" clId="{EF99B79C-D7DE-43DB-BD92-1726461CC51D}" dt="2024-09-12T08:20:36.250" v="12" actId="47"/>
        <pc:sldMkLst>
          <pc:docMk/>
          <pc:sldMk cId="889861578" sldId="574"/>
        </pc:sldMkLst>
      </pc:sldChg>
      <pc:sldChg chg="modSp add del mod">
        <pc:chgData name="Ejike Udeogu" userId="692df98c-5a84-4ce8-b765-f488e825945b" providerId="ADAL" clId="{EF99B79C-D7DE-43DB-BD92-1726461CC51D}" dt="2024-09-12T08:20:36.250" v="12" actId="47"/>
        <pc:sldMkLst>
          <pc:docMk/>
          <pc:sldMk cId="2440063604" sldId="575"/>
        </pc:sldMkLst>
        <pc:spChg chg="mod">
          <ac:chgData name="Ejike Udeogu" userId="692df98c-5a84-4ce8-b765-f488e825945b" providerId="ADAL" clId="{EF99B79C-D7DE-43DB-BD92-1726461CC51D}" dt="2024-09-12T08:18:41.709" v="2" actId="27636"/>
          <ac:spMkLst>
            <pc:docMk/>
            <pc:sldMk cId="2440063604" sldId="575"/>
            <ac:spMk id="3" creationId="{FEA30023-9A6D-493E-97C6-92934E9BFE88}"/>
          </ac:spMkLst>
        </pc:spChg>
      </pc:sldChg>
      <pc:sldChg chg="add del">
        <pc:chgData name="Ejike Udeogu" userId="692df98c-5a84-4ce8-b765-f488e825945b" providerId="ADAL" clId="{EF99B79C-D7DE-43DB-BD92-1726461CC51D}" dt="2024-09-12T08:20:36.250" v="12" actId="47"/>
        <pc:sldMkLst>
          <pc:docMk/>
          <pc:sldMk cId="37030207" sldId="576"/>
        </pc:sldMkLst>
      </pc:sldChg>
      <pc:sldChg chg="add del">
        <pc:chgData name="Ejike Udeogu" userId="692df98c-5a84-4ce8-b765-f488e825945b" providerId="ADAL" clId="{EF99B79C-D7DE-43DB-BD92-1726461CC51D}" dt="2024-09-12T08:20:36.250" v="12" actId="47"/>
        <pc:sldMkLst>
          <pc:docMk/>
          <pc:sldMk cId="3638223101" sldId="577"/>
        </pc:sldMkLst>
      </pc:sldChg>
      <pc:sldChg chg="add del">
        <pc:chgData name="Ejike Udeogu" userId="692df98c-5a84-4ce8-b765-f488e825945b" providerId="ADAL" clId="{EF99B79C-D7DE-43DB-BD92-1726461CC51D}" dt="2024-09-12T08:20:36.250" v="12" actId="47"/>
        <pc:sldMkLst>
          <pc:docMk/>
          <pc:sldMk cId="4131275564" sldId="578"/>
        </pc:sldMkLst>
      </pc:sldChg>
      <pc:sldChg chg="add del">
        <pc:chgData name="Ejike Udeogu" userId="692df98c-5a84-4ce8-b765-f488e825945b" providerId="ADAL" clId="{EF99B79C-D7DE-43DB-BD92-1726461CC51D}" dt="2024-09-12T08:20:36.250" v="12" actId="47"/>
        <pc:sldMkLst>
          <pc:docMk/>
          <pc:sldMk cId="731644477" sldId="579"/>
        </pc:sldMkLst>
      </pc:sldChg>
      <pc:sldChg chg="add del">
        <pc:chgData name="Ejike Udeogu" userId="692df98c-5a84-4ce8-b765-f488e825945b" providerId="ADAL" clId="{EF99B79C-D7DE-43DB-BD92-1726461CC51D}" dt="2024-09-12T08:20:36.250" v="12" actId="47"/>
        <pc:sldMkLst>
          <pc:docMk/>
          <pc:sldMk cId="612044952" sldId="580"/>
        </pc:sldMkLst>
      </pc:sldChg>
      <pc:sldChg chg="add del">
        <pc:chgData name="Ejike Udeogu" userId="692df98c-5a84-4ce8-b765-f488e825945b" providerId="ADAL" clId="{EF99B79C-D7DE-43DB-BD92-1726461CC51D}" dt="2024-09-12T08:20:36.250" v="12" actId="47"/>
        <pc:sldMkLst>
          <pc:docMk/>
          <pc:sldMk cId="288723819" sldId="581"/>
        </pc:sldMkLst>
      </pc:sldChg>
      <pc:sldChg chg="modSp add del mod">
        <pc:chgData name="Ejike Udeogu" userId="692df98c-5a84-4ce8-b765-f488e825945b" providerId="ADAL" clId="{EF99B79C-D7DE-43DB-BD92-1726461CC51D}" dt="2024-09-12T08:20:36.250" v="12" actId="47"/>
        <pc:sldMkLst>
          <pc:docMk/>
          <pc:sldMk cId="2167454167" sldId="582"/>
        </pc:sldMkLst>
        <pc:spChg chg="mod">
          <ac:chgData name="Ejike Udeogu" userId="692df98c-5a84-4ce8-b765-f488e825945b" providerId="ADAL" clId="{EF99B79C-D7DE-43DB-BD92-1726461CC51D}" dt="2024-09-12T08:18:41.717" v="3" actId="27636"/>
          <ac:spMkLst>
            <pc:docMk/>
            <pc:sldMk cId="2167454167" sldId="582"/>
            <ac:spMk id="5" creationId="{AE66F167-E53A-4946-9956-4820E5F1C17A}"/>
          </ac:spMkLst>
        </pc:spChg>
      </pc:sldChg>
      <pc:sldChg chg="add del">
        <pc:chgData name="Ejike Udeogu" userId="692df98c-5a84-4ce8-b765-f488e825945b" providerId="ADAL" clId="{EF99B79C-D7DE-43DB-BD92-1726461CC51D}" dt="2024-09-12T08:20:36.250" v="12" actId="47"/>
        <pc:sldMkLst>
          <pc:docMk/>
          <pc:sldMk cId="1694048759" sldId="583"/>
        </pc:sldMkLst>
      </pc:sldChg>
      <pc:sldChg chg="modSp add del mod">
        <pc:chgData name="Ejike Udeogu" userId="692df98c-5a84-4ce8-b765-f488e825945b" providerId="ADAL" clId="{EF99B79C-D7DE-43DB-BD92-1726461CC51D}" dt="2024-09-12T08:20:36.250" v="12" actId="47"/>
        <pc:sldMkLst>
          <pc:docMk/>
          <pc:sldMk cId="632272262" sldId="584"/>
        </pc:sldMkLst>
        <pc:spChg chg="mod">
          <ac:chgData name="Ejike Udeogu" userId="692df98c-5a84-4ce8-b765-f488e825945b" providerId="ADAL" clId="{EF99B79C-D7DE-43DB-BD92-1726461CC51D}" dt="2024-09-12T08:18:41.729" v="4" actId="27636"/>
          <ac:spMkLst>
            <pc:docMk/>
            <pc:sldMk cId="632272262" sldId="584"/>
            <ac:spMk id="5" creationId="{AE66F167-E53A-4946-9956-4820E5F1C17A}"/>
          </ac:spMkLst>
        </pc:spChg>
      </pc:sldChg>
      <pc:sldChg chg="add del">
        <pc:chgData name="Ejike Udeogu" userId="692df98c-5a84-4ce8-b765-f488e825945b" providerId="ADAL" clId="{EF99B79C-D7DE-43DB-BD92-1726461CC51D}" dt="2024-09-12T08:20:36.250" v="12" actId="47"/>
        <pc:sldMkLst>
          <pc:docMk/>
          <pc:sldMk cId="285120952" sldId="585"/>
        </pc:sldMkLst>
      </pc:sldChg>
      <pc:sldChg chg="add del">
        <pc:chgData name="Ejike Udeogu" userId="692df98c-5a84-4ce8-b765-f488e825945b" providerId="ADAL" clId="{EF99B79C-D7DE-43DB-BD92-1726461CC51D}" dt="2024-09-12T08:20:36.250" v="12" actId="47"/>
        <pc:sldMkLst>
          <pc:docMk/>
          <pc:sldMk cId="2215862358" sldId="586"/>
        </pc:sldMkLst>
      </pc:sldChg>
      <pc:sldChg chg="modSp add del mod">
        <pc:chgData name="Ejike Udeogu" userId="692df98c-5a84-4ce8-b765-f488e825945b" providerId="ADAL" clId="{EF99B79C-D7DE-43DB-BD92-1726461CC51D}" dt="2024-09-12T08:20:36.250" v="12" actId="47"/>
        <pc:sldMkLst>
          <pc:docMk/>
          <pc:sldMk cId="144855266" sldId="587"/>
        </pc:sldMkLst>
        <pc:spChg chg="mod">
          <ac:chgData name="Ejike Udeogu" userId="692df98c-5a84-4ce8-b765-f488e825945b" providerId="ADAL" clId="{EF99B79C-D7DE-43DB-BD92-1726461CC51D}" dt="2024-09-12T08:18:41.738" v="6" actId="27636"/>
          <ac:spMkLst>
            <pc:docMk/>
            <pc:sldMk cId="144855266" sldId="587"/>
            <ac:spMk id="2" creationId="{CD8EE979-2B7A-43D7-859E-FE5087F36C33}"/>
          </ac:spMkLst>
        </pc:spChg>
      </pc:sldChg>
      <pc:sldChg chg="modSp add del mod">
        <pc:chgData name="Ejike Udeogu" userId="692df98c-5a84-4ce8-b765-f488e825945b" providerId="ADAL" clId="{EF99B79C-D7DE-43DB-BD92-1726461CC51D}" dt="2024-09-12T08:20:36.250" v="12" actId="47"/>
        <pc:sldMkLst>
          <pc:docMk/>
          <pc:sldMk cId="1755623032" sldId="588"/>
        </pc:sldMkLst>
        <pc:spChg chg="mod">
          <ac:chgData name="Ejike Udeogu" userId="692df98c-5a84-4ce8-b765-f488e825945b" providerId="ADAL" clId="{EF99B79C-D7DE-43DB-BD92-1726461CC51D}" dt="2024-09-12T08:18:41.742" v="8" actId="27636"/>
          <ac:spMkLst>
            <pc:docMk/>
            <pc:sldMk cId="1755623032" sldId="588"/>
            <ac:spMk id="2" creationId="{CD8EE979-2B7A-43D7-859E-FE5087F36C33}"/>
          </ac:spMkLst>
        </pc:spChg>
      </pc:sldChg>
      <pc:sldChg chg="modSp add del mod">
        <pc:chgData name="Ejike Udeogu" userId="692df98c-5a84-4ce8-b765-f488e825945b" providerId="ADAL" clId="{EF99B79C-D7DE-43DB-BD92-1726461CC51D}" dt="2024-09-12T08:20:36.250" v="12" actId="47"/>
        <pc:sldMkLst>
          <pc:docMk/>
          <pc:sldMk cId="2479913629" sldId="589"/>
        </pc:sldMkLst>
        <pc:spChg chg="mod">
          <ac:chgData name="Ejike Udeogu" userId="692df98c-5a84-4ce8-b765-f488e825945b" providerId="ADAL" clId="{EF99B79C-D7DE-43DB-BD92-1726461CC51D}" dt="2024-09-12T08:18:41.745" v="9" actId="27636"/>
          <ac:spMkLst>
            <pc:docMk/>
            <pc:sldMk cId="2479913629" sldId="589"/>
            <ac:spMk id="2" creationId="{CD8EE979-2B7A-43D7-859E-FE5087F36C33}"/>
          </ac:spMkLst>
        </pc:spChg>
      </pc:sldChg>
      <pc:sldChg chg="modSp add del mod">
        <pc:chgData name="Ejike Udeogu" userId="692df98c-5a84-4ce8-b765-f488e825945b" providerId="ADAL" clId="{EF99B79C-D7DE-43DB-BD92-1726461CC51D}" dt="2024-09-12T08:20:36.250" v="12" actId="47"/>
        <pc:sldMkLst>
          <pc:docMk/>
          <pc:sldMk cId="1526954701" sldId="590"/>
        </pc:sldMkLst>
        <pc:spChg chg="mod">
          <ac:chgData name="Ejike Udeogu" userId="692df98c-5a84-4ce8-b765-f488e825945b" providerId="ADAL" clId="{EF99B79C-D7DE-43DB-BD92-1726461CC51D}" dt="2024-09-12T08:18:41.738" v="7" actId="27636"/>
          <ac:spMkLst>
            <pc:docMk/>
            <pc:sldMk cId="1526954701" sldId="590"/>
            <ac:spMk id="2" creationId="{CD8EE979-2B7A-43D7-859E-FE5087F36C33}"/>
          </ac:spMkLst>
        </pc:spChg>
      </pc:sldChg>
      <pc:sldChg chg="modSp add del mod">
        <pc:chgData name="Ejike Udeogu" userId="692df98c-5a84-4ce8-b765-f488e825945b" providerId="ADAL" clId="{EF99B79C-D7DE-43DB-BD92-1726461CC51D}" dt="2024-09-12T08:20:36.250" v="12" actId="47"/>
        <pc:sldMkLst>
          <pc:docMk/>
          <pc:sldMk cId="2697916326" sldId="591"/>
        </pc:sldMkLst>
        <pc:spChg chg="mod">
          <ac:chgData name="Ejike Udeogu" userId="692df98c-5a84-4ce8-b765-f488e825945b" providerId="ADAL" clId="{EF99B79C-D7DE-43DB-BD92-1726461CC51D}" dt="2024-09-12T08:18:41.746" v="10" actId="27636"/>
          <ac:spMkLst>
            <pc:docMk/>
            <pc:sldMk cId="2697916326" sldId="591"/>
            <ac:spMk id="2" creationId="{CD8EE979-2B7A-43D7-859E-FE5087F36C33}"/>
          </ac:spMkLst>
        </pc:spChg>
      </pc:sldChg>
      <pc:sldChg chg="modSp add del mod">
        <pc:chgData name="Ejike Udeogu" userId="692df98c-5a84-4ce8-b765-f488e825945b" providerId="ADAL" clId="{EF99B79C-D7DE-43DB-BD92-1726461CC51D}" dt="2024-09-12T08:20:36.250" v="12" actId="47"/>
        <pc:sldMkLst>
          <pc:docMk/>
          <pc:sldMk cId="611498538" sldId="592"/>
        </pc:sldMkLst>
        <pc:spChg chg="mod">
          <ac:chgData name="Ejike Udeogu" userId="692df98c-5a84-4ce8-b765-f488e825945b" providerId="ADAL" clId="{EF99B79C-D7DE-43DB-BD92-1726461CC51D}" dt="2024-09-12T08:18:41.738" v="5" actId="27636"/>
          <ac:spMkLst>
            <pc:docMk/>
            <pc:sldMk cId="611498538" sldId="592"/>
            <ac:spMk id="5" creationId="{AE66F167-E53A-4946-9956-4820E5F1C17A}"/>
          </ac:spMkLst>
        </pc:spChg>
      </pc:sldChg>
      <pc:sldChg chg="add del">
        <pc:chgData name="Ejike Udeogu" userId="692df98c-5a84-4ce8-b765-f488e825945b" providerId="ADAL" clId="{EF99B79C-D7DE-43DB-BD92-1726461CC51D}" dt="2024-09-12T08:20:36.250" v="12" actId="47"/>
        <pc:sldMkLst>
          <pc:docMk/>
          <pc:sldMk cId="2432878511" sldId="593"/>
        </pc:sldMkLst>
      </pc:sldChg>
      <pc:sldChg chg="add del">
        <pc:chgData name="Ejike Udeogu" userId="692df98c-5a84-4ce8-b765-f488e825945b" providerId="ADAL" clId="{EF99B79C-D7DE-43DB-BD92-1726461CC51D}" dt="2024-09-12T08:20:36.250" v="12" actId="47"/>
        <pc:sldMkLst>
          <pc:docMk/>
          <pc:sldMk cId="2944406443" sldId="59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3b2CEGirfMw"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of Marketing</a:t>
            </a:r>
          </a:p>
          <a:p>
            <a:pPr eaLnBrk="1" hangingPunct="1"/>
            <a:endParaRPr lang="en-GB" altLang="en-US" dirty="0">
              <a:solidFill>
                <a:schemeClr val="accent2"/>
              </a:solidFill>
            </a:endParaRPr>
          </a:p>
          <a:p>
            <a:pPr eaLnBrk="1" hangingPunct="1"/>
            <a:r>
              <a:rPr lang="en-GB" altLang="en-US" dirty="0">
                <a:solidFill>
                  <a:schemeClr val="accent2"/>
                </a:solidFill>
              </a:rPr>
              <a:t>Week 9</a:t>
            </a:r>
          </a:p>
          <a:p>
            <a:pPr eaLnBrk="1" hangingPunct="1"/>
            <a:endParaRPr lang="en-GB" altLang="en-US" dirty="0">
              <a:solidFill>
                <a:schemeClr val="accent2"/>
              </a:solidFill>
            </a:endParaRP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a:t>To understand </a:t>
            </a:r>
            <a:r>
              <a:rPr lang="en-GB" sz="2000" dirty="0"/>
              <a:t>the process of communication.</a:t>
            </a:r>
          </a:p>
          <a:p>
            <a:pPr marL="0" indent="0">
              <a:buNone/>
            </a:pPr>
            <a:endParaRPr lang="en-GB" sz="2000" dirty="0"/>
          </a:p>
          <a:p>
            <a:r>
              <a:rPr lang="en-GB" sz="2000" dirty="0"/>
              <a:t>To determine what is advertising and critically analyse different advertising media.</a:t>
            </a:r>
          </a:p>
          <a:p>
            <a:endParaRPr lang="en-GB" sz="2000" dirty="0"/>
          </a:p>
          <a:p>
            <a:r>
              <a:rPr lang="en-GB" sz="2000" dirty="0"/>
              <a:t>To gain an understanding of  the different promotions such as: sales promotion, public relations, direct marketing, and digital marketing.</a:t>
            </a:r>
          </a:p>
          <a:p>
            <a:pPr marL="0" indent="0">
              <a:buNone/>
            </a:pPr>
            <a:endParaRPr lang="en-GB" sz="2000" dirty="0"/>
          </a:p>
          <a:p>
            <a:r>
              <a:rPr lang="en-GB" sz="2000" dirty="0"/>
              <a:t>To understand the concept of Integrated 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987095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28730"/>
            <a:ext cx="7557911" cy="3251328"/>
          </a:xfrm>
        </p:spPr>
      </p:pic>
      <p:sp>
        <p:nvSpPr>
          <p:cNvPr id="3" name="Rectangle 2">
            <a:extLst>
              <a:ext uri="{FF2B5EF4-FFF2-40B4-BE49-F238E27FC236}">
                <a16:creationId xmlns:a16="http://schemas.microsoft.com/office/drawing/2014/main" id="{9A6A8655-DC44-4734-8CB7-42DC6E7C3A7E}"/>
              </a:ext>
            </a:extLst>
          </p:cNvPr>
          <p:cNvSpPr/>
          <p:nvPr/>
        </p:nvSpPr>
        <p:spPr>
          <a:xfrm>
            <a:off x="598287" y="1417638"/>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633773" y="5080058"/>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304598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4240" y="1518143"/>
            <a:ext cx="4248472" cy="3821714"/>
          </a:xfrm>
        </p:spPr>
      </p:pic>
      <p:sp>
        <p:nvSpPr>
          <p:cNvPr id="5" name="TextBox 4">
            <a:extLst>
              <a:ext uri="{FF2B5EF4-FFF2-40B4-BE49-F238E27FC236}">
                <a16:creationId xmlns:a16="http://schemas.microsoft.com/office/drawing/2014/main" id="{35085758-290A-BE28-F715-8676312F6C36}"/>
              </a:ext>
            </a:extLst>
          </p:cNvPr>
          <p:cNvSpPr txBox="1"/>
          <p:nvPr/>
        </p:nvSpPr>
        <p:spPr>
          <a:xfrm>
            <a:off x="4609232" y="2924944"/>
            <a:ext cx="4572000" cy="646331"/>
          </a:xfrm>
          <a:prstGeom prst="rect">
            <a:avLst/>
          </a:prstGeom>
          <a:noFill/>
        </p:spPr>
        <p:txBody>
          <a:bodyPr wrap="square">
            <a:spAutoFit/>
          </a:bodyPr>
          <a:lstStyle/>
          <a:p>
            <a:r>
              <a:rPr lang="en-GB" dirty="0">
                <a:hlinkClick r:id="rId3"/>
              </a:rPr>
              <a:t>https://www.youtube.com/watch?v=3b2CEGirfMw</a:t>
            </a:r>
            <a:r>
              <a:rPr lang="en-GB" dirty="0"/>
              <a:t> </a:t>
            </a:r>
          </a:p>
        </p:txBody>
      </p:sp>
    </p:spTree>
    <p:extLst>
      <p:ext uri="{BB962C8B-B14F-4D97-AF65-F5344CB8AC3E}">
        <p14:creationId xmlns:p14="http://schemas.microsoft.com/office/powerpoint/2010/main" val="671991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BA476-A5A9-6E48-6108-EFD59D5E0ED4}"/>
              </a:ext>
            </a:extLst>
          </p:cNvPr>
          <p:cNvSpPr>
            <a:spLocks noGrp="1"/>
          </p:cNvSpPr>
          <p:nvPr>
            <p:ph type="title"/>
          </p:nvPr>
        </p:nvSpPr>
        <p:spPr/>
        <p:txBody>
          <a:bodyPr/>
          <a:lstStyle/>
          <a:p>
            <a:r>
              <a:rPr lang="en-US" dirty="0"/>
              <a:t>Push Marketing Examples</a:t>
            </a:r>
            <a:endParaRPr lang="en-GB" dirty="0"/>
          </a:p>
        </p:txBody>
      </p:sp>
      <p:graphicFrame>
        <p:nvGraphicFramePr>
          <p:cNvPr id="6" name="Content Placeholder 5">
            <a:extLst>
              <a:ext uri="{FF2B5EF4-FFF2-40B4-BE49-F238E27FC236}">
                <a16:creationId xmlns:a16="http://schemas.microsoft.com/office/drawing/2014/main" id="{006BD7D8-F108-0F4D-2381-9DDC442B111A}"/>
              </a:ext>
            </a:extLst>
          </p:cNvPr>
          <p:cNvGraphicFramePr>
            <a:graphicFrameLocks noGrp="1"/>
          </p:cNvGraphicFramePr>
          <p:nvPr>
            <p:ph idx="1"/>
            <p:extLst>
              <p:ext uri="{D42A27DB-BD31-4B8C-83A1-F6EECF244321}">
                <p14:modId xmlns:p14="http://schemas.microsoft.com/office/powerpoint/2010/main" val="976305674"/>
              </p:ext>
            </p:extLst>
          </p:nvPr>
        </p:nvGraphicFramePr>
        <p:xfrm>
          <a:off x="457200" y="1600200"/>
          <a:ext cx="8229600" cy="4596070"/>
        </p:xfrm>
        <a:graphic>
          <a:graphicData uri="http://schemas.openxmlformats.org/drawingml/2006/table">
            <a:tbl>
              <a:tblPr firstRow="1" bandRow="1">
                <a:tableStyleId>{5C22544A-7EE6-4342-B048-85BDC9FD1C3A}</a:tableStyleId>
              </a:tblPr>
              <a:tblGrid>
                <a:gridCol w="2170584">
                  <a:extLst>
                    <a:ext uri="{9D8B030D-6E8A-4147-A177-3AD203B41FA5}">
                      <a16:colId xmlns:a16="http://schemas.microsoft.com/office/drawing/2014/main" val="3622470524"/>
                    </a:ext>
                  </a:extLst>
                </a:gridCol>
                <a:gridCol w="6059016">
                  <a:extLst>
                    <a:ext uri="{9D8B030D-6E8A-4147-A177-3AD203B41FA5}">
                      <a16:colId xmlns:a16="http://schemas.microsoft.com/office/drawing/2014/main" val="2262670990"/>
                    </a:ext>
                  </a:extLst>
                </a:gridCol>
              </a:tblGrid>
              <a:tr h="682595">
                <a:tc>
                  <a:txBody>
                    <a:bodyPr/>
                    <a:lstStyle/>
                    <a:p>
                      <a:r>
                        <a:rPr lang="en-US" dirty="0"/>
                        <a:t>Strategy</a:t>
                      </a:r>
                      <a:endParaRPr lang="en-GB" dirty="0"/>
                    </a:p>
                  </a:txBody>
                  <a:tcPr/>
                </a:tc>
                <a:tc>
                  <a:txBody>
                    <a:bodyPr/>
                    <a:lstStyle/>
                    <a:p>
                      <a:r>
                        <a:rPr lang="en-US" dirty="0"/>
                        <a:t>Explanation</a:t>
                      </a:r>
                      <a:endParaRPr lang="en-GB" dirty="0"/>
                    </a:p>
                  </a:txBody>
                  <a:tcPr/>
                </a:tc>
                <a:extLst>
                  <a:ext uri="{0D108BD9-81ED-4DB2-BD59-A6C34878D82A}">
                    <a16:rowId xmlns:a16="http://schemas.microsoft.com/office/drawing/2014/main" val="862620684"/>
                  </a:ext>
                </a:extLst>
              </a:tr>
              <a:tr h="68259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Display advertisements </a:t>
                      </a:r>
                    </a:p>
                    <a:p>
                      <a:endParaRPr lang="en-GB" dirty="0"/>
                    </a:p>
                  </a:txBody>
                  <a:tcPr/>
                </a:tc>
                <a:tc>
                  <a:txBody>
                    <a:bodyPr/>
                    <a:lstStyle/>
                    <a:p>
                      <a:r>
                        <a:rPr lang="en-US" sz="1800" b="0" i="0" kern="1200" dirty="0">
                          <a:solidFill>
                            <a:schemeClr val="dk1"/>
                          </a:solidFill>
                          <a:effectLst/>
                          <a:latin typeface="+mn-lt"/>
                          <a:ea typeface="+mn-ea"/>
                          <a:cs typeface="+mn-cs"/>
                        </a:rPr>
                        <a:t>Display ads (including Google ads and social media ads) push a message out to people who aren’t necessarily looking for that message. </a:t>
                      </a:r>
                      <a:endParaRPr lang="en-GB" dirty="0"/>
                    </a:p>
                  </a:txBody>
                  <a:tcPr/>
                </a:tc>
                <a:extLst>
                  <a:ext uri="{0D108BD9-81ED-4DB2-BD59-A6C34878D82A}">
                    <a16:rowId xmlns:a16="http://schemas.microsoft.com/office/drawing/2014/main" val="4246762748"/>
                  </a:ext>
                </a:extLst>
              </a:tr>
              <a:tr h="682595">
                <a:tc>
                  <a:txBody>
                    <a:bodyPr/>
                    <a:lstStyle/>
                    <a:p>
                      <a:r>
                        <a:rPr lang="en-US" dirty="0"/>
                        <a:t>Sales Promotions</a:t>
                      </a:r>
                      <a:endParaRPr lang="en-GB" dirty="0"/>
                    </a:p>
                  </a:txBody>
                  <a:tcPr/>
                </a:tc>
                <a:tc>
                  <a:txBody>
                    <a:bodyPr/>
                    <a:lstStyle/>
                    <a:p>
                      <a:r>
                        <a:rPr lang="en-US" dirty="0"/>
                        <a:t>Discounts, Buy one get one free </a:t>
                      </a:r>
                      <a:r>
                        <a:rPr lang="en-US" dirty="0" err="1"/>
                        <a:t>etc</a:t>
                      </a:r>
                      <a:endParaRPr lang="en-GB" dirty="0"/>
                    </a:p>
                  </a:txBody>
                  <a:tcPr/>
                </a:tc>
                <a:extLst>
                  <a:ext uri="{0D108BD9-81ED-4DB2-BD59-A6C34878D82A}">
                    <a16:rowId xmlns:a16="http://schemas.microsoft.com/office/drawing/2014/main" val="607078473"/>
                  </a:ext>
                </a:extLst>
              </a:tr>
              <a:tr h="682595">
                <a:tc>
                  <a:txBody>
                    <a:bodyPr/>
                    <a:lstStyle/>
                    <a:p>
                      <a:r>
                        <a:rPr lang="en-US" dirty="0"/>
                        <a:t>Email Marketing</a:t>
                      </a:r>
                      <a:endParaRPr lang="en-GB" dirty="0"/>
                    </a:p>
                  </a:txBody>
                  <a:tcPr/>
                </a:tc>
                <a:tc>
                  <a:txBody>
                    <a:bodyPr/>
                    <a:lstStyle/>
                    <a:p>
                      <a:r>
                        <a:rPr lang="en-US" sz="1400" b="0" i="0" kern="1200" dirty="0">
                          <a:solidFill>
                            <a:schemeClr val="dk1"/>
                          </a:solidFill>
                          <a:effectLst/>
                          <a:latin typeface="+mn-lt"/>
                          <a:ea typeface="+mn-ea"/>
                          <a:cs typeface="+mn-cs"/>
                        </a:rPr>
                        <a:t>Email marketing lets you send promotional messages directly to people’s email inboxes. You time these messages around new product releases, special events, or user behaviors to grab attention fast. Automated email sequences</a:t>
                      </a:r>
                      <a:r>
                        <a:rPr lang="en-US" sz="1400" b="0" i="0" u="sng" kern="1200" dirty="0">
                          <a:solidFill>
                            <a:schemeClr val="dk1"/>
                          </a:solidFill>
                          <a:effectLst/>
                          <a:latin typeface="+mn-lt"/>
                          <a:ea typeface="+mn-ea"/>
                          <a:cs typeface="+mn-cs"/>
                        </a:rPr>
                        <a:t> </a:t>
                      </a:r>
                      <a:r>
                        <a:rPr lang="en-US" sz="1400" b="0" i="0" kern="1200" dirty="0">
                          <a:solidFill>
                            <a:schemeClr val="dk1"/>
                          </a:solidFill>
                          <a:effectLst/>
                          <a:latin typeface="+mn-lt"/>
                          <a:ea typeface="+mn-ea"/>
                          <a:cs typeface="+mn-cs"/>
                        </a:rPr>
                        <a:t>can also suggest products or deals based on customers’ interests, encouraging them to buy.</a:t>
                      </a:r>
                      <a:endParaRPr lang="en-GB" dirty="0"/>
                    </a:p>
                  </a:txBody>
                  <a:tcPr/>
                </a:tc>
                <a:extLst>
                  <a:ext uri="{0D108BD9-81ED-4DB2-BD59-A6C34878D82A}">
                    <a16:rowId xmlns:a16="http://schemas.microsoft.com/office/drawing/2014/main" val="2233484414"/>
                  </a:ext>
                </a:extLst>
              </a:tr>
              <a:tr h="682595">
                <a:tc>
                  <a:txBody>
                    <a:bodyPr/>
                    <a:lstStyle/>
                    <a:p>
                      <a:r>
                        <a:rPr lang="en-US" dirty="0"/>
                        <a:t>Direct Marketing</a:t>
                      </a:r>
                      <a:endParaRPr lang="en-GB" dirty="0"/>
                    </a:p>
                  </a:txBody>
                  <a:tcPr/>
                </a:tc>
                <a:tc>
                  <a:txBody>
                    <a:bodyPr/>
                    <a:lstStyle/>
                    <a:p>
                      <a:r>
                        <a:rPr lang="en-US" sz="1400" b="0" i="0" kern="1200" dirty="0">
                          <a:solidFill>
                            <a:schemeClr val="dk1"/>
                          </a:solidFill>
                          <a:effectLst/>
                          <a:latin typeface="+mn-lt"/>
                          <a:ea typeface="+mn-ea"/>
                          <a:cs typeface="+mn-cs"/>
                        </a:rPr>
                        <a:t>Direct marketing involves reaching potential customers through direct mail, warm calling, or customized sales pitches. This lets you target specific groups with personalized offers, making it easier to turn prospects into buyers. For example, you might send catalogs to past customers or offer exclusive deals to high-value clients.</a:t>
                      </a:r>
                      <a:endParaRPr lang="en-GB" sz="1400" dirty="0"/>
                    </a:p>
                  </a:txBody>
                  <a:tcPr/>
                </a:tc>
                <a:extLst>
                  <a:ext uri="{0D108BD9-81ED-4DB2-BD59-A6C34878D82A}">
                    <a16:rowId xmlns:a16="http://schemas.microsoft.com/office/drawing/2014/main" val="998554893"/>
                  </a:ext>
                </a:extLst>
              </a:tr>
            </a:tbl>
          </a:graphicData>
        </a:graphic>
      </p:graphicFrame>
      <p:sp>
        <p:nvSpPr>
          <p:cNvPr id="4" name="Date Placeholder 3">
            <a:extLst>
              <a:ext uri="{FF2B5EF4-FFF2-40B4-BE49-F238E27FC236}">
                <a16:creationId xmlns:a16="http://schemas.microsoft.com/office/drawing/2014/main" id="{67ABE9BB-72C0-E227-9B69-142EECC06D09}"/>
              </a:ext>
            </a:extLst>
          </p:cNvPr>
          <p:cNvSpPr>
            <a:spLocks noGrp="1"/>
          </p:cNvSpPr>
          <p:nvPr>
            <p:ph type="dt" sz="half" idx="10"/>
          </p:nvPr>
        </p:nvSpPr>
        <p:spPr/>
        <p:txBody>
          <a:bodyPr/>
          <a:lstStyle/>
          <a:p>
            <a:pPr>
              <a:defRPr/>
            </a:pPr>
            <a:fld id="{2303D31F-598B-47EE-BA37-93F097A3D676}"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D8FF902A-1543-FF58-1B83-6F3F92DC7F3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903593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C1E0-8569-9DB9-B9E5-10530229BACF}"/>
              </a:ext>
            </a:extLst>
          </p:cNvPr>
          <p:cNvSpPr>
            <a:spLocks noGrp="1"/>
          </p:cNvSpPr>
          <p:nvPr>
            <p:ph type="title"/>
          </p:nvPr>
        </p:nvSpPr>
        <p:spPr>
          <a:xfrm>
            <a:off x="457200" y="274638"/>
            <a:ext cx="8229600" cy="418058"/>
          </a:xfrm>
        </p:spPr>
        <p:txBody>
          <a:bodyPr/>
          <a:lstStyle/>
          <a:p>
            <a:r>
              <a:rPr lang="en-US" dirty="0"/>
              <a:t>Pull Marketing Examples</a:t>
            </a:r>
            <a:endParaRPr lang="en-GB" dirty="0"/>
          </a:p>
        </p:txBody>
      </p:sp>
      <p:graphicFrame>
        <p:nvGraphicFramePr>
          <p:cNvPr id="6" name="Content Placeholder 5">
            <a:extLst>
              <a:ext uri="{FF2B5EF4-FFF2-40B4-BE49-F238E27FC236}">
                <a16:creationId xmlns:a16="http://schemas.microsoft.com/office/drawing/2014/main" id="{6E8330D8-C62F-F190-88F2-7A739BA97298}"/>
              </a:ext>
            </a:extLst>
          </p:cNvPr>
          <p:cNvGraphicFramePr>
            <a:graphicFrameLocks noGrp="1"/>
          </p:cNvGraphicFramePr>
          <p:nvPr>
            <p:ph idx="1"/>
            <p:extLst>
              <p:ext uri="{D42A27DB-BD31-4B8C-83A1-F6EECF244321}">
                <p14:modId xmlns:p14="http://schemas.microsoft.com/office/powerpoint/2010/main" val="3230811996"/>
              </p:ext>
            </p:extLst>
          </p:nvPr>
        </p:nvGraphicFramePr>
        <p:xfrm>
          <a:off x="250825" y="1188274"/>
          <a:ext cx="8642350" cy="4320763"/>
        </p:xfrm>
        <a:graphic>
          <a:graphicData uri="http://schemas.openxmlformats.org/drawingml/2006/table">
            <a:tbl>
              <a:tblPr firstRow="1" bandRow="1">
                <a:tableStyleId>{5C22544A-7EE6-4342-B048-85BDC9FD1C3A}</a:tableStyleId>
              </a:tblPr>
              <a:tblGrid>
                <a:gridCol w="2128209">
                  <a:extLst>
                    <a:ext uri="{9D8B030D-6E8A-4147-A177-3AD203B41FA5}">
                      <a16:colId xmlns:a16="http://schemas.microsoft.com/office/drawing/2014/main" val="3903998273"/>
                    </a:ext>
                  </a:extLst>
                </a:gridCol>
                <a:gridCol w="6514141">
                  <a:extLst>
                    <a:ext uri="{9D8B030D-6E8A-4147-A177-3AD203B41FA5}">
                      <a16:colId xmlns:a16="http://schemas.microsoft.com/office/drawing/2014/main" val="4258750558"/>
                    </a:ext>
                  </a:extLst>
                </a:gridCol>
              </a:tblGrid>
              <a:tr h="754603">
                <a:tc>
                  <a:txBody>
                    <a:bodyPr/>
                    <a:lstStyle/>
                    <a:p>
                      <a:r>
                        <a:rPr lang="en-US" dirty="0"/>
                        <a:t>Strategy</a:t>
                      </a:r>
                      <a:endParaRPr lang="en-GB" dirty="0"/>
                    </a:p>
                  </a:txBody>
                  <a:tcPr/>
                </a:tc>
                <a:tc>
                  <a:txBody>
                    <a:bodyPr/>
                    <a:lstStyle/>
                    <a:p>
                      <a:r>
                        <a:rPr lang="en-US" dirty="0"/>
                        <a:t>Explanation</a:t>
                      </a:r>
                      <a:endParaRPr lang="en-GB" dirty="0"/>
                    </a:p>
                  </a:txBody>
                  <a:tcPr/>
                </a:tc>
                <a:extLst>
                  <a:ext uri="{0D108BD9-81ED-4DB2-BD59-A6C34878D82A}">
                    <a16:rowId xmlns:a16="http://schemas.microsoft.com/office/drawing/2014/main" val="740723614"/>
                  </a:ext>
                </a:extLst>
              </a:tr>
              <a:tr h="403934">
                <a:tc>
                  <a:txBody>
                    <a:bodyPr/>
                    <a:lstStyle/>
                    <a:p>
                      <a:pPr fontAlgn="auto"/>
                      <a:r>
                        <a:rPr lang="en-GB" sz="1800" b="0" i="0" kern="1200" dirty="0">
                          <a:solidFill>
                            <a:schemeClr val="dk1"/>
                          </a:solidFill>
                          <a:effectLst/>
                          <a:latin typeface="+mn-lt"/>
                          <a:ea typeface="+mn-ea"/>
                          <a:cs typeface="+mn-cs"/>
                        </a:rPr>
                        <a:t>Customer reviews and testimonials</a:t>
                      </a:r>
                      <a:endParaRPr lang="en-GB" dirty="0"/>
                    </a:p>
                  </a:txBody>
                  <a:tcPr/>
                </a:tc>
                <a:tc>
                  <a:txBody>
                    <a:bodyPr/>
                    <a:lstStyle/>
                    <a:p>
                      <a:r>
                        <a:rPr lang="en-US" sz="1400" b="0" i="0" kern="1200" dirty="0">
                          <a:solidFill>
                            <a:schemeClr val="dk1"/>
                          </a:solidFill>
                          <a:effectLst/>
                          <a:latin typeface="+mn-lt"/>
                          <a:ea typeface="+mn-ea"/>
                          <a:cs typeface="+mn-cs"/>
                        </a:rPr>
                        <a:t>Customer reviews and testimonials are another form of pull marketing. These are resources that, generally, shoppers go looking for as they deliberate a purchase or seek to distinguish between competitors.</a:t>
                      </a:r>
                      <a:endParaRPr lang="en-GB" sz="1400" dirty="0"/>
                    </a:p>
                  </a:txBody>
                  <a:tcPr/>
                </a:tc>
                <a:extLst>
                  <a:ext uri="{0D108BD9-81ED-4DB2-BD59-A6C34878D82A}">
                    <a16:rowId xmlns:a16="http://schemas.microsoft.com/office/drawing/2014/main" val="3146064799"/>
                  </a:ext>
                </a:extLst>
              </a:tr>
              <a:tr h="7546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Search engine optimization (SEO)</a:t>
                      </a:r>
                    </a:p>
                    <a:p>
                      <a:endParaRPr lang="en-GB" dirty="0"/>
                    </a:p>
                  </a:txBody>
                  <a:tcPr/>
                </a:tc>
                <a:tc>
                  <a:txBody>
                    <a:bodyPr/>
                    <a:lstStyle/>
                    <a:p>
                      <a:r>
                        <a:rPr lang="en-US" sz="1400" b="0" i="0" kern="1200" dirty="0">
                          <a:solidFill>
                            <a:schemeClr val="dk1"/>
                          </a:solidFill>
                          <a:effectLst/>
                          <a:latin typeface="+mn-lt"/>
                          <a:ea typeface="+mn-ea"/>
                          <a:cs typeface="+mn-cs"/>
                        </a:rPr>
                        <a:t>SEO goes hand in glove with content marketing. With SEO, you’re working to get your clients’ web presence to rank higher on the major search engines (Google and Bing) for relevant keywords. You’ll usually use content marketing resources to make this happen.</a:t>
                      </a:r>
                      <a:endParaRPr lang="en-GB" sz="1400" dirty="0"/>
                    </a:p>
                  </a:txBody>
                  <a:tcPr/>
                </a:tc>
                <a:extLst>
                  <a:ext uri="{0D108BD9-81ED-4DB2-BD59-A6C34878D82A}">
                    <a16:rowId xmlns:a16="http://schemas.microsoft.com/office/drawing/2014/main" val="2069807397"/>
                  </a:ext>
                </a:extLst>
              </a:tr>
              <a:tr h="754603">
                <a:tc>
                  <a:txBody>
                    <a:bodyPr/>
                    <a:lstStyle/>
                    <a:p>
                      <a:r>
                        <a:rPr lang="en-US" dirty="0"/>
                        <a:t>Social Media Marketing</a:t>
                      </a:r>
                      <a:endParaRPr lang="en-GB" dirty="0"/>
                    </a:p>
                  </a:txBody>
                  <a:tcPr/>
                </a:tc>
                <a:tc>
                  <a:txBody>
                    <a:bodyPr/>
                    <a:lstStyle/>
                    <a:p>
                      <a:r>
                        <a:rPr lang="en-US" sz="1400" b="0" i="0" kern="1200" dirty="0">
                          <a:solidFill>
                            <a:schemeClr val="dk1"/>
                          </a:solidFill>
                          <a:effectLst/>
                          <a:latin typeface="+mn-lt"/>
                          <a:ea typeface="+mn-ea"/>
                          <a:cs typeface="+mn-cs"/>
                        </a:rPr>
                        <a:t>Social Media Marketing attracts social media users to a brand with the goal of having those users like or follow that brand. With an established audience of people already primed to like the brand and its products, brands nurture those relationships through regular social media posts. </a:t>
                      </a:r>
                      <a:endParaRPr lang="en-GB" sz="1400" dirty="0"/>
                    </a:p>
                  </a:txBody>
                  <a:tcPr/>
                </a:tc>
                <a:extLst>
                  <a:ext uri="{0D108BD9-81ED-4DB2-BD59-A6C34878D82A}">
                    <a16:rowId xmlns:a16="http://schemas.microsoft.com/office/drawing/2014/main" val="2302542143"/>
                  </a:ext>
                </a:extLst>
              </a:tr>
              <a:tr h="7546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Search engine optimization (SEO)</a:t>
                      </a:r>
                    </a:p>
                    <a:p>
                      <a:endParaRPr lang="en-GB" dirty="0"/>
                    </a:p>
                  </a:txBody>
                  <a:tcPr/>
                </a:tc>
                <a:tc>
                  <a:txBody>
                    <a:bodyPr/>
                    <a:lstStyle/>
                    <a:p>
                      <a:r>
                        <a:rPr lang="en-US" sz="1400" b="0" i="0" kern="1200" dirty="0">
                          <a:solidFill>
                            <a:schemeClr val="dk1"/>
                          </a:solidFill>
                          <a:effectLst/>
                          <a:latin typeface="+mn-lt"/>
                          <a:ea typeface="+mn-ea"/>
                          <a:cs typeface="+mn-cs"/>
                        </a:rPr>
                        <a:t>SEO goes hand in glove with content marketing. With SEO, you’re working to get your clients’ web presence to rank higher on the major search engines (Google and Bing) for relevant keywords. You’ll usually use content marketing resources to make this happen.</a:t>
                      </a:r>
                      <a:endParaRPr lang="en-GB" sz="1400" dirty="0"/>
                    </a:p>
                  </a:txBody>
                  <a:tcPr/>
                </a:tc>
                <a:extLst>
                  <a:ext uri="{0D108BD9-81ED-4DB2-BD59-A6C34878D82A}">
                    <a16:rowId xmlns:a16="http://schemas.microsoft.com/office/drawing/2014/main" val="3711017670"/>
                  </a:ext>
                </a:extLst>
              </a:tr>
            </a:tbl>
          </a:graphicData>
        </a:graphic>
      </p:graphicFrame>
      <p:sp>
        <p:nvSpPr>
          <p:cNvPr id="4" name="Date Placeholder 3">
            <a:extLst>
              <a:ext uri="{FF2B5EF4-FFF2-40B4-BE49-F238E27FC236}">
                <a16:creationId xmlns:a16="http://schemas.microsoft.com/office/drawing/2014/main" id="{316C5DBF-919C-647F-465C-08741876B1CA}"/>
              </a:ext>
            </a:extLst>
          </p:cNvPr>
          <p:cNvSpPr>
            <a:spLocks noGrp="1"/>
          </p:cNvSpPr>
          <p:nvPr>
            <p:ph type="dt" sz="half" idx="10"/>
          </p:nvPr>
        </p:nvSpPr>
        <p:spPr/>
        <p:txBody>
          <a:bodyPr/>
          <a:lstStyle/>
          <a:p>
            <a:pPr>
              <a:defRPr/>
            </a:pPr>
            <a:fld id="{2303D31F-598B-47EE-BA37-93F097A3D676}"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AEA8654F-0E16-C91D-EF0F-D8E803AF9D1D}"/>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45130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96350-88B9-4DE4-C44B-F053F514A95F}"/>
              </a:ext>
            </a:extLst>
          </p:cNvPr>
          <p:cNvSpPr>
            <a:spLocks noGrp="1"/>
          </p:cNvSpPr>
          <p:nvPr>
            <p:ph type="title"/>
          </p:nvPr>
        </p:nvSpPr>
        <p:spPr/>
        <p:txBody>
          <a:bodyPr/>
          <a:lstStyle/>
          <a:p>
            <a:r>
              <a:rPr lang="en-US"/>
              <a:t>Group Task – 20 min</a:t>
            </a:r>
            <a:endParaRPr lang="en-GB" dirty="0"/>
          </a:p>
        </p:txBody>
      </p:sp>
      <p:sp>
        <p:nvSpPr>
          <p:cNvPr id="3" name="Content Placeholder 2">
            <a:extLst>
              <a:ext uri="{FF2B5EF4-FFF2-40B4-BE49-F238E27FC236}">
                <a16:creationId xmlns:a16="http://schemas.microsoft.com/office/drawing/2014/main" id="{EA618994-65CB-A190-E4EE-789F7E41DA16}"/>
              </a:ext>
            </a:extLst>
          </p:cNvPr>
          <p:cNvSpPr>
            <a:spLocks noGrp="1"/>
          </p:cNvSpPr>
          <p:nvPr>
            <p:ph idx="1"/>
          </p:nvPr>
        </p:nvSpPr>
        <p:spPr/>
        <p:txBody>
          <a:bodyPr/>
          <a:lstStyle/>
          <a:p>
            <a:r>
              <a:rPr lang="en-US" dirty="0"/>
              <a:t>Select any company and Explain their Push and pull marketing strategies with examples</a:t>
            </a:r>
            <a:endParaRPr lang="en-GB" dirty="0"/>
          </a:p>
        </p:txBody>
      </p:sp>
      <p:sp>
        <p:nvSpPr>
          <p:cNvPr id="4" name="Date Placeholder 3">
            <a:extLst>
              <a:ext uri="{FF2B5EF4-FFF2-40B4-BE49-F238E27FC236}">
                <a16:creationId xmlns:a16="http://schemas.microsoft.com/office/drawing/2014/main" id="{867AF813-2609-0E48-C703-E51D732E0AFC}"/>
              </a:ext>
            </a:extLst>
          </p:cNvPr>
          <p:cNvSpPr>
            <a:spLocks noGrp="1"/>
          </p:cNvSpPr>
          <p:nvPr>
            <p:ph type="dt" sz="half" idx="10"/>
          </p:nvPr>
        </p:nvSpPr>
        <p:spPr/>
        <p:txBody>
          <a:bodyPr/>
          <a:lstStyle/>
          <a:p>
            <a:pPr>
              <a:defRPr/>
            </a:pPr>
            <a:fld id="{2303D31F-598B-47EE-BA37-93F097A3D676}"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BD94385A-6928-BF30-8DD1-642B57F80DD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232151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07810"/>
            <a:ext cx="8229600" cy="4310742"/>
          </a:xfrm>
        </p:spPr>
      </p:pic>
    </p:spTree>
    <p:extLst>
      <p:ext uri="{BB962C8B-B14F-4D97-AF65-F5344CB8AC3E}">
        <p14:creationId xmlns:p14="http://schemas.microsoft.com/office/powerpoint/2010/main" val="280126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one of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dirty="0"/>
              <a:t>In this lecture we have discussed the process of communication.</a:t>
            </a:r>
          </a:p>
          <a:p>
            <a:pPr marL="0" indent="0">
              <a:buNone/>
            </a:pPr>
            <a:endParaRPr lang="en-GB" sz="2000" dirty="0"/>
          </a:p>
          <a:p>
            <a:r>
              <a:rPr lang="en-GB" sz="2000" dirty="0"/>
              <a:t>We have determined what is advertising and critically analysed different advertising media.</a:t>
            </a:r>
          </a:p>
          <a:p>
            <a:endParaRPr lang="en-GB" sz="2000" dirty="0"/>
          </a:p>
          <a:p>
            <a:r>
              <a:rPr lang="en-GB" sz="2000" dirty="0"/>
              <a:t>We have discussed different promotions such as: sales promotion, public relations, direct marketing, and digital marketing.</a:t>
            </a:r>
          </a:p>
          <a:p>
            <a:pPr marL="0" indent="0">
              <a:buNone/>
            </a:pPr>
            <a:endParaRPr lang="en-GB" sz="2000" dirty="0"/>
          </a:p>
          <a:p>
            <a:r>
              <a:rPr lang="en-GB" sz="2000" dirty="0"/>
              <a:t>We have </a:t>
            </a:r>
            <a:r>
              <a:rPr lang="en-GB" sz="2000"/>
              <a:t>focused on Integrated </a:t>
            </a:r>
            <a:r>
              <a:rPr lang="en-GB" sz="2000" dirty="0"/>
              <a:t>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493337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E6FD-1163-1416-2AEE-478953A898D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37DEE4B-7D95-F758-C49C-937AC6766960}"/>
              </a:ext>
            </a:extLst>
          </p:cNvPr>
          <p:cNvSpPr>
            <a:spLocks noGrp="1"/>
          </p:cNvSpPr>
          <p:nvPr>
            <p:ph idx="1"/>
          </p:nvPr>
        </p:nvSpPr>
        <p:spPr/>
        <p:txBody>
          <a:bodyPr/>
          <a:lstStyle/>
          <a:p>
            <a:pPr marL="457200" indent="-457200">
              <a:lnSpc>
                <a:spcPct val="200000"/>
              </a:lnSpc>
            </a:pPr>
            <a:r>
              <a:rPr lang="en-GB" sz="1600" dirty="0">
                <a:effectLst/>
                <a:latin typeface="Times New Roman" panose="02020603050405020304" pitchFamily="18" charset="0"/>
              </a:rPr>
              <a:t>“Integrated Marketing Communication Process :Key Steps Explained.” </a:t>
            </a:r>
            <a:r>
              <a:rPr lang="en-GB" sz="1600" i="1" dirty="0" err="1">
                <a:effectLst/>
                <a:latin typeface="Times New Roman" panose="02020603050405020304" pitchFamily="18" charset="0"/>
              </a:rPr>
              <a:t>HitechNectar</a:t>
            </a:r>
            <a:r>
              <a:rPr lang="en-GB" sz="1600" dirty="0">
                <a:effectLst/>
                <a:latin typeface="Times New Roman" panose="02020603050405020304" pitchFamily="18" charset="0"/>
              </a:rPr>
              <a:t>, www.hitechnectar.com/blogs/integrated-marketing-communication-process/#:~:text=There%20are%20a%20few%20primary. Accessed 31 Aug. 2023.</a:t>
            </a:r>
          </a:p>
          <a:p>
            <a:pPr marL="457200" indent="-457200">
              <a:lnSpc>
                <a:spcPct val="200000"/>
              </a:lnSpc>
            </a:pPr>
            <a:r>
              <a:rPr lang="en-GB" sz="1600" dirty="0">
                <a:effectLst/>
                <a:latin typeface="Times New Roman" panose="02020603050405020304" pitchFamily="18" charset="0"/>
              </a:rPr>
              <a:t>Kotler, Philip, and Kevin Lane Keller. </a:t>
            </a:r>
            <a:r>
              <a:rPr lang="en-GB" sz="1600" i="1" dirty="0">
                <a:effectLst/>
                <a:latin typeface="Times New Roman" panose="02020603050405020304" pitchFamily="18" charset="0"/>
              </a:rPr>
              <a:t>Marketing Management</a:t>
            </a:r>
            <a:r>
              <a:rPr lang="en-GB" sz="1600" dirty="0">
                <a:effectLst/>
                <a:latin typeface="Times New Roman" panose="02020603050405020304" pitchFamily="18" charset="0"/>
              </a:rPr>
              <a:t>. 15th ed., Boston, Pearson, 2016.</a:t>
            </a:r>
          </a:p>
          <a:p>
            <a:pPr marL="457200" indent="-457200">
              <a:lnSpc>
                <a:spcPct val="200000"/>
              </a:lnSpc>
            </a:pPr>
            <a:r>
              <a:rPr lang="en-GB" sz="1600" dirty="0">
                <a:effectLst/>
                <a:latin typeface="Times New Roman" panose="02020603050405020304" pitchFamily="18" charset="0"/>
              </a:rPr>
              <a:t>SRJ Marketing Communications. “6 Steps in the IMC Planning Process | SRJ Marketing Communications.” </a:t>
            </a:r>
            <a:r>
              <a:rPr lang="en-GB" sz="1600" i="1" dirty="0">
                <a:effectLst/>
                <a:latin typeface="Times New Roman" panose="02020603050405020304" pitchFamily="18" charset="0"/>
              </a:rPr>
              <a:t>Srj.net</a:t>
            </a:r>
            <a:r>
              <a:rPr lang="en-GB" sz="1600" dirty="0">
                <a:effectLst/>
                <a:latin typeface="Times New Roman" panose="02020603050405020304" pitchFamily="18" charset="0"/>
              </a:rPr>
              <a:t>, 2019, www.srj.net/6-steps-in-the-imc-planning-process/.</a:t>
            </a:r>
          </a:p>
          <a:p>
            <a:pPr marL="457200" indent="-457200">
              <a:lnSpc>
                <a:spcPct val="200000"/>
              </a:lnSpc>
            </a:pPr>
            <a:r>
              <a:rPr lang="en-GB" sz="1600" dirty="0">
                <a:effectLst/>
                <a:latin typeface="Times New Roman" panose="02020603050405020304" pitchFamily="18" charset="0"/>
              </a:rPr>
              <a:t>“The Advertising Association.” </a:t>
            </a:r>
            <a:r>
              <a:rPr lang="en-GB" sz="1600" i="1" dirty="0">
                <a:effectLst/>
                <a:latin typeface="Times New Roman" panose="02020603050405020304" pitchFamily="18" charset="0"/>
              </a:rPr>
              <a:t>Advertising Association</a:t>
            </a:r>
            <a:r>
              <a:rPr lang="en-GB" sz="1600" dirty="0">
                <a:effectLst/>
                <a:latin typeface="Times New Roman" panose="02020603050405020304" pitchFamily="18" charset="0"/>
              </a:rPr>
              <a:t>, adassoc.org.uk/.</a:t>
            </a:r>
          </a:p>
          <a:p>
            <a:endParaRPr lang="en-GB" dirty="0"/>
          </a:p>
        </p:txBody>
      </p:sp>
      <p:sp>
        <p:nvSpPr>
          <p:cNvPr id="4" name="Date Placeholder 3">
            <a:extLst>
              <a:ext uri="{FF2B5EF4-FFF2-40B4-BE49-F238E27FC236}">
                <a16:creationId xmlns:a16="http://schemas.microsoft.com/office/drawing/2014/main" id="{7431319A-FB25-CE51-271E-A93A65F2F485}"/>
              </a:ext>
            </a:extLst>
          </p:cNvPr>
          <p:cNvSpPr>
            <a:spLocks noGrp="1"/>
          </p:cNvSpPr>
          <p:nvPr>
            <p:ph type="dt" sz="half" idx="10"/>
          </p:nvPr>
        </p:nvSpPr>
        <p:spPr/>
        <p:txBody>
          <a:bodyPr/>
          <a:lstStyle/>
          <a:p>
            <a:pPr>
              <a:defRPr/>
            </a:pPr>
            <a:fld id="{2303D31F-598B-47EE-BA37-93F097A3D676}" type="datetime1">
              <a:rPr lang="en-GB" altLang="en-US" smtClean="0"/>
              <a:pPr>
                <a:defRPr/>
              </a:pPr>
              <a:t>12/03/2025</a:t>
            </a:fld>
            <a:endParaRPr lang="en-GB" altLang="en-US"/>
          </a:p>
        </p:txBody>
      </p:sp>
      <p:sp>
        <p:nvSpPr>
          <p:cNvPr id="5" name="Slide Number Placeholder 4">
            <a:extLst>
              <a:ext uri="{FF2B5EF4-FFF2-40B4-BE49-F238E27FC236}">
                <a16:creationId xmlns:a16="http://schemas.microsoft.com/office/drawing/2014/main" id="{5827305A-CE14-EB2A-F169-CEAB1E44BC24}"/>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3189346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1298</Words>
  <Application>Microsoft Office PowerPoint</Application>
  <PresentationFormat>On-screen Show (4:3)</PresentationFormat>
  <Paragraphs>120</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Georgia</vt:lpstr>
      <vt:lpstr>Myriad Pro</vt:lpstr>
      <vt:lpstr>Times New Roman</vt:lpstr>
      <vt:lpstr>Verdana</vt:lpstr>
      <vt:lpstr>Wingdings</vt:lpstr>
      <vt:lpstr>20140311PresentationUWTSDTemplate</vt:lpstr>
      <vt:lpstr>LCBB5015</vt:lpstr>
      <vt:lpstr>Learning Objectives</vt:lpstr>
      <vt:lpstr>Communication</vt:lpstr>
      <vt:lpstr>A Communication Model</vt:lpstr>
      <vt:lpstr>Advertising</vt:lpstr>
      <vt:lpstr>Media</vt:lpstr>
      <vt:lpstr>Media</vt:lpstr>
      <vt:lpstr>Media</vt:lpstr>
      <vt:lpstr>Question</vt:lpstr>
      <vt:lpstr>Sales Promotion</vt:lpstr>
      <vt:lpstr>Push and Pull Strategy</vt:lpstr>
      <vt:lpstr>Push Marketing Examples</vt:lpstr>
      <vt:lpstr>Pull Marketing Examples</vt:lpstr>
      <vt:lpstr>Group Task – 20 min</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Exercise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Sampath Liyanage Rodrigo</cp:lastModifiedBy>
  <cp:revision>154</cp:revision>
  <cp:lastPrinted>2018-07-09T15:27:01Z</cp:lastPrinted>
  <dcterms:created xsi:type="dcterms:W3CDTF">2002-10-07T19:43:58Z</dcterms:created>
  <dcterms:modified xsi:type="dcterms:W3CDTF">2025-03-12T09:00:21Z</dcterms:modified>
</cp:coreProperties>
</file>