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sldIdLst>
    <p:sldId id="256" r:id="rId2"/>
    <p:sldId id="259" r:id="rId3"/>
    <p:sldId id="257" r:id="rId4"/>
    <p:sldId id="284" r:id="rId5"/>
    <p:sldId id="258"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5" r:id="rId19"/>
    <p:sldId id="272" r:id="rId20"/>
    <p:sldId id="276" r:id="rId21"/>
    <p:sldId id="274" r:id="rId22"/>
    <p:sldId id="278" r:id="rId23"/>
    <p:sldId id="277" r:id="rId24"/>
    <p:sldId id="279" r:id="rId25"/>
    <p:sldId id="281" r:id="rId26"/>
    <p:sldId id="282" r:id="rId27"/>
    <p:sldId id="283" r:id="rId28"/>
    <p:sldId id="280" r:id="rId29"/>
    <p:sldId id="285"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7" d="100"/>
          <a:sy n="67" d="100"/>
        </p:scale>
        <p:origin x="-143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0" name="Rectangle 9"/>
          <p:cNvSpPr/>
          <p:nvPr/>
        </p:nvSpPr>
        <p:spPr>
          <a:xfrm>
            <a:off x="-1" y="2545080"/>
            <a:ext cx="9144000" cy="3255264"/>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1" y="2667000"/>
            <a:ext cx="9144000" cy="2739571"/>
          </a:xfrm>
          <a:prstGeom prst="rect">
            <a:avLst/>
          </a:prstGeom>
          <a:solidFill>
            <a:schemeClr val="accent2"/>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p:nvSpPr>
        <p:spPr>
          <a:xfrm>
            <a:off x="-1" y="5479143"/>
            <a:ext cx="9144000" cy="235857"/>
          </a:xfrm>
          <a:prstGeom prst="rect">
            <a:avLst/>
          </a:prstGeom>
          <a:solidFill>
            <a:schemeClr val="accent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28599" y="2819400"/>
            <a:ext cx="8686800" cy="1470025"/>
          </a:xfrm>
        </p:spPr>
        <p:txBody>
          <a:bodyPr anchor="b">
            <a:noAutofit/>
          </a:bodyPr>
          <a:lstStyle>
            <a:lvl1pPr>
              <a:defRPr sz="7200" b="0" cap="none" spc="0">
                <a:ln w="13970" cmpd="sng">
                  <a:solidFill>
                    <a:srgbClr val="FFFFFF"/>
                  </a:solidFill>
                  <a:prstDash val="solid"/>
                </a:ln>
                <a:solidFill>
                  <a:srgbClr val="FFFFFF"/>
                </a:solidFill>
                <a:effectLst>
                  <a:outerShdw blurRad="63500" dir="3600000" algn="tl" rotWithShape="0">
                    <a:srgbClr val="000000">
                      <a:alpha val="70000"/>
                    </a:srgb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571499" y="4800600"/>
            <a:ext cx="8001000" cy="5334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0B95B1D-74D0-48E2-A6F7-92C40E3F631F}" type="datetimeFigureOut">
              <a:rPr lang="en-GB" smtClean="0"/>
              <a:t>28/01/2013</a:t>
            </a:fld>
            <a:endParaRPr lang="en-GB"/>
          </a:p>
        </p:txBody>
      </p:sp>
      <p:sp>
        <p:nvSpPr>
          <p:cNvPr id="5" name="Footer Placeholder 4"/>
          <p:cNvSpPr>
            <a:spLocks noGrp="1"/>
          </p:cNvSpPr>
          <p:nvPr>
            <p:ph type="ftr" sz="quarter" idx="11"/>
          </p:nvPr>
        </p:nvSpPr>
        <p:spPr>
          <a:xfrm>
            <a:off x="5791200" y="6356350"/>
            <a:ext cx="2895600" cy="365125"/>
          </a:xfrm>
        </p:spPr>
        <p:txBody>
          <a:bodyPr/>
          <a:lstStyle>
            <a:lvl1pPr algn="r">
              <a:defRPr/>
            </a:lvl1pPr>
          </a:lstStyle>
          <a:p>
            <a:endParaRPr lang="en-GB"/>
          </a:p>
        </p:txBody>
      </p:sp>
      <p:sp>
        <p:nvSpPr>
          <p:cNvPr id="11" name="TextBox 10"/>
          <p:cNvSpPr txBox="1"/>
          <p:nvPr/>
        </p:nvSpPr>
        <p:spPr>
          <a:xfrm>
            <a:off x="3148584" y="4261104"/>
            <a:ext cx="1219200" cy="584775"/>
          </a:xfrm>
          <a:prstGeom prst="rect">
            <a:avLst/>
          </a:prstGeom>
          <a:noFill/>
        </p:spPr>
        <p:txBody>
          <a:bodyPr wrap="square" rtlCol="0">
            <a:spAutoFit/>
          </a:bodyPr>
          <a:lstStyle/>
          <a:p>
            <a:pPr algn="r"/>
            <a:r>
              <a:rPr lang="en-US" sz="3200" spc="150" dirty="0" smtClean="0">
                <a:solidFill>
                  <a:schemeClr val="accent1"/>
                </a:solidFill>
                <a:sym typeface="Wingdings"/>
              </a:rPr>
              <a:t></a:t>
            </a:r>
            <a:endParaRPr lang="en-US" sz="3200" spc="150" dirty="0">
              <a:solidFill>
                <a:schemeClr val="accent1"/>
              </a:solidFill>
            </a:endParaRPr>
          </a:p>
        </p:txBody>
      </p:sp>
      <p:sp>
        <p:nvSpPr>
          <p:cNvPr id="6" name="Slide Number Placeholder 5"/>
          <p:cNvSpPr>
            <a:spLocks noGrp="1"/>
          </p:cNvSpPr>
          <p:nvPr>
            <p:ph type="sldNum" sz="quarter" idx="12"/>
          </p:nvPr>
        </p:nvSpPr>
        <p:spPr>
          <a:xfrm>
            <a:off x="3962399" y="4392168"/>
            <a:ext cx="1219200" cy="365125"/>
          </a:xfrm>
        </p:spPr>
        <p:txBody>
          <a:bodyPr/>
          <a:lstStyle>
            <a:lvl1pPr algn="ctr">
              <a:defRPr sz="2400">
                <a:latin typeface="+mj-lt"/>
              </a:defRPr>
            </a:lvl1pPr>
          </a:lstStyle>
          <a:p>
            <a:fld id="{A6536789-D321-4B21-BB59-5ECC6D5774B9}" type="slidenum">
              <a:rPr lang="en-GB" smtClean="0"/>
              <a:t>‹#›</a:t>
            </a:fld>
            <a:endParaRPr lang="en-GB"/>
          </a:p>
        </p:txBody>
      </p:sp>
      <p:sp>
        <p:nvSpPr>
          <p:cNvPr id="15" name="TextBox 14"/>
          <p:cNvSpPr txBox="1"/>
          <p:nvPr/>
        </p:nvSpPr>
        <p:spPr>
          <a:xfrm>
            <a:off x="4818888" y="4261104"/>
            <a:ext cx="1219200" cy="584775"/>
          </a:xfrm>
          <a:prstGeom prst="rect">
            <a:avLst/>
          </a:prstGeom>
          <a:noFill/>
        </p:spPr>
        <p:txBody>
          <a:bodyPr wrap="square" rtlCol="0">
            <a:spAutoFit/>
          </a:bodyPr>
          <a:lstStyle/>
          <a:p>
            <a:pPr algn="l"/>
            <a:r>
              <a:rPr lang="en-US" sz="3200" spc="150" dirty="0" smtClean="0">
                <a:solidFill>
                  <a:schemeClr val="accent1"/>
                </a:solidFill>
                <a:sym typeface="Wingdings"/>
              </a:rPr>
              <a:t></a:t>
            </a:r>
            <a:endParaRPr lang="en-US" sz="3200" spc="150" dirty="0">
              <a:solidFill>
                <a:schemeClr val="accent1"/>
              </a:solidFill>
            </a:endParaRPr>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0B95B1D-74D0-48E2-A6F7-92C40E3F631F}" type="datetimeFigureOut">
              <a:rPr lang="en-GB" smtClean="0"/>
              <a:t>28/01/2013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536789-D321-4B21-BB59-5ECC6D5774B9}"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Rectangle 6"/>
          <p:cNvSpPr/>
          <p:nvPr/>
        </p:nvSpPr>
        <p:spPr>
          <a:xfrm>
            <a:off x="-1" y="2545080"/>
            <a:ext cx="9144000" cy="3255264"/>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p:nvSpPr>
        <p:spPr>
          <a:xfrm>
            <a:off x="-1" y="2667000"/>
            <a:ext cx="9144000" cy="2739571"/>
          </a:xfrm>
          <a:prstGeom prst="rect">
            <a:avLst/>
          </a:prstGeom>
          <a:solidFill>
            <a:schemeClr val="accent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1" y="5479143"/>
            <a:ext cx="9144000" cy="235857"/>
          </a:xfrm>
          <a:prstGeom prst="rect">
            <a:avLst/>
          </a:prstGeom>
          <a:solidFill>
            <a:schemeClr val="accent2"/>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28599" y="2819400"/>
            <a:ext cx="8686800" cy="1463040"/>
          </a:xfrm>
        </p:spPr>
        <p:txBody>
          <a:bodyPr anchor="b" anchorCtr="0">
            <a:noAutofit/>
          </a:bodyPr>
          <a:lstStyle>
            <a:lvl1pPr algn="ctr">
              <a:defRPr sz="72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571499" y="4800600"/>
            <a:ext cx="8001000" cy="548640"/>
          </a:xfrm>
        </p:spPr>
        <p:txBody>
          <a:bodyPr anchor="b"/>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0B95B1D-74D0-48E2-A6F7-92C40E3F631F}" type="datetimeFigureOut">
              <a:rPr lang="en-GB" smtClean="0"/>
              <a:t>28/01/2013</a:t>
            </a:fld>
            <a:endParaRPr lang="en-GB"/>
          </a:p>
        </p:txBody>
      </p:sp>
      <p:sp>
        <p:nvSpPr>
          <p:cNvPr id="5" name="Footer Placeholder 4"/>
          <p:cNvSpPr>
            <a:spLocks noGrp="1"/>
          </p:cNvSpPr>
          <p:nvPr>
            <p:ph type="ftr" sz="quarter" idx="11"/>
          </p:nvPr>
        </p:nvSpPr>
        <p:spPr>
          <a:xfrm>
            <a:off x="5791200" y="6356350"/>
            <a:ext cx="2895600" cy="365125"/>
          </a:xfrm>
        </p:spPr>
        <p:txBody>
          <a:bodyPr/>
          <a:lstStyle/>
          <a:p>
            <a:endParaRPr lang="en-GB"/>
          </a:p>
        </p:txBody>
      </p:sp>
      <p:sp>
        <p:nvSpPr>
          <p:cNvPr id="6" name="Slide Number Placeholder 5"/>
          <p:cNvSpPr>
            <a:spLocks noGrp="1"/>
          </p:cNvSpPr>
          <p:nvPr>
            <p:ph type="sldNum" sz="quarter" idx="12"/>
          </p:nvPr>
        </p:nvSpPr>
        <p:spPr>
          <a:xfrm>
            <a:off x="3959352" y="4389120"/>
            <a:ext cx="1216152" cy="365125"/>
          </a:xfrm>
        </p:spPr>
        <p:txBody>
          <a:bodyPr/>
          <a:lstStyle>
            <a:lvl1pPr algn="ctr">
              <a:defRPr sz="2400">
                <a:solidFill>
                  <a:srgbClr val="FFFFFF"/>
                </a:solidFill>
              </a:defRPr>
            </a:lvl1pPr>
          </a:lstStyle>
          <a:p>
            <a:fld id="{A6536789-D321-4B21-BB59-5ECC6D5774B9}" type="slidenum">
              <a:rPr lang="en-GB" smtClean="0"/>
              <a:t>‹#›</a:t>
            </a:fld>
            <a:endParaRPr lang="en-GB"/>
          </a:p>
        </p:txBody>
      </p:sp>
      <p:sp>
        <p:nvSpPr>
          <p:cNvPr id="11" name="TextBox 10"/>
          <p:cNvSpPr txBox="1"/>
          <p:nvPr/>
        </p:nvSpPr>
        <p:spPr>
          <a:xfrm>
            <a:off x="4818888" y="4261104"/>
            <a:ext cx="1219200" cy="584775"/>
          </a:xfrm>
          <a:prstGeom prst="rect">
            <a:avLst/>
          </a:prstGeom>
          <a:noFill/>
        </p:spPr>
        <p:txBody>
          <a:bodyPr wrap="square" rtlCol="0">
            <a:spAutoFit/>
          </a:bodyPr>
          <a:lstStyle/>
          <a:p>
            <a:pPr algn="l"/>
            <a:r>
              <a:rPr lang="en-US" sz="3200" spc="150" dirty="0" smtClean="0">
                <a:solidFill>
                  <a:srgbClr val="FFFFFF"/>
                </a:solidFill>
                <a:sym typeface="Wingdings"/>
              </a:rPr>
              <a:t></a:t>
            </a:r>
            <a:endParaRPr lang="en-US" sz="3200" spc="150" dirty="0">
              <a:solidFill>
                <a:srgbClr val="FFFFFF"/>
              </a:solidFill>
            </a:endParaRPr>
          </a:p>
        </p:txBody>
      </p:sp>
      <p:sp>
        <p:nvSpPr>
          <p:cNvPr id="12" name="TextBox 11"/>
          <p:cNvSpPr txBox="1"/>
          <p:nvPr/>
        </p:nvSpPr>
        <p:spPr>
          <a:xfrm>
            <a:off x="3148584" y="4261104"/>
            <a:ext cx="1219200" cy="584775"/>
          </a:xfrm>
          <a:prstGeom prst="rect">
            <a:avLst/>
          </a:prstGeom>
          <a:noFill/>
        </p:spPr>
        <p:txBody>
          <a:bodyPr wrap="square" rtlCol="0">
            <a:spAutoFit/>
          </a:bodyPr>
          <a:lstStyle/>
          <a:p>
            <a:pPr algn="r"/>
            <a:r>
              <a:rPr lang="en-US" sz="3200" spc="150" dirty="0" smtClean="0">
                <a:solidFill>
                  <a:srgbClr val="FFFFFF"/>
                </a:solidFill>
                <a:sym typeface="Wingdings"/>
              </a:rPr>
              <a:t></a:t>
            </a:r>
            <a:endParaRPr lang="en-US" sz="3200" spc="150" dirty="0">
              <a:solidFill>
                <a:srgbClr val="FFFFFF"/>
              </a:solidFill>
            </a:endParaRP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20B95B1D-74D0-48E2-A6F7-92C40E3F631F}" type="datetimeFigureOut">
              <a:rPr lang="en-GB" smtClean="0"/>
              <a:t>28/01/2013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536789-D321-4B21-BB59-5ECC6D5774B9}"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20B95B1D-74D0-48E2-A6F7-92C40E3F631F}" type="datetimeFigureOut">
              <a:rPr lang="en-GB" smtClean="0"/>
              <a:t>28/01/2013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6536789-D321-4B21-BB59-5ECC6D5774B9}"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0B95B1D-74D0-48E2-A6F7-92C40E3F631F}" type="datetimeFigureOut">
              <a:rPr lang="en-GB" smtClean="0"/>
              <a:t>28/01/2013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536789-D321-4B21-BB59-5ECC6D5774B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B95B1D-74D0-48E2-A6F7-92C40E3F631F}" type="datetimeFigureOut">
              <a:rPr lang="en-GB" smtClean="0"/>
              <a:t>28/01/2013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6536789-D321-4B21-BB59-5ECC6D5774B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5638800" cy="946150"/>
          </a:xfrm>
        </p:spPr>
        <p:txBody>
          <a:bodyPr anchor="ctr">
            <a:noAutofit/>
          </a:bodyPr>
          <a:lstStyle>
            <a:lvl1pPr algn="l">
              <a:defRPr sz="4000" b="0"/>
            </a:lvl1pPr>
          </a:lstStyle>
          <a:p>
            <a:r>
              <a:rPr lang="en-US" smtClean="0"/>
              <a:t>Click to edit Master title style</a:t>
            </a:r>
            <a:endParaRPr lang="en-US" dirty="0"/>
          </a:p>
        </p:txBody>
      </p:sp>
      <p:sp>
        <p:nvSpPr>
          <p:cNvPr id="3" name="Content Placeholder 2"/>
          <p:cNvSpPr>
            <a:spLocks noGrp="1"/>
          </p:cNvSpPr>
          <p:nvPr>
            <p:ph idx="1"/>
          </p:nvPr>
        </p:nvSpPr>
        <p:spPr>
          <a:xfrm>
            <a:off x="438912" y="1719072"/>
            <a:ext cx="8247888" cy="45354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0B95B1D-74D0-48E2-A6F7-92C40E3F631F}" type="datetimeFigureOut">
              <a:rPr lang="en-GB" smtClean="0"/>
              <a:t>28/01/2013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536789-D321-4B21-BB59-5ECC6D5774B9}" type="slidenum">
              <a:rPr lang="en-GB" smtClean="0"/>
              <a:t>‹#›</a:t>
            </a:fld>
            <a:endParaRPr lang="en-GB"/>
          </a:p>
        </p:txBody>
      </p:sp>
      <p:sp>
        <p:nvSpPr>
          <p:cNvPr id="8" name="Rectangle 7"/>
          <p:cNvSpPr/>
          <p:nvPr/>
        </p:nvSpPr>
        <p:spPr>
          <a:xfrm>
            <a:off x="6172200" y="161544"/>
            <a:ext cx="2971800" cy="115214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6248400" y="274320"/>
            <a:ext cx="2743200" cy="944880"/>
          </a:xfrm>
        </p:spPr>
        <p:txBody>
          <a:bodyPr anchor="ctr">
            <a:normAutofit/>
          </a:bodyPr>
          <a:lstStyle>
            <a:lvl1pPr marL="0" indent="0">
              <a:buNone/>
              <a:defRPr sz="16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Rectangle 8"/>
          <p:cNvSpPr/>
          <p:nvPr/>
        </p:nvSpPr>
        <p:spPr>
          <a:xfrm>
            <a:off x="6144768" y="134112"/>
            <a:ext cx="76200" cy="1219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6144768" y="134112"/>
            <a:ext cx="76200" cy="1219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436880" y="1717040"/>
            <a:ext cx="8249920" cy="4531360"/>
          </a:xfrm>
          <a:solidFill>
            <a:schemeClr val="bg2">
              <a:lumMod val="60000"/>
              <a:lumOff val="40000"/>
            </a:schemeClr>
          </a:solidFill>
          <a:effectLst>
            <a:outerShdw blurRad="76200" dist="38100" dir="3600000" algn="ctr" rotWithShape="0">
              <a:srgbClr val="000000">
                <a:alpha val="50000"/>
              </a:srgb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5" name="Date Placeholder 4"/>
          <p:cNvSpPr>
            <a:spLocks noGrp="1"/>
          </p:cNvSpPr>
          <p:nvPr>
            <p:ph type="dt" sz="half" idx="10"/>
          </p:nvPr>
        </p:nvSpPr>
        <p:spPr/>
        <p:txBody>
          <a:bodyPr/>
          <a:lstStyle/>
          <a:p>
            <a:fld id="{20B95B1D-74D0-48E2-A6F7-92C40E3F631F}" type="datetimeFigureOut">
              <a:rPr lang="en-GB" smtClean="0"/>
              <a:t>28/01/2013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536789-D321-4B21-BB59-5ECC6D5774B9}" type="slidenum">
              <a:rPr lang="en-GB" smtClean="0"/>
              <a:t>‹#›</a:t>
            </a:fld>
            <a:endParaRPr lang="en-GB"/>
          </a:p>
        </p:txBody>
      </p:sp>
      <p:sp>
        <p:nvSpPr>
          <p:cNvPr id="8" name="Rectangle 7"/>
          <p:cNvSpPr/>
          <p:nvPr/>
        </p:nvSpPr>
        <p:spPr>
          <a:xfrm>
            <a:off x="6172200" y="161544"/>
            <a:ext cx="2971800" cy="115214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9" name="Rectangle 8"/>
          <p:cNvSpPr/>
          <p:nvPr/>
        </p:nvSpPr>
        <p:spPr>
          <a:xfrm>
            <a:off x="6144768" y="134112"/>
            <a:ext cx="76200" cy="1219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81000" y="228600"/>
            <a:ext cx="5638800" cy="1005840"/>
          </a:xfrm>
        </p:spPr>
        <p:txBody>
          <a:bodyPr anchor="ctr">
            <a:noAutofit/>
          </a:bodyPr>
          <a:lstStyle>
            <a:lvl1pPr algn="l">
              <a:defRPr sz="40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6248400" y="228600"/>
            <a:ext cx="2819400" cy="1005840"/>
          </a:xfrm>
        </p:spPr>
        <p:txBody>
          <a:bodyPr anchor="ctr">
            <a:normAutofit/>
          </a:bodyPr>
          <a:lstStyle>
            <a:lvl1pPr marL="0" indent="0">
              <a:buNone/>
              <a:defRPr sz="16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Rectangle 10"/>
          <p:cNvSpPr/>
          <p:nvPr/>
        </p:nvSpPr>
        <p:spPr>
          <a:xfrm>
            <a:off x="6144768" y="134112"/>
            <a:ext cx="76200" cy="1219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0B95B1D-74D0-48E2-A6F7-92C40E3F631F}" type="datetimeFigureOut">
              <a:rPr lang="en-GB" smtClean="0"/>
              <a:t>28/01/2013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536789-D321-4B21-BB59-5ECC6D5774B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7" name="Rectangle 6"/>
          <p:cNvSpPr/>
          <p:nvPr/>
        </p:nvSpPr>
        <p:spPr>
          <a:xfrm rot="5400000">
            <a:off x="4591050" y="2409824"/>
            <a:ext cx="6858000" cy="2038351"/>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p:nvSpPr>
        <p:spPr>
          <a:xfrm rot="5400000">
            <a:off x="4668203" y="2570797"/>
            <a:ext cx="6858000" cy="1716405"/>
          </a:xfrm>
          <a:prstGeom prst="rect">
            <a:avLst/>
          </a:prstGeom>
          <a:solidFill>
            <a:schemeClr val="accent2"/>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Vertical Title 1"/>
          <p:cNvSpPr>
            <a:spLocks noGrp="1"/>
          </p:cNvSpPr>
          <p:nvPr>
            <p:ph type="title" orient="vert"/>
          </p:nvPr>
        </p:nvSpPr>
        <p:spPr>
          <a:xfrm>
            <a:off x="7315200" y="274638"/>
            <a:ext cx="1447800" cy="5851525"/>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199" y="274638"/>
            <a:ext cx="6353175"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0B95B1D-74D0-48E2-A6F7-92C40E3F631F}" type="datetimeFigureOut">
              <a:rPr lang="en-GB" smtClean="0"/>
              <a:t>28/01/2013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6096000" y="6356350"/>
            <a:ext cx="762000" cy="365125"/>
          </a:xfrm>
        </p:spPr>
        <p:txBody>
          <a:bodyPr/>
          <a:lstStyle/>
          <a:p>
            <a:fld id="{A6536789-D321-4B21-BB59-5ECC6D5774B9}" type="slidenum">
              <a:rPr lang="en-GB" smtClean="0"/>
              <a:t>‹#›</a:t>
            </a:fld>
            <a:endParaRPr lang="en-GB"/>
          </a:p>
        </p:txBody>
      </p:sp>
      <p:sp>
        <p:nvSpPr>
          <p:cNvPr id="9" name="Rectangle 8"/>
          <p:cNvSpPr/>
          <p:nvPr/>
        </p:nvSpPr>
        <p:spPr>
          <a:xfrm rot="5400000">
            <a:off x="3681476" y="3354324"/>
            <a:ext cx="6858000" cy="149352"/>
          </a:xfrm>
          <a:prstGeom prst="rect">
            <a:avLst/>
          </a:prstGeom>
          <a:solidFill>
            <a:schemeClr val="accent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100584"/>
            <a:ext cx="9144000" cy="1453896"/>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p:nvSpPr>
        <p:spPr>
          <a:xfrm>
            <a:off x="0" y="167641"/>
            <a:ext cx="9144000" cy="1154314"/>
          </a:xfrm>
          <a:prstGeom prst="rect">
            <a:avLst/>
          </a:prstGeom>
          <a:solidFill>
            <a:schemeClr val="accent2"/>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457200" y="182880"/>
            <a:ext cx="8229600" cy="111166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2"/>
                </a:solidFill>
              </a:defRPr>
            </a:lvl1pPr>
          </a:lstStyle>
          <a:p>
            <a:fld id="{20B95B1D-74D0-48E2-A6F7-92C40E3F631F}" type="datetimeFigureOut">
              <a:rPr lang="en-GB" smtClean="0"/>
              <a:t>28/01/2013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2"/>
                </a:solidFill>
              </a:defRPr>
            </a:lvl1pPr>
          </a:lstStyle>
          <a:p>
            <a:fld id="{A6536789-D321-4B21-BB59-5ECC6D5774B9}" type="slidenum">
              <a:rPr lang="en-GB" smtClean="0"/>
              <a:t>‹#›</a:t>
            </a:fld>
            <a:endParaRPr lang="en-GB"/>
          </a:p>
        </p:txBody>
      </p:sp>
      <p:sp>
        <p:nvSpPr>
          <p:cNvPr id="9" name="Rectangle 8"/>
          <p:cNvSpPr/>
          <p:nvPr/>
        </p:nvSpPr>
        <p:spPr>
          <a:xfrm>
            <a:off x="0" y="1368552"/>
            <a:ext cx="9144000" cy="149352"/>
          </a:xfrm>
          <a:prstGeom prst="rect">
            <a:avLst/>
          </a:prstGeom>
          <a:solidFill>
            <a:schemeClr val="accent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defTabSz="914400" rtl="0" eaLnBrk="1" latinLnBrk="0" hangingPunct="1">
        <a:spcBef>
          <a:spcPct val="0"/>
        </a:spcBef>
        <a:buNone/>
        <a:defRPr sz="5400" b="0" kern="1200" cap="none" spc="0">
          <a:ln w="13970" cmpd="sng">
            <a:solidFill>
              <a:srgbClr val="FFFFFF"/>
            </a:solidFill>
            <a:prstDash val="solid"/>
          </a:ln>
          <a:solidFill>
            <a:srgbClr val="FFFFFF"/>
          </a:solidFill>
          <a:effectLst>
            <a:outerShdw blurRad="63500" dir="3600000" algn="tl" rotWithShape="0">
              <a:srgbClr val="000000">
                <a:alpha val="70000"/>
              </a:srgbClr>
            </a:outerShdw>
          </a:effectLst>
          <a:latin typeface="+mj-lt"/>
          <a:ea typeface="+mj-ea"/>
          <a:cs typeface="+mj-cs"/>
        </a:defRPr>
      </a:lvl1pPr>
    </p:titleStyle>
    <p:bodyStyle>
      <a:lvl1pPr marL="342900" indent="-342900" algn="l" defTabSz="914400" rtl="0" eaLnBrk="1" latinLnBrk="0" hangingPunct="1">
        <a:spcBef>
          <a:spcPct val="20000"/>
        </a:spcBef>
        <a:buClr>
          <a:schemeClr val="accent1"/>
        </a:buClr>
        <a:buSzPct val="75000"/>
        <a:buFont typeface="Wingdings" pitchFamily="2" charset="2"/>
        <a:buChar char=""/>
        <a:defRPr sz="2400" kern="1200">
          <a:solidFill>
            <a:schemeClr val="tx2"/>
          </a:solidFill>
          <a:latin typeface="+mn-lt"/>
          <a:ea typeface="+mn-ea"/>
          <a:cs typeface="+mn-cs"/>
        </a:defRPr>
      </a:lvl1pPr>
      <a:lvl2pPr marL="742950" indent="-285750" algn="l" defTabSz="914400" rtl="0" eaLnBrk="1" latinLnBrk="0" hangingPunct="1">
        <a:spcBef>
          <a:spcPct val="20000"/>
        </a:spcBef>
        <a:buClr>
          <a:schemeClr val="accent2"/>
        </a:buClr>
        <a:buSzPct val="85000"/>
        <a:buFont typeface="Courier New" pitchFamily="49" charset="0"/>
        <a:buChar char="o"/>
        <a:defRPr sz="2000" kern="1200">
          <a:solidFill>
            <a:schemeClr val="tx2"/>
          </a:solidFill>
          <a:latin typeface="+mn-lt"/>
          <a:ea typeface="+mn-ea"/>
          <a:cs typeface="+mn-cs"/>
        </a:defRPr>
      </a:lvl2pPr>
      <a:lvl3pPr marL="11430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60020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2057400" indent="-228600" algn="l" defTabSz="914400" rtl="0" eaLnBrk="1" latinLnBrk="0" hangingPunct="1">
        <a:spcBef>
          <a:spcPct val="20000"/>
        </a:spcBef>
        <a:buClr>
          <a:schemeClr val="accent5"/>
        </a:buClr>
        <a:buFont typeface="Arial" pitchFamily="34" charset="0"/>
        <a:buChar char="•"/>
        <a:defRPr sz="1400" kern="1200" baseline="0">
          <a:solidFill>
            <a:schemeClr val="tx2"/>
          </a:solidFill>
          <a:latin typeface="+mn-lt"/>
          <a:ea typeface="+mn-ea"/>
          <a:cs typeface="+mn-cs"/>
        </a:defRPr>
      </a:lvl5pPr>
      <a:lvl6pPr marL="2514600" indent="-228600" algn="l" defTabSz="914400" rtl="0" eaLnBrk="1" latinLnBrk="0" hangingPunct="1">
        <a:spcBef>
          <a:spcPct val="20000"/>
        </a:spcBef>
        <a:buClr>
          <a:schemeClr val="accent6"/>
        </a:buClr>
        <a:buFont typeface="Arial" pitchFamily="34" charset="0"/>
        <a:buChar char="•"/>
        <a:defRPr sz="1400" kern="1200">
          <a:solidFill>
            <a:schemeClr val="tx2"/>
          </a:solidFill>
          <a:latin typeface="+mn-lt"/>
          <a:ea typeface="+mn-ea"/>
          <a:cs typeface="+mn-cs"/>
        </a:defRPr>
      </a:lvl6pPr>
      <a:lvl7pPr marL="2971800" indent="-22860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7pPr>
      <a:lvl8pPr marL="3429000" indent="-22860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8pPr>
      <a:lvl9pPr marL="3886200" indent="-228600" algn="l" defTabSz="914400" rtl="0" eaLnBrk="1" latinLnBrk="0" hangingPunct="1">
        <a:spcBef>
          <a:spcPct val="20000"/>
        </a:spcBef>
        <a:buClr>
          <a:schemeClr val="accent5"/>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www.wales.nhs.uk/sitesplus/888/page/page/46350" TargetMode="External"/><Relationship Id="rId3" Type="http://schemas.openxmlformats.org/officeDocument/2006/relationships/hyperlink" Target="http://www.wales.nhs.uk/sitesplus/888/page/page/46344" TargetMode="External"/><Relationship Id="rId7" Type="http://schemas.openxmlformats.org/officeDocument/2006/relationships/hyperlink" Target="http://www.wales.nhs.uk/sitesplus/888/page/page/46349" TargetMode="External"/><Relationship Id="rId2" Type="http://schemas.openxmlformats.org/officeDocument/2006/relationships/hyperlink" Target="http://www.wales.nhs.uk/sitesplus/888/page/page/46335" TargetMode="External"/><Relationship Id="rId1" Type="http://schemas.openxmlformats.org/officeDocument/2006/relationships/slideLayout" Target="../slideLayouts/slideLayout2.xml"/><Relationship Id="rId6" Type="http://schemas.openxmlformats.org/officeDocument/2006/relationships/hyperlink" Target="http://www.wales.nhs.uk/sitesplus/888/page/page/46348" TargetMode="External"/><Relationship Id="rId5" Type="http://schemas.openxmlformats.org/officeDocument/2006/relationships/hyperlink" Target="http://www.wales.nhs.uk/sitesplus/888/page/page/46347" TargetMode="External"/><Relationship Id="rId4" Type="http://schemas.openxmlformats.org/officeDocument/2006/relationships/hyperlink" Target="http://www.wales.nhs.uk/sitesplus/888/page/page/46346" TargetMode="External"/></Relationships>
</file>

<file path=ppt/slides/_rels/slide22.xml.rels><?xml version="1.0" encoding="UTF-8" standalone="yes"?>
<Relationships xmlns="http://schemas.openxmlformats.org/package/2006/relationships"><Relationship Id="rId2" Type="http://schemas.openxmlformats.org/officeDocument/2006/relationships/hyperlink" Target="http://www.phorcast.org.uk/page.php?page_id=296"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wales.nhs.uk/sitesplus/888/page/43833"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phorcast.org.uk/page.php?area_id=1" TargetMode="External"/><Relationship Id="rId2" Type="http://schemas.openxmlformats.org/officeDocument/2006/relationships/hyperlink" Target="http://www.nhscareers.nhs.uk/explore-by-career/wider-healthcare-team/careers-in-the-wider-healthcare-team/corporate-services/health-promotion-specialist/" TargetMode="External"/><Relationship Id="rId1" Type="http://schemas.openxmlformats.org/officeDocument/2006/relationships/slideLayout" Target="../slideLayouts/slideLayout2.xml"/><Relationship Id="rId6" Type="http://schemas.openxmlformats.org/officeDocument/2006/relationships/hyperlink" Target="http://www.who.int/topics/health_promotion/en/" TargetMode="External"/><Relationship Id="rId5" Type="http://schemas.openxmlformats.org/officeDocument/2006/relationships/hyperlink" Target="http://www.wales.nhs.uk/sitesplus/888/page/44942" TargetMode="External"/><Relationship Id="rId4" Type="http://schemas.openxmlformats.org/officeDocument/2006/relationships/hyperlink" Target="http://www.healthpromotionagency.org.uk/Healthpromotion/Health/section2.htm" TargetMode="External"/></Relationships>
</file>

<file path=ppt/slides/_rels/slide29.xml.rels><?xml version="1.0" encoding="UTF-8" standalone="yes"?>
<Relationships xmlns="http://schemas.openxmlformats.org/package/2006/relationships"><Relationship Id="rId2" Type="http://schemas.openxmlformats.org/officeDocument/2006/relationships/hyperlink" Target="http://www.who.int/healthpromotion/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Health Promotion in Practice</a:t>
            </a:r>
            <a:endParaRPr lang="en-GB" dirty="0"/>
          </a:p>
        </p:txBody>
      </p:sp>
      <p:sp>
        <p:nvSpPr>
          <p:cNvPr id="3" name="Subtitle 2"/>
          <p:cNvSpPr>
            <a:spLocks noGrp="1"/>
          </p:cNvSpPr>
          <p:nvPr>
            <p:ph type="subTitle" idx="1"/>
          </p:nvPr>
        </p:nvSpPr>
        <p:spPr/>
        <p:txBody>
          <a:bodyPr>
            <a:noAutofit/>
          </a:bodyPr>
          <a:lstStyle/>
          <a:p>
            <a:r>
              <a:rPr lang="en-GB" sz="3200" dirty="0" smtClean="0"/>
              <a:t>SHSS5037</a:t>
            </a:r>
            <a:endParaRPr lang="en-GB" sz="3200" dirty="0"/>
          </a:p>
        </p:txBody>
      </p:sp>
    </p:spTree>
    <p:extLst>
      <p:ext uri="{BB962C8B-B14F-4D97-AF65-F5344CB8AC3E}">
        <p14:creationId xmlns:p14="http://schemas.microsoft.com/office/powerpoint/2010/main" val="9021846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4400" dirty="0" smtClean="0">
                <a:solidFill>
                  <a:schemeClr val="tx1"/>
                </a:solidFill>
                <a:effectLst/>
                <a:latin typeface="Aharoni" pitchFamily="2" charset="-79"/>
                <a:cs typeface="Aharoni" pitchFamily="2" charset="-79"/>
              </a:rPr>
              <a:t/>
            </a:r>
            <a:br>
              <a:rPr lang="en-GB" sz="4400" dirty="0" smtClean="0">
                <a:solidFill>
                  <a:schemeClr val="tx1"/>
                </a:solidFill>
                <a:effectLst/>
                <a:latin typeface="Aharoni" pitchFamily="2" charset="-79"/>
                <a:cs typeface="Aharoni" pitchFamily="2" charset="-79"/>
              </a:rPr>
            </a:br>
            <a:endParaRPr lang="en-GB" sz="4000" dirty="0">
              <a:solidFill>
                <a:schemeClr val="tx1"/>
              </a:solidFill>
              <a:effectLst/>
              <a:latin typeface="Aharoni" pitchFamily="2" charset="-79"/>
              <a:cs typeface="Aharoni" pitchFamily="2" charset="-79"/>
            </a:endParaRPr>
          </a:p>
        </p:txBody>
      </p:sp>
      <p:sp>
        <p:nvSpPr>
          <p:cNvPr id="3" name="Content Placeholder 2"/>
          <p:cNvSpPr>
            <a:spLocks noGrp="1"/>
          </p:cNvSpPr>
          <p:nvPr>
            <p:ph idx="1"/>
          </p:nvPr>
        </p:nvSpPr>
        <p:spPr/>
        <p:txBody>
          <a:bodyPr>
            <a:normAutofit/>
          </a:bodyPr>
          <a:lstStyle/>
          <a:p>
            <a:r>
              <a:rPr lang="en-GB" sz="4000" dirty="0">
                <a:solidFill>
                  <a:schemeClr val="tx1"/>
                </a:solidFill>
                <a:latin typeface="Aharoni" pitchFamily="2" charset="-79"/>
                <a:cs typeface="Aharoni" pitchFamily="2" charset="-79"/>
              </a:rPr>
              <a:t>What are the differences between Health Promotion &amp; Public Health?</a:t>
            </a:r>
            <a:endParaRPr lang="en-GB" sz="4000" dirty="0"/>
          </a:p>
        </p:txBody>
      </p:sp>
    </p:spTree>
    <p:extLst>
      <p:ext uri="{BB962C8B-B14F-4D97-AF65-F5344CB8AC3E}">
        <p14:creationId xmlns:p14="http://schemas.microsoft.com/office/powerpoint/2010/main" val="158980900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is Health Promotion?</a:t>
            </a:r>
            <a:endParaRPr lang="en-GB" dirty="0"/>
          </a:p>
        </p:txBody>
      </p:sp>
      <p:sp>
        <p:nvSpPr>
          <p:cNvPr id="3" name="Content Placeholder 2"/>
          <p:cNvSpPr>
            <a:spLocks noGrp="1"/>
          </p:cNvSpPr>
          <p:nvPr>
            <p:ph idx="1"/>
          </p:nvPr>
        </p:nvSpPr>
        <p:spPr/>
        <p:txBody>
          <a:bodyPr>
            <a:normAutofit/>
          </a:bodyPr>
          <a:lstStyle/>
          <a:p>
            <a:r>
              <a:rPr lang="en-GB" sz="3200" dirty="0"/>
              <a:t>Health promotion is the process of enabling people to increase control over, and to improve, their health. It moves beyond a focus on individual behaviour towards a wide range of social and environmental interventions</a:t>
            </a:r>
            <a:r>
              <a:rPr lang="en-GB" sz="3200" dirty="0" smtClean="0"/>
              <a:t>.                                                        				</a:t>
            </a:r>
            <a:r>
              <a:rPr lang="en-GB" sz="3200" dirty="0"/>
              <a:t>	</a:t>
            </a:r>
            <a:r>
              <a:rPr lang="en-GB" sz="3200" dirty="0" smtClean="0"/>
              <a:t>(WHO, </a:t>
            </a:r>
            <a:r>
              <a:rPr lang="en-GB" sz="3200" dirty="0" smtClean="0"/>
              <a:t>2013a)</a:t>
            </a:r>
            <a:endParaRPr lang="en-GB" sz="3200" dirty="0"/>
          </a:p>
        </p:txBody>
      </p:sp>
    </p:spTree>
    <p:extLst>
      <p:ext uri="{BB962C8B-B14F-4D97-AF65-F5344CB8AC3E}">
        <p14:creationId xmlns:p14="http://schemas.microsoft.com/office/powerpoint/2010/main" val="400951838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Health Promotion?</a:t>
            </a:r>
          </a:p>
        </p:txBody>
      </p:sp>
      <p:sp>
        <p:nvSpPr>
          <p:cNvPr id="3" name="Content Placeholder 2"/>
          <p:cNvSpPr>
            <a:spLocks noGrp="1"/>
          </p:cNvSpPr>
          <p:nvPr>
            <p:ph idx="1"/>
          </p:nvPr>
        </p:nvSpPr>
        <p:spPr/>
        <p:txBody>
          <a:bodyPr/>
          <a:lstStyle/>
          <a:p>
            <a:r>
              <a:rPr lang="en-US" dirty="0"/>
              <a:t>This perspective is derived from a conception of “health” as the extent to which an individual or group is able, on the one hand, to </a:t>
            </a:r>
            <a:r>
              <a:rPr lang="en-US" dirty="0" err="1"/>
              <a:t>realise</a:t>
            </a:r>
            <a:r>
              <a:rPr lang="en-US" dirty="0"/>
              <a:t> aspirations and satisfy needs; and, on the other hand, to change or cope with the environment. Health is, therefore, seen as a resource for everyday life, not the objective of living; it is a positive concept </a:t>
            </a:r>
            <a:r>
              <a:rPr lang="en-US" dirty="0" err="1"/>
              <a:t>emphasising</a:t>
            </a:r>
            <a:r>
              <a:rPr lang="en-US" dirty="0"/>
              <a:t> social and personal resources, as well as physical capacities. </a:t>
            </a:r>
          </a:p>
          <a:p>
            <a:pPr marL="0" indent="0">
              <a:buNone/>
            </a:pPr>
            <a:r>
              <a:rPr lang="en-US" sz="1800" dirty="0"/>
              <a:t>					</a:t>
            </a:r>
            <a:r>
              <a:rPr lang="en-US" sz="1800" dirty="0" smtClean="0"/>
              <a:t>		(</a:t>
            </a:r>
            <a:r>
              <a:rPr lang="en-US" sz="1800" dirty="0"/>
              <a:t>WHO, </a:t>
            </a:r>
            <a:r>
              <a:rPr lang="en-US" sz="1800" dirty="0" smtClean="0"/>
              <a:t>2013b)</a:t>
            </a:r>
            <a:endParaRPr lang="en-US" sz="1800" dirty="0"/>
          </a:p>
          <a:p>
            <a:endParaRPr lang="en-US" dirty="0"/>
          </a:p>
          <a:p>
            <a:endParaRPr lang="en-GB" dirty="0"/>
          </a:p>
        </p:txBody>
      </p:sp>
    </p:spTree>
    <p:extLst>
      <p:ext uri="{BB962C8B-B14F-4D97-AF65-F5344CB8AC3E}">
        <p14:creationId xmlns:p14="http://schemas.microsoft.com/office/powerpoint/2010/main" val="2500792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Health Promotion?</a:t>
            </a:r>
          </a:p>
        </p:txBody>
      </p:sp>
      <p:sp>
        <p:nvSpPr>
          <p:cNvPr id="3" name="Content Placeholder 2"/>
          <p:cNvSpPr>
            <a:spLocks noGrp="1"/>
          </p:cNvSpPr>
          <p:nvPr>
            <p:ph idx="1"/>
          </p:nvPr>
        </p:nvSpPr>
        <p:spPr/>
        <p:txBody>
          <a:bodyPr>
            <a:normAutofit/>
          </a:bodyPr>
          <a:lstStyle/>
          <a:p>
            <a:r>
              <a:rPr lang="en-GB" sz="2800" dirty="0" smtClean="0"/>
              <a:t>As </a:t>
            </a:r>
            <a:r>
              <a:rPr lang="en-GB" sz="2800" dirty="0"/>
              <a:t>a concept and set of practical strategies it remains an essential guide in addressing the major health challenges faced by developing and developed nations, including communicable and non-communicable diseases, and issues related to human development and health</a:t>
            </a:r>
            <a:r>
              <a:rPr lang="en-GB" sz="2800" dirty="0" smtClean="0"/>
              <a:t>.</a:t>
            </a:r>
          </a:p>
          <a:p>
            <a:pPr marL="2103120" lvl="8" indent="0">
              <a:buNone/>
            </a:pPr>
            <a:r>
              <a:rPr lang="en-GB" sz="2000" dirty="0" smtClean="0"/>
              <a:t>			(Public Health Agency, </a:t>
            </a:r>
            <a:r>
              <a:rPr lang="en-GB" sz="2000" dirty="0" err="1" smtClean="0"/>
              <a:t>n.d</a:t>
            </a:r>
            <a:r>
              <a:rPr lang="en-GB" sz="2000" dirty="0" smtClean="0"/>
              <a:t>)</a:t>
            </a:r>
            <a:endParaRPr lang="en-GB" sz="2000" dirty="0"/>
          </a:p>
          <a:p>
            <a:endParaRPr lang="en-GB" dirty="0"/>
          </a:p>
        </p:txBody>
      </p:sp>
    </p:spTree>
    <p:extLst>
      <p:ext uri="{BB962C8B-B14F-4D97-AF65-F5344CB8AC3E}">
        <p14:creationId xmlns:p14="http://schemas.microsoft.com/office/powerpoint/2010/main" val="59708060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Health Promotion?</a:t>
            </a:r>
          </a:p>
        </p:txBody>
      </p:sp>
      <p:sp>
        <p:nvSpPr>
          <p:cNvPr id="3" name="Content Placeholder 2"/>
          <p:cNvSpPr>
            <a:spLocks noGrp="1"/>
          </p:cNvSpPr>
          <p:nvPr>
            <p:ph idx="1"/>
          </p:nvPr>
        </p:nvSpPr>
        <p:spPr/>
        <p:txBody>
          <a:bodyPr>
            <a:normAutofit lnSpcReduction="10000"/>
          </a:bodyPr>
          <a:lstStyle/>
          <a:p>
            <a:r>
              <a:rPr lang="en-GB" sz="2800" dirty="0"/>
              <a:t>Health promotion is a process directed towards enabling people to take action. Thus, health promotion is not something that is done on or to people; it is done by, with and for people either as individuals or as groups. The purpose of this activity is to strengthen the skills and capabilities of individuals to take action and the capacity of groups or communities to act collectively to exert control over the determinants of health and achieve positive change. </a:t>
            </a:r>
            <a:endParaRPr lang="en-GB" sz="2800" dirty="0" smtClean="0"/>
          </a:p>
          <a:p>
            <a:pPr marL="114300" indent="0">
              <a:buNone/>
            </a:pPr>
            <a:r>
              <a:rPr lang="en-GB" sz="2800" dirty="0"/>
              <a:t>	</a:t>
            </a:r>
            <a:r>
              <a:rPr lang="en-GB" sz="2800" dirty="0" smtClean="0"/>
              <a:t>				</a:t>
            </a:r>
            <a:r>
              <a:rPr lang="en-GB" sz="2000" dirty="0" smtClean="0"/>
              <a:t>(Public Health Agency, </a:t>
            </a:r>
            <a:r>
              <a:rPr lang="en-GB" sz="2000" dirty="0" err="1" smtClean="0"/>
              <a:t>n.d</a:t>
            </a:r>
            <a:r>
              <a:rPr lang="en-GB" sz="2000" dirty="0" smtClean="0"/>
              <a:t>)</a:t>
            </a:r>
            <a:endParaRPr lang="en-GB" sz="2000" dirty="0"/>
          </a:p>
          <a:p>
            <a:endParaRPr lang="en-GB" sz="2800" dirty="0"/>
          </a:p>
        </p:txBody>
      </p:sp>
    </p:spTree>
    <p:extLst>
      <p:ext uri="{BB962C8B-B14F-4D97-AF65-F5344CB8AC3E}">
        <p14:creationId xmlns:p14="http://schemas.microsoft.com/office/powerpoint/2010/main" val="339929657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Health Promotion?</a:t>
            </a:r>
          </a:p>
        </p:txBody>
      </p:sp>
      <p:sp>
        <p:nvSpPr>
          <p:cNvPr id="3" name="Content Placeholder 2"/>
          <p:cNvSpPr>
            <a:spLocks noGrp="1"/>
          </p:cNvSpPr>
          <p:nvPr>
            <p:ph idx="1"/>
          </p:nvPr>
        </p:nvSpPr>
        <p:spPr/>
        <p:txBody>
          <a:bodyPr>
            <a:normAutofit fontScale="92500"/>
          </a:bodyPr>
          <a:lstStyle/>
          <a:p>
            <a:r>
              <a:rPr lang="en-GB" dirty="0"/>
              <a:t>Health promotion staff work at a number of levels from face to face contact with individuals, groups and communities to more strategic work such as policy development. The work is much more than simply advising or persuading individuals to make lifestyle changes and includes</a:t>
            </a:r>
            <a:r>
              <a:rPr lang="en-GB" dirty="0" smtClean="0"/>
              <a:t>:</a:t>
            </a:r>
          </a:p>
          <a:p>
            <a:pPr marL="114300" indent="0">
              <a:buNone/>
            </a:pPr>
            <a:endParaRPr lang="en-GB" dirty="0"/>
          </a:p>
          <a:p>
            <a:r>
              <a:rPr lang="en-GB" dirty="0"/>
              <a:t>Organisational Development - developing organisations to be more health promoting e.g. in schools, workplaces and </a:t>
            </a:r>
            <a:r>
              <a:rPr lang="en-GB" dirty="0" smtClean="0"/>
              <a:t>hospitals</a:t>
            </a:r>
          </a:p>
          <a:p>
            <a:pPr marL="114300" indent="0">
              <a:buNone/>
            </a:pPr>
            <a:endParaRPr lang="en-GB" dirty="0"/>
          </a:p>
          <a:p>
            <a:r>
              <a:rPr lang="en-GB" dirty="0"/>
              <a:t>Community Development - developing communities to be more health promoting e.g. neighbourhoods, cultural communities and communities of </a:t>
            </a:r>
            <a:r>
              <a:rPr lang="en-GB" dirty="0" smtClean="0"/>
              <a:t>interest</a:t>
            </a:r>
            <a:endParaRPr lang="en-GB" dirty="0"/>
          </a:p>
        </p:txBody>
      </p:sp>
    </p:spTree>
    <p:extLst>
      <p:ext uri="{BB962C8B-B14F-4D97-AF65-F5344CB8AC3E}">
        <p14:creationId xmlns:p14="http://schemas.microsoft.com/office/powerpoint/2010/main" val="382855967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Health Promotion?</a:t>
            </a:r>
          </a:p>
        </p:txBody>
      </p:sp>
      <p:sp>
        <p:nvSpPr>
          <p:cNvPr id="3" name="Content Placeholder 2"/>
          <p:cNvSpPr>
            <a:spLocks noGrp="1"/>
          </p:cNvSpPr>
          <p:nvPr>
            <p:ph idx="1"/>
          </p:nvPr>
        </p:nvSpPr>
        <p:spPr/>
        <p:txBody>
          <a:bodyPr>
            <a:normAutofit/>
          </a:bodyPr>
          <a:lstStyle/>
          <a:p>
            <a:r>
              <a:rPr lang="en-GB" dirty="0"/>
              <a:t>Strategy Development - developing a strategic approach to improving health and ensuring that local, regional and national policies that can affect public health do so in a health promoting </a:t>
            </a:r>
            <a:r>
              <a:rPr lang="en-GB" dirty="0" smtClean="0"/>
              <a:t>way.</a:t>
            </a:r>
          </a:p>
          <a:p>
            <a:pPr marL="114300" indent="0">
              <a:buNone/>
            </a:pPr>
            <a:endParaRPr lang="en-GB" dirty="0"/>
          </a:p>
          <a:p>
            <a:r>
              <a:rPr lang="en-GB" dirty="0"/>
              <a:t>Personal Development - developing the personal, emotional, and social skills and abilities of lay and professional people in order for them to maximise their own health and build a health promoting capacity for those around </a:t>
            </a:r>
            <a:r>
              <a:rPr lang="en-GB" dirty="0" smtClean="0"/>
              <a:t>them.</a:t>
            </a:r>
            <a:endParaRPr lang="en-GB" dirty="0"/>
          </a:p>
          <a:p>
            <a:endParaRPr lang="en-GB" dirty="0"/>
          </a:p>
          <a:p>
            <a:endParaRPr lang="en-GB" dirty="0"/>
          </a:p>
        </p:txBody>
      </p:sp>
    </p:spTree>
    <p:extLst>
      <p:ext uri="{BB962C8B-B14F-4D97-AF65-F5344CB8AC3E}">
        <p14:creationId xmlns:p14="http://schemas.microsoft.com/office/powerpoint/2010/main" val="947476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Health Promotion?</a:t>
            </a:r>
          </a:p>
        </p:txBody>
      </p:sp>
      <p:sp>
        <p:nvSpPr>
          <p:cNvPr id="3" name="Content Placeholder 2"/>
          <p:cNvSpPr>
            <a:spLocks noGrp="1"/>
          </p:cNvSpPr>
          <p:nvPr>
            <p:ph idx="1"/>
          </p:nvPr>
        </p:nvSpPr>
        <p:spPr/>
        <p:txBody>
          <a:bodyPr>
            <a:normAutofit fontScale="92500" lnSpcReduction="20000"/>
          </a:bodyPr>
          <a:lstStyle/>
          <a:p>
            <a:r>
              <a:rPr lang="en-GB" dirty="0"/>
              <a:t>Partnership Development - developing partnerships with key people, communities and organisations who can affect or influence public health, and to enable these partnerships to be better able to promote </a:t>
            </a:r>
            <a:r>
              <a:rPr lang="en-GB" dirty="0" smtClean="0"/>
              <a:t>health.</a:t>
            </a:r>
          </a:p>
          <a:p>
            <a:pPr marL="114300" indent="0">
              <a:buNone/>
            </a:pPr>
            <a:endParaRPr lang="en-GB" dirty="0"/>
          </a:p>
          <a:p>
            <a:r>
              <a:rPr lang="en-GB" dirty="0"/>
              <a:t>Health Information - developing ways of providing appropriate and accurate information about people's health, what social and behavioural factors can affect their health, and what can be done to improve </a:t>
            </a:r>
            <a:r>
              <a:rPr lang="en-GB" dirty="0" smtClean="0"/>
              <a:t>health.</a:t>
            </a:r>
          </a:p>
          <a:p>
            <a:pPr marL="114300" indent="0">
              <a:buNone/>
            </a:pPr>
            <a:endParaRPr lang="en-GB" dirty="0"/>
          </a:p>
          <a:p>
            <a:r>
              <a:rPr lang="en-GB" dirty="0"/>
              <a:t>Project Management - managing specific health promoting projects in order to ensure they are ethical, effective and efficiently </a:t>
            </a:r>
            <a:r>
              <a:rPr lang="en-GB" dirty="0" smtClean="0"/>
              <a:t>delivered.</a:t>
            </a:r>
            <a:endParaRPr lang="en-GB" dirty="0"/>
          </a:p>
          <a:p>
            <a:pPr marL="114300" indent="0">
              <a:buNone/>
            </a:pPr>
            <a:r>
              <a:rPr lang="en-GB" dirty="0" smtClean="0"/>
              <a:t>						(NHS Careers, </a:t>
            </a:r>
            <a:r>
              <a:rPr lang="en-GB" dirty="0" err="1" smtClean="0"/>
              <a:t>n.d</a:t>
            </a:r>
            <a:r>
              <a:rPr lang="en-GB" dirty="0" smtClean="0"/>
              <a:t>)</a:t>
            </a:r>
            <a:endParaRPr lang="en-GB" dirty="0"/>
          </a:p>
        </p:txBody>
      </p:sp>
    </p:spTree>
    <p:extLst>
      <p:ext uri="{BB962C8B-B14F-4D97-AF65-F5344CB8AC3E}">
        <p14:creationId xmlns:p14="http://schemas.microsoft.com/office/powerpoint/2010/main" val="68323374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Health Promotion in Practice</a:t>
            </a:r>
            <a:endParaRPr lang="en-GB" dirty="0"/>
          </a:p>
        </p:txBody>
      </p:sp>
      <p:sp>
        <p:nvSpPr>
          <p:cNvPr id="3" name="Content Placeholder 2"/>
          <p:cNvSpPr>
            <a:spLocks noGrp="1"/>
          </p:cNvSpPr>
          <p:nvPr>
            <p:ph idx="1"/>
          </p:nvPr>
        </p:nvSpPr>
        <p:spPr/>
        <p:txBody>
          <a:bodyPr>
            <a:normAutofit/>
          </a:bodyPr>
          <a:lstStyle/>
          <a:p>
            <a:r>
              <a:rPr lang="en-GB" sz="2800" dirty="0"/>
              <a:t>Health promotion specialists work in a range of locations like communities, health centres, local authority buildings, hospitals, offices, and sports and fitness </a:t>
            </a:r>
            <a:r>
              <a:rPr lang="en-GB" sz="2800" dirty="0" smtClean="0"/>
              <a:t>centres.</a:t>
            </a:r>
            <a:endParaRPr lang="en-GB" sz="2800" dirty="0"/>
          </a:p>
        </p:txBody>
      </p:sp>
    </p:spTree>
    <p:extLst>
      <p:ext uri="{BB962C8B-B14F-4D97-AF65-F5344CB8AC3E}">
        <p14:creationId xmlns:p14="http://schemas.microsoft.com/office/powerpoint/2010/main" val="254545645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Health Promotion in Practice</a:t>
            </a:r>
          </a:p>
        </p:txBody>
      </p:sp>
      <p:sp>
        <p:nvSpPr>
          <p:cNvPr id="3" name="Content Placeholder 2"/>
          <p:cNvSpPr>
            <a:spLocks noGrp="1"/>
          </p:cNvSpPr>
          <p:nvPr>
            <p:ph idx="1"/>
          </p:nvPr>
        </p:nvSpPr>
        <p:spPr/>
        <p:txBody>
          <a:bodyPr>
            <a:normAutofit fontScale="92500" lnSpcReduction="10000"/>
          </a:bodyPr>
          <a:lstStyle/>
          <a:p>
            <a:pPr marL="114300" indent="0">
              <a:buNone/>
            </a:pPr>
            <a:r>
              <a:rPr lang="en-GB" sz="2800" dirty="0"/>
              <a:t>Health promotion specialists must be able to:</a:t>
            </a:r>
          </a:p>
          <a:p>
            <a:r>
              <a:rPr lang="en-GB" sz="2800" dirty="0"/>
              <a:t>develop expert knowledge of health and its </a:t>
            </a:r>
            <a:r>
              <a:rPr lang="en-GB" sz="2800" dirty="0" smtClean="0"/>
              <a:t>determinants.</a:t>
            </a:r>
          </a:p>
          <a:p>
            <a:pPr marL="114300" indent="0">
              <a:buNone/>
            </a:pPr>
            <a:endParaRPr lang="en-GB" sz="2800" dirty="0"/>
          </a:p>
          <a:p>
            <a:r>
              <a:rPr lang="en-GB" sz="2800" dirty="0"/>
              <a:t>analyse complex issues regarding how health is created and how health behaviours are brought </a:t>
            </a:r>
            <a:r>
              <a:rPr lang="en-GB" sz="2800" dirty="0" smtClean="0"/>
              <a:t>about.</a:t>
            </a:r>
          </a:p>
          <a:p>
            <a:pPr marL="114300" indent="0">
              <a:buNone/>
            </a:pPr>
            <a:endParaRPr lang="en-GB" sz="2800" dirty="0"/>
          </a:p>
          <a:p>
            <a:r>
              <a:rPr lang="en-GB" sz="2800" dirty="0"/>
              <a:t>think strategically and work for strategic change, which often calls for a level of influence and leadership beyond the authority and status of many health promotion </a:t>
            </a:r>
            <a:r>
              <a:rPr lang="en-GB" sz="2800" dirty="0" smtClean="0"/>
              <a:t>posts.</a:t>
            </a:r>
            <a:endParaRPr lang="en-GB" sz="2800" dirty="0"/>
          </a:p>
          <a:p>
            <a:endParaRPr lang="en-GB" dirty="0"/>
          </a:p>
        </p:txBody>
      </p:sp>
    </p:spTree>
    <p:extLst>
      <p:ext uri="{BB962C8B-B14F-4D97-AF65-F5344CB8AC3E}">
        <p14:creationId xmlns:p14="http://schemas.microsoft.com/office/powerpoint/2010/main" val="192204760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Health Promotion in Practice</a:t>
            </a:r>
          </a:p>
        </p:txBody>
      </p:sp>
      <p:sp>
        <p:nvSpPr>
          <p:cNvPr id="3" name="Content Placeholder 2"/>
          <p:cNvSpPr>
            <a:spLocks noGrp="1"/>
          </p:cNvSpPr>
          <p:nvPr>
            <p:ph idx="1"/>
          </p:nvPr>
        </p:nvSpPr>
        <p:spPr/>
        <p:txBody>
          <a:bodyPr>
            <a:normAutofit lnSpcReduction="10000"/>
          </a:bodyPr>
          <a:lstStyle/>
          <a:p>
            <a:pPr marL="114300" indent="0">
              <a:buNone/>
            </a:pPr>
            <a:r>
              <a:rPr lang="en-GB" sz="2800" dirty="0"/>
              <a:t>Health promotion specialists must be able to</a:t>
            </a:r>
            <a:r>
              <a:rPr lang="en-GB" sz="2800" dirty="0" smtClean="0"/>
              <a:t>:</a:t>
            </a:r>
          </a:p>
          <a:p>
            <a:r>
              <a:rPr lang="en-GB" sz="2800" dirty="0" smtClean="0"/>
              <a:t>champion </a:t>
            </a:r>
            <a:r>
              <a:rPr lang="en-GB" sz="2800" dirty="0"/>
              <a:t>ways of working based on evidence of effectiveness and also clear ethical </a:t>
            </a:r>
            <a:r>
              <a:rPr lang="en-GB" sz="2800" dirty="0" smtClean="0"/>
              <a:t>principles.</a:t>
            </a:r>
          </a:p>
          <a:p>
            <a:pPr marL="114300" indent="0">
              <a:buNone/>
            </a:pPr>
            <a:endParaRPr lang="en-GB" sz="2800" dirty="0"/>
          </a:p>
          <a:p>
            <a:r>
              <a:rPr lang="en-GB" sz="2800" dirty="0"/>
              <a:t>committed to working with rigour and in ways which involve people and encourage participation. Rather than becoming the expert on which others come to depend, the health promotion specialist is committed to building capacity and skills in others to do health promotion </a:t>
            </a:r>
            <a:r>
              <a:rPr lang="en-GB" sz="2800" dirty="0" smtClean="0"/>
              <a:t>themselves.</a:t>
            </a:r>
            <a:endParaRPr lang="en-GB" sz="2800" dirty="0"/>
          </a:p>
          <a:p>
            <a:endParaRPr lang="en-GB" dirty="0"/>
          </a:p>
        </p:txBody>
      </p:sp>
    </p:spTree>
    <p:extLst>
      <p:ext uri="{BB962C8B-B14F-4D97-AF65-F5344CB8AC3E}">
        <p14:creationId xmlns:p14="http://schemas.microsoft.com/office/powerpoint/2010/main" val="38521717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Health Promotion in Practice</a:t>
            </a:r>
          </a:p>
        </p:txBody>
      </p:sp>
      <p:sp>
        <p:nvSpPr>
          <p:cNvPr id="3" name="Content Placeholder 2"/>
          <p:cNvSpPr>
            <a:spLocks noGrp="1"/>
          </p:cNvSpPr>
          <p:nvPr>
            <p:ph idx="1"/>
          </p:nvPr>
        </p:nvSpPr>
        <p:spPr/>
        <p:txBody>
          <a:bodyPr>
            <a:normAutofit fontScale="92500" lnSpcReduction="20000"/>
          </a:bodyPr>
          <a:lstStyle/>
          <a:p>
            <a:pPr marL="114300" indent="0">
              <a:buNone/>
            </a:pPr>
            <a:r>
              <a:rPr lang="en-GB" dirty="0"/>
              <a:t>They must also:</a:t>
            </a:r>
          </a:p>
          <a:p>
            <a:r>
              <a:rPr lang="en-GB" dirty="0"/>
              <a:t>have excellent communication and negotiation </a:t>
            </a:r>
            <a:r>
              <a:rPr lang="en-GB" dirty="0" smtClean="0"/>
              <a:t>skills.</a:t>
            </a:r>
          </a:p>
          <a:p>
            <a:pPr marL="114300" indent="0">
              <a:buNone/>
            </a:pPr>
            <a:endParaRPr lang="en-GB" dirty="0"/>
          </a:p>
          <a:p>
            <a:r>
              <a:rPr lang="en-GB" dirty="0"/>
              <a:t>be caring and </a:t>
            </a:r>
            <a:r>
              <a:rPr lang="en-GB" dirty="0" smtClean="0"/>
              <a:t>empathetic.</a:t>
            </a:r>
          </a:p>
          <a:p>
            <a:pPr marL="114300" indent="0">
              <a:buNone/>
            </a:pPr>
            <a:endParaRPr lang="en-GB" dirty="0"/>
          </a:p>
          <a:p>
            <a:r>
              <a:rPr lang="en-GB" dirty="0"/>
              <a:t>be understanding, supportive and </a:t>
            </a:r>
            <a:r>
              <a:rPr lang="en-GB" dirty="0" smtClean="0"/>
              <a:t>non-judgmental.</a:t>
            </a:r>
          </a:p>
          <a:p>
            <a:pPr marL="114300" indent="0">
              <a:buNone/>
            </a:pPr>
            <a:endParaRPr lang="en-GB" dirty="0"/>
          </a:p>
          <a:p>
            <a:r>
              <a:rPr lang="en-GB" dirty="0"/>
              <a:t>have the ability to focus on the needs and issues of individual people, their communities and </a:t>
            </a:r>
            <a:r>
              <a:rPr lang="en-GB" dirty="0" smtClean="0"/>
              <a:t>cultures.</a:t>
            </a:r>
          </a:p>
          <a:p>
            <a:endParaRPr lang="en-GB" dirty="0"/>
          </a:p>
          <a:p>
            <a:r>
              <a:rPr lang="en-GB" dirty="0"/>
              <a:t>be able to reflect on their actions and motivations and think outside of orthodox, safe ways of </a:t>
            </a:r>
            <a:r>
              <a:rPr lang="en-GB" dirty="0" smtClean="0"/>
              <a:t>working.</a:t>
            </a:r>
          </a:p>
          <a:p>
            <a:pPr marL="114300" indent="0">
              <a:buNone/>
            </a:pPr>
            <a:r>
              <a:rPr lang="en-GB" dirty="0"/>
              <a:t>	</a:t>
            </a:r>
            <a:r>
              <a:rPr lang="en-GB" dirty="0" smtClean="0"/>
              <a:t>				</a:t>
            </a:r>
            <a:r>
              <a:rPr lang="en-GB" dirty="0"/>
              <a:t>	</a:t>
            </a:r>
            <a:r>
              <a:rPr lang="en-GB" dirty="0" smtClean="0"/>
              <a:t>(NHS Careers, </a:t>
            </a:r>
            <a:r>
              <a:rPr lang="en-GB" dirty="0" err="1" smtClean="0"/>
              <a:t>n.d</a:t>
            </a:r>
            <a:r>
              <a:rPr lang="en-GB" dirty="0" smtClean="0"/>
              <a:t>)</a:t>
            </a:r>
            <a:endParaRPr lang="en-GB" dirty="0"/>
          </a:p>
          <a:p>
            <a:pPr marL="114300" indent="0">
              <a:buNone/>
            </a:pPr>
            <a:endParaRPr lang="en-GB" b="1" dirty="0"/>
          </a:p>
          <a:p>
            <a:endParaRPr lang="en-GB" dirty="0"/>
          </a:p>
        </p:txBody>
      </p:sp>
    </p:spTree>
    <p:extLst>
      <p:ext uri="{BB962C8B-B14F-4D97-AF65-F5344CB8AC3E}">
        <p14:creationId xmlns:p14="http://schemas.microsoft.com/office/powerpoint/2010/main" val="399790613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Public Health</a:t>
            </a:r>
            <a:endParaRPr lang="en-GB" dirty="0"/>
          </a:p>
        </p:txBody>
      </p:sp>
      <p:sp>
        <p:nvSpPr>
          <p:cNvPr id="3" name="Content Placeholder 2"/>
          <p:cNvSpPr>
            <a:spLocks noGrp="1"/>
          </p:cNvSpPr>
          <p:nvPr>
            <p:ph idx="1"/>
          </p:nvPr>
        </p:nvSpPr>
        <p:spPr/>
        <p:txBody>
          <a:bodyPr>
            <a:normAutofit/>
          </a:bodyPr>
          <a:lstStyle/>
          <a:p>
            <a:r>
              <a:rPr lang="en-GB" sz="2800" dirty="0"/>
              <a:t>Public health is at the forefront of tackling those factors that influence health and lead to health inequalities, such as differences in life span or infant deaths. Public health practice depends on good evidence. Evidence-based practice builds on epidemiological analysis to help us understand what makes an effective policy, programme or clinical intervention, in terms of their impact on people’s health and wellbeing</a:t>
            </a:r>
            <a:r>
              <a:rPr lang="en-GB" sz="2800" dirty="0" smtClean="0"/>
              <a:t>.</a:t>
            </a:r>
          </a:p>
          <a:p>
            <a:pPr marL="114300" indent="0">
              <a:buNone/>
            </a:pPr>
            <a:r>
              <a:rPr lang="en-GB" sz="2800" dirty="0"/>
              <a:t>	</a:t>
            </a:r>
            <a:r>
              <a:rPr lang="en-GB" sz="2800" dirty="0" smtClean="0"/>
              <a:t>					</a:t>
            </a:r>
            <a:r>
              <a:rPr lang="en-GB" sz="2000" dirty="0" smtClean="0"/>
              <a:t>(PHORCAST, </a:t>
            </a:r>
            <a:r>
              <a:rPr lang="en-GB" sz="2000" dirty="0" err="1" smtClean="0"/>
              <a:t>n.d</a:t>
            </a:r>
            <a:r>
              <a:rPr lang="en-GB" sz="2000" dirty="0" smtClean="0"/>
              <a:t>)</a:t>
            </a:r>
            <a:endParaRPr lang="en-GB" sz="2000" dirty="0"/>
          </a:p>
        </p:txBody>
      </p:sp>
    </p:spTree>
    <p:extLst>
      <p:ext uri="{BB962C8B-B14F-4D97-AF65-F5344CB8AC3E}">
        <p14:creationId xmlns:p14="http://schemas.microsoft.com/office/powerpoint/2010/main" val="143508866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Public Health</a:t>
            </a:r>
          </a:p>
        </p:txBody>
      </p:sp>
      <p:sp>
        <p:nvSpPr>
          <p:cNvPr id="3" name="Content Placeholder 2"/>
          <p:cNvSpPr>
            <a:spLocks noGrp="1"/>
          </p:cNvSpPr>
          <p:nvPr>
            <p:ph idx="1"/>
          </p:nvPr>
        </p:nvSpPr>
        <p:spPr/>
        <p:txBody>
          <a:bodyPr>
            <a:normAutofit/>
          </a:bodyPr>
          <a:lstStyle/>
          <a:p>
            <a:r>
              <a:rPr lang="en-GB" sz="2400" dirty="0"/>
              <a:t>The public health function in the UK ensures that public funding through the NHS is prioritised and targeted. It also helps individuals make the best use of the opportunities to protect and improve their own health. Because the factors that influence health lie mostly outside what the NHS can do, other government policies, such as those relating to food and agriculture, community safety and local government also have an impact on population health. Consequently, many public health professionals work outside the NHS and Department of Health</a:t>
            </a:r>
            <a:r>
              <a:rPr lang="en-GB" sz="2400" dirty="0" smtClean="0"/>
              <a:t>.</a:t>
            </a:r>
          </a:p>
          <a:p>
            <a:pPr marL="114300" indent="0">
              <a:buNone/>
            </a:pPr>
            <a:r>
              <a:rPr lang="en-GB" sz="2400" dirty="0"/>
              <a:t>	</a:t>
            </a:r>
            <a:r>
              <a:rPr lang="en-GB" sz="2400" dirty="0" smtClean="0"/>
              <a:t>					</a:t>
            </a:r>
            <a:r>
              <a:rPr lang="en-GB" sz="2000" dirty="0" smtClean="0"/>
              <a:t>(PHORCAST, </a:t>
            </a:r>
            <a:r>
              <a:rPr lang="en-GB" sz="2000" dirty="0" err="1" smtClean="0"/>
              <a:t>n.d</a:t>
            </a:r>
            <a:r>
              <a:rPr lang="en-GB" sz="2000" dirty="0" smtClean="0"/>
              <a:t>)</a:t>
            </a:r>
            <a:endParaRPr lang="en-GB" sz="2000" dirty="0"/>
          </a:p>
        </p:txBody>
      </p:sp>
    </p:spTree>
    <p:extLst>
      <p:ext uri="{BB962C8B-B14F-4D97-AF65-F5344CB8AC3E}">
        <p14:creationId xmlns:p14="http://schemas.microsoft.com/office/powerpoint/2010/main" val="137215285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Public Health in Wales</a:t>
            </a:r>
            <a:endParaRPr lang="en-GB" dirty="0"/>
          </a:p>
        </p:txBody>
      </p:sp>
      <p:sp>
        <p:nvSpPr>
          <p:cNvPr id="3" name="Content Placeholder 2"/>
          <p:cNvSpPr>
            <a:spLocks noGrp="1"/>
          </p:cNvSpPr>
          <p:nvPr>
            <p:ph idx="1"/>
          </p:nvPr>
        </p:nvSpPr>
        <p:spPr/>
        <p:txBody>
          <a:bodyPr>
            <a:normAutofit lnSpcReduction="10000"/>
          </a:bodyPr>
          <a:lstStyle/>
          <a:p>
            <a:r>
              <a:rPr lang="en-GB" dirty="0"/>
              <a:t>The ambition of Public Health Wales is to achieve a healthier, happier and fairer Wales. This is a vision we share with our stakeholders, but we can only do it by working together</a:t>
            </a:r>
            <a:r>
              <a:rPr lang="en-GB" dirty="0" smtClean="0"/>
              <a:t>.</a:t>
            </a:r>
          </a:p>
          <a:p>
            <a:pPr marL="114300" indent="0">
              <a:buNone/>
            </a:pPr>
            <a:endParaRPr lang="en-GB" dirty="0"/>
          </a:p>
          <a:p>
            <a:r>
              <a:rPr lang="en-GB" dirty="0"/>
              <a:t>Public Health Wales provides an expert public health resource as part of the NHS in Wales</a:t>
            </a:r>
            <a:r>
              <a:rPr lang="en-GB" dirty="0" smtClean="0"/>
              <a:t>.</a:t>
            </a:r>
          </a:p>
          <a:p>
            <a:pPr marL="114300" indent="0">
              <a:buNone/>
            </a:pPr>
            <a:endParaRPr lang="en-GB" dirty="0"/>
          </a:p>
          <a:p>
            <a:r>
              <a:rPr lang="en-GB" dirty="0"/>
              <a:t>Our purpose is to give people power to protect and improve health and wellbeing and reduce inequities by informing, advising and speaking up for them</a:t>
            </a:r>
            <a:r>
              <a:rPr lang="en-GB" dirty="0" smtClean="0"/>
              <a:t>.</a:t>
            </a:r>
          </a:p>
          <a:p>
            <a:pPr marL="2103120" lvl="8" indent="0">
              <a:buNone/>
            </a:pPr>
            <a:r>
              <a:rPr lang="en-GB" dirty="0" smtClean="0"/>
              <a:t>			</a:t>
            </a:r>
            <a:r>
              <a:rPr lang="en-GB" sz="2000" dirty="0" smtClean="0"/>
              <a:t>(Public Health Wales, 2012)</a:t>
            </a:r>
            <a:endParaRPr lang="en-GB" sz="2000" dirty="0"/>
          </a:p>
          <a:p>
            <a:pPr marL="114300" indent="0">
              <a:buNone/>
            </a:pPr>
            <a:endParaRPr lang="en-GB" dirty="0" smtClean="0"/>
          </a:p>
        </p:txBody>
      </p:sp>
    </p:spTree>
    <p:extLst>
      <p:ext uri="{BB962C8B-B14F-4D97-AF65-F5344CB8AC3E}">
        <p14:creationId xmlns:p14="http://schemas.microsoft.com/office/powerpoint/2010/main" val="392583713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Health in Wales</a:t>
            </a:r>
          </a:p>
        </p:txBody>
      </p:sp>
      <p:sp>
        <p:nvSpPr>
          <p:cNvPr id="3" name="Content Placeholder 2"/>
          <p:cNvSpPr>
            <a:spLocks noGrp="1"/>
          </p:cNvSpPr>
          <p:nvPr>
            <p:ph idx="1"/>
          </p:nvPr>
        </p:nvSpPr>
        <p:spPr/>
        <p:txBody>
          <a:bodyPr>
            <a:normAutofit/>
          </a:bodyPr>
          <a:lstStyle/>
          <a:p>
            <a:r>
              <a:rPr lang="en-GB" sz="2800" b="1" dirty="0"/>
              <a:t>Public Health Wales was established as an NHS Trust on 1 October 2009</a:t>
            </a:r>
            <a:r>
              <a:rPr lang="en-GB" sz="2800" b="1" dirty="0" smtClean="0"/>
              <a:t>.</a:t>
            </a:r>
          </a:p>
          <a:p>
            <a:endParaRPr lang="en-GB" sz="2800" dirty="0" smtClean="0"/>
          </a:p>
          <a:p>
            <a:r>
              <a:rPr lang="en-GB" sz="2800" dirty="0" smtClean="0"/>
              <a:t>Public </a:t>
            </a:r>
            <a:r>
              <a:rPr lang="en-GB" sz="2800" dirty="0"/>
              <a:t>Health Wales provides each health board and it’s Director of Public Health with specialist public health support.</a:t>
            </a:r>
            <a:br>
              <a:rPr lang="en-GB" sz="2800" dirty="0"/>
            </a:br>
            <a:endParaRPr lang="en-GB" sz="2800" dirty="0" smtClean="0"/>
          </a:p>
        </p:txBody>
      </p:sp>
    </p:spTree>
    <p:extLst>
      <p:ext uri="{BB962C8B-B14F-4D97-AF65-F5344CB8AC3E}">
        <p14:creationId xmlns:p14="http://schemas.microsoft.com/office/powerpoint/2010/main" val="90858383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Public Health in Wales</a:t>
            </a:r>
            <a:endParaRPr lang="en-GB" dirty="0"/>
          </a:p>
        </p:txBody>
      </p:sp>
      <p:sp>
        <p:nvSpPr>
          <p:cNvPr id="3" name="Content Placeholder 2"/>
          <p:cNvSpPr>
            <a:spLocks noGrp="1"/>
          </p:cNvSpPr>
          <p:nvPr>
            <p:ph idx="1"/>
          </p:nvPr>
        </p:nvSpPr>
        <p:spPr/>
        <p:txBody>
          <a:bodyPr>
            <a:normAutofit lnSpcReduction="10000"/>
          </a:bodyPr>
          <a:lstStyle/>
          <a:p>
            <a:r>
              <a:rPr lang="en-GB" sz="2400" dirty="0"/>
              <a:t>Public Health Wales provides specific support to health boards in fulfilling their statutory functions, including</a:t>
            </a:r>
            <a:r>
              <a:rPr lang="en-GB" sz="2400" dirty="0" smtClean="0"/>
              <a:t>:-</a:t>
            </a:r>
            <a:endParaRPr lang="en-GB" sz="2400" dirty="0"/>
          </a:p>
          <a:p>
            <a:endParaRPr lang="en-GB" sz="2400" dirty="0"/>
          </a:p>
          <a:p>
            <a:r>
              <a:rPr lang="en-GB" sz="2400" i="1" dirty="0"/>
              <a:t>Investigation and management of communicable diseases</a:t>
            </a:r>
          </a:p>
          <a:p>
            <a:endParaRPr lang="en-GB" sz="2400" i="1" dirty="0" smtClean="0"/>
          </a:p>
          <a:p>
            <a:r>
              <a:rPr lang="en-GB" sz="2400" i="1" dirty="0" smtClean="0"/>
              <a:t>Surveillance </a:t>
            </a:r>
            <a:r>
              <a:rPr lang="en-GB" sz="2400" i="1" dirty="0"/>
              <a:t>of communicable diseases</a:t>
            </a:r>
          </a:p>
          <a:p>
            <a:endParaRPr lang="en-GB" sz="2400" i="1" dirty="0" smtClean="0"/>
          </a:p>
          <a:p>
            <a:r>
              <a:rPr lang="en-GB" sz="2400" i="1" dirty="0" smtClean="0"/>
              <a:t>Developing </a:t>
            </a:r>
            <a:r>
              <a:rPr lang="en-GB" sz="2400" i="1" dirty="0"/>
              <a:t>immunisation strategy, supporting and monitoring immunisation programmes</a:t>
            </a:r>
          </a:p>
          <a:p>
            <a:endParaRPr lang="en-GB" sz="2400" i="1" dirty="0" smtClean="0"/>
          </a:p>
          <a:p>
            <a:r>
              <a:rPr lang="en-GB" sz="2400" i="1" dirty="0" smtClean="0"/>
              <a:t>Providing </a:t>
            </a:r>
            <a:r>
              <a:rPr lang="en-GB" sz="2400" i="1" dirty="0"/>
              <a:t>advice on community infection control</a:t>
            </a:r>
          </a:p>
          <a:p>
            <a:endParaRPr lang="en-GB" dirty="0"/>
          </a:p>
        </p:txBody>
      </p:sp>
    </p:spTree>
    <p:extLst>
      <p:ext uri="{BB962C8B-B14F-4D97-AF65-F5344CB8AC3E}">
        <p14:creationId xmlns:p14="http://schemas.microsoft.com/office/powerpoint/2010/main" val="30660295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Public Health in Wales</a:t>
            </a:r>
            <a:endParaRPr lang="en-GB" dirty="0"/>
          </a:p>
        </p:txBody>
      </p:sp>
      <p:sp>
        <p:nvSpPr>
          <p:cNvPr id="3" name="Content Placeholder 2"/>
          <p:cNvSpPr>
            <a:spLocks noGrp="1"/>
          </p:cNvSpPr>
          <p:nvPr>
            <p:ph idx="1"/>
          </p:nvPr>
        </p:nvSpPr>
        <p:spPr/>
        <p:txBody>
          <a:bodyPr>
            <a:normAutofit/>
          </a:bodyPr>
          <a:lstStyle/>
          <a:p>
            <a:r>
              <a:rPr lang="en-GB" sz="2400" i="1" dirty="0"/>
              <a:t>Preparation and communication of information on communicable diseases to </a:t>
            </a:r>
            <a:r>
              <a:rPr lang="en-GB" sz="2400" i="1" dirty="0" smtClean="0"/>
              <a:t>community</a:t>
            </a:r>
          </a:p>
          <a:p>
            <a:endParaRPr lang="en-GB" sz="2400" i="1" dirty="0"/>
          </a:p>
          <a:p>
            <a:r>
              <a:rPr lang="en-GB" sz="2400" i="1" dirty="0"/>
              <a:t>Providing advice on environmental health issues</a:t>
            </a:r>
          </a:p>
          <a:p>
            <a:endParaRPr lang="en-GB" sz="2400" i="1" dirty="0" smtClean="0"/>
          </a:p>
          <a:p>
            <a:r>
              <a:rPr lang="en-GB" sz="2400" i="1" dirty="0" smtClean="0"/>
              <a:t>Dealing </a:t>
            </a:r>
            <a:r>
              <a:rPr lang="en-GB" sz="2400" i="1" dirty="0"/>
              <a:t>with health protection queries from professionals, public and media on a daily basis</a:t>
            </a:r>
          </a:p>
          <a:p>
            <a:endParaRPr lang="en-GB" sz="2400" i="1" dirty="0" smtClean="0"/>
          </a:p>
          <a:p>
            <a:r>
              <a:rPr lang="en-GB" sz="2400" i="1" dirty="0" smtClean="0"/>
              <a:t>Facilitating </a:t>
            </a:r>
            <a:r>
              <a:rPr lang="en-GB" sz="2400" i="1" dirty="0"/>
              <a:t>the completion of the LHB audits of child protection</a:t>
            </a:r>
          </a:p>
          <a:p>
            <a:endParaRPr lang="en-GB" i="1" dirty="0" smtClean="0"/>
          </a:p>
          <a:p>
            <a:endParaRPr lang="en-GB" i="1" dirty="0"/>
          </a:p>
          <a:p>
            <a:endParaRPr lang="en-GB" i="1" dirty="0"/>
          </a:p>
        </p:txBody>
      </p:sp>
    </p:spTree>
    <p:extLst>
      <p:ext uri="{BB962C8B-B14F-4D97-AF65-F5344CB8AC3E}">
        <p14:creationId xmlns:p14="http://schemas.microsoft.com/office/powerpoint/2010/main" val="213127211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Public Health in Wales</a:t>
            </a:r>
            <a:endParaRPr lang="en-GB" dirty="0"/>
          </a:p>
        </p:txBody>
      </p:sp>
      <p:sp>
        <p:nvSpPr>
          <p:cNvPr id="3" name="Content Placeholder 2"/>
          <p:cNvSpPr>
            <a:spLocks noGrp="1"/>
          </p:cNvSpPr>
          <p:nvPr>
            <p:ph idx="1"/>
          </p:nvPr>
        </p:nvSpPr>
        <p:spPr/>
        <p:txBody>
          <a:bodyPr>
            <a:normAutofit/>
          </a:bodyPr>
          <a:lstStyle/>
          <a:p>
            <a:r>
              <a:rPr lang="en-GB" sz="2800" i="1" dirty="0"/>
              <a:t>Involvement in child protection case </a:t>
            </a:r>
            <a:r>
              <a:rPr lang="en-GB" sz="2800" i="1" dirty="0" smtClean="0"/>
              <a:t>reviews</a:t>
            </a:r>
          </a:p>
          <a:p>
            <a:pPr marL="114300" indent="0">
              <a:buNone/>
            </a:pPr>
            <a:endParaRPr lang="en-GB" sz="2800" i="1" dirty="0"/>
          </a:p>
          <a:p>
            <a:r>
              <a:rPr lang="en-GB" sz="2800" i="1" dirty="0"/>
              <a:t>Advice on Out of County placements</a:t>
            </a:r>
          </a:p>
          <a:p>
            <a:endParaRPr lang="en-GB" sz="2800" i="1" dirty="0" smtClean="0"/>
          </a:p>
          <a:p>
            <a:r>
              <a:rPr lang="en-GB" sz="2800" i="1" dirty="0" smtClean="0"/>
              <a:t>Planning </a:t>
            </a:r>
            <a:r>
              <a:rPr lang="en-GB" sz="2800" i="1" dirty="0"/>
              <a:t>child protection training for Boards </a:t>
            </a:r>
            <a:endParaRPr lang="en-GB" sz="2800" i="1" dirty="0" smtClean="0"/>
          </a:p>
          <a:p>
            <a:endParaRPr lang="en-GB" sz="2800" i="1" dirty="0"/>
          </a:p>
          <a:p>
            <a:pPr marL="114300" indent="0">
              <a:buNone/>
            </a:pPr>
            <a:r>
              <a:rPr lang="en-GB" sz="2800" i="1" dirty="0" smtClean="0"/>
              <a:t>					</a:t>
            </a:r>
            <a:r>
              <a:rPr lang="en-GB" sz="2000" i="1" dirty="0" smtClean="0"/>
              <a:t>(Public Health Wales, 2012)</a:t>
            </a:r>
            <a:endParaRPr lang="en-GB" sz="2000" i="1" dirty="0"/>
          </a:p>
          <a:p>
            <a:endParaRPr lang="en-GB" sz="2800" i="1" dirty="0"/>
          </a:p>
        </p:txBody>
      </p:sp>
    </p:spTree>
    <p:extLst>
      <p:ext uri="{BB962C8B-B14F-4D97-AF65-F5344CB8AC3E}">
        <p14:creationId xmlns:p14="http://schemas.microsoft.com/office/powerpoint/2010/main" val="102783578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Local Public Health in Wales</a:t>
            </a:r>
            <a:endParaRPr lang="en-GB" dirty="0"/>
          </a:p>
        </p:txBody>
      </p:sp>
      <p:sp>
        <p:nvSpPr>
          <p:cNvPr id="3" name="Content Placeholder 2"/>
          <p:cNvSpPr>
            <a:spLocks noGrp="1"/>
          </p:cNvSpPr>
          <p:nvPr>
            <p:ph idx="1"/>
          </p:nvPr>
        </p:nvSpPr>
        <p:spPr/>
        <p:txBody>
          <a:bodyPr>
            <a:normAutofit lnSpcReduction="10000"/>
          </a:bodyPr>
          <a:lstStyle/>
          <a:p>
            <a:r>
              <a:rPr lang="en-GB" dirty="0"/>
              <a:t>There are seven Health Boards responsible for delivering all healthcare services within specified geographical areas.</a:t>
            </a:r>
          </a:p>
          <a:p>
            <a:r>
              <a:rPr lang="en-GB" b="1" dirty="0"/>
              <a:t>The seven health boards in Wales are:</a:t>
            </a:r>
          </a:p>
          <a:p>
            <a:r>
              <a:rPr lang="en-GB" dirty="0" err="1">
                <a:hlinkClick r:id="rId2" action="ppaction://hlinkfile"/>
              </a:rPr>
              <a:t>Abertawe</a:t>
            </a:r>
            <a:r>
              <a:rPr lang="en-GB" dirty="0">
                <a:hlinkClick r:id="rId2" action="ppaction://hlinkfile"/>
              </a:rPr>
              <a:t> Bro </a:t>
            </a:r>
            <a:r>
              <a:rPr lang="en-GB" dirty="0" err="1">
                <a:hlinkClick r:id="rId2" action="ppaction://hlinkfile"/>
              </a:rPr>
              <a:t>Morgannwg</a:t>
            </a:r>
            <a:r>
              <a:rPr lang="en-GB" dirty="0">
                <a:hlinkClick r:id="rId2" action="ppaction://hlinkfile"/>
              </a:rPr>
              <a:t> University Health Board</a:t>
            </a:r>
            <a:endParaRPr lang="en-GB" dirty="0"/>
          </a:p>
          <a:p>
            <a:r>
              <a:rPr lang="en-GB" dirty="0" err="1">
                <a:hlinkClick r:id="rId3" action="ppaction://hlinkfile"/>
              </a:rPr>
              <a:t>Aneurin</a:t>
            </a:r>
            <a:r>
              <a:rPr lang="en-GB" dirty="0">
                <a:hlinkClick r:id="rId3" action="ppaction://hlinkfile"/>
              </a:rPr>
              <a:t> Bevan Health Board</a:t>
            </a:r>
            <a:endParaRPr lang="en-GB" dirty="0"/>
          </a:p>
          <a:p>
            <a:r>
              <a:rPr lang="en-GB" dirty="0" err="1">
                <a:hlinkClick r:id="rId4" action="ppaction://hlinkfile"/>
              </a:rPr>
              <a:t>Betsi</a:t>
            </a:r>
            <a:r>
              <a:rPr lang="en-GB" dirty="0">
                <a:hlinkClick r:id="rId4" action="ppaction://hlinkfile"/>
              </a:rPr>
              <a:t> </a:t>
            </a:r>
            <a:r>
              <a:rPr lang="en-GB" dirty="0" err="1">
                <a:hlinkClick r:id="rId4" action="ppaction://hlinkfile"/>
              </a:rPr>
              <a:t>Cadwaladr</a:t>
            </a:r>
            <a:r>
              <a:rPr lang="en-GB" dirty="0">
                <a:hlinkClick r:id="rId4" action="ppaction://hlinkfile"/>
              </a:rPr>
              <a:t> University Health Board</a:t>
            </a:r>
            <a:endParaRPr lang="en-GB" dirty="0"/>
          </a:p>
          <a:p>
            <a:r>
              <a:rPr lang="en-GB" dirty="0">
                <a:hlinkClick r:id="rId5" action="ppaction://hlinkfile"/>
              </a:rPr>
              <a:t>Cardiff and Vale University Health Board</a:t>
            </a:r>
            <a:endParaRPr lang="en-GB" dirty="0"/>
          </a:p>
          <a:p>
            <a:r>
              <a:rPr lang="en-GB" dirty="0">
                <a:hlinkClick r:id="rId6" action="ppaction://hlinkfile"/>
              </a:rPr>
              <a:t>Cwm </a:t>
            </a:r>
            <a:r>
              <a:rPr lang="en-GB" dirty="0" err="1">
                <a:hlinkClick r:id="rId6" action="ppaction://hlinkfile"/>
              </a:rPr>
              <a:t>Taf</a:t>
            </a:r>
            <a:r>
              <a:rPr lang="en-GB" dirty="0">
                <a:hlinkClick r:id="rId6" action="ppaction://hlinkfile"/>
              </a:rPr>
              <a:t> Health Board</a:t>
            </a:r>
            <a:endParaRPr lang="en-GB" dirty="0"/>
          </a:p>
          <a:p>
            <a:r>
              <a:rPr lang="en-GB" b="1" i="1" dirty="0" err="1">
                <a:hlinkClick r:id="rId7" action="ppaction://hlinkfile"/>
              </a:rPr>
              <a:t>Hywel</a:t>
            </a:r>
            <a:r>
              <a:rPr lang="en-GB" b="1" i="1" dirty="0">
                <a:hlinkClick r:id="rId7" action="ppaction://hlinkfile"/>
              </a:rPr>
              <a:t> </a:t>
            </a:r>
            <a:r>
              <a:rPr lang="en-GB" b="1" i="1" dirty="0" err="1">
                <a:hlinkClick r:id="rId7" action="ppaction://hlinkfile"/>
              </a:rPr>
              <a:t>Dda</a:t>
            </a:r>
            <a:r>
              <a:rPr lang="en-GB" b="1" i="1" dirty="0">
                <a:hlinkClick r:id="rId7" action="ppaction://hlinkfile"/>
              </a:rPr>
              <a:t> Health Board</a:t>
            </a:r>
            <a:endParaRPr lang="en-GB" b="1" i="1" dirty="0"/>
          </a:p>
          <a:p>
            <a:r>
              <a:rPr lang="en-GB" dirty="0">
                <a:hlinkClick r:id="rId8" action="ppaction://hlinkfile"/>
              </a:rPr>
              <a:t>Powys Teaching Health Board</a:t>
            </a:r>
            <a:endParaRPr lang="en-GB" dirty="0"/>
          </a:p>
          <a:p>
            <a:pPr marL="114300" indent="0">
              <a:buNone/>
            </a:pPr>
            <a:r>
              <a:rPr lang="en-GB" dirty="0" smtClean="0"/>
              <a:t>					</a:t>
            </a:r>
            <a:r>
              <a:rPr lang="en-GB" sz="2000" dirty="0" smtClean="0"/>
              <a:t>(Public Health Wales, 2012)</a:t>
            </a:r>
            <a:endParaRPr lang="en-GB" sz="2000" dirty="0"/>
          </a:p>
        </p:txBody>
      </p:sp>
    </p:spTree>
    <p:extLst>
      <p:ext uri="{BB962C8B-B14F-4D97-AF65-F5344CB8AC3E}">
        <p14:creationId xmlns:p14="http://schemas.microsoft.com/office/powerpoint/2010/main" val="370674492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Boards in Wales</a:t>
            </a:r>
            <a:endParaRPr lang="en-GB" dirty="0"/>
          </a:p>
        </p:txBody>
      </p:sp>
      <p:sp>
        <p:nvSpPr>
          <p:cNvPr id="3" name="Content Placeholder 2"/>
          <p:cNvSpPr>
            <a:spLocks noGrp="1"/>
          </p:cNvSpPr>
          <p:nvPr>
            <p:ph idx="1"/>
          </p:nvPr>
        </p:nvSpPr>
        <p:spPr/>
        <p:txBody>
          <a:bodyPr/>
          <a:lstStyle/>
          <a:p>
            <a:r>
              <a:rPr lang="en-GB" dirty="0">
                <a:hlinkClick r:id="rId2"/>
              </a:rPr>
              <a:t>http://</a:t>
            </a:r>
            <a:r>
              <a:rPr lang="en-GB" dirty="0" smtClean="0">
                <a:hlinkClick r:id="rId2"/>
              </a:rPr>
              <a:t>www.phorcast.org.uk/page.php?page_id=296</a:t>
            </a:r>
            <a:endParaRPr lang="en-GB" dirty="0" smtClean="0"/>
          </a:p>
          <a:p>
            <a:endParaRPr lang="en-GB" dirty="0"/>
          </a:p>
          <a:p>
            <a:r>
              <a:rPr lang="en-GB" dirty="0" smtClean="0"/>
              <a:t>See above link for overview of Welsh Health Boards and key Documents</a:t>
            </a:r>
            <a:endParaRPr lang="en-GB" dirty="0"/>
          </a:p>
        </p:txBody>
      </p:sp>
    </p:spTree>
    <p:extLst>
      <p:ext uri="{BB962C8B-B14F-4D97-AF65-F5344CB8AC3E}">
        <p14:creationId xmlns:p14="http://schemas.microsoft.com/office/powerpoint/2010/main" val="276542380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Local Public Health Teams</a:t>
            </a:r>
            <a:endParaRPr lang="en-GB" dirty="0"/>
          </a:p>
        </p:txBody>
      </p:sp>
      <p:sp>
        <p:nvSpPr>
          <p:cNvPr id="3" name="Content Placeholder 2"/>
          <p:cNvSpPr>
            <a:spLocks noGrp="1"/>
          </p:cNvSpPr>
          <p:nvPr>
            <p:ph idx="1"/>
          </p:nvPr>
        </p:nvSpPr>
        <p:spPr/>
        <p:txBody>
          <a:bodyPr/>
          <a:lstStyle/>
          <a:p>
            <a:r>
              <a:rPr lang="en-GB" dirty="0">
                <a:hlinkClick r:id="rId2"/>
              </a:rPr>
              <a:t>http://</a:t>
            </a:r>
            <a:r>
              <a:rPr lang="en-GB" dirty="0" smtClean="0">
                <a:hlinkClick r:id="rId2"/>
              </a:rPr>
              <a:t>www.wales.nhs.uk/sitesplus/888/page/43833</a:t>
            </a:r>
            <a:endParaRPr lang="en-GB" dirty="0" smtClean="0"/>
          </a:p>
          <a:p>
            <a:endParaRPr lang="en-GB" dirty="0"/>
          </a:p>
          <a:p>
            <a:r>
              <a:rPr lang="en-GB" sz="2800" dirty="0" smtClean="0"/>
              <a:t>See above link for Carmarthenshire Projects delivered by the Local Public Health Team</a:t>
            </a:r>
            <a:endParaRPr lang="en-GB" sz="2800" dirty="0"/>
          </a:p>
        </p:txBody>
      </p:sp>
    </p:spTree>
    <p:extLst>
      <p:ext uri="{BB962C8B-B14F-4D97-AF65-F5344CB8AC3E}">
        <p14:creationId xmlns:p14="http://schemas.microsoft.com/office/powerpoint/2010/main" val="363165254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 of Health</a:t>
            </a:r>
            <a:endParaRPr lang="en-GB" dirty="0"/>
          </a:p>
        </p:txBody>
      </p:sp>
      <p:sp>
        <p:nvSpPr>
          <p:cNvPr id="3" name="Content Placeholder 2"/>
          <p:cNvSpPr>
            <a:spLocks noGrp="1"/>
          </p:cNvSpPr>
          <p:nvPr>
            <p:ph idx="1"/>
          </p:nvPr>
        </p:nvSpPr>
        <p:spPr/>
        <p:txBody>
          <a:bodyPr/>
          <a:lstStyle/>
          <a:p>
            <a:r>
              <a:rPr lang="en-GB" b="1" dirty="0" smtClean="0"/>
              <a:t>Health </a:t>
            </a:r>
            <a:r>
              <a:rPr lang="en-GB" b="1" dirty="0"/>
              <a:t>is a state of complete physical, mental and social wellbeing and not merely the absence of disease or infirmity (WHO 1948).</a:t>
            </a:r>
            <a:br>
              <a:rPr lang="en-GB" b="1" dirty="0"/>
            </a:br>
            <a:r>
              <a:rPr lang="en-GB" b="1" dirty="0"/>
              <a:t/>
            </a:r>
            <a:br>
              <a:rPr lang="en-GB" b="1" dirty="0"/>
            </a:br>
            <a:r>
              <a:rPr lang="en-GB" b="1" dirty="0"/>
              <a:t>Wellbeing: </a:t>
            </a:r>
            <a:r>
              <a:rPr lang="en-GB" b="1" dirty="0" smtClean="0"/>
              <a:t> A </a:t>
            </a:r>
            <a:r>
              <a:rPr lang="en-GB" b="1" dirty="0"/>
              <a:t>wider concept which embraces fulfilling our desires, reaching our potential and subjective wellbeing that combines the pleasures in life with our interpretation of how we think and feel about our life (Natural England 2008).</a:t>
            </a:r>
            <a:br>
              <a:rPr lang="en-GB" b="1" dirty="0"/>
            </a:br>
            <a:endParaRPr lang="en-GB" dirty="0"/>
          </a:p>
        </p:txBody>
      </p:sp>
    </p:spTree>
    <p:extLst>
      <p:ext uri="{BB962C8B-B14F-4D97-AF65-F5344CB8AC3E}">
        <p14:creationId xmlns:p14="http://schemas.microsoft.com/office/powerpoint/2010/main" val="34260045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Health-An Individual Perspective</a:t>
            </a:r>
            <a:endParaRPr lang="en-GB" dirty="0"/>
          </a:p>
        </p:txBody>
      </p:sp>
      <p:sp>
        <p:nvSpPr>
          <p:cNvPr id="3" name="Content Placeholder 2"/>
          <p:cNvSpPr>
            <a:spLocks noGrp="1"/>
          </p:cNvSpPr>
          <p:nvPr>
            <p:ph idx="1"/>
          </p:nvPr>
        </p:nvSpPr>
        <p:spPr/>
        <p:txBody>
          <a:bodyPr>
            <a:normAutofit lnSpcReduction="10000"/>
          </a:bodyPr>
          <a:lstStyle/>
          <a:p>
            <a:r>
              <a:rPr lang="en-GB" b="1" dirty="0" smtClean="0"/>
              <a:t>Grade on a scale of 1 to 5 the below statements about health issues that you see as being personally important</a:t>
            </a:r>
          </a:p>
          <a:p>
            <a:r>
              <a:rPr lang="en-GB" b="1" dirty="0" smtClean="0"/>
              <a:t>(1=least important to 5=invaluable)</a:t>
            </a:r>
          </a:p>
          <a:p>
            <a:endParaRPr lang="en-GB" b="1" dirty="0"/>
          </a:p>
          <a:p>
            <a:r>
              <a:rPr lang="en-GB" dirty="0" smtClean="0"/>
              <a:t>Living to a ripe old age</a:t>
            </a:r>
          </a:p>
          <a:p>
            <a:r>
              <a:rPr lang="en-GB" dirty="0" smtClean="0"/>
              <a:t>Enjoying being with my friends and family</a:t>
            </a:r>
          </a:p>
          <a:p>
            <a:r>
              <a:rPr lang="en-GB" dirty="0" smtClean="0"/>
              <a:t>Feeling happy most of the time</a:t>
            </a:r>
          </a:p>
          <a:p>
            <a:r>
              <a:rPr lang="en-GB" dirty="0" smtClean="0"/>
              <a:t>Being able to run without getting out of breath</a:t>
            </a:r>
          </a:p>
          <a:p>
            <a:r>
              <a:rPr lang="en-GB" dirty="0" smtClean="0"/>
              <a:t>Having a job</a:t>
            </a:r>
          </a:p>
          <a:p>
            <a:r>
              <a:rPr lang="en-GB" dirty="0" smtClean="0"/>
              <a:t>Hardly ever taking tablets</a:t>
            </a:r>
          </a:p>
          <a:p>
            <a:r>
              <a:rPr lang="en-GB" dirty="0" smtClean="0"/>
              <a:t>Being the ideal weight</a:t>
            </a:r>
          </a:p>
          <a:p>
            <a:endParaRPr lang="en-GB" dirty="0"/>
          </a:p>
        </p:txBody>
      </p:sp>
    </p:spTree>
    <p:extLst>
      <p:ext uri="{BB962C8B-B14F-4D97-AF65-F5344CB8AC3E}">
        <p14:creationId xmlns:p14="http://schemas.microsoft.com/office/powerpoint/2010/main" val="80282334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Health-An Individual Perspective</a:t>
            </a:r>
          </a:p>
        </p:txBody>
      </p:sp>
      <p:sp>
        <p:nvSpPr>
          <p:cNvPr id="3" name="Content Placeholder 2"/>
          <p:cNvSpPr>
            <a:spLocks noGrp="1"/>
          </p:cNvSpPr>
          <p:nvPr>
            <p:ph idx="1"/>
          </p:nvPr>
        </p:nvSpPr>
        <p:spPr/>
        <p:txBody>
          <a:bodyPr/>
          <a:lstStyle/>
          <a:p>
            <a:r>
              <a:rPr lang="en-GB" dirty="0" smtClean="0"/>
              <a:t>Taking part in lots of sport</a:t>
            </a:r>
          </a:p>
          <a:p>
            <a:r>
              <a:rPr lang="en-GB" dirty="0" smtClean="0"/>
              <a:t>Feeling at peace with myself</a:t>
            </a:r>
          </a:p>
          <a:p>
            <a:r>
              <a:rPr lang="en-GB" dirty="0" smtClean="0"/>
              <a:t>Never smoking</a:t>
            </a:r>
          </a:p>
          <a:p>
            <a:r>
              <a:rPr lang="en-GB" dirty="0" smtClean="0"/>
              <a:t>Having clear skin, bright eyes, shiny hair</a:t>
            </a:r>
          </a:p>
          <a:p>
            <a:r>
              <a:rPr lang="en-GB" dirty="0" smtClean="0"/>
              <a:t>Drinking only moderate amounts of alcohol or no alcohol</a:t>
            </a:r>
          </a:p>
          <a:p>
            <a:r>
              <a:rPr lang="en-GB" dirty="0" smtClean="0"/>
              <a:t>Enjoying my work without stress or strain</a:t>
            </a:r>
          </a:p>
          <a:p>
            <a:r>
              <a:rPr lang="en-GB" dirty="0" smtClean="0"/>
              <a:t>Never suffering from anything more serious than a mild cold, flu or upset stomach</a:t>
            </a:r>
          </a:p>
          <a:p>
            <a:r>
              <a:rPr lang="en-GB" dirty="0" smtClean="0"/>
              <a:t>Being able to adapt easily to changes in my life, i.e. moving house, changing job, getting married, having a child</a:t>
            </a:r>
            <a:endParaRPr lang="en-GB" dirty="0"/>
          </a:p>
        </p:txBody>
      </p:sp>
    </p:spTree>
    <p:extLst>
      <p:ext uri="{BB962C8B-B14F-4D97-AF65-F5344CB8AC3E}">
        <p14:creationId xmlns:p14="http://schemas.microsoft.com/office/powerpoint/2010/main" val="308761744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Health-An Individual Perspective</a:t>
            </a:r>
          </a:p>
        </p:txBody>
      </p:sp>
      <p:sp>
        <p:nvSpPr>
          <p:cNvPr id="3" name="Content Placeholder 2"/>
          <p:cNvSpPr>
            <a:spLocks noGrp="1"/>
          </p:cNvSpPr>
          <p:nvPr>
            <p:ph idx="1"/>
          </p:nvPr>
        </p:nvSpPr>
        <p:spPr/>
        <p:txBody>
          <a:bodyPr/>
          <a:lstStyle/>
          <a:p>
            <a:r>
              <a:rPr lang="en-GB" dirty="0" smtClean="0"/>
              <a:t>Feeling glad to be alive</a:t>
            </a:r>
          </a:p>
          <a:p>
            <a:r>
              <a:rPr lang="en-GB" dirty="0" smtClean="0"/>
              <a:t>Getting on well with other people most of the time</a:t>
            </a:r>
          </a:p>
          <a:p>
            <a:r>
              <a:rPr lang="en-GB" dirty="0" smtClean="0"/>
              <a:t>Eating the “right” foods</a:t>
            </a:r>
          </a:p>
          <a:p>
            <a:r>
              <a:rPr lang="en-GB" dirty="0" smtClean="0"/>
              <a:t>Enjoying some form of relaxation/recreation</a:t>
            </a:r>
          </a:p>
          <a:p>
            <a:r>
              <a:rPr lang="en-GB" dirty="0" smtClean="0"/>
              <a:t>Being a good role model in exhibiting healthy life behaviours</a:t>
            </a:r>
          </a:p>
          <a:p>
            <a:r>
              <a:rPr lang="en-GB" dirty="0" smtClean="0"/>
              <a:t>People who have influenced my health behaviours are:-</a:t>
            </a:r>
          </a:p>
          <a:p>
            <a:pPr lvl="1"/>
            <a:r>
              <a:rPr lang="en-GB" dirty="0" smtClean="0"/>
              <a:t>Parents</a:t>
            </a:r>
          </a:p>
          <a:p>
            <a:pPr lvl="1"/>
            <a:r>
              <a:rPr lang="en-GB" dirty="0" smtClean="0"/>
              <a:t>Peer group</a:t>
            </a:r>
          </a:p>
          <a:p>
            <a:pPr lvl="1"/>
            <a:r>
              <a:rPr lang="en-GB" dirty="0" smtClean="0"/>
              <a:t>Media</a:t>
            </a:r>
          </a:p>
          <a:p>
            <a:pPr lvl="1"/>
            <a:r>
              <a:rPr lang="en-GB" dirty="0" smtClean="0"/>
              <a:t>Life experiences</a:t>
            </a:r>
          </a:p>
          <a:p>
            <a:pPr lvl="1"/>
            <a:r>
              <a:rPr lang="en-GB" dirty="0" smtClean="0"/>
              <a:t>Lecture on health related topics</a:t>
            </a:r>
            <a:endParaRPr lang="en-GB" dirty="0"/>
          </a:p>
        </p:txBody>
      </p:sp>
    </p:spTree>
    <p:extLst>
      <p:ext uri="{BB962C8B-B14F-4D97-AF65-F5344CB8AC3E}">
        <p14:creationId xmlns:p14="http://schemas.microsoft.com/office/powerpoint/2010/main" val="401924927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r>
              <a:rPr lang="en-GB" dirty="0"/>
              <a:t>NHS Careers (</a:t>
            </a:r>
            <a:r>
              <a:rPr lang="en-GB" dirty="0" err="1"/>
              <a:t>n.d</a:t>
            </a:r>
            <a:r>
              <a:rPr lang="en-GB" dirty="0"/>
              <a:t>) Health Promotion Specialist [online] Available: </a:t>
            </a:r>
            <a:r>
              <a:rPr lang="en-GB" dirty="0">
                <a:hlinkClick r:id="rId2"/>
              </a:rPr>
              <a:t>http://www.nhscareers.nhs.uk/explore-by-career/wider-healthcare-team/careers-in-the-wider-healthcare-team/corporate-services/health-promotion-specialist/</a:t>
            </a:r>
            <a:endParaRPr lang="en-GB" dirty="0"/>
          </a:p>
          <a:p>
            <a:pPr marL="0" indent="0">
              <a:buNone/>
            </a:pPr>
            <a:r>
              <a:rPr lang="en-GB" dirty="0"/>
              <a:t>(Accessed 26</a:t>
            </a:r>
            <a:r>
              <a:rPr lang="en-GB" baseline="30000" dirty="0"/>
              <a:t>th</a:t>
            </a:r>
            <a:r>
              <a:rPr lang="en-GB" dirty="0"/>
              <a:t> Jan, 2013</a:t>
            </a:r>
            <a:r>
              <a:rPr lang="en-GB" dirty="0" smtClean="0"/>
              <a:t>)</a:t>
            </a:r>
          </a:p>
          <a:p>
            <a:pPr marL="0" indent="0">
              <a:buNone/>
            </a:pPr>
            <a:endParaRPr lang="en-GB" dirty="0"/>
          </a:p>
          <a:p>
            <a:pPr marL="0" indent="0">
              <a:buNone/>
            </a:pPr>
            <a:r>
              <a:rPr lang="en-GB" dirty="0"/>
              <a:t>PHORCAST (</a:t>
            </a:r>
            <a:r>
              <a:rPr lang="en-GB" dirty="0" err="1"/>
              <a:t>n.d</a:t>
            </a:r>
            <a:r>
              <a:rPr lang="en-GB" dirty="0"/>
              <a:t>) Introduction [online] Available: </a:t>
            </a:r>
            <a:r>
              <a:rPr lang="en-GB" dirty="0">
                <a:hlinkClick r:id="rId3"/>
              </a:rPr>
              <a:t>http://www.phorcast.org.uk/page.php?area_id=1</a:t>
            </a:r>
            <a:r>
              <a:rPr lang="en-GB" dirty="0"/>
              <a:t> (Accessed 26 Jan, 2013)</a:t>
            </a:r>
          </a:p>
          <a:p>
            <a:pPr marL="0" indent="0">
              <a:buNone/>
            </a:pPr>
            <a:endParaRPr lang="en-GB" dirty="0"/>
          </a:p>
          <a:p>
            <a:pPr marL="0" indent="0" fontAlgn="base">
              <a:buNone/>
            </a:pPr>
            <a:r>
              <a:rPr lang="en-GB" dirty="0"/>
              <a:t>Public Health Agency (</a:t>
            </a:r>
            <a:r>
              <a:rPr lang="en-GB" dirty="0" err="1"/>
              <a:t>n.d</a:t>
            </a:r>
            <a:r>
              <a:rPr lang="en-GB" dirty="0"/>
              <a:t>)  What is Health Promotion [online] Available:</a:t>
            </a:r>
          </a:p>
          <a:p>
            <a:pPr marL="0" indent="0" fontAlgn="base">
              <a:buNone/>
            </a:pPr>
            <a:r>
              <a:rPr lang="en-GB" u="sng" dirty="0">
                <a:hlinkClick r:id="rId4"/>
              </a:rPr>
              <a:t>http://www.healthpromotionagency.org.uk/Healthpromotion/Health/section2.htm</a:t>
            </a:r>
            <a:r>
              <a:rPr lang="en-GB" u="sng" dirty="0"/>
              <a:t> </a:t>
            </a:r>
            <a:r>
              <a:rPr lang="en-GB" dirty="0"/>
              <a:t>(Accessed 26th Jan, 2013</a:t>
            </a:r>
            <a:r>
              <a:rPr lang="en-GB" dirty="0" smtClean="0"/>
              <a:t>)</a:t>
            </a:r>
            <a:endParaRPr lang="en-GB" dirty="0"/>
          </a:p>
          <a:p>
            <a:pPr marL="0" indent="0">
              <a:buNone/>
            </a:pPr>
            <a:endParaRPr lang="en-GB" dirty="0" smtClean="0"/>
          </a:p>
          <a:p>
            <a:pPr marL="0" indent="0">
              <a:buNone/>
            </a:pPr>
            <a:r>
              <a:rPr lang="en-GB" dirty="0" smtClean="0"/>
              <a:t>Public Health Wales (2012) About us [online] Available: </a:t>
            </a:r>
            <a:r>
              <a:rPr lang="en-GB" dirty="0" smtClean="0">
                <a:hlinkClick r:id="rId5"/>
              </a:rPr>
              <a:t>http://www.wales.nhs.uk/sitesplus/888/page/44942</a:t>
            </a:r>
            <a:endParaRPr lang="en-GB" dirty="0" smtClean="0"/>
          </a:p>
          <a:p>
            <a:pPr marL="0" indent="0">
              <a:buNone/>
            </a:pPr>
            <a:r>
              <a:rPr lang="en-GB" dirty="0" smtClean="0"/>
              <a:t>(Accessed 26</a:t>
            </a:r>
            <a:r>
              <a:rPr lang="en-GB" baseline="30000" dirty="0" smtClean="0"/>
              <a:t>th</a:t>
            </a:r>
            <a:r>
              <a:rPr lang="en-GB" dirty="0" smtClean="0"/>
              <a:t> Jan, 2013)</a:t>
            </a:r>
          </a:p>
          <a:p>
            <a:pPr marL="0" indent="0">
              <a:buNone/>
            </a:pPr>
            <a:endParaRPr lang="en-GB" dirty="0" smtClean="0"/>
          </a:p>
          <a:p>
            <a:pPr marL="0" indent="0">
              <a:buNone/>
            </a:pPr>
            <a:r>
              <a:rPr lang="en-GB" dirty="0" smtClean="0"/>
              <a:t>WHO (</a:t>
            </a:r>
            <a:r>
              <a:rPr lang="en-GB" dirty="0" smtClean="0"/>
              <a:t>2013a) </a:t>
            </a:r>
            <a:r>
              <a:rPr lang="en-GB" dirty="0" smtClean="0"/>
              <a:t>Health Promotion [online] Available: </a:t>
            </a:r>
            <a:r>
              <a:rPr lang="en-GB" dirty="0" smtClean="0">
                <a:hlinkClick r:id="rId6"/>
              </a:rPr>
              <a:t>http://www.who.int/topics/health_promotion/en/</a:t>
            </a:r>
            <a:r>
              <a:rPr lang="en-GB" dirty="0" smtClean="0"/>
              <a:t> (Accessed 26</a:t>
            </a:r>
            <a:r>
              <a:rPr lang="en-GB" baseline="30000" dirty="0" smtClean="0"/>
              <a:t>th</a:t>
            </a:r>
            <a:r>
              <a:rPr lang="en-GB" dirty="0" smtClean="0"/>
              <a:t> Jan, 2013)</a:t>
            </a:r>
          </a:p>
          <a:p>
            <a:pPr marL="0" indent="0">
              <a:buNone/>
            </a:pPr>
            <a:endParaRPr lang="en-GB" dirty="0"/>
          </a:p>
        </p:txBody>
      </p:sp>
    </p:spTree>
    <p:extLst>
      <p:ext uri="{BB962C8B-B14F-4D97-AF65-F5344CB8AC3E}">
        <p14:creationId xmlns:p14="http://schemas.microsoft.com/office/powerpoint/2010/main" val="304272530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dirty="0"/>
              <a:t>WHO (</a:t>
            </a:r>
            <a:r>
              <a:rPr lang="en-US" dirty="0" smtClean="0"/>
              <a:t>2013b) </a:t>
            </a:r>
            <a:r>
              <a:rPr lang="en-US" dirty="0"/>
              <a:t>Milestones in Health Promotion, Statements from Global Conferences (2009) [online]. Geneva: WHO Press.  Available from: </a:t>
            </a:r>
            <a:r>
              <a:rPr lang="en-US" dirty="0">
                <a:ln>
                  <a:solidFill>
                    <a:schemeClr val="tx1"/>
                  </a:solidFill>
                </a:ln>
                <a:solidFill>
                  <a:schemeClr val="bg1"/>
                </a:solidFill>
                <a:hlinkClick r:id="rId2"/>
              </a:rPr>
              <a:t>http://www.who.int/healthpromotion/en/</a:t>
            </a:r>
            <a:r>
              <a:rPr lang="en-US" dirty="0">
                <a:ln>
                  <a:solidFill>
                    <a:schemeClr val="tx1"/>
                  </a:solidFill>
                </a:ln>
                <a:solidFill>
                  <a:schemeClr val="bg1"/>
                </a:solidFill>
              </a:rPr>
              <a:t> </a:t>
            </a:r>
            <a:r>
              <a:rPr lang="en-US" dirty="0"/>
              <a:t>(26</a:t>
            </a:r>
            <a:r>
              <a:rPr lang="en-US" baseline="30000" dirty="0"/>
              <a:t>th</a:t>
            </a:r>
            <a:r>
              <a:rPr lang="en-US" dirty="0"/>
              <a:t> Jan 2013)</a:t>
            </a:r>
          </a:p>
          <a:p>
            <a:pPr marL="0" indent="0">
              <a:buNone/>
            </a:pPr>
            <a:endParaRPr lang="en-GB" dirty="0"/>
          </a:p>
        </p:txBody>
      </p:sp>
    </p:spTree>
    <p:extLst>
      <p:ext uri="{BB962C8B-B14F-4D97-AF65-F5344CB8AC3E}">
        <p14:creationId xmlns:p14="http://schemas.microsoft.com/office/powerpoint/2010/main" val="14009370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ecatur">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Decatur">
      <a:majorFont>
        <a:latin typeface="Bodoni MT Condensed"/>
        <a:ea typeface=""/>
        <a:cs typeface=""/>
        <a:font script="Grek" typeface="Times New Roman"/>
        <a:font script="Cyrl" typeface="Times New Roman"/>
        <a:font script="Jpan" typeface="HG明朝E"/>
        <a:font script="Hang" typeface="HY목각파임B"/>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catur">
      <a:fillStyleLst>
        <a:solidFill>
          <a:schemeClr val="phClr"/>
        </a:solidFill>
        <a:gradFill rotWithShape="1">
          <a:gsLst>
            <a:gs pos="0">
              <a:schemeClr val="phClr">
                <a:tint val="90000"/>
                <a:satMod val="110000"/>
              </a:schemeClr>
            </a:gs>
            <a:gs pos="47500">
              <a:schemeClr val="phClr">
                <a:tint val="53000"/>
                <a:satMod val="120000"/>
              </a:schemeClr>
            </a:gs>
            <a:gs pos="58500">
              <a:schemeClr val="phClr">
                <a:tint val="53000"/>
                <a:satMod val="120000"/>
              </a:schemeClr>
            </a:gs>
            <a:gs pos="100000">
              <a:schemeClr val="phClr">
                <a:tint val="90000"/>
                <a:satMod val="110000"/>
              </a:schemeClr>
            </a:gs>
          </a:gsLst>
          <a:lin ang="3600000" scaled="1"/>
        </a:gradFill>
        <a:gradFill rotWithShape="1">
          <a:gsLst>
            <a:gs pos="0">
              <a:schemeClr val="phClr">
                <a:shade val="54000"/>
                <a:satMod val="105000"/>
              </a:schemeClr>
            </a:gs>
            <a:gs pos="47500">
              <a:schemeClr val="phClr">
                <a:shade val="88000"/>
                <a:satMod val="105000"/>
              </a:schemeClr>
            </a:gs>
            <a:gs pos="58500">
              <a:schemeClr val="phClr">
                <a:shade val="88000"/>
                <a:satMod val="105000"/>
              </a:schemeClr>
            </a:gs>
            <a:gs pos="100000">
              <a:schemeClr val="phClr">
                <a:shade val="54000"/>
                <a:satMod val="105000"/>
              </a:schemeClr>
            </a:gs>
          </a:gsLst>
          <a:lin ang="3600000" scaled="1"/>
        </a:gradFill>
      </a:fillStyleLst>
      <a:lnStyleLst>
        <a:ln w="10000" cap="flat" cmpd="sng" algn="ctr">
          <a:solidFill>
            <a:schemeClr val="phClr"/>
          </a:solidFill>
          <a:prstDash val="solid"/>
        </a:ln>
        <a:ln w="2825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3600000" algn="r" rotWithShape="0">
              <a:srgbClr val="000000">
                <a:alpha val="30000"/>
              </a:srgbClr>
            </a:outerShdw>
          </a:effectLst>
        </a:effectStyle>
        <a:effectStyle>
          <a:effectLst>
            <a:outerShdw blurRad="63500" dist="25400" dir="3600000" algn="r" rotWithShape="0">
              <a:srgbClr val="000000">
                <a:alpha val="36000"/>
              </a:srgbClr>
            </a:outerShdw>
          </a:effectLst>
          <a:scene3d>
            <a:camera prst="orthographicFront">
              <a:rot lat="0" lon="0" rev="0"/>
            </a:camera>
            <a:lightRig rig="harsh" dir="tl">
              <a:rot lat="0" lon="0" rev="9000000"/>
            </a:lightRig>
          </a:scene3d>
          <a:sp3d prstMaterial="flat">
            <a:bevelT w="38100" h="50800" prst="softRound"/>
          </a:sp3d>
        </a:effectStyle>
        <a:effectStyle>
          <a:effectLst>
            <a:outerShdw blurRad="76200" dist="38100" dir="3600000" algn="r" rotWithShape="0">
              <a:srgbClr val="000000">
                <a:alpha val="60000"/>
              </a:srgbClr>
            </a:outerShdw>
          </a:effectLst>
          <a:scene3d>
            <a:camera prst="orthographicFront">
              <a:rot lat="0" lon="0" rev="0"/>
            </a:camera>
            <a:lightRig rig="harsh" dir="tl">
              <a:rot lat="0" lon="0" rev="9000000"/>
            </a:lightRig>
          </a:scene3d>
          <a:sp3d contourW="44450" prstMaterial="flat">
            <a:bevelT w="38100" h="50800" prst="softRound"/>
            <a:contourClr>
              <a:schemeClr val="phClr">
                <a:tint val="5"/>
                <a:satMod val="130000"/>
              </a:schemeClr>
            </a:contourClr>
          </a:sp3d>
        </a:effectStyle>
      </a:effectStyleLst>
      <a:bgFillStyleLst>
        <a:solidFill>
          <a:schemeClr val="phClr"/>
        </a:solidFill>
        <a:gradFill rotWithShape="1">
          <a:gsLst>
            <a:gs pos="0">
              <a:schemeClr val="phClr">
                <a:tint val="100000"/>
                <a:shade val="52000"/>
                <a:satMod val="105000"/>
              </a:schemeClr>
            </a:gs>
            <a:gs pos="47500">
              <a:schemeClr val="phClr">
                <a:tint val="90000"/>
                <a:shade val="89000"/>
                <a:satMod val="105000"/>
              </a:schemeClr>
            </a:gs>
            <a:gs pos="58500">
              <a:schemeClr val="phClr">
                <a:tint val="85000"/>
                <a:shade val="89000"/>
                <a:satMod val="105000"/>
              </a:schemeClr>
            </a:gs>
            <a:gs pos="100000">
              <a:schemeClr val="phClr">
                <a:tint val="100000"/>
                <a:shade val="52000"/>
                <a:satMod val="105000"/>
              </a:schemeClr>
            </a:gs>
          </a:gsLst>
          <a:lin ang="3600000" scaled="0"/>
        </a:gradFill>
        <a:blipFill rotWithShape="1">
          <a:blip xmlns:r="http://schemas.openxmlformats.org/officeDocument/2006/relationships" r:embed="rId1">
            <a:duotone>
              <a:schemeClr val="phClr">
                <a:tint val="98000"/>
              </a:schemeClr>
              <a:schemeClr val="phClr">
                <a:shade val="85000"/>
                <a:satMod val="120000"/>
              </a:schemeClr>
            </a:duotone>
          </a:blip>
          <a:tile tx="0" ty="0" sx="52000" sy="52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TC101790490[[fn=Decatur]]</Template>
  <TotalTime>252</TotalTime>
  <Words>1613</Words>
  <Application>Microsoft Office PowerPoint</Application>
  <PresentationFormat>On-screen Show (4:3)</PresentationFormat>
  <Paragraphs>169</Paragraphs>
  <Slides>29</Slides>
  <Notes>0</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Decatur</vt:lpstr>
      <vt:lpstr>Health Promotion in Practice</vt:lpstr>
      <vt:lpstr> </vt:lpstr>
      <vt:lpstr>What is Health Promotion?</vt:lpstr>
      <vt:lpstr>What is Health Promotion?</vt:lpstr>
      <vt:lpstr>What is Health Promotion?</vt:lpstr>
      <vt:lpstr>What is Health Promotion?</vt:lpstr>
      <vt:lpstr>What is Health Promotion?</vt:lpstr>
      <vt:lpstr>What is Health Promotion?</vt:lpstr>
      <vt:lpstr>What is Health Promotion?</vt:lpstr>
      <vt:lpstr>Health Promotion in Practice</vt:lpstr>
      <vt:lpstr>Health Promotion in Practice</vt:lpstr>
      <vt:lpstr>Health Promotion in Practice</vt:lpstr>
      <vt:lpstr>Health Promotion in Practice</vt:lpstr>
      <vt:lpstr>What is Public Health</vt:lpstr>
      <vt:lpstr>What is Public Health</vt:lpstr>
      <vt:lpstr>Public Health in Wales</vt:lpstr>
      <vt:lpstr>Public Health in Wales</vt:lpstr>
      <vt:lpstr>Public Health in Wales</vt:lpstr>
      <vt:lpstr>Public Health in Wales</vt:lpstr>
      <vt:lpstr>Public Health in Wales</vt:lpstr>
      <vt:lpstr>Local Public Health in Wales</vt:lpstr>
      <vt:lpstr>Health Boards in Wales</vt:lpstr>
      <vt:lpstr>Local Public Health Teams</vt:lpstr>
      <vt:lpstr>Definitions of Health</vt:lpstr>
      <vt:lpstr>Health-An Individual Perspective</vt:lpstr>
      <vt:lpstr>Health-An Individual Perspective</vt:lpstr>
      <vt:lpstr>Health-An Individual Perspective</vt:lpstr>
      <vt:lpstr>References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Promotion in Practice</dc:title>
  <dc:creator>Nola</dc:creator>
  <cp:lastModifiedBy>Nola</cp:lastModifiedBy>
  <cp:revision>19</cp:revision>
  <dcterms:created xsi:type="dcterms:W3CDTF">2013-01-25T10:10:04Z</dcterms:created>
  <dcterms:modified xsi:type="dcterms:W3CDTF">2013-01-28T21:42:27Z</dcterms:modified>
</cp:coreProperties>
</file>