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8"/>
  </p:notesMasterIdLst>
  <p:handoutMasterIdLst>
    <p:handoutMasterId r:id="rId29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80" r:id="rId22"/>
    <p:sldId id="281" r:id="rId23"/>
    <p:sldId id="282" r:id="rId24"/>
    <p:sldId id="283" r:id="rId25"/>
    <p:sldId id="278" r:id="rId26"/>
    <p:sldId id="279" r:id="rId27"/>
  </p:sldIdLst>
  <p:sldSz cx="9144000" cy="6858000" type="screen4x3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97" d="100"/>
          <a:sy n="97" d="100"/>
        </p:scale>
        <p:origin x="219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tags" Target="tags/tag1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spcAft>
                <a:spcPts val="300"/>
              </a:spcAft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8 - Strategic Flexibility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>
            <a:normAutofit/>
          </a:bodyPr>
          <a:lstStyle/>
          <a:p>
            <a:r>
              <a:rPr lang="en-GB" dirty="0"/>
              <a:t>The Enduring Wisdom of Adaptability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Core Concept:</a:t>
            </a:r>
            <a:r>
              <a:rPr lang="en-GB" dirty="0"/>
              <a:t> Strategic Flexibility is about adapting, changing, and staying agile in a constantly shifting world.</a:t>
            </a:r>
          </a:p>
          <a:p>
            <a:r>
              <a:rPr lang="en-GB" b="1" dirty="0"/>
              <a:t>Charles Darwin (~150 years ago):</a:t>
            </a:r>
            <a:r>
              <a:rPr lang="en-GB" dirty="0"/>
              <a:t> "It is not the strongest of the species that survives, nor the most intelligent that survives. It is the one that is most adaptable to change".</a:t>
            </a:r>
          </a:p>
          <a:p>
            <a:r>
              <a:rPr lang="en-GB" b="1" dirty="0"/>
              <a:t>Sun Tzu (~2,500 years ago):</a:t>
            </a:r>
            <a:r>
              <a:rPr lang="en-GB" dirty="0"/>
              <a:t> Emphasized varying tactics based on environmental changes in his chapter "Jiu Bian," or "Variation of Tactics".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EF418-BE5E-7C27-FC58-1B0B9D245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Tzu's "Jiu Bian" - Variation of Tactics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B2D78A-422D-596F-05FB-8D22AFC48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23A05-EAC9-BE21-D313-6A8E40540AA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"Jiu Bian" (</a:t>
            </a:r>
            <a:r>
              <a:rPr lang="zh-CN" altLang="en-US" b="1" dirty="0"/>
              <a:t>九變</a:t>
            </a:r>
            <a:r>
              <a:rPr lang="en-US" altLang="zh-CN" b="1" dirty="0"/>
              <a:t>):</a:t>
            </a:r>
            <a:r>
              <a:rPr lang="en-US" altLang="zh-CN" dirty="0"/>
              <a:t> </a:t>
            </a:r>
            <a:r>
              <a:rPr lang="en-GB" dirty="0"/>
              <a:t>The title of Sun Tzu's eighth chapter.</a:t>
            </a:r>
          </a:p>
          <a:p>
            <a:r>
              <a:rPr lang="en-GB" b="1" dirty="0"/>
              <a:t>Meaning:</a:t>
            </a:r>
            <a:r>
              <a:rPr lang="en-GB" dirty="0"/>
              <a:t> While "Jiu" literally means "nine," it signifies an indefinitely large number or an infinite array of possibilities, not just nine specific changes.</a:t>
            </a:r>
          </a:p>
          <a:p>
            <a:r>
              <a:rPr lang="en-GB" b="1" dirty="0"/>
              <a:t>The Keyword is FLEXIBILITY:</a:t>
            </a:r>
            <a:r>
              <a:rPr lang="en-GB" dirty="0"/>
              <a:t> It's about applying principles in a way that fits the ever-changing situation, rather than being bound by them.</a:t>
            </a:r>
          </a:p>
        </p:txBody>
      </p:sp>
    </p:spTree>
    <p:extLst>
      <p:ext uri="{BB962C8B-B14F-4D97-AF65-F5344CB8AC3E}">
        <p14:creationId xmlns:p14="http://schemas.microsoft.com/office/powerpoint/2010/main" val="1670025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26ED7-2385-DE1E-CA88-A29E32F5F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vs. Tactics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E5007B-198B-2E16-6197-A9C8AEE2F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6487A-4624-1954-4E22-F6FD25275E5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Strategy (Higher Level):</a:t>
            </a:r>
            <a:r>
              <a:rPr lang="en-GB" dirty="0"/>
              <a:t> The overarching thought that directs </a:t>
            </a:r>
            <a:r>
              <a:rPr lang="en-GB" dirty="0" err="1"/>
              <a:t>behavior</a:t>
            </a:r>
            <a:r>
              <a:rPr lang="en-GB" dirty="0"/>
              <a:t>. It tells you </a:t>
            </a:r>
            <a:r>
              <a:rPr lang="en-GB" b="1" dirty="0"/>
              <a:t>WHAT</a:t>
            </a:r>
            <a:r>
              <a:rPr lang="en-GB" dirty="0"/>
              <a:t> the right thing is.</a:t>
            </a:r>
          </a:p>
          <a:p>
            <a:r>
              <a:rPr lang="en-GB" b="1" dirty="0"/>
              <a:t>Tactics (Lower Level):</a:t>
            </a:r>
            <a:r>
              <a:rPr lang="en-GB" dirty="0"/>
              <a:t> The means of implementing the strategy. They tell you </a:t>
            </a:r>
            <a:r>
              <a:rPr lang="en-GB" b="1" dirty="0"/>
              <a:t>HOW</a:t>
            </a:r>
            <a:r>
              <a:rPr lang="en-GB" dirty="0"/>
              <a:t> to do the right thing.</a:t>
            </a:r>
          </a:p>
          <a:p>
            <a:r>
              <a:rPr lang="en-GB" b="1" dirty="0"/>
              <a:t>Sun Tzu's View:</a:t>
            </a:r>
            <a:r>
              <a:rPr lang="en-GB" dirty="0"/>
              <a:t> Because war (and business) is full of twists and turns, the tactics used to achieve strategic goals must be flexible enough to adapt to environmental changes.</a:t>
            </a:r>
          </a:p>
        </p:txBody>
      </p:sp>
    </p:spTree>
    <p:extLst>
      <p:ext uri="{BB962C8B-B14F-4D97-AF65-F5344CB8AC3E}">
        <p14:creationId xmlns:p14="http://schemas.microsoft.com/office/powerpoint/2010/main" val="957006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F31D0-AD76-9D54-8C59-56919E7CA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 vs. Michael Porter: An Unlikely Parallel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B33785-AB86-C10D-6E69-67BC97F71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2CC34E-4748-0F70-12BC-8B0131D5717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Core Idea:</a:t>
            </a:r>
            <a:r>
              <a:rPr lang="en-GB" dirty="0"/>
              <a:t> This lecture compares Sun Tzu's ancient military strategies with the modern business frameworks of Michael Porter.</a:t>
            </a:r>
          </a:p>
          <a:p>
            <a:r>
              <a:rPr lang="en-GB" b="1" dirty="0"/>
              <a:t>Porter's Argument (1996):</a:t>
            </a:r>
            <a:endParaRPr lang="en-GB" dirty="0"/>
          </a:p>
          <a:p>
            <a:pPr lvl="1"/>
            <a:r>
              <a:rPr lang="en-GB" b="1" dirty="0"/>
              <a:t>Strategy should be consistent:</a:t>
            </a:r>
            <a:r>
              <a:rPr lang="en-GB" dirty="0"/>
              <a:t> Frequent changes can be costly and confusing.</a:t>
            </a:r>
          </a:p>
          <a:p>
            <a:pPr lvl="1"/>
            <a:r>
              <a:rPr lang="en-GB" b="1" dirty="0"/>
              <a:t>Operations should be flexible:</a:t>
            </a:r>
            <a:r>
              <a:rPr lang="en-GB" dirty="0"/>
              <a:t> Firms must continuously change operations based on competitive forces.</a:t>
            </a:r>
          </a:p>
          <a:p>
            <a:r>
              <a:rPr lang="en-GB" b="1" dirty="0"/>
              <a:t>The Connection:</a:t>
            </a:r>
            <a:r>
              <a:rPr lang="en-GB" dirty="0"/>
              <a:t> This idea of a consistent strategy with varying operations is essentially the same as Sun Tzu‘s core argument in “Variation of Tactics"</a:t>
            </a:r>
            <a:r>
              <a:rPr lang="en-GB" altLang="zh-CN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177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29AC0-358E-A4A3-327A-84143BDD9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Tzu: 5 Exceptional Situations for Tactical Variation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1655832-EC0D-AB39-5F25-2ECF33D33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1C1AE-50AE-6C70-B24C-9E1BF4E100D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 general must recognize when general principles don't apply and tactics must be varied.</a:t>
            </a:r>
          </a:p>
          <a:p>
            <a:r>
              <a:rPr lang="en-GB" b="1" dirty="0"/>
              <a:t>1. Roads Not to Follow:</a:t>
            </a:r>
            <a:r>
              <a:rPr lang="en-GB" dirty="0"/>
              <a:t> Avoid an easy road if it could be a trap; choose the difficult one instead.</a:t>
            </a:r>
          </a:p>
          <a:p>
            <a:r>
              <a:rPr lang="en-GB" b="1" dirty="0"/>
              <a:t>2. Armies Not to Attack:</a:t>
            </a:r>
            <a:r>
              <a:rPr lang="en-GB" dirty="0"/>
              <a:t> Refrain from attacking an enemy that might be bait or is prepared to fight to the death.</a:t>
            </a:r>
          </a:p>
          <a:p>
            <a:r>
              <a:rPr lang="en-GB" b="1" dirty="0"/>
              <a:t>3. Fortified Castles Not to Attack:</a:t>
            </a:r>
            <a:r>
              <a:rPr lang="en-GB" dirty="0"/>
              <a:t> Do not attack a well-defended and well-stocked position.</a:t>
            </a:r>
          </a:p>
          <a:p>
            <a:r>
              <a:rPr lang="en-GB" b="1" dirty="0"/>
              <a:t>4. Terrains Not to Contest:</a:t>
            </a:r>
            <a:r>
              <a:rPr lang="en-GB" dirty="0"/>
              <a:t> Avoid fighting on geographically </a:t>
            </a:r>
            <a:r>
              <a:rPr lang="en-GB" dirty="0" err="1"/>
              <a:t>unfavorable</a:t>
            </a:r>
            <a:r>
              <a:rPr lang="en-GB" dirty="0"/>
              <a:t> ground.</a:t>
            </a:r>
          </a:p>
          <a:p>
            <a:r>
              <a:rPr lang="en-GB" b="1" dirty="0"/>
              <a:t>5. Orders from Sovereign Not to Follow:</a:t>
            </a:r>
            <a:r>
              <a:rPr lang="en-GB" dirty="0"/>
              <a:t> A general's on-the-ground judgment can override orders from a distant leader.</a:t>
            </a:r>
          </a:p>
        </p:txBody>
      </p:sp>
    </p:spTree>
    <p:extLst>
      <p:ext uri="{BB962C8B-B14F-4D97-AF65-F5344CB8AC3E}">
        <p14:creationId xmlns:p14="http://schemas.microsoft.com/office/powerpoint/2010/main" val="248372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2BA86-8489-47DE-42D4-6FE437D60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Tzu: 2 Principles for Varying Tactics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C2DECF-4E33-AB38-7DF7-C08030625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40084E-8713-25FA-78A5-1EA6D6D17CF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1. Consider Both </a:t>
            </a:r>
            <a:r>
              <a:rPr lang="en-GB" b="1" dirty="0" err="1"/>
              <a:t>Favorable</a:t>
            </a:r>
            <a:r>
              <a:rPr lang="en-GB" b="1" dirty="0"/>
              <a:t> and </a:t>
            </a:r>
            <a:r>
              <a:rPr lang="en-GB" b="1" dirty="0" err="1"/>
              <a:t>Unfavorable</a:t>
            </a:r>
            <a:r>
              <a:rPr lang="en-GB" b="1" dirty="0"/>
              <a:t> Factors:</a:t>
            </a:r>
          </a:p>
          <a:p>
            <a:pPr lvl="1"/>
            <a:r>
              <a:rPr lang="en-GB" dirty="0"/>
              <a:t>Seeing only advantages leads to failure when misfortune strikes.</a:t>
            </a:r>
          </a:p>
          <a:p>
            <a:pPr lvl="1"/>
            <a:r>
              <a:rPr lang="en-GB" dirty="0"/>
              <a:t>Seeing only disadvantages prevents one from turning a difficult situation around.</a:t>
            </a:r>
          </a:p>
          <a:p>
            <a:pPr lvl="1"/>
            <a:r>
              <a:rPr lang="en-GB" dirty="0"/>
              <a:t>A wise general considers both simultaneously to make fair judgments and avoid disasters.</a:t>
            </a:r>
          </a:p>
          <a:p>
            <a:r>
              <a:rPr lang="en-GB" b="1" dirty="0"/>
              <a:t>2. Make Complete Preparation for Every Possible Situation:</a:t>
            </a:r>
          </a:p>
          <a:p>
            <a:pPr lvl="1"/>
            <a:r>
              <a:rPr lang="en-GB" i="1" dirty="0"/>
              <a:t>"Do not assume the enemy will not come, but always be ready for them... make oneself so strong that one’s forces are invincible"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is about proactive readiness, not reactive panic.</a:t>
            </a:r>
          </a:p>
        </p:txBody>
      </p:sp>
    </p:spTree>
    <p:extLst>
      <p:ext uri="{BB962C8B-B14F-4D97-AF65-F5344CB8AC3E}">
        <p14:creationId xmlns:p14="http://schemas.microsoft.com/office/powerpoint/2010/main" val="3941004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F4236-A960-2FA4-0BE9-765245156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Porter: Strategy in the Business World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D8957E-357E-9DBF-FCF9-7A689C586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BFB22D-866B-960D-2E64-2321221AE51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Goal of Strategy:</a:t>
            </a:r>
            <a:r>
              <a:rPr lang="en-GB" dirty="0"/>
              <a:t> To find a position in an industry where the competitive forces are weakest.</a:t>
            </a:r>
          </a:p>
          <a:p>
            <a:r>
              <a:rPr lang="en-GB" b="1" dirty="0"/>
              <a:t>Porter's Frameworks:</a:t>
            </a:r>
            <a:endParaRPr lang="en-GB" dirty="0"/>
          </a:p>
          <a:p>
            <a:pPr lvl="1"/>
            <a:r>
              <a:rPr lang="en-GB" b="1" dirty="0"/>
              <a:t>Five Forces Model:</a:t>
            </a:r>
            <a:r>
              <a:rPr lang="en-GB" dirty="0"/>
              <a:t> Argues that industry structure determines a firm's profitability.</a:t>
            </a:r>
          </a:p>
          <a:p>
            <a:pPr lvl="1"/>
            <a:r>
              <a:rPr lang="en-GB" b="1" dirty="0"/>
              <a:t>Generic Strategies:</a:t>
            </a:r>
            <a:r>
              <a:rPr lang="en-GB" dirty="0"/>
              <a:t> Firms must choose a clear strategy (e.g., cost leadership, differentiation) to avoid being "stuck in the middle" and ensure good performance.</a:t>
            </a:r>
          </a:p>
        </p:txBody>
      </p:sp>
    </p:spTree>
    <p:extLst>
      <p:ext uri="{BB962C8B-B14F-4D97-AF65-F5344CB8AC3E}">
        <p14:creationId xmlns:p14="http://schemas.microsoft.com/office/powerpoint/2010/main" val="3922479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2D5C8-926C-2066-915A-D14BA3065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Porter: Consistency in Strategy, Change in Operations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262EC7-1876-F0EC-F7B7-76F2727AB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8F8428-D4BC-2B3E-2E80-FC485CF7C9A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When to Change Strategy:</a:t>
            </a:r>
            <a:r>
              <a:rPr lang="en-GB" dirty="0"/>
              <a:t> A firm might need to change its strategic position if the fundamental industry structure changes (e.g., new technology, shift in consumer preferences).</a:t>
            </a:r>
          </a:p>
          <a:p>
            <a:r>
              <a:rPr lang="en-GB" b="1" dirty="0"/>
              <a:t>The Distinction is Key:</a:t>
            </a:r>
            <a:endParaRPr lang="en-GB" dirty="0"/>
          </a:p>
          <a:p>
            <a:pPr lvl="1"/>
            <a:r>
              <a:rPr lang="en-GB" b="1" dirty="0"/>
              <a:t>Continuity of Strategy:</a:t>
            </a:r>
            <a:r>
              <a:rPr lang="en-GB" dirty="0"/>
              <a:t> Maintain a unique, consistent strategic position over time.</a:t>
            </a:r>
          </a:p>
          <a:p>
            <a:pPr lvl="1"/>
            <a:r>
              <a:rPr lang="en-GB" b="1" dirty="0"/>
              <a:t>Change in Operations:</a:t>
            </a:r>
            <a:r>
              <a:rPr lang="en-GB" dirty="0"/>
              <a:t> Continuously improve and adapt the </a:t>
            </a:r>
            <a:r>
              <a:rPr lang="en-GB" i="1" dirty="0"/>
              <a:t>methods</a:t>
            </a:r>
            <a:r>
              <a:rPr lang="en-GB" dirty="0"/>
              <a:t> of implementing the strategy (e.g., production, service) to keep up with best practices.</a:t>
            </a:r>
          </a:p>
        </p:txBody>
      </p:sp>
    </p:spTree>
    <p:extLst>
      <p:ext uri="{BB962C8B-B14F-4D97-AF65-F5344CB8AC3E}">
        <p14:creationId xmlns:p14="http://schemas.microsoft.com/office/powerpoint/2010/main" val="1223007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E353A-8D6F-9FD0-E97B-42BBF7718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Integration: The Essence of Strategy is "Choice"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AE6813-4ABC-7100-65A9-7DE937966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DCDAA8-8957-90D4-706B-52A40344093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Sun Tzu's Core Message:</a:t>
            </a:r>
            <a:r>
              <a:rPr lang="en-GB" dirty="0"/>
              <a:t> The essence of varying tactics is knowing </a:t>
            </a:r>
            <a:r>
              <a:rPr lang="en-GB" b="1" dirty="0"/>
              <a:t>what to do</a:t>
            </a:r>
            <a:r>
              <a:rPr lang="en-GB" dirty="0"/>
              <a:t> and, just as importantly, </a:t>
            </a:r>
            <a:r>
              <a:rPr lang="en-GB" b="1" dirty="0"/>
              <a:t>what </a:t>
            </a:r>
            <a:r>
              <a:rPr lang="en-GB" b="1" i="1" dirty="0"/>
              <a:t>not</a:t>
            </a:r>
            <a:r>
              <a:rPr lang="en-GB" b="1" dirty="0"/>
              <a:t> to do</a:t>
            </a:r>
            <a:r>
              <a:rPr lang="en-GB" dirty="0"/>
              <a:t> in any given situation.</a:t>
            </a:r>
          </a:p>
          <a:p>
            <a:r>
              <a:rPr lang="en-GB" b="1" dirty="0"/>
              <a:t>Porter's Core Message:</a:t>
            </a:r>
            <a:r>
              <a:rPr lang="en-GB" dirty="0"/>
              <a:t> The essence of strategy is also about making choices—</a:t>
            </a:r>
            <a:r>
              <a:rPr lang="en-GB" b="1" dirty="0"/>
              <a:t>what to do</a:t>
            </a:r>
            <a:r>
              <a:rPr lang="en-GB" dirty="0"/>
              <a:t> and </a:t>
            </a:r>
            <a:r>
              <a:rPr lang="en-GB" b="1" dirty="0"/>
              <a:t>what </a:t>
            </a:r>
            <a:r>
              <a:rPr lang="en-GB" b="1" i="1" dirty="0"/>
              <a:t>not</a:t>
            </a:r>
            <a:r>
              <a:rPr lang="en-GB" b="1" dirty="0"/>
              <a:t> to do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Choosing a </a:t>
            </a:r>
            <a:r>
              <a:rPr lang="en-GB" dirty="0" err="1"/>
              <a:t>favorable</a:t>
            </a:r>
            <a:r>
              <a:rPr lang="en-GB" dirty="0"/>
              <a:t> position (Five Forces).</a:t>
            </a:r>
          </a:p>
          <a:p>
            <a:pPr lvl="1"/>
            <a:r>
              <a:rPr lang="en-GB" dirty="0"/>
              <a:t>Choosing a set of activities (Generic Strategies).</a:t>
            </a:r>
          </a:p>
          <a:p>
            <a:pPr lvl="1"/>
            <a:r>
              <a:rPr lang="en-GB" dirty="0"/>
              <a:t>Porter famously said, "The essence of strategy is choosing what </a:t>
            </a:r>
            <a:r>
              <a:rPr lang="en-GB" i="1" dirty="0"/>
              <a:t>not</a:t>
            </a:r>
            <a:r>
              <a:rPr lang="en-GB" dirty="0"/>
              <a:t> to do".</a:t>
            </a:r>
          </a:p>
        </p:txBody>
      </p:sp>
    </p:spTree>
    <p:extLst>
      <p:ext uri="{BB962C8B-B14F-4D97-AF65-F5344CB8AC3E}">
        <p14:creationId xmlns:p14="http://schemas.microsoft.com/office/powerpoint/2010/main" val="3121906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4BC7F-4699-889B-3346-D7756EAF3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Case: Haier's Strategic Flexibility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9872F2-53B8-4D87-FA49-4D1F13ECD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5B832-9429-0406-7221-A6F67CACBC6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Company:</a:t>
            </a:r>
            <a:r>
              <a:rPr lang="en-GB" dirty="0"/>
              <a:t> Haier Group, founded in 1984 in Qingdao, China.</a:t>
            </a:r>
          </a:p>
          <a:p>
            <a:endParaRPr lang="en-GB" dirty="0"/>
          </a:p>
          <a:p>
            <a:r>
              <a:rPr lang="en-GB" b="1" dirty="0"/>
              <a:t>Success:</a:t>
            </a:r>
            <a:r>
              <a:rPr lang="en-GB" dirty="0"/>
              <a:t> Grew from a near-bankrupt plant to the world's #1 home appliance brand for eight consecutive years (since 2009).</a:t>
            </a:r>
          </a:p>
          <a:p>
            <a:r>
              <a:rPr lang="en-GB" b="1" dirty="0"/>
              <a:t>Key to Success:</a:t>
            </a:r>
            <a:r>
              <a:rPr lang="en-GB" dirty="0"/>
              <a:t> Continuously adapted its strategy to environmental changes through five distinct stages, always pursuing a unique position.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133350-6E95-5E60-0DB7-09A5728F1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2060848"/>
            <a:ext cx="3871927" cy="123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912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068BB-867B-B414-4252-4AD5BB908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5 Strategic Stages of Growth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604103-F710-D3E7-D934-5C4AC3F68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ACF59-F6B4-AE22-F91F-7F7DF466624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1. Brand Building</a:t>
            </a:r>
            <a:r>
              <a:rPr lang="en-GB" dirty="0"/>
              <a:t> (1984-1991)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EA7A3F-B98F-C61C-93FC-BD2FDD85E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315" y="2434098"/>
            <a:ext cx="5604569" cy="4005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364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EB1581-E4AA-984D-1386-07D77FC19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4A4A1-86FF-FFD0-E618-D3BBE2D90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5 Strategic Stages of Growth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405ED4-C874-DC07-6792-0C89639C6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7AD5C1-01D7-39FE-CA7A-A934A1534C6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2. Diversification</a:t>
            </a:r>
            <a:r>
              <a:rPr lang="en-GB" dirty="0"/>
              <a:t> (1991-1998)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FADAAE-5EC3-408B-46EA-C5F8EACD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5523" y="2276872"/>
            <a:ext cx="6134154" cy="4052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284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0EED6-D6D6-D67F-B831-85363E88E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C8DF8-4E65-3267-4A31-717C88ADA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5 Strategic Stages of Growth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6AA2D7-D1DA-BF28-C500-CE155FE4D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DB0F8-189B-023C-53B2-479BA831104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3. Internationalization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8B8BC9-48E2-7B9A-2A15-2B4E942D9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0962" y="2276872"/>
            <a:ext cx="6322076" cy="421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450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AA37C-035B-F87B-9F0E-2315F1981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667EC-D286-BAF7-20A9-C9DD8EF7B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5 Strategic Stages of Growth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F4A97D-0695-3DBC-AF0F-136B53F5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6BD00C-0B13-E4E6-B5B3-E5466B2F4B5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4. Global Brand</a:t>
            </a:r>
            <a:r>
              <a:rPr lang="en-GB" dirty="0"/>
              <a:t> (2006-2012)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048812-D91C-0F5D-5FB9-3B7EE7E46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974" y="2204864"/>
            <a:ext cx="6496051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2310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F63B7-755F-91B6-B2E2-38AEF3680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B449E-D550-2105-4A68-5956299E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5 Strategic Stages of Growth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7E2BF-1B5A-A29F-2C1B-8F65857F1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9DAEC-4248-82A6-0AEF-8630FF44827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5. Networking</a:t>
            </a:r>
            <a:r>
              <a:rPr lang="en-GB" dirty="0"/>
              <a:t> (2013-Present)</a:t>
            </a:r>
          </a:p>
          <a:p>
            <a:r>
              <a:rPr lang="en-GB" i="1" dirty="0"/>
              <a:t>Haier has successfully navigated the first four and is currently in the fifth stage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693895-46CD-4BFD-E5EF-4876A316A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9710" y="3342119"/>
            <a:ext cx="4804580" cy="31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38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54ABA-CF8F-9D44-2B16-42A5DDB7B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Haier's Strategy in Action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72348-442F-839E-ED94-1E877F8D5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58762-87BD-6681-1C38-8CAF5DA8542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528" y="1522800"/>
            <a:ext cx="8674168" cy="5184000"/>
          </a:xfrm>
        </p:spPr>
        <p:txBody>
          <a:bodyPr>
            <a:normAutofit fontScale="92500" lnSpcReduction="20000"/>
          </a:bodyPr>
          <a:lstStyle/>
          <a:p>
            <a:r>
              <a:rPr lang="en-GB" sz="1600" b="1" dirty="0"/>
              <a:t>Stage 1: Brand Building (1984–1991)</a:t>
            </a:r>
            <a:endParaRPr lang="en-GB" sz="1600" dirty="0"/>
          </a:p>
          <a:p>
            <a:pPr lvl="1"/>
            <a:r>
              <a:rPr lang="en-GB" sz="1600" b="1" dirty="0"/>
              <a:t>Context:</a:t>
            </a:r>
            <a:r>
              <a:rPr lang="en-GB" sz="1600" dirty="0"/>
              <a:t> A Chinese market where demand outstripped supply, leading most firms to focus on mass production at the expense of quality.</a:t>
            </a:r>
          </a:p>
          <a:p>
            <a:pPr lvl="1"/>
            <a:r>
              <a:rPr lang="en-GB" sz="1600" b="1" dirty="0"/>
              <a:t>Haier's Choice:</a:t>
            </a:r>
            <a:r>
              <a:rPr lang="en-GB" sz="1600" dirty="0"/>
              <a:t> Rejected the common strategy and pursued differentiation through comprehensive quality control, even importing technology to meet international standards. This secured a leading position in the domestic market.</a:t>
            </a:r>
          </a:p>
          <a:p>
            <a:r>
              <a:rPr lang="en-GB" sz="1600" b="1" dirty="0"/>
              <a:t>Stage 2: Diversification (1991–1998)</a:t>
            </a:r>
            <a:endParaRPr lang="en-GB" sz="1600" dirty="0"/>
          </a:p>
          <a:p>
            <a:pPr lvl="1"/>
            <a:r>
              <a:rPr lang="en-GB" sz="1600" b="1" dirty="0"/>
              <a:t>Context:</a:t>
            </a:r>
            <a:r>
              <a:rPr lang="en-GB" sz="1600" dirty="0"/>
              <a:t> Severe competition as more players entered the market.</a:t>
            </a:r>
          </a:p>
          <a:p>
            <a:pPr lvl="1"/>
            <a:r>
              <a:rPr lang="en-GB" sz="1600" b="1" dirty="0"/>
              <a:t>Haier's Choice:</a:t>
            </a:r>
            <a:r>
              <a:rPr lang="en-GB" sz="1600" dirty="0"/>
              <a:t> Avoided price wars by focusing on innovation and maintaining strict quality control. They leveraged government encouragement of mergers and acquisitions to expand product lines and market share.</a:t>
            </a:r>
          </a:p>
          <a:p>
            <a:r>
              <a:rPr lang="en-GB" sz="1600" b="1" dirty="0"/>
              <a:t>Stage 3: Internationalization</a:t>
            </a:r>
            <a:endParaRPr lang="en-GB" sz="1600" dirty="0"/>
          </a:p>
          <a:p>
            <a:pPr lvl="1"/>
            <a:r>
              <a:rPr lang="en-GB" sz="1600" b="1" dirty="0"/>
              <a:t>Note:</a:t>
            </a:r>
            <a:r>
              <a:rPr lang="en-GB" sz="1600" dirty="0"/>
              <a:t> This stage is identified as the third phase of Haier's growth, marking its expansion into foreign markets before adopting a more integrated global strategy.</a:t>
            </a:r>
          </a:p>
          <a:p>
            <a:r>
              <a:rPr lang="en-GB" sz="1600" b="1" dirty="0"/>
              <a:t>Stage 4: Global Brand (2006–2012)</a:t>
            </a:r>
            <a:endParaRPr lang="en-GB" sz="1600" dirty="0"/>
          </a:p>
          <a:p>
            <a:pPr lvl="1"/>
            <a:r>
              <a:rPr lang="en-GB" sz="1600" b="1" dirty="0"/>
              <a:t>Context:</a:t>
            </a:r>
            <a:r>
              <a:rPr lang="en-GB" sz="1600" dirty="0"/>
              <a:t> The internet era demanded customization, making the traditional "production, storing, selling" model obsolete.</a:t>
            </a:r>
          </a:p>
          <a:p>
            <a:pPr lvl="1"/>
            <a:r>
              <a:rPr lang="en-GB" sz="1600" b="1" dirty="0"/>
              <a:t>Haier's Choice:</a:t>
            </a:r>
            <a:r>
              <a:rPr lang="en-GB" sz="1600" dirty="0"/>
              <a:t> Shifted from a producer-</a:t>
            </a:r>
            <a:r>
              <a:rPr lang="en-GB" sz="1600" dirty="0" err="1"/>
              <a:t>centered</a:t>
            </a:r>
            <a:r>
              <a:rPr lang="en-GB" sz="1600" dirty="0"/>
              <a:t> model to a user-driven "on-demand manufacturing" model. They utilized global resources in R&amp;D, manufacturing, and marketing to create localized brands in foreign markets.</a:t>
            </a:r>
          </a:p>
          <a:p>
            <a:r>
              <a:rPr lang="en-GB" sz="1600" b="1" dirty="0"/>
              <a:t>Stage 5: Networking (2013–Present)</a:t>
            </a:r>
            <a:endParaRPr lang="en-GB" sz="1600" dirty="0"/>
          </a:p>
          <a:p>
            <a:pPr lvl="1"/>
            <a:r>
              <a:rPr lang="en-GB" sz="1600" b="1" dirty="0"/>
              <a:t>Context:</a:t>
            </a:r>
            <a:r>
              <a:rPr lang="en-GB" sz="1600" dirty="0"/>
              <a:t> The rise of online networks and consumer demand for smart devices.</a:t>
            </a:r>
          </a:p>
          <a:p>
            <a:pPr lvl="1"/>
            <a:r>
              <a:rPr lang="en-GB" sz="1600" b="1" dirty="0"/>
              <a:t>Haier's Choice:</a:t>
            </a:r>
            <a:r>
              <a:rPr lang="en-GB" sz="1600" dirty="0"/>
              <a:t> Created a platform allowing consumers to express their demands directly. They now utilize global networks and multiple resources to meet these specific demands quickly.</a:t>
            </a:r>
          </a:p>
        </p:txBody>
      </p:sp>
    </p:spTree>
    <p:extLst>
      <p:ext uri="{BB962C8B-B14F-4D97-AF65-F5344CB8AC3E}">
        <p14:creationId xmlns:p14="http://schemas.microsoft.com/office/powerpoint/2010/main" val="1097788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2AC7D-D0FF-AA0B-8DFF-3F26B27B2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Implications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8DE82D-BFF8-950A-6042-F7ACF7AB5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36D79-046C-8E46-BADE-0D3133F66E3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Flexibility is Paramount:</a:t>
            </a:r>
            <a:r>
              <a:rPr lang="en-GB" dirty="0"/>
              <a:t> Leaders should not be obsessed with general guidelines but must apply them flexibly to specific situations.</a:t>
            </a:r>
          </a:p>
          <a:p>
            <a:r>
              <a:rPr lang="en-GB" b="1" dirty="0"/>
              <a:t>The Power of Choice:</a:t>
            </a:r>
            <a:r>
              <a:rPr lang="en-GB" dirty="0"/>
              <a:t> Both Sun Tzu and Porter show that strategy is fundamentally about choosing what to do and what </a:t>
            </a:r>
            <a:r>
              <a:rPr lang="en-GB" i="1" dirty="0"/>
              <a:t>not</a:t>
            </a:r>
            <a:r>
              <a:rPr lang="en-GB" dirty="0"/>
              <a:t> to do, after carefully weighing both </a:t>
            </a:r>
            <a:r>
              <a:rPr lang="en-GB" dirty="0" err="1"/>
              <a:t>favorable</a:t>
            </a:r>
            <a:r>
              <a:rPr lang="en-GB" dirty="0"/>
              <a:t> and </a:t>
            </a:r>
            <a:r>
              <a:rPr lang="en-GB" dirty="0" err="1"/>
              <a:t>unfavorable</a:t>
            </a:r>
            <a:r>
              <a:rPr lang="en-GB" dirty="0"/>
              <a:t> factors.</a:t>
            </a:r>
          </a:p>
          <a:p>
            <a:r>
              <a:rPr lang="en-GB" b="1" dirty="0"/>
              <a:t>Different Emphasis:</a:t>
            </a:r>
            <a:endParaRPr lang="en-GB" dirty="0"/>
          </a:p>
          <a:p>
            <a:pPr lvl="1"/>
            <a:r>
              <a:rPr lang="en-GB" b="1" dirty="0"/>
              <a:t>Sun Tzu:</a:t>
            </a:r>
            <a:r>
              <a:rPr lang="en-GB" dirty="0"/>
              <a:t> Places equal or more emphasis on "what not to do" because failure in war is catastrophic.</a:t>
            </a:r>
          </a:p>
          <a:p>
            <a:pPr lvl="1"/>
            <a:r>
              <a:rPr lang="en-GB" b="1" dirty="0"/>
              <a:t>Porter:</a:t>
            </a:r>
            <a:r>
              <a:rPr lang="en-GB" dirty="0"/>
              <a:t> Leans more towards "what to do" by emphasizing a unique strategic positioning.</a:t>
            </a:r>
          </a:p>
          <a:p>
            <a:r>
              <a:rPr lang="en-GB" b="1" dirty="0"/>
              <a:t>The Takeaway:</a:t>
            </a:r>
            <a:r>
              <a:rPr lang="en-GB" dirty="0"/>
              <a:t> Strategic flexibility is a mindset—a continuous process of adaptation, foresight, and decisive choice that determines survival and success.</a:t>
            </a:r>
          </a:p>
        </p:txBody>
      </p:sp>
    </p:spTree>
    <p:extLst>
      <p:ext uri="{BB962C8B-B14F-4D97-AF65-F5344CB8AC3E}">
        <p14:creationId xmlns:p14="http://schemas.microsoft.com/office/powerpoint/2010/main" val="23110655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32711</TotalTime>
  <Words>1400</Words>
  <Application>Microsoft Office PowerPoint</Application>
  <PresentationFormat>On-screen Show (4:3)</PresentationFormat>
  <Paragraphs>112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18</vt:i4>
      </vt:variant>
    </vt:vector>
  </HeadingPairs>
  <TitlesOfParts>
    <vt:vector size="36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8 - Strategic Flexibility</vt:lpstr>
      <vt:lpstr>The Enduring Wisdom of Adaptability</vt:lpstr>
      <vt:lpstr>Sun Tzu's "Jiu Bian" - Variation of Tactics</vt:lpstr>
      <vt:lpstr>Strategy vs. Tactics</vt:lpstr>
      <vt:lpstr>Sun Tzu vs. Michael Porter: An Unlikely Parallel</vt:lpstr>
      <vt:lpstr>Sun Tzu: 5 Exceptional Situations for Tactical Variation</vt:lpstr>
      <vt:lpstr>Sun Tzu: 2 Principles for Varying Tactics</vt:lpstr>
      <vt:lpstr>Porter: Strategy in the Business World</vt:lpstr>
      <vt:lpstr>Porter: Consistency in Strategy, Change in Operations</vt:lpstr>
      <vt:lpstr>The Integration: The Essence of Strategy is "Choice"</vt:lpstr>
      <vt:lpstr>Business Case: Haier's Strategic Flexibility</vt:lpstr>
      <vt:lpstr>Haier's 5 Strategic Stages of Growth</vt:lpstr>
      <vt:lpstr>Haier's 5 Strategic Stages of Growth</vt:lpstr>
      <vt:lpstr>Haier's 5 Strategic Stages of Growth</vt:lpstr>
      <vt:lpstr>Haier's 5 Strategic Stages of Growth</vt:lpstr>
      <vt:lpstr>Haier's 5 Strategic Stages of Growth</vt:lpstr>
      <vt:lpstr>Haier's Strategy in Action</vt:lpstr>
      <vt:lpstr>Conclusion &amp; Implications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2440</cp:revision>
  <dcterms:created xsi:type="dcterms:W3CDTF">2014-09-10T15:36:00Z</dcterms:created>
  <dcterms:modified xsi:type="dcterms:W3CDTF">2025-10-08T09:28:15Z</dcterms:modified>
</cp:coreProperties>
</file>