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Default Extension="wdp" ContentType="image/vnd.ms-photo"/>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3" r:id="rId1"/>
  </p:sldMasterIdLst>
  <p:notesMasterIdLst>
    <p:notesMasterId r:id="rId16"/>
  </p:notesMasterIdLst>
  <p:handoutMasterIdLst>
    <p:handoutMasterId r:id="rId17"/>
  </p:handoutMasterIdLst>
  <p:sldIdLst>
    <p:sldId id="319" r:id="rId2"/>
    <p:sldId id="259" r:id="rId3"/>
    <p:sldId id="256" r:id="rId4"/>
    <p:sldId id="260" r:id="rId5"/>
    <p:sldId id="262" r:id="rId6"/>
    <p:sldId id="267" r:id="rId7"/>
    <p:sldId id="278" r:id="rId8"/>
    <p:sldId id="317" r:id="rId9"/>
    <p:sldId id="275" r:id="rId10"/>
    <p:sldId id="313" r:id="rId11"/>
    <p:sldId id="314" r:id="rId12"/>
    <p:sldId id="318" r:id="rId13"/>
    <p:sldId id="315" r:id="rId14"/>
    <p:sldId id="316"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2A93BD4C-8460-4763-813F-DD8FEB519D28}">
  <a:tblStyle styleId="{2A93BD4C-8460-4763-813F-DD8FEB519D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588" autoAdjust="0"/>
    <p:restoredTop sz="95699" autoAdjust="0"/>
  </p:normalViewPr>
  <p:slideViewPr>
    <p:cSldViewPr snapToGrid="0">
      <p:cViewPr>
        <p:scale>
          <a:sx n="150" d="100"/>
          <a:sy n="150" d="100"/>
        </p:scale>
        <p:origin x="-1032" y="1116"/>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1670738D-B873-EA50-B356-EE19977B46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 xmlns:a16="http://schemas.microsoft.com/office/drawing/2014/main" id="{61AF53F4-4709-534F-7C4A-4112DEE6919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52BB67-BF22-4CC0-AB0E-6B3E2EFE43F0}" type="datetimeFigureOut">
              <a:rPr lang="en-US" smtClean="0"/>
              <a:pPr/>
              <a:t>3/15/2023</a:t>
            </a:fld>
            <a:endParaRPr lang="en-US"/>
          </a:p>
        </p:txBody>
      </p:sp>
      <p:sp>
        <p:nvSpPr>
          <p:cNvPr id="4" name="Footer Placeholder 3">
            <a:extLst>
              <a:ext uri="{FF2B5EF4-FFF2-40B4-BE49-F238E27FC236}">
                <a16:creationId xmlns="" xmlns:a16="http://schemas.microsoft.com/office/drawing/2014/main" id="{CFD67AAF-3A9E-8AE4-CB83-01ADF835F8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 xmlns:a16="http://schemas.microsoft.com/office/drawing/2014/main" id="{0D3A49F0-14A7-790E-0666-73E7DD5A26A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476270A-E1D2-4542-A0E5-609F76675B19}" type="slidenum">
              <a:rPr lang="en-US" smtClean="0"/>
              <a:pPr/>
              <a:t>‹#›</a:t>
            </a:fld>
            <a:endParaRPr lang="en-US"/>
          </a:p>
        </p:txBody>
      </p:sp>
    </p:spTree>
    <p:extLst>
      <p:ext uri="{BB962C8B-B14F-4D97-AF65-F5344CB8AC3E}">
        <p14:creationId xmlns="" xmlns:p14="http://schemas.microsoft.com/office/powerpoint/2010/main" val="36287328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06aa9cdcc3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06aa9cdcc3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206aa9cdcc3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206aa9cdcc3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 name="Google Shape;420;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1dc9bb12bd6_0_6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1dc9bb12bd6_0_6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54dda1946d_4_2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54dda1946d_4_2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54dda1946d_4_2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54dda1946d_4_2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 xmlns:p14="http://schemas.microsoft.com/office/powerpoint/2010/main" val="4226707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54dda1946d_4_2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54dda1946d_4_2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 xmlns:p14="http://schemas.microsoft.com/office/powerpoint/2010/main" val="2075441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54dda1946d_4_2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54dda1946d_4_2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 xmlns:p14="http://schemas.microsoft.com/office/powerpoint/2010/main" val="2030113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206aa9cdcc3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206aa9cdcc3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 xmlns:p14="http://schemas.microsoft.com/office/powerpoint/2010/main" val="3275009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a:spLocks noGrp="1"/>
          </p:cNvSpPr>
          <p:nvPr>
            <p:ph type="pic" idx="2"/>
          </p:nvPr>
        </p:nvSpPr>
        <p:spPr>
          <a:xfrm>
            <a:off x="5891500" y="988225"/>
            <a:ext cx="4414500" cy="4414500"/>
          </a:xfrm>
          <a:prstGeom prst="ellipse">
            <a:avLst/>
          </a:prstGeom>
          <a:noFill/>
          <a:ln>
            <a:noFill/>
          </a:ln>
        </p:spPr>
      </p:sp>
      <p:sp>
        <p:nvSpPr>
          <p:cNvPr id="10" name="Google Shape;10;p2"/>
          <p:cNvSpPr txBox="1">
            <a:spLocks noGrp="1"/>
          </p:cNvSpPr>
          <p:nvPr>
            <p:ph type="ctrTitle"/>
          </p:nvPr>
        </p:nvSpPr>
        <p:spPr>
          <a:xfrm>
            <a:off x="699100" y="805230"/>
            <a:ext cx="3866700" cy="2861100"/>
          </a:xfrm>
          <a:prstGeom prst="rect">
            <a:avLst/>
          </a:prstGeom>
        </p:spPr>
        <p:txBody>
          <a:bodyPr spcFirstLastPara="1" wrap="square" lIns="91425" tIns="91425" rIns="91425" bIns="91425" anchor="t" anchorCtr="0">
            <a:noAutofit/>
          </a:bodyPr>
          <a:lstStyle>
            <a:lvl1pPr lvl="0" algn="l">
              <a:spcBef>
                <a:spcPts val="0"/>
              </a:spcBef>
              <a:spcAft>
                <a:spcPts val="0"/>
              </a:spcAft>
              <a:buClr>
                <a:srgbClr val="191919"/>
              </a:buClr>
              <a:buSzPts val="5200"/>
              <a:buNone/>
              <a:defRPr sz="4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713225" y="3683439"/>
            <a:ext cx="3866700" cy="397200"/>
          </a:xfrm>
          <a:prstGeom prst="rect">
            <a:avLst/>
          </a:prstGeom>
          <a:solidFill>
            <a:schemeClr val="lt2"/>
          </a:solidFill>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2" name="Google Shape;12;p2"/>
          <p:cNvSpPr/>
          <p:nvPr/>
        </p:nvSpPr>
        <p:spPr>
          <a:xfrm rot="5400000">
            <a:off x="300822" y="-1574658"/>
            <a:ext cx="586909" cy="4138614"/>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a:spLocks noGrp="1"/>
          </p:cNvSpPr>
          <p:nvPr>
            <p:ph type="pic" idx="2"/>
          </p:nvPr>
        </p:nvSpPr>
        <p:spPr>
          <a:xfrm>
            <a:off x="-859475" y="1228075"/>
            <a:ext cx="4322100" cy="4322100"/>
          </a:xfrm>
          <a:prstGeom prst="ellipse">
            <a:avLst/>
          </a:prstGeom>
          <a:noFill/>
          <a:ln>
            <a:noFill/>
          </a:ln>
        </p:spPr>
      </p:sp>
      <p:sp>
        <p:nvSpPr>
          <p:cNvPr id="15" name="Google Shape;15;p3"/>
          <p:cNvSpPr txBox="1">
            <a:spLocks noGrp="1"/>
          </p:cNvSpPr>
          <p:nvPr>
            <p:ph type="title"/>
          </p:nvPr>
        </p:nvSpPr>
        <p:spPr>
          <a:xfrm>
            <a:off x="4678475" y="2378688"/>
            <a:ext cx="3752400" cy="15114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3" hasCustomPrompt="1"/>
          </p:nvPr>
        </p:nvSpPr>
        <p:spPr>
          <a:xfrm>
            <a:off x="4759625" y="1318663"/>
            <a:ext cx="1139700" cy="9159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6000" b="1">
                <a:latin typeface="Prompt"/>
                <a:ea typeface="Prompt"/>
                <a:cs typeface="Prompt"/>
                <a:sym typeface="Prompt"/>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7" name="Google Shape;17;p3"/>
          <p:cNvSpPr/>
          <p:nvPr/>
        </p:nvSpPr>
        <p:spPr>
          <a:xfrm rot="-1214439">
            <a:off x="8413333" y="-1481522"/>
            <a:ext cx="925827" cy="6528513"/>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a:spLocks noGrp="1"/>
          </p:cNvSpPr>
          <p:nvPr>
            <p:ph type="pic" idx="2"/>
          </p:nvPr>
        </p:nvSpPr>
        <p:spPr>
          <a:xfrm>
            <a:off x="5295900" y="1525400"/>
            <a:ext cx="4376700" cy="4415100"/>
          </a:xfrm>
          <a:prstGeom prst="ellipse">
            <a:avLst/>
          </a:prstGeom>
          <a:noFill/>
          <a:ln>
            <a:noFill/>
          </a:ln>
        </p:spPr>
      </p:sp>
      <p:sp>
        <p:nvSpPr>
          <p:cNvPr id="39" name="Google Shape;39;p7"/>
          <p:cNvSpPr txBox="1">
            <a:spLocks noGrp="1"/>
          </p:cNvSpPr>
          <p:nvPr>
            <p:ph type="title"/>
          </p:nvPr>
        </p:nvSpPr>
        <p:spPr>
          <a:xfrm>
            <a:off x="713225" y="1060800"/>
            <a:ext cx="3398400" cy="1159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7"/>
          <p:cNvSpPr txBox="1">
            <a:spLocks noGrp="1"/>
          </p:cNvSpPr>
          <p:nvPr>
            <p:ph type="subTitle" idx="1"/>
          </p:nvPr>
        </p:nvSpPr>
        <p:spPr>
          <a:xfrm>
            <a:off x="713225" y="2220000"/>
            <a:ext cx="3398400" cy="18627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Font typeface="Nunito Light"/>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200"/>
              <a:buFont typeface="Nunito Light"/>
              <a:buChar char="○"/>
              <a:defRPr/>
            </a:lvl5pPr>
            <a:lvl6pPr lvl="5" algn="ctr" rtl="0">
              <a:lnSpc>
                <a:spcPct val="100000"/>
              </a:lnSpc>
              <a:spcBef>
                <a:spcPts val="0"/>
              </a:spcBef>
              <a:spcAft>
                <a:spcPts val="0"/>
              </a:spcAft>
              <a:buClr>
                <a:srgbClr val="999999"/>
              </a:buClr>
              <a:buSzPts val="12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200"/>
              <a:buFont typeface="Nunito Light"/>
              <a:buChar char="■"/>
              <a:defRPr/>
            </a:lvl9pPr>
          </a:lstStyle>
          <a:p>
            <a:endParaRPr/>
          </a:p>
        </p:txBody>
      </p:sp>
      <p:sp>
        <p:nvSpPr>
          <p:cNvPr id="41" name="Google Shape;41;p7"/>
          <p:cNvSpPr/>
          <p:nvPr/>
        </p:nvSpPr>
        <p:spPr>
          <a:xfrm rot="-6946731">
            <a:off x="354867" y="-2849372"/>
            <a:ext cx="942957" cy="6649305"/>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rot="10522317" flipH="1">
            <a:off x="-328302" y="4353385"/>
            <a:ext cx="5194011" cy="1237749"/>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3"/>
        <p:cNvGrpSpPr/>
        <p:nvPr/>
      </p:nvGrpSpPr>
      <p:grpSpPr>
        <a:xfrm>
          <a:off x="0" y="0"/>
          <a:ext cx="0" cy="0"/>
          <a:chOff x="0" y="0"/>
          <a:chExt cx="0" cy="0"/>
        </a:xfrm>
      </p:grpSpPr>
      <p:sp>
        <p:nvSpPr>
          <p:cNvPr id="44" name="Google Shape;44;p8"/>
          <p:cNvSpPr>
            <a:spLocks noGrp="1"/>
          </p:cNvSpPr>
          <p:nvPr>
            <p:ph type="pic" idx="2"/>
          </p:nvPr>
        </p:nvSpPr>
        <p:spPr>
          <a:xfrm>
            <a:off x="-1225150" y="1075700"/>
            <a:ext cx="4407000" cy="4407000"/>
          </a:xfrm>
          <a:prstGeom prst="ellipse">
            <a:avLst/>
          </a:prstGeom>
          <a:noFill/>
          <a:ln>
            <a:noFill/>
          </a:ln>
        </p:spPr>
      </p:sp>
      <p:sp>
        <p:nvSpPr>
          <p:cNvPr id="45" name="Google Shape;45;p8"/>
          <p:cNvSpPr txBox="1">
            <a:spLocks noGrp="1"/>
          </p:cNvSpPr>
          <p:nvPr>
            <p:ph type="title"/>
          </p:nvPr>
        </p:nvSpPr>
        <p:spPr>
          <a:xfrm>
            <a:off x="4025475" y="1307100"/>
            <a:ext cx="4415100" cy="2529300"/>
          </a:xfrm>
          <a:prstGeom prst="rect">
            <a:avLst/>
          </a:prstGeom>
        </p:spPr>
        <p:txBody>
          <a:bodyPr spcFirstLastPara="1" wrap="square" lIns="91425" tIns="91425" rIns="91425" bIns="91425" anchor="ctr" anchorCtr="0">
            <a:noAutofit/>
          </a:bodyPr>
          <a:lstStyle>
            <a:lvl1pPr lvl="0" algn="l">
              <a:lnSpc>
                <a:spcPct val="80000"/>
              </a:lnSpc>
              <a:spcBef>
                <a:spcPts val="0"/>
              </a:spcBef>
              <a:spcAft>
                <a:spcPts val="0"/>
              </a:spcAft>
              <a:buSzPts val="4800"/>
              <a:buNone/>
              <a:defRPr sz="6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6" name="Google Shape;46;p8"/>
          <p:cNvSpPr/>
          <p:nvPr/>
        </p:nvSpPr>
        <p:spPr>
          <a:xfrm rot="-4268870">
            <a:off x="6220347" y="-3075931"/>
            <a:ext cx="942948" cy="6649243"/>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8"/>
          <p:cNvSpPr/>
          <p:nvPr/>
        </p:nvSpPr>
        <p:spPr>
          <a:xfrm rot="797324">
            <a:off x="3419459" y="4025263"/>
            <a:ext cx="5194114" cy="1237774"/>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p:nvPr/>
        </p:nvSpPr>
        <p:spPr>
          <a:xfrm rot="-6946731">
            <a:off x="824692" y="-2817172"/>
            <a:ext cx="942957" cy="6649305"/>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9"/>
          <p:cNvSpPr>
            <a:spLocks noGrp="1"/>
          </p:cNvSpPr>
          <p:nvPr>
            <p:ph type="pic" idx="2"/>
          </p:nvPr>
        </p:nvSpPr>
        <p:spPr>
          <a:xfrm>
            <a:off x="5286688" y="1535088"/>
            <a:ext cx="4378800" cy="4378800"/>
          </a:xfrm>
          <a:prstGeom prst="ellipse">
            <a:avLst/>
          </a:prstGeom>
          <a:noFill/>
          <a:ln>
            <a:noFill/>
          </a:ln>
        </p:spPr>
      </p:sp>
      <p:sp>
        <p:nvSpPr>
          <p:cNvPr id="51" name="Google Shape;51;p9"/>
          <p:cNvSpPr txBox="1">
            <a:spLocks noGrp="1"/>
          </p:cNvSpPr>
          <p:nvPr>
            <p:ph type="title"/>
          </p:nvPr>
        </p:nvSpPr>
        <p:spPr>
          <a:xfrm>
            <a:off x="755475" y="1323600"/>
            <a:ext cx="3571200" cy="14817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000"/>
              <a:buNone/>
              <a:defRPr sz="8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2" name="Google Shape;52;p9"/>
          <p:cNvSpPr txBox="1">
            <a:spLocks noGrp="1"/>
          </p:cNvSpPr>
          <p:nvPr>
            <p:ph type="subTitle" idx="1"/>
          </p:nvPr>
        </p:nvSpPr>
        <p:spPr>
          <a:xfrm>
            <a:off x="755475" y="2805300"/>
            <a:ext cx="3571200" cy="1014600"/>
          </a:xfrm>
          <a:prstGeom prst="rect">
            <a:avLst/>
          </a:prstGeom>
          <a:solidFill>
            <a:schemeClr val="lt2"/>
          </a:solidFill>
        </p:spPr>
        <p:txBody>
          <a:bodyPr spcFirstLastPara="1" wrap="square" lIns="91425" tIns="91425" rIns="91425" bIns="91425" anchor="t" anchorCtr="0">
            <a:noAutofit/>
          </a:bodyPr>
          <a:lstStyle>
            <a:lvl1pPr lvl="0" rtl="0">
              <a:lnSpc>
                <a:spcPct val="115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3"/>
        </a:solidFill>
        <a:effectLst/>
      </p:bgPr>
    </p:bg>
    <p:spTree>
      <p:nvGrpSpPr>
        <p:cNvPr id="1" name="Shape 6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4985463" y="1501150"/>
            <a:ext cx="2512500" cy="10608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7" name="Google Shape;97;p18"/>
          <p:cNvSpPr txBox="1">
            <a:spLocks noGrp="1"/>
          </p:cNvSpPr>
          <p:nvPr>
            <p:ph type="subTitle" idx="1"/>
          </p:nvPr>
        </p:nvSpPr>
        <p:spPr>
          <a:xfrm>
            <a:off x="4985582" y="2561950"/>
            <a:ext cx="2512500" cy="1080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8" name="Google Shape;98;p18"/>
          <p:cNvSpPr/>
          <p:nvPr/>
        </p:nvSpPr>
        <p:spPr>
          <a:xfrm rot="5617389">
            <a:off x="8490055" y="-1794836"/>
            <a:ext cx="586908" cy="4138609"/>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8"/>
          <p:cNvSpPr/>
          <p:nvPr/>
        </p:nvSpPr>
        <p:spPr>
          <a:xfrm rot="5400000">
            <a:off x="220947" y="2877117"/>
            <a:ext cx="586909" cy="4138614"/>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182"/>
        <p:cNvGrpSpPr/>
        <p:nvPr/>
      </p:nvGrpSpPr>
      <p:grpSpPr>
        <a:xfrm>
          <a:off x="0" y="0"/>
          <a:ext cx="0" cy="0"/>
          <a:chOff x="0" y="0"/>
          <a:chExt cx="0" cy="0"/>
        </a:xfrm>
      </p:grpSpPr>
      <p:sp>
        <p:nvSpPr>
          <p:cNvPr id="183" name="Google Shape;183;p2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4" name="Google Shape;184;p28"/>
          <p:cNvSpPr/>
          <p:nvPr/>
        </p:nvSpPr>
        <p:spPr>
          <a:xfrm rot="-6946731">
            <a:off x="-38083" y="-2850347"/>
            <a:ext cx="942957" cy="6649305"/>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8"/>
          <p:cNvSpPr/>
          <p:nvPr/>
        </p:nvSpPr>
        <p:spPr>
          <a:xfrm rot="-5968056">
            <a:off x="8383757" y="1279405"/>
            <a:ext cx="942943" cy="6649203"/>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14"/>
        <p:cNvGrpSpPr/>
        <p:nvPr/>
      </p:nvGrpSpPr>
      <p:grpSpPr>
        <a:xfrm>
          <a:off x="0" y="0"/>
          <a:ext cx="0" cy="0"/>
          <a:chOff x="0" y="0"/>
          <a:chExt cx="0" cy="0"/>
        </a:xfrm>
      </p:grpSpPr>
      <p:sp>
        <p:nvSpPr>
          <p:cNvPr id="215" name="Google Shape;215;p33"/>
          <p:cNvSpPr/>
          <p:nvPr/>
        </p:nvSpPr>
        <p:spPr>
          <a:xfrm rot="4924358">
            <a:off x="6474670" y="1716552"/>
            <a:ext cx="942924" cy="6649072"/>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3"/>
          <p:cNvSpPr/>
          <p:nvPr/>
        </p:nvSpPr>
        <p:spPr>
          <a:xfrm rot="10254977">
            <a:off x="-2177036" y="-32044"/>
            <a:ext cx="5193918" cy="1237727"/>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17"/>
        <p:cNvGrpSpPr/>
        <p:nvPr/>
      </p:nvGrpSpPr>
      <p:grpSpPr>
        <a:xfrm>
          <a:off x="0" y="0"/>
          <a:ext cx="0" cy="0"/>
          <a:chOff x="0" y="0"/>
          <a:chExt cx="0" cy="0"/>
        </a:xfrm>
      </p:grpSpPr>
      <p:sp>
        <p:nvSpPr>
          <p:cNvPr id="218" name="Google Shape;218;p34"/>
          <p:cNvSpPr/>
          <p:nvPr/>
        </p:nvSpPr>
        <p:spPr>
          <a:xfrm rot="8658885">
            <a:off x="152583" y="402722"/>
            <a:ext cx="942953" cy="6649274"/>
          </a:xfrm>
          <a:custGeom>
            <a:avLst/>
            <a:gdLst/>
            <a:ahLst/>
            <a:cxnLst/>
            <a:rect l="l" t="t" r="r" b="b"/>
            <a:pathLst>
              <a:path w="23474" h="165528" extrusionOk="0">
                <a:moveTo>
                  <a:pt x="920" y="1"/>
                </a:moveTo>
                <a:cubicBezTo>
                  <a:pt x="628" y="1"/>
                  <a:pt x="324" y="22"/>
                  <a:pt x="0" y="40"/>
                </a:cubicBezTo>
                <a:cubicBezTo>
                  <a:pt x="239" y="239"/>
                  <a:pt x="378" y="359"/>
                  <a:pt x="518" y="458"/>
                </a:cubicBezTo>
                <a:cubicBezTo>
                  <a:pt x="4496" y="3342"/>
                  <a:pt x="8455" y="6227"/>
                  <a:pt x="12413" y="9131"/>
                </a:cubicBezTo>
                <a:cubicBezTo>
                  <a:pt x="15536" y="11419"/>
                  <a:pt x="16173" y="14741"/>
                  <a:pt x="14144" y="18063"/>
                </a:cubicBezTo>
                <a:cubicBezTo>
                  <a:pt x="12632" y="20510"/>
                  <a:pt x="11140" y="22977"/>
                  <a:pt x="9628" y="25423"/>
                </a:cubicBezTo>
                <a:cubicBezTo>
                  <a:pt x="8375" y="27452"/>
                  <a:pt x="8097" y="29581"/>
                  <a:pt x="8753" y="31889"/>
                </a:cubicBezTo>
                <a:cubicBezTo>
                  <a:pt x="9748" y="35290"/>
                  <a:pt x="10722" y="38692"/>
                  <a:pt x="11677" y="42093"/>
                </a:cubicBezTo>
                <a:cubicBezTo>
                  <a:pt x="12294" y="44321"/>
                  <a:pt x="11936" y="46351"/>
                  <a:pt x="10404" y="48101"/>
                </a:cubicBezTo>
                <a:cubicBezTo>
                  <a:pt x="8693" y="50090"/>
                  <a:pt x="6963" y="52080"/>
                  <a:pt x="5252" y="54049"/>
                </a:cubicBezTo>
                <a:cubicBezTo>
                  <a:pt x="2726" y="56933"/>
                  <a:pt x="2447" y="60216"/>
                  <a:pt x="4436" y="63498"/>
                </a:cubicBezTo>
                <a:cubicBezTo>
                  <a:pt x="6664" y="67138"/>
                  <a:pt x="8872" y="70819"/>
                  <a:pt x="11100" y="74459"/>
                </a:cubicBezTo>
                <a:cubicBezTo>
                  <a:pt x="12572" y="76866"/>
                  <a:pt x="12533" y="79213"/>
                  <a:pt x="11061" y="81600"/>
                </a:cubicBezTo>
                <a:cubicBezTo>
                  <a:pt x="9807" y="83610"/>
                  <a:pt x="8574" y="85619"/>
                  <a:pt x="7341" y="87648"/>
                </a:cubicBezTo>
                <a:cubicBezTo>
                  <a:pt x="5610" y="90512"/>
                  <a:pt x="5769" y="93636"/>
                  <a:pt x="7778" y="96321"/>
                </a:cubicBezTo>
                <a:cubicBezTo>
                  <a:pt x="11916" y="101792"/>
                  <a:pt x="16034" y="107262"/>
                  <a:pt x="20171" y="112733"/>
                </a:cubicBezTo>
                <a:cubicBezTo>
                  <a:pt x="22121" y="115339"/>
                  <a:pt x="22220" y="117944"/>
                  <a:pt x="20410" y="120650"/>
                </a:cubicBezTo>
                <a:cubicBezTo>
                  <a:pt x="16471" y="126558"/>
                  <a:pt x="12513" y="132466"/>
                  <a:pt x="8554" y="138374"/>
                </a:cubicBezTo>
                <a:cubicBezTo>
                  <a:pt x="7560" y="139846"/>
                  <a:pt x="7022" y="141458"/>
                  <a:pt x="7042" y="143248"/>
                </a:cubicBezTo>
                <a:cubicBezTo>
                  <a:pt x="7082" y="146093"/>
                  <a:pt x="7082" y="148917"/>
                  <a:pt x="7042" y="151762"/>
                </a:cubicBezTo>
                <a:cubicBezTo>
                  <a:pt x="7022" y="154050"/>
                  <a:pt x="7818" y="155979"/>
                  <a:pt x="9449" y="157591"/>
                </a:cubicBezTo>
                <a:cubicBezTo>
                  <a:pt x="11876" y="160018"/>
                  <a:pt x="14303" y="162464"/>
                  <a:pt x="16710" y="164891"/>
                </a:cubicBezTo>
                <a:cubicBezTo>
                  <a:pt x="16909" y="165090"/>
                  <a:pt x="17168" y="165229"/>
                  <a:pt x="17247" y="165528"/>
                </a:cubicBezTo>
                <a:lnTo>
                  <a:pt x="18918" y="165528"/>
                </a:lnTo>
                <a:cubicBezTo>
                  <a:pt x="18859" y="165229"/>
                  <a:pt x="18600" y="165090"/>
                  <a:pt x="18401" y="164891"/>
                </a:cubicBezTo>
                <a:cubicBezTo>
                  <a:pt x="15656" y="162126"/>
                  <a:pt x="12931" y="159361"/>
                  <a:pt x="10165" y="156596"/>
                </a:cubicBezTo>
                <a:cubicBezTo>
                  <a:pt x="8872" y="155303"/>
                  <a:pt x="8236" y="153751"/>
                  <a:pt x="8236" y="151921"/>
                </a:cubicBezTo>
                <a:cubicBezTo>
                  <a:pt x="8256" y="149116"/>
                  <a:pt x="8276" y="146311"/>
                  <a:pt x="8236" y="143507"/>
                </a:cubicBezTo>
                <a:cubicBezTo>
                  <a:pt x="8196" y="141796"/>
                  <a:pt x="8674" y="140304"/>
                  <a:pt x="9608" y="138911"/>
                </a:cubicBezTo>
                <a:cubicBezTo>
                  <a:pt x="13587" y="133003"/>
                  <a:pt x="17546" y="127095"/>
                  <a:pt x="21484" y="121187"/>
                </a:cubicBezTo>
                <a:cubicBezTo>
                  <a:pt x="23474" y="118223"/>
                  <a:pt x="23354" y="114980"/>
                  <a:pt x="21226" y="112156"/>
                </a:cubicBezTo>
                <a:cubicBezTo>
                  <a:pt x="17068" y="106645"/>
                  <a:pt x="12911" y="101135"/>
                  <a:pt x="8753" y="95625"/>
                </a:cubicBezTo>
                <a:cubicBezTo>
                  <a:pt x="7003" y="93317"/>
                  <a:pt x="6863" y="90751"/>
                  <a:pt x="8375" y="88265"/>
                </a:cubicBezTo>
                <a:cubicBezTo>
                  <a:pt x="9628" y="86176"/>
                  <a:pt x="10941" y="84107"/>
                  <a:pt x="12195" y="81998"/>
                </a:cubicBezTo>
                <a:cubicBezTo>
                  <a:pt x="13806" y="79293"/>
                  <a:pt x="13786" y="76587"/>
                  <a:pt x="12155" y="73902"/>
                </a:cubicBezTo>
                <a:cubicBezTo>
                  <a:pt x="9887" y="70182"/>
                  <a:pt x="7619" y="66462"/>
                  <a:pt x="5371" y="62722"/>
                </a:cubicBezTo>
                <a:cubicBezTo>
                  <a:pt x="3760" y="60057"/>
                  <a:pt x="4019" y="57292"/>
                  <a:pt x="6048" y="54964"/>
                </a:cubicBezTo>
                <a:cubicBezTo>
                  <a:pt x="7798" y="52935"/>
                  <a:pt x="9569" y="50926"/>
                  <a:pt x="11299" y="48897"/>
                </a:cubicBezTo>
                <a:cubicBezTo>
                  <a:pt x="12931" y="47027"/>
                  <a:pt x="13567" y="44819"/>
                  <a:pt x="12950" y="42412"/>
                </a:cubicBezTo>
                <a:cubicBezTo>
                  <a:pt x="12015" y="38732"/>
                  <a:pt x="10921" y="35091"/>
                  <a:pt x="9887" y="31451"/>
                </a:cubicBezTo>
                <a:cubicBezTo>
                  <a:pt x="9350" y="29581"/>
                  <a:pt x="9569" y="27811"/>
                  <a:pt x="10583" y="26159"/>
                </a:cubicBezTo>
                <a:cubicBezTo>
                  <a:pt x="12135" y="23633"/>
                  <a:pt x="13686" y="21127"/>
                  <a:pt x="15218" y="18600"/>
                </a:cubicBezTo>
                <a:cubicBezTo>
                  <a:pt x="17526" y="14761"/>
                  <a:pt x="16690" y="10743"/>
                  <a:pt x="13070" y="8117"/>
                </a:cubicBezTo>
                <a:cubicBezTo>
                  <a:pt x="9608" y="5590"/>
                  <a:pt x="6147" y="3104"/>
                  <a:pt x="2726" y="538"/>
                </a:cubicBezTo>
                <a:cubicBezTo>
                  <a:pt x="2138" y="100"/>
                  <a:pt x="1560" y="1"/>
                  <a:pt x="9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4"/>
          <p:cNvSpPr/>
          <p:nvPr/>
        </p:nvSpPr>
        <p:spPr>
          <a:xfrm rot="-9900550">
            <a:off x="6404712" y="266986"/>
            <a:ext cx="5193889" cy="1237720"/>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Prompt SemiBold"/>
              <a:buNone/>
              <a:defRPr sz="3000">
                <a:solidFill>
                  <a:schemeClr val="dk1"/>
                </a:solidFill>
                <a:latin typeface="Prompt SemiBold"/>
                <a:ea typeface="Prompt SemiBold"/>
                <a:cs typeface="Prompt SemiBold"/>
                <a:sym typeface="Prompt SemiBold"/>
              </a:defRPr>
            </a:lvl1pPr>
            <a:lvl2pPr lvl="1"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2pPr>
            <a:lvl3pPr lvl="2"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3pPr>
            <a:lvl4pPr lvl="3"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4pPr>
            <a:lvl5pPr lvl="4"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5pPr>
            <a:lvl6pPr lvl="5"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6pPr>
            <a:lvl7pPr lvl="6"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7pPr>
            <a:lvl8pPr lvl="7"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8pPr>
            <a:lvl9pPr lvl="8" rtl="0">
              <a:spcBef>
                <a:spcPts val="0"/>
              </a:spcBef>
              <a:spcAft>
                <a:spcPts val="0"/>
              </a:spcAft>
              <a:buClr>
                <a:schemeClr val="dk1"/>
              </a:buClr>
              <a:buSzPts val="3500"/>
              <a:buFont typeface="Raleway"/>
              <a:buNone/>
              <a:defRPr sz="3500" b="1">
                <a:solidFill>
                  <a:schemeClr val="dk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1pPr>
            <a:lvl2pPr marL="914400" lvl="1"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2pPr>
            <a:lvl3pPr marL="1371600" lvl="2"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3pPr>
            <a:lvl4pPr marL="1828800" lvl="3"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4pPr>
            <a:lvl5pPr marL="2286000" lvl="4"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5pPr>
            <a:lvl6pPr marL="2743200" lvl="5"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6pPr>
            <a:lvl7pPr marL="3200400" lvl="6"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7pPr>
            <a:lvl8pPr marL="3657600" lvl="7"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8pPr>
            <a:lvl9pPr marL="4114800" lvl="8" indent="-304800">
              <a:lnSpc>
                <a:spcPct val="100000"/>
              </a:lnSpc>
              <a:spcBef>
                <a:spcPts val="0"/>
              </a:spcBef>
              <a:spcAft>
                <a:spcPts val="0"/>
              </a:spcAft>
              <a:buClr>
                <a:schemeClr val="dk2"/>
              </a:buClr>
              <a:buSzPts val="1200"/>
              <a:buFont typeface="Urbanist Medium"/>
              <a:buChar char="■"/>
              <a:defRPr sz="1200">
                <a:solidFill>
                  <a:schemeClr val="dk1"/>
                </a:solidFill>
                <a:latin typeface="Urbanist Medium"/>
                <a:ea typeface="Urbanist Medium"/>
                <a:cs typeface="Urbanist Medium"/>
                <a:sym typeface="Urbanist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8" r:id="rId6"/>
    <p:sldLayoutId id="2147483664" r:id="rId7"/>
    <p:sldLayoutId id="2147483674" r:id="rId8"/>
    <p:sldLayoutId id="2147483679" r:id="rId9"/>
    <p:sldLayoutId id="2147483680"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emerald.com/insight/search?q=Arnold%20B%20Bakker" TargetMode="External"/><Relationship Id="rId13" Type="http://schemas.openxmlformats.org/officeDocument/2006/relationships/hyperlink" Target="https://doi.org/10.1108/JOEPP-08-2014-0042" TargetMode="External"/><Relationship Id="rId3" Type="http://schemas.openxmlformats.org/officeDocument/2006/relationships/hyperlink" Target="https://www.ons.gov.uk/economy/inflationandpriceindices/bulletins/consumerpriceinflation/january2023" TargetMode="External"/><Relationship Id="rId7" Type="http://schemas.openxmlformats.org/officeDocument/2006/relationships/hyperlink" Target="https://www.emerald.com/insight/search?q=Simon%20L%20Albrecht" TargetMode="External"/><Relationship Id="rId12" Type="http://schemas.openxmlformats.org/officeDocument/2006/relationships/hyperlink" Target="https://www.emerald.com/insight/publication/issn/2051-6614" TargetMode="External"/><Relationship Id="rId2" Type="http://schemas.openxmlformats.org/officeDocument/2006/relationships/notesSlide" Target="../notesSlides/notesSlide10.xml"/><Relationship Id="rId16" Type="http://schemas.openxmlformats.org/officeDocument/2006/relationships/hyperlink" Target="https://uk.indeed.com/q-senior-marketing-manager-jobs.html" TargetMode="External"/><Relationship Id="rId1" Type="http://schemas.openxmlformats.org/officeDocument/2006/relationships/slideLayout" Target="../slideLayouts/slideLayout7.xml"/><Relationship Id="rId6" Type="http://schemas.openxmlformats.org/officeDocument/2006/relationships/hyperlink" Target="https://smallbusiness.chron.com/effects-employees-hr-projects-25179.html" TargetMode="External"/><Relationship Id="rId11" Type="http://schemas.openxmlformats.org/officeDocument/2006/relationships/hyperlink" Target="https://www.emerald.com/insight/search?q=Alan%20M%20Saks" TargetMode="External"/><Relationship Id="rId5" Type="http://schemas.openxmlformats.org/officeDocument/2006/relationships/hyperlink" Target="https://www.mindtools.com/azb8kpl/porters-generic-strategies" TargetMode="External"/><Relationship Id="rId15" Type="http://schemas.openxmlformats.org/officeDocument/2006/relationships/hyperlink" Target="https://doi.org/10.1177/0018726701543005" TargetMode="External"/><Relationship Id="rId10" Type="http://schemas.openxmlformats.org/officeDocument/2006/relationships/hyperlink" Target="https://www.emerald.com/insight/search?q=William%20H%20Macey" TargetMode="External"/><Relationship Id="rId4" Type="http://schemas.openxmlformats.org/officeDocument/2006/relationships/hyperlink" Target="https://www.semanticscholar.org/paper/Competitive-Advantage:-Creating-and-Sustaining-Porter/f5d6857c5e18f546fed8ba6a5826619cdf55f6c7" TargetMode="External"/><Relationship Id="rId9" Type="http://schemas.openxmlformats.org/officeDocument/2006/relationships/hyperlink" Target="https://www.emerald.com/insight/search?q=Jamie%20A%20Gruman" TargetMode="External"/><Relationship Id="rId14" Type="http://schemas.openxmlformats.org/officeDocument/2006/relationships/hyperlink" Target="https://doi.org/10.1080/09585192.2014.981199"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123950"/>
            <a:ext cx="3203350" cy="1282700"/>
          </a:xfrm>
        </p:spPr>
        <p:txBody>
          <a:bodyPr/>
          <a:lstStyle/>
          <a:p>
            <a:r>
              <a:rPr lang="en-US" sz="1200" dirty="0" smtClean="0">
                <a:latin typeface="Times New Roman" panose="02020603050405020304" pitchFamily="18" charset="0"/>
                <a:cs typeface="Times New Roman" panose="02020603050405020304" pitchFamily="18" charset="0"/>
              </a:rPr>
              <a:t>SUBMITTED BY: HAPPY SINGH</a:t>
            </a:r>
            <a:br>
              <a:rPr lang="en-US" sz="1200" dirty="0" smtClean="0">
                <a:latin typeface="Times New Roman" panose="02020603050405020304" pitchFamily="18" charset="0"/>
                <a:cs typeface="Times New Roman" panose="02020603050405020304" pitchFamily="18" charset="0"/>
              </a:rPr>
            </a:br>
            <a:r>
              <a:rPr lang="en-US" sz="1200" dirty="0" smtClean="0">
                <a:latin typeface="Times New Roman" panose="02020603050405020304" pitchFamily="18" charset="0"/>
                <a:cs typeface="Times New Roman" panose="02020603050405020304" pitchFamily="18" charset="0"/>
              </a:rPr>
              <a:t>STUDENT ID: </a:t>
            </a:r>
            <a:r>
              <a:rPr lang="en-US" sz="1200" dirty="0" smtClean="0">
                <a:latin typeface="Times New Roman" panose="02020603050405020304" pitchFamily="18" charset="0"/>
                <a:cs typeface="Times New Roman" panose="02020603050405020304" pitchFamily="18" charset="0"/>
              </a:rPr>
              <a:t>2223424</a:t>
            </a:r>
            <a:br>
              <a:rPr lang="en-US" sz="1200" dirty="0" smtClean="0">
                <a:latin typeface="Times New Roman" panose="02020603050405020304" pitchFamily="18" charset="0"/>
                <a:cs typeface="Times New Roman" panose="02020603050405020304" pitchFamily="18" charset="0"/>
              </a:rPr>
            </a:br>
            <a:r>
              <a:rPr lang="en-US" sz="1200" i="1" dirty="0" smtClean="0"/>
              <a:t>Module Code: </a:t>
            </a:r>
            <a:r>
              <a:rPr lang="en-US" sz="1200" i="1" dirty="0" smtClean="0"/>
              <a:t>LCMB7000</a:t>
            </a:r>
            <a:br>
              <a:rPr lang="en-US" sz="1200" i="1" dirty="0" smtClean="0"/>
            </a:br>
            <a:r>
              <a:rPr lang="en-US" sz="1200" i="1" dirty="0" smtClean="0"/>
              <a:t/>
            </a:r>
            <a:br>
              <a:rPr lang="en-US" sz="1200" i="1" dirty="0" smtClean="0"/>
            </a:br>
            <a:r>
              <a:rPr lang="en-US" sz="1200" i="1" dirty="0" smtClean="0"/>
              <a:t/>
            </a:r>
            <a:br>
              <a:rPr lang="en-US" sz="1200" i="1" dirty="0" smtClean="0"/>
            </a:br>
            <a:r>
              <a:rPr lang="en-US" sz="1200" dirty="0" smtClean="0">
                <a:latin typeface="Times New Roman" panose="02020603050405020304" pitchFamily="18" charset="0"/>
                <a:cs typeface="Times New Roman" panose="02020603050405020304" pitchFamily="18" charset="0"/>
              </a:rPr>
              <a:t>SUBMITTED TO: D G PEPPLE</a:t>
            </a:r>
            <a:br>
              <a:rPr lang="en-US" sz="1200" dirty="0" smtClean="0">
                <a:latin typeface="Times New Roman" panose="02020603050405020304" pitchFamily="18" charset="0"/>
                <a:cs typeface="Times New Roman" panose="02020603050405020304" pitchFamily="18" charset="0"/>
              </a:rPr>
            </a:br>
            <a:r>
              <a:rPr lang="en-US" sz="1200" i="1" dirty="0" smtClean="0"/>
              <a:t/>
            </a:r>
            <a:br>
              <a:rPr lang="en-US" sz="1200" i="1" dirty="0" smtClean="0"/>
            </a:br>
            <a:r>
              <a:rPr lang="en-US" sz="1200" dirty="0" smtClean="0">
                <a:latin typeface="Times New Roman" panose="02020603050405020304" pitchFamily="18" charset="0"/>
                <a:cs typeface="Times New Roman" panose="02020603050405020304" pitchFamily="18" charset="0"/>
              </a:rPr>
              <a:t/>
            </a:r>
            <a:br>
              <a:rPr lang="en-US" sz="1200" dirty="0" smtClean="0">
                <a:latin typeface="Times New Roman" panose="02020603050405020304" pitchFamily="18" charset="0"/>
                <a:cs typeface="Times New Roman" panose="02020603050405020304" pitchFamily="18" charset="0"/>
              </a:rPr>
            </a:br>
            <a:endParaRPr lang="en-IN" sz="1200" dirty="0"/>
          </a:p>
        </p:txBody>
      </p:sp>
      <p:sp>
        <p:nvSpPr>
          <p:cNvPr id="4" name="Title 3"/>
          <p:cNvSpPr>
            <a:spLocks noGrp="1"/>
          </p:cNvSpPr>
          <p:nvPr>
            <p:ph type="title" idx="3"/>
          </p:nvPr>
        </p:nvSpPr>
        <p:spPr>
          <a:xfrm>
            <a:off x="2651425" y="162963"/>
            <a:ext cx="1139700" cy="915900"/>
          </a:xfrm>
        </p:spPr>
        <p:txBody>
          <a:bodyPr/>
          <a:lstStyle/>
          <a:p>
            <a:endParaRPr lang="en-IN"/>
          </a:p>
        </p:txBody>
      </p:sp>
      <p:pic>
        <p:nvPicPr>
          <p:cNvPr id="9" name="Picture 8" descr="Text">
            <a:extLst>
              <a:ext uri="{FF2B5EF4-FFF2-40B4-BE49-F238E27FC236}">
                <a16:creationId xmlns="" xmlns:a16="http://schemas.microsoft.com/office/drawing/2014/main" id="{EC67217D-EF60-F94A-DFF2-BC1976F544F5}"/>
              </a:ext>
            </a:extLst>
          </p:cNvPr>
          <p:cNvPicPr>
            <a:picLocks noChangeAspect="1"/>
          </p:cNvPicPr>
          <p:nvPr/>
        </p:nvPicPr>
        <p:blipFill>
          <a:blip r:embed="rId2"/>
          <a:stretch>
            <a:fillRect/>
          </a:stretch>
        </p:blipFill>
        <p:spPr>
          <a:xfrm>
            <a:off x="0" y="0"/>
            <a:ext cx="2199436" cy="918622"/>
          </a:xfrm>
          <a:prstGeom prst="rect">
            <a:avLst/>
          </a:prstGeom>
        </p:spPr>
      </p:pic>
      <p:pic>
        <p:nvPicPr>
          <p:cNvPr id="13" name="Picture Placeholder 12" descr="WhatsApp Image 2023-03-15 at 4.15.32 PM.jpeg"/>
          <p:cNvPicPr>
            <a:picLocks noGrp="1" noChangeAspect="1"/>
          </p:cNvPicPr>
          <p:nvPr>
            <p:ph type="pic" idx="2"/>
          </p:nvPr>
        </p:nvPicPr>
        <p:blipFill>
          <a:blip r:embed="rId3"/>
          <a:srcRect l="8591" r="8591"/>
          <a:stretch>
            <a:fillRect/>
          </a:stretch>
        </p:blipFill>
        <p:spPr>
          <a:xfrm>
            <a:off x="2527300" y="952500"/>
            <a:ext cx="6489700" cy="4006850"/>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8" name="Google Shape;278;p41"/>
          <p:cNvSpPr/>
          <p:nvPr/>
        </p:nvSpPr>
        <p:spPr>
          <a:xfrm>
            <a:off x="4572000" y="704055"/>
            <a:ext cx="5519760" cy="5498112"/>
          </a:xfrm>
          <a:custGeom>
            <a:avLst/>
            <a:gdLst/>
            <a:ahLst/>
            <a:cxnLst/>
            <a:rect l="l" t="t" r="r" b="b"/>
            <a:pathLst>
              <a:path w="54566" h="54352" extrusionOk="0">
                <a:moveTo>
                  <a:pt x="27718" y="80"/>
                </a:moveTo>
                <a:cubicBezTo>
                  <a:pt x="39601" y="80"/>
                  <a:pt x="50753" y="8207"/>
                  <a:pt x="53690" y="20848"/>
                </a:cubicBezTo>
                <a:cubicBezTo>
                  <a:pt x="54287" y="23454"/>
                  <a:pt x="54506" y="26100"/>
                  <a:pt x="54287" y="28766"/>
                </a:cubicBezTo>
                <a:cubicBezTo>
                  <a:pt x="53989" y="32684"/>
                  <a:pt x="52895" y="36365"/>
                  <a:pt x="51005" y="39806"/>
                </a:cubicBezTo>
                <a:cubicBezTo>
                  <a:pt x="50866" y="40045"/>
                  <a:pt x="50746" y="40184"/>
                  <a:pt x="50428" y="40224"/>
                </a:cubicBezTo>
                <a:cubicBezTo>
                  <a:pt x="50229" y="40264"/>
                  <a:pt x="50010" y="40502"/>
                  <a:pt x="49871" y="40701"/>
                </a:cubicBezTo>
                <a:cubicBezTo>
                  <a:pt x="48300" y="43188"/>
                  <a:pt x="46390" y="45396"/>
                  <a:pt x="44102" y="47246"/>
                </a:cubicBezTo>
                <a:cubicBezTo>
                  <a:pt x="40422" y="50230"/>
                  <a:pt x="36245" y="52100"/>
                  <a:pt x="31570" y="52856"/>
                </a:cubicBezTo>
                <a:cubicBezTo>
                  <a:pt x="30184" y="53080"/>
                  <a:pt x="28801" y="53189"/>
                  <a:pt x="27430" y="53189"/>
                </a:cubicBezTo>
                <a:cubicBezTo>
                  <a:pt x="17368" y="53189"/>
                  <a:pt x="8009" y="47317"/>
                  <a:pt x="3720" y="38056"/>
                </a:cubicBezTo>
                <a:cubicBezTo>
                  <a:pt x="2526" y="35489"/>
                  <a:pt x="1731" y="32804"/>
                  <a:pt x="1432" y="29959"/>
                </a:cubicBezTo>
                <a:cubicBezTo>
                  <a:pt x="637" y="22221"/>
                  <a:pt x="2805" y="15398"/>
                  <a:pt x="7897" y="9509"/>
                </a:cubicBezTo>
                <a:cubicBezTo>
                  <a:pt x="10822" y="6148"/>
                  <a:pt x="14442" y="3741"/>
                  <a:pt x="18620" y="2209"/>
                </a:cubicBezTo>
                <a:cubicBezTo>
                  <a:pt x="19017" y="2050"/>
                  <a:pt x="19495" y="2010"/>
                  <a:pt x="19555" y="1433"/>
                </a:cubicBezTo>
                <a:cubicBezTo>
                  <a:pt x="19555" y="1353"/>
                  <a:pt x="19754" y="1274"/>
                  <a:pt x="19853" y="1254"/>
                </a:cubicBezTo>
                <a:cubicBezTo>
                  <a:pt x="21643" y="717"/>
                  <a:pt x="23454" y="339"/>
                  <a:pt x="25304" y="200"/>
                </a:cubicBezTo>
                <a:cubicBezTo>
                  <a:pt x="26079" y="160"/>
                  <a:pt x="26855" y="120"/>
                  <a:pt x="27631" y="80"/>
                </a:cubicBezTo>
                <a:cubicBezTo>
                  <a:pt x="27660" y="80"/>
                  <a:pt x="27689" y="80"/>
                  <a:pt x="27718" y="80"/>
                </a:cubicBezTo>
                <a:close/>
                <a:moveTo>
                  <a:pt x="27483" y="0"/>
                </a:moveTo>
                <a:cubicBezTo>
                  <a:pt x="24922" y="0"/>
                  <a:pt x="22399" y="396"/>
                  <a:pt x="19933" y="1115"/>
                </a:cubicBezTo>
                <a:cubicBezTo>
                  <a:pt x="19828" y="1154"/>
                  <a:pt x="19690" y="1193"/>
                  <a:pt x="19585" y="1193"/>
                </a:cubicBezTo>
                <a:cubicBezTo>
                  <a:pt x="19529" y="1193"/>
                  <a:pt x="19483" y="1182"/>
                  <a:pt x="19455" y="1155"/>
                </a:cubicBezTo>
                <a:cubicBezTo>
                  <a:pt x="19287" y="996"/>
                  <a:pt x="19120" y="942"/>
                  <a:pt x="18950" y="942"/>
                </a:cubicBezTo>
                <a:cubicBezTo>
                  <a:pt x="18757" y="942"/>
                  <a:pt x="18562" y="1011"/>
                  <a:pt x="18361" y="1075"/>
                </a:cubicBezTo>
                <a:cubicBezTo>
                  <a:pt x="14939" y="2328"/>
                  <a:pt x="11836" y="4138"/>
                  <a:pt x="9151" y="6625"/>
                </a:cubicBezTo>
                <a:cubicBezTo>
                  <a:pt x="3561" y="11757"/>
                  <a:pt x="597" y="18123"/>
                  <a:pt x="119" y="25662"/>
                </a:cubicBezTo>
                <a:cubicBezTo>
                  <a:pt x="0" y="27711"/>
                  <a:pt x="159" y="29740"/>
                  <a:pt x="537" y="31769"/>
                </a:cubicBezTo>
                <a:cubicBezTo>
                  <a:pt x="1532" y="37200"/>
                  <a:pt x="3879" y="41935"/>
                  <a:pt x="7718" y="45913"/>
                </a:cubicBezTo>
                <a:cubicBezTo>
                  <a:pt x="12493" y="50847"/>
                  <a:pt x="18321" y="53572"/>
                  <a:pt x="25125" y="54228"/>
                </a:cubicBezTo>
                <a:cubicBezTo>
                  <a:pt x="25929" y="54312"/>
                  <a:pt x="26732" y="54351"/>
                  <a:pt x="27534" y="54351"/>
                </a:cubicBezTo>
                <a:cubicBezTo>
                  <a:pt x="29604" y="54351"/>
                  <a:pt x="31662" y="54085"/>
                  <a:pt x="33698" y="53612"/>
                </a:cubicBezTo>
                <a:cubicBezTo>
                  <a:pt x="38572" y="52458"/>
                  <a:pt x="42849" y="50150"/>
                  <a:pt x="46489" y="46689"/>
                </a:cubicBezTo>
                <a:cubicBezTo>
                  <a:pt x="48180" y="45058"/>
                  <a:pt x="49632" y="43248"/>
                  <a:pt x="50866" y="41258"/>
                </a:cubicBezTo>
                <a:cubicBezTo>
                  <a:pt x="50985" y="41059"/>
                  <a:pt x="51085" y="40721"/>
                  <a:pt x="51005" y="40542"/>
                </a:cubicBezTo>
                <a:cubicBezTo>
                  <a:pt x="50866" y="40244"/>
                  <a:pt x="50965" y="40065"/>
                  <a:pt x="51085" y="39826"/>
                </a:cubicBezTo>
                <a:cubicBezTo>
                  <a:pt x="53312" y="35788"/>
                  <a:pt x="54426" y="31471"/>
                  <a:pt x="54446" y="26856"/>
                </a:cubicBezTo>
                <a:cubicBezTo>
                  <a:pt x="54486" y="26856"/>
                  <a:pt x="54526" y="26856"/>
                  <a:pt x="54566" y="26836"/>
                </a:cubicBezTo>
                <a:cubicBezTo>
                  <a:pt x="54367" y="25185"/>
                  <a:pt x="54287" y="23494"/>
                  <a:pt x="53969" y="21843"/>
                </a:cubicBezTo>
                <a:cubicBezTo>
                  <a:pt x="52596" y="14781"/>
                  <a:pt x="48976" y="9112"/>
                  <a:pt x="43127" y="4934"/>
                </a:cubicBezTo>
                <a:cubicBezTo>
                  <a:pt x="38512" y="1652"/>
                  <a:pt x="33340" y="41"/>
                  <a:pt x="27671" y="1"/>
                </a:cubicBezTo>
                <a:cubicBezTo>
                  <a:pt x="27608" y="0"/>
                  <a:pt x="27546" y="0"/>
                  <a:pt x="27483"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1"/>
          <p:cNvSpPr/>
          <p:nvPr/>
        </p:nvSpPr>
        <p:spPr>
          <a:xfrm>
            <a:off x="4795350" y="945106"/>
            <a:ext cx="5042904" cy="4933148"/>
          </a:xfrm>
          <a:custGeom>
            <a:avLst/>
            <a:gdLst/>
            <a:ahLst/>
            <a:cxnLst/>
            <a:rect l="l" t="t" r="r" b="b"/>
            <a:pathLst>
              <a:path w="49852" h="48767" extrusionOk="0">
                <a:moveTo>
                  <a:pt x="24707" y="701"/>
                </a:moveTo>
                <a:cubicBezTo>
                  <a:pt x="36543" y="741"/>
                  <a:pt x="46211" y="8439"/>
                  <a:pt x="48578" y="19400"/>
                </a:cubicBezTo>
                <a:cubicBezTo>
                  <a:pt x="49075" y="21688"/>
                  <a:pt x="49254" y="24015"/>
                  <a:pt x="49056" y="26343"/>
                </a:cubicBezTo>
                <a:cubicBezTo>
                  <a:pt x="48797" y="29605"/>
                  <a:pt x="47882" y="32689"/>
                  <a:pt x="46350" y="35593"/>
                </a:cubicBezTo>
                <a:cubicBezTo>
                  <a:pt x="46231" y="35832"/>
                  <a:pt x="46231" y="36130"/>
                  <a:pt x="46151" y="36409"/>
                </a:cubicBezTo>
                <a:cubicBezTo>
                  <a:pt x="46111" y="36528"/>
                  <a:pt x="46072" y="36647"/>
                  <a:pt x="46012" y="36767"/>
                </a:cubicBezTo>
                <a:cubicBezTo>
                  <a:pt x="42471" y="42575"/>
                  <a:pt x="37379" y="46295"/>
                  <a:pt x="30774" y="47946"/>
                </a:cubicBezTo>
                <a:cubicBezTo>
                  <a:pt x="28991" y="48381"/>
                  <a:pt x="27196" y="48590"/>
                  <a:pt x="25390" y="48590"/>
                </a:cubicBezTo>
                <a:cubicBezTo>
                  <a:pt x="24799" y="48590"/>
                  <a:pt x="24206" y="48567"/>
                  <a:pt x="23613" y="48523"/>
                </a:cubicBezTo>
                <a:cubicBezTo>
                  <a:pt x="17864" y="48086"/>
                  <a:pt x="12891" y="45897"/>
                  <a:pt x="8673" y="41939"/>
                </a:cubicBezTo>
                <a:cubicBezTo>
                  <a:pt x="7221" y="40566"/>
                  <a:pt x="5968" y="39034"/>
                  <a:pt x="4934" y="37324"/>
                </a:cubicBezTo>
                <a:cubicBezTo>
                  <a:pt x="4834" y="37164"/>
                  <a:pt x="4814" y="36966"/>
                  <a:pt x="4774" y="36767"/>
                </a:cubicBezTo>
                <a:cubicBezTo>
                  <a:pt x="4695" y="36568"/>
                  <a:pt x="4655" y="36349"/>
                  <a:pt x="4556" y="36170"/>
                </a:cubicBezTo>
                <a:cubicBezTo>
                  <a:pt x="3103" y="33564"/>
                  <a:pt x="2149" y="30799"/>
                  <a:pt x="1771" y="27835"/>
                </a:cubicBezTo>
                <a:cubicBezTo>
                  <a:pt x="935" y="21330"/>
                  <a:pt x="2447" y="15402"/>
                  <a:pt x="6426" y="10170"/>
                </a:cubicBezTo>
                <a:cubicBezTo>
                  <a:pt x="10165" y="5217"/>
                  <a:pt x="15158" y="2213"/>
                  <a:pt x="21285" y="1119"/>
                </a:cubicBezTo>
                <a:cubicBezTo>
                  <a:pt x="22638" y="860"/>
                  <a:pt x="24011" y="801"/>
                  <a:pt x="24707" y="721"/>
                </a:cubicBezTo>
                <a:lnTo>
                  <a:pt x="24707" y="701"/>
                </a:lnTo>
                <a:close/>
                <a:moveTo>
                  <a:pt x="25325" y="0"/>
                </a:moveTo>
                <a:cubicBezTo>
                  <a:pt x="23794" y="0"/>
                  <a:pt x="22260" y="157"/>
                  <a:pt x="20748" y="462"/>
                </a:cubicBezTo>
                <a:cubicBezTo>
                  <a:pt x="16213" y="1358"/>
                  <a:pt x="12155" y="3307"/>
                  <a:pt x="8813" y="6490"/>
                </a:cubicBezTo>
                <a:cubicBezTo>
                  <a:pt x="2586" y="12378"/>
                  <a:pt x="0" y="19619"/>
                  <a:pt x="1094" y="28153"/>
                </a:cubicBezTo>
                <a:cubicBezTo>
                  <a:pt x="1492" y="31177"/>
                  <a:pt x="2507" y="34002"/>
                  <a:pt x="4018" y="36667"/>
                </a:cubicBezTo>
                <a:cubicBezTo>
                  <a:pt x="4098" y="36787"/>
                  <a:pt x="4217" y="36906"/>
                  <a:pt x="4317" y="37005"/>
                </a:cubicBezTo>
                <a:cubicBezTo>
                  <a:pt x="4476" y="37164"/>
                  <a:pt x="4675" y="37284"/>
                  <a:pt x="4794" y="37463"/>
                </a:cubicBezTo>
                <a:cubicBezTo>
                  <a:pt x="9489" y="44565"/>
                  <a:pt x="16113" y="48285"/>
                  <a:pt x="24568" y="48742"/>
                </a:cubicBezTo>
                <a:cubicBezTo>
                  <a:pt x="24892" y="48759"/>
                  <a:pt x="25216" y="48767"/>
                  <a:pt x="25540" y="48767"/>
                </a:cubicBezTo>
                <a:cubicBezTo>
                  <a:pt x="27538" y="48767"/>
                  <a:pt x="29516" y="48457"/>
                  <a:pt x="31451" y="47926"/>
                </a:cubicBezTo>
                <a:cubicBezTo>
                  <a:pt x="37816" y="46196"/>
                  <a:pt x="42710" y="42496"/>
                  <a:pt x="46151" y="36866"/>
                </a:cubicBezTo>
                <a:cubicBezTo>
                  <a:pt x="46211" y="36747"/>
                  <a:pt x="46310" y="36647"/>
                  <a:pt x="46410" y="36548"/>
                </a:cubicBezTo>
                <a:cubicBezTo>
                  <a:pt x="46569" y="36369"/>
                  <a:pt x="46808" y="36249"/>
                  <a:pt x="46907" y="36050"/>
                </a:cubicBezTo>
                <a:cubicBezTo>
                  <a:pt x="48857" y="32430"/>
                  <a:pt x="49851" y="28571"/>
                  <a:pt x="49831" y="24155"/>
                </a:cubicBezTo>
                <a:cubicBezTo>
                  <a:pt x="49851" y="21947"/>
                  <a:pt x="49453" y="19480"/>
                  <a:pt x="48697" y="17073"/>
                </a:cubicBezTo>
                <a:cubicBezTo>
                  <a:pt x="45714" y="7524"/>
                  <a:pt x="37180" y="761"/>
                  <a:pt x="27014" y="65"/>
                </a:cubicBezTo>
                <a:cubicBezTo>
                  <a:pt x="26452" y="22"/>
                  <a:pt x="25889" y="0"/>
                  <a:pt x="253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41"/>
          <p:cNvSpPr/>
          <p:nvPr/>
        </p:nvSpPr>
        <p:spPr>
          <a:xfrm>
            <a:off x="5149492" y="1221258"/>
            <a:ext cx="4415019" cy="4407028"/>
          </a:xfrm>
          <a:custGeom>
            <a:avLst/>
            <a:gdLst/>
            <a:ahLst/>
            <a:cxnLst/>
            <a:rect l="l" t="t" r="r" b="b"/>
            <a:pathLst>
              <a:path w="43645" h="43566" extrusionOk="0">
                <a:moveTo>
                  <a:pt x="21912" y="398"/>
                </a:moveTo>
                <a:cubicBezTo>
                  <a:pt x="21962" y="398"/>
                  <a:pt x="22012" y="398"/>
                  <a:pt x="22061" y="398"/>
                </a:cubicBezTo>
                <a:cubicBezTo>
                  <a:pt x="33798" y="478"/>
                  <a:pt x="43327" y="9907"/>
                  <a:pt x="43227" y="21942"/>
                </a:cubicBezTo>
                <a:cubicBezTo>
                  <a:pt x="43128" y="33460"/>
                  <a:pt x="33878" y="43088"/>
                  <a:pt x="21723" y="43187"/>
                </a:cubicBezTo>
                <a:cubicBezTo>
                  <a:pt x="9986" y="43068"/>
                  <a:pt x="378" y="33798"/>
                  <a:pt x="438" y="21703"/>
                </a:cubicBezTo>
                <a:cubicBezTo>
                  <a:pt x="497" y="9955"/>
                  <a:pt x="9908" y="398"/>
                  <a:pt x="21912" y="398"/>
                </a:cubicBezTo>
                <a:close/>
                <a:moveTo>
                  <a:pt x="21905" y="0"/>
                </a:moveTo>
                <a:cubicBezTo>
                  <a:pt x="9688" y="0"/>
                  <a:pt x="60" y="9819"/>
                  <a:pt x="40" y="21763"/>
                </a:cubicBezTo>
                <a:cubicBezTo>
                  <a:pt x="0" y="33885"/>
                  <a:pt x="9628" y="43565"/>
                  <a:pt x="21706" y="43565"/>
                </a:cubicBezTo>
                <a:cubicBezTo>
                  <a:pt x="21718" y="43565"/>
                  <a:pt x="21731" y="43565"/>
                  <a:pt x="21743" y="43565"/>
                </a:cubicBezTo>
                <a:cubicBezTo>
                  <a:pt x="34435" y="43565"/>
                  <a:pt x="43645" y="33281"/>
                  <a:pt x="43625" y="21743"/>
                </a:cubicBezTo>
                <a:cubicBezTo>
                  <a:pt x="43625" y="9569"/>
                  <a:pt x="33818" y="0"/>
                  <a:pt x="21942" y="0"/>
                </a:cubicBezTo>
                <a:cubicBezTo>
                  <a:pt x="21930" y="0"/>
                  <a:pt x="21917" y="0"/>
                  <a:pt x="21905" y="0"/>
                </a:cubicBezTo>
                <a:close/>
              </a:path>
            </a:pathLst>
          </a:custGeom>
          <a:solidFill>
            <a:srgbClr val="FF6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41"/>
          <p:cNvSpPr txBox="1">
            <a:spLocks noGrp="1"/>
          </p:cNvSpPr>
          <p:nvPr>
            <p:ph type="subTitle" idx="1"/>
          </p:nvPr>
        </p:nvSpPr>
        <p:spPr>
          <a:xfrm>
            <a:off x="489954" y="2846015"/>
            <a:ext cx="3571200" cy="611000"/>
          </a:xfrm>
          <a:prstGeom prst="rect">
            <a:avLst/>
          </a:prstGeom>
        </p:spPr>
        <p:txBody>
          <a:bodyPr spcFirstLastPara="1" wrap="square" lIns="91425" tIns="91425" rIns="91425" bIns="91425" anchor="t" anchorCtr="0">
            <a:noAutofit/>
          </a:bodyPr>
          <a:lstStyle/>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According to the Office for National Statistics, as of Feb 2023, the UK inflation rate was at 8.8%, </a:t>
            </a:r>
            <a:endParaRPr lang="en-US" sz="1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sz="1200" dirty="0"/>
          </a:p>
        </p:txBody>
      </p:sp>
      <p:cxnSp>
        <p:nvCxnSpPr>
          <p:cNvPr id="283" name="Google Shape;283;p41"/>
          <p:cNvCxnSpPr/>
          <p:nvPr/>
        </p:nvCxnSpPr>
        <p:spPr>
          <a:xfrm rot="10800000">
            <a:off x="5398182" y="358938"/>
            <a:ext cx="377100" cy="377100"/>
          </a:xfrm>
          <a:prstGeom prst="straightConnector1">
            <a:avLst/>
          </a:prstGeom>
          <a:noFill/>
          <a:ln w="38100" cap="rnd" cmpd="sng">
            <a:solidFill>
              <a:schemeClr val="dk2"/>
            </a:solidFill>
            <a:prstDash val="solid"/>
            <a:round/>
            <a:headEnd type="none" w="med" len="med"/>
            <a:tailEnd type="none" w="med" len="med"/>
          </a:ln>
        </p:spPr>
      </p:cxnSp>
      <p:sp>
        <p:nvSpPr>
          <p:cNvPr id="4" name="TextBox 3">
            <a:extLst>
              <a:ext uri="{FF2B5EF4-FFF2-40B4-BE49-F238E27FC236}">
                <a16:creationId xmlns="" xmlns:a16="http://schemas.microsoft.com/office/drawing/2014/main" id="{E2318061-E88C-9329-A320-98A74C0A6455}"/>
              </a:ext>
            </a:extLst>
          </p:cNvPr>
          <p:cNvSpPr txBox="1"/>
          <p:nvPr/>
        </p:nvSpPr>
        <p:spPr>
          <a:xfrm>
            <a:off x="126111" y="2208693"/>
            <a:ext cx="4632306" cy="646331"/>
          </a:xfrm>
          <a:prstGeom prst="rect">
            <a:avLst/>
          </a:prstGeom>
          <a:noFill/>
        </p:spPr>
        <p:txBody>
          <a:bodyPr wrap="square" rtlCol="0">
            <a:spAutoFit/>
          </a:bodyPr>
          <a:lstStyle/>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current economic situation underpinned by inflation, high cost of living, and decline in business activities has created significant challenges many organizations.</a:t>
            </a:r>
            <a:endParaRPr lang="en-US" sz="1200" dirty="0"/>
          </a:p>
        </p:txBody>
      </p:sp>
      <p:pic>
        <p:nvPicPr>
          <p:cNvPr id="8" name="Picture Placeholder 7" descr="A picture containing diagram&#10;&#10;Description automatically generated">
            <a:extLst>
              <a:ext uri="{FF2B5EF4-FFF2-40B4-BE49-F238E27FC236}">
                <a16:creationId xmlns="" xmlns:a16="http://schemas.microsoft.com/office/drawing/2014/main" id="{9839194E-FABD-8A97-7DC4-999282400FAC}"/>
              </a:ext>
            </a:extLst>
          </p:cNvPr>
          <p:cNvPicPr>
            <a:picLocks noGrp="1" noChangeAspect="1"/>
          </p:cNvPicPr>
          <p:nvPr>
            <p:ph type="pic" idx="2"/>
          </p:nvPr>
        </p:nvPicPr>
        <p:blipFill>
          <a:blip r:embed="rId3"/>
          <a:srcRect l="14700" r="14700"/>
          <a:stretch>
            <a:fillRect/>
          </a:stretch>
        </p:blipFill>
        <p:spPr>
          <a:xfrm>
            <a:off x="5167610" y="1235368"/>
            <a:ext cx="4378800" cy="4378800"/>
          </a:xfrm>
        </p:spPr>
      </p:pic>
      <p:sp>
        <p:nvSpPr>
          <p:cNvPr id="9" name="TextBox 8">
            <a:extLst>
              <a:ext uri="{FF2B5EF4-FFF2-40B4-BE49-F238E27FC236}">
                <a16:creationId xmlns="" xmlns:a16="http://schemas.microsoft.com/office/drawing/2014/main" id="{BD4BCE7C-858E-38F4-DDBA-A5AA50F1B8C9}"/>
              </a:ext>
            </a:extLst>
          </p:cNvPr>
          <p:cNvSpPr txBox="1"/>
          <p:nvPr/>
        </p:nvSpPr>
        <p:spPr>
          <a:xfrm>
            <a:off x="1489923" y="3459133"/>
            <a:ext cx="2495331" cy="452560"/>
          </a:xfrm>
          <a:prstGeom prst="rect">
            <a:avLst/>
          </a:prstGeom>
          <a:noFill/>
        </p:spPr>
        <p:txBody>
          <a:bodyPr wrap="square" rtlCol="0">
            <a:spAutoFit/>
          </a:bodyPr>
          <a:lstStyle/>
          <a:p>
            <a:pPr marL="228600" marR="0">
              <a:lnSpc>
                <a:spcPct val="107000"/>
              </a:lnSpc>
              <a:spcBef>
                <a:spcPts val="0"/>
              </a:spcBef>
              <a:spcAft>
                <a:spcPts val="800"/>
              </a:spcAft>
            </a:pP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(2023, February 1)</a:t>
            </a:r>
          </a:p>
          <a:p>
            <a:pPr marL="228600" marR="0">
              <a:lnSpc>
                <a:spcPct val="107000"/>
              </a:lnSpc>
              <a:spcBef>
                <a:spcPts val="0"/>
              </a:spcBef>
              <a:spcAft>
                <a:spcPts val="800"/>
              </a:spcAft>
            </a:pP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9"/>
        <p:cNvGrpSpPr/>
        <p:nvPr/>
      </p:nvGrpSpPr>
      <p:grpSpPr>
        <a:xfrm>
          <a:off x="0" y="0"/>
          <a:ext cx="0" cy="0"/>
          <a:chOff x="0" y="0"/>
          <a:chExt cx="0" cy="0"/>
        </a:xfrm>
      </p:grpSpPr>
      <p:sp>
        <p:nvSpPr>
          <p:cNvPr id="231" name="Google Shape;231;p38"/>
          <p:cNvSpPr/>
          <p:nvPr/>
        </p:nvSpPr>
        <p:spPr>
          <a:xfrm rot="353307">
            <a:off x="1170556" y="3855460"/>
            <a:ext cx="5193574" cy="1237645"/>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8"/>
          <p:cNvSpPr txBox="1">
            <a:spLocks noGrp="1"/>
          </p:cNvSpPr>
          <p:nvPr>
            <p:ph type="ctrTitle"/>
          </p:nvPr>
        </p:nvSpPr>
        <p:spPr>
          <a:xfrm>
            <a:off x="573516" y="818587"/>
            <a:ext cx="5180559" cy="74351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400" b="1" dirty="0" smtClean="0">
                <a:effectLst/>
                <a:latin typeface="Prompt" panose="020B0502040204020203" pitchFamily="2" charset="-34"/>
                <a:ea typeface="Times New Roman" panose="02020603050405020304" pitchFamily="18" charset="0"/>
                <a:cs typeface="Prompt" panose="020B0502040204020203" pitchFamily="2" charset="-34"/>
              </a:rPr>
              <a:t>PORTER’S STRATEGIC OPTIONS</a:t>
            </a:r>
            <a:br>
              <a:rPr lang="en-US" sz="2400" b="1" dirty="0" smtClean="0">
                <a:effectLst/>
                <a:latin typeface="Prompt" panose="020B0502040204020203" pitchFamily="2" charset="-34"/>
                <a:ea typeface="Times New Roman" panose="02020603050405020304" pitchFamily="18" charset="0"/>
                <a:cs typeface="Prompt" panose="020B0502040204020203" pitchFamily="2" charset="-34"/>
              </a:rPr>
            </a:br>
            <a:r>
              <a:rPr lang="en-US" sz="2400" b="1" dirty="0" smtClean="0">
                <a:latin typeface="Prompt" panose="020B0502040204020203" pitchFamily="2" charset="-34"/>
                <a:ea typeface="Times New Roman" panose="02020603050405020304" pitchFamily="18" charset="0"/>
                <a:cs typeface="Prompt" panose="020B0502040204020203" pitchFamily="2" charset="-34"/>
              </a:rPr>
              <a:t/>
            </a:r>
            <a:br>
              <a:rPr lang="en-US" sz="2400" b="1" dirty="0" smtClean="0">
                <a:latin typeface="Prompt" panose="020B0502040204020203" pitchFamily="2" charset="-34"/>
                <a:ea typeface="Times New Roman" panose="02020603050405020304" pitchFamily="18" charset="0"/>
                <a:cs typeface="Prompt" panose="020B0502040204020203" pitchFamily="2" charset="-34"/>
              </a:rPr>
            </a:br>
            <a:r>
              <a:rPr lang="en-US" sz="2400" b="1" dirty="0" smtClean="0">
                <a:latin typeface="Prompt" panose="020B0502040204020203" pitchFamily="2" charset="-34"/>
                <a:ea typeface="Times New Roman" panose="02020603050405020304" pitchFamily="18" charset="0"/>
                <a:cs typeface="Prompt" panose="020B0502040204020203" pitchFamily="2" charset="-34"/>
              </a:rPr>
              <a:t/>
            </a:r>
            <a:br>
              <a:rPr lang="en-US" sz="2400" b="1" dirty="0" smtClean="0">
                <a:latin typeface="Prompt" panose="020B0502040204020203" pitchFamily="2" charset="-34"/>
                <a:ea typeface="Times New Roman" panose="02020603050405020304" pitchFamily="18" charset="0"/>
                <a:cs typeface="Prompt" panose="020B0502040204020203" pitchFamily="2" charset="-34"/>
              </a:rPr>
            </a:br>
            <a:endParaRPr lang="en-US" sz="4800" dirty="0">
              <a:latin typeface="Prompt" panose="020B0502040204020203" pitchFamily="2" charset="-34"/>
              <a:ea typeface="Prompt Medium"/>
              <a:cs typeface="Prompt" panose="020B0502040204020203" pitchFamily="2" charset="-34"/>
              <a:sym typeface="Prompt Medium"/>
            </a:endParaRPr>
          </a:p>
        </p:txBody>
      </p:sp>
      <p:grpSp>
        <p:nvGrpSpPr>
          <p:cNvPr id="234" name="Google Shape;234;p38"/>
          <p:cNvGrpSpPr/>
          <p:nvPr/>
        </p:nvGrpSpPr>
        <p:grpSpPr>
          <a:xfrm rot="6233078" flipH="1">
            <a:off x="5273089" y="417013"/>
            <a:ext cx="5579365" cy="5557483"/>
            <a:chOff x="4769325" y="848676"/>
            <a:chExt cx="3623455" cy="3609245"/>
          </a:xfrm>
        </p:grpSpPr>
        <p:sp>
          <p:nvSpPr>
            <p:cNvPr id="235" name="Google Shape;235;p38"/>
            <p:cNvSpPr/>
            <p:nvPr/>
          </p:nvSpPr>
          <p:spPr>
            <a:xfrm>
              <a:off x="4769325" y="848676"/>
              <a:ext cx="3623455" cy="3609245"/>
            </a:xfrm>
            <a:custGeom>
              <a:avLst/>
              <a:gdLst/>
              <a:ahLst/>
              <a:cxnLst/>
              <a:rect l="l" t="t" r="r" b="b"/>
              <a:pathLst>
                <a:path w="54566" h="54352" extrusionOk="0">
                  <a:moveTo>
                    <a:pt x="27718" y="80"/>
                  </a:moveTo>
                  <a:cubicBezTo>
                    <a:pt x="39601" y="80"/>
                    <a:pt x="50753" y="8207"/>
                    <a:pt x="53690" y="20848"/>
                  </a:cubicBezTo>
                  <a:cubicBezTo>
                    <a:pt x="54287" y="23454"/>
                    <a:pt x="54506" y="26100"/>
                    <a:pt x="54287" y="28766"/>
                  </a:cubicBezTo>
                  <a:cubicBezTo>
                    <a:pt x="53989" y="32684"/>
                    <a:pt x="52895" y="36365"/>
                    <a:pt x="51005" y="39806"/>
                  </a:cubicBezTo>
                  <a:cubicBezTo>
                    <a:pt x="50866" y="40045"/>
                    <a:pt x="50746" y="40184"/>
                    <a:pt x="50428" y="40224"/>
                  </a:cubicBezTo>
                  <a:cubicBezTo>
                    <a:pt x="50229" y="40264"/>
                    <a:pt x="50010" y="40502"/>
                    <a:pt x="49871" y="40701"/>
                  </a:cubicBezTo>
                  <a:cubicBezTo>
                    <a:pt x="48300" y="43188"/>
                    <a:pt x="46390" y="45396"/>
                    <a:pt x="44102" y="47246"/>
                  </a:cubicBezTo>
                  <a:cubicBezTo>
                    <a:pt x="40422" y="50230"/>
                    <a:pt x="36245" y="52100"/>
                    <a:pt x="31570" y="52856"/>
                  </a:cubicBezTo>
                  <a:cubicBezTo>
                    <a:pt x="30184" y="53080"/>
                    <a:pt x="28801" y="53189"/>
                    <a:pt x="27430" y="53189"/>
                  </a:cubicBezTo>
                  <a:cubicBezTo>
                    <a:pt x="17368" y="53189"/>
                    <a:pt x="8009" y="47317"/>
                    <a:pt x="3720" y="38056"/>
                  </a:cubicBezTo>
                  <a:cubicBezTo>
                    <a:pt x="2526" y="35489"/>
                    <a:pt x="1731" y="32804"/>
                    <a:pt x="1432" y="29959"/>
                  </a:cubicBezTo>
                  <a:cubicBezTo>
                    <a:pt x="637" y="22221"/>
                    <a:pt x="2805" y="15398"/>
                    <a:pt x="7897" y="9509"/>
                  </a:cubicBezTo>
                  <a:cubicBezTo>
                    <a:pt x="10822" y="6148"/>
                    <a:pt x="14442" y="3741"/>
                    <a:pt x="18620" y="2209"/>
                  </a:cubicBezTo>
                  <a:cubicBezTo>
                    <a:pt x="19017" y="2050"/>
                    <a:pt x="19495" y="2010"/>
                    <a:pt x="19555" y="1433"/>
                  </a:cubicBezTo>
                  <a:cubicBezTo>
                    <a:pt x="19555" y="1353"/>
                    <a:pt x="19754" y="1274"/>
                    <a:pt x="19853" y="1254"/>
                  </a:cubicBezTo>
                  <a:cubicBezTo>
                    <a:pt x="21643" y="717"/>
                    <a:pt x="23454" y="339"/>
                    <a:pt x="25304" y="200"/>
                  </a:cubicBezTo>
                  <a:cubicBezTo>
                    <a:pt x="26079" y="160"/>
                    <a:pt x="26855" y="120"/>
                    <a:pt x="27631" y="80"/>
                  </a:cubicBezTo>
                  <a:cubicBezTo>
                    <a:pt x="27660" y="80"/>
                    <a:pt x="27689" y="80"/>
                    <a:pt x="27718" y="80"/>
                  </a:cubicBezTo>
                  <a:close/>
                  <a:moveTo>
                    <a:pt x="27483" y="0"/>
                  </a:moveTo>
                  <a:cubicBezTo>
                    <a:pt x="24922" y="0"/>
                    <a:pt x="22399" y="396"/>
                    <a:pt x="19933" y="1115"/>
                  </a:cubicBezTo>
                  <a:cubicBezTo>
                    <a:pt x="19828" y="1154"/>
                    <a:pt x="19690" y="1193"/>
                    <a:pt x="19585" y="1193"/>
                  </a:cubicBezTo>
                  <a:cubicBezTo>
                    <a:pt x="19529" y="1193"/>
                    <a:pt x="19483" y="1182"/>
                    <a:pt x="19455" y="1155"/>
                  </a:cubicBezTo>
                  <a:cubicBezTo>
                    <a:pt x="19287" y="996"/>
                    <a:pt x="19120" y="942"/>
                    <a:pt x="18950" y="942"/>
                  </a:cubicBezTo>
                  <a:cubicBezTo>
                    <a:pt x="18757" y="942"/>
                    <a:pt x="18562" y="1011"/>
                    <a:pt x="18361" y="1075"/>
                  </a:cubicBezTo>
                  <a:cubicBezTo>
                    <a:pt x="14939" y="2328"/>
                    <a:pt x="11836" y="4138"/>
                    <a:pt x="9151" y="6625"/>
                  </a:cubicBezTo>
                  <a:cubicBezTo>
                    <a:pt x="3561" y="11757"/>
                    <a:pt x="597" y="18123"/>
                    <a:pt x="119" y="25662"/>
                  </a:cubicBezTo>
                  <a:cubicBezTo>
                    <a:pt x="0" y="27711"/>
                    <a:pt x="159" y="29740"/>
                    <a:pt x="537" y="31769"/>
                  </a:cubicBezTo>
                  <a:cubicBezTo>
                    <a:pt x="1532" y="37200"/>
                    <a:pt x="3879" y="41935"/>
                    <a:pt x="7718" y="45913"/>
                  </a:cubicBezTo>
                  <a:cubicBezTo>
                    <a:pt x="12493" y="50847"/>
                    <a:pt x="18321" y="53572"/>
                    <a:pt x="25125" y="54228"/>
                  </a:cubicBezTo>
                  <a:cubicBezTo>
                    <a:pt x="25929" y="54312"/>
                    <a:pt x="26732" y="54351"/>
                    <a:pt x="27534" y="54351"/>
                  </a:cubicBezTo>
                  <a:cubicBezTo>
                    <a:pt x="29604" y="54351"/>
                    <a:pt x="31662" y="54085"/>
                    <a:pt x="33698" y="53612"/>
                  </a:cubicBezTo>
                  <a:cubicBezTo>
                    <a:pt x="38572" y="52458"/>
                    <a:pt x="42849" y="50150"/>
                    <a:pt x="46489" y="46689"/>
                  </a:cubicBezTo>
                  <a:cubicBezTo>
                    <a:pt x="48180" y="45058"/>
                    <a:pt x="49632" y="43248"/>
                    <a:pt x="50866" y="41258"/>
                  </a:cubicBezTo>
                  <a:cubicBezTo>
                    <a:pt x="50985" y="41059"/>
                    <a:pt x="51085" y="40721"/>
                    <a:pt x="51005" y="40542"/>
                  </a:cubicBezTo>
                  <a:cubicBezTo>
                    <a:pt x="50866" y="40244"/>
                    <a:pt x="50965" y="40065"/>
                    <a:pt x="51085" y="39826"/>
                  </a:cubicBezTo>
                  <a:cubicBezTo>
                    <a:pt x="53312" y="35788"/>
                    <a:pt x="54426" y="31471"/>
                    <a:pt x="54446" y="26856"/>
                  </a:cubicBezTo>
                  <a:cubicBezTo>
                    <a:pt x="54486" y="26856"/>
                    <a:pt x="54526" y="26856"/>
                    <a:pt x="54566" y="26836"/>
                  </a:cubicBezTo>
                  <a:cubicBezTo>
                    <a:pt x="54367" y="25185"/>
                    <a:pt x="54287" y="23494"/>
                    <a:pt x="53969" y="21843"/>
                  </a:cubicBezTo>
                  <a:cubicBezTo>
                    <a:pt x="52596" y="14781"/>
                    <a:pt x="48976" y="9112"/>
                    <a:pt x="43127" y="4934"/>
                  </a:cubicBezTo>
                  <a:cubicBezTo>
                    <a:pt x="38512" y="1652"/>
                    <a:pt x="33340" y="41"/>
                    <a:pt x="27671" y="1"/>
                  </a:cubicBezTo>
                  <a:cubicBezTo>
                    <a:pt x="27608" y="0"/>
                    <a:pt x="27546" y="0"/>
                    <a:pt x="27483"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8"/>
            <p:cNvSpPr/>
            <p:nvPr/>
          </p:nvSpPr>
          <p:spPr>
            <a:xfrm>
              <a:off x="4915944" y="1006916"/>
              <a:ext cx="3310422" cy="3238373"/>
            </a:xfrm>
            <a:custGeom>
              <a:avLst/>
              <a:gdLst/>
              <a:ahLst/>
              <a:cxnLst/>
              <a:rect l="l" t="t" r="r" b="b"/>
              <a:pathLst>
                <a:path w="49852" h="48767" extrusionOk="0">
                  <a:moveTo>
                    <a:pt x="24707" y="701"/>
                  </a:moveTo>
                  <a:cubicBezTo>
                    <a:pt x="36543" y="741"/>
                    <a:pt x="46211" y="8439"/>
                    <a:pt x="48578" y="19400"/>
                  </a:cubicBezTo>
                  <a:cubicBezTo>
                    <a:pt x="49075" y="21688"/>
                    <a:pt x="49254" y="24015"/>
                    <a:pt x="49056" y="26343"/>
                  </a:cubicBezTo>
                  <a:cubicBezTo>
                    <a:pt x="48797" y="29605"/>
                    <a:pt x="47882" y="32689"/>
                    <a:pt x="46350" y="35593"/>
                  </a:cubicBezTo>
                  <a:cubicBezTo>
                    <a:pt x="46231" y="35832"/>
                    <a:pt x="46231" y="36130"/>
                    <a:pt x="46151" y="36409"/>
                  </a:cubicBezTo>
                  <a:cubicBezTo>
                    <a:pt x="46111" y="36528"/>
                    <a:pt x="46072" y="36647"/>
                    <a:pt x="46012" y="36767"/>
                  </a:cubicBezTo>
                  <a:cubicBezTo>
                    <a:pt x="42471" y="42575"/>
                    <a:pt x="37379" y="46295"/>
                    <a:pt x="30774" y="47946"/>
                  </a:cubicBezTo>
                  <a:cubicBezTo>
                    <a:pt x="28991" y="48381"/>
                    <a:pt x="27196" y="48590"/>
                    <a:pt x="25390" y="48590"/>
                  </a:cubicBezTo>
                  <a:cubicBezTo>
                    <a:pt x="24799" y="48590"/>
                    <a:pt x="24206" y="48567"/>
                    <a:pt x="23613" y="48523"/>
                  </a:cubicBezTo>
                  <a:cubicBezTo>
                    <a:pt x="17864" y="48086"/>
                    <a:pt x="12891" y="45897"/>
                    <a:pt x="8673" y="41939"/>
                  </a:cubicBezTo>
                  <a:cubicBezTo>
                    <a:pt x="7221" y="40566"/>
                    <a:pt x="5968" y="39034"/>
                    <a:pt x="4934" y="37324"/>
                  </a:cubicBezTo>
                  <a:cubicBezTo>
                    <a:pt x="4834" y="37164"/>
                    <a:pt x="4814" y="36966"/>
                    <a:pt x="4774" y="36767"/>
                  </a:cubicBezTo>
                  <a:cubicBezTo>
                    <a:pt x="4695" y="36568"/>
                    <a:pt x="4655" y="36349"/>
                    <a:pt x="4556" y="36170"/>
                  </a:cubicBezTo>
                  <a:cubicBezTo>
                    <a:pt x="3103" y="33564"/>
                    <a:pt x="2149" y="30799"/>
                    <a:pt x="1771" y="27835"/>
                  </a:cubicBezTo>
                  <a:cubicBezTo>
                    <a:pt x="935" y="21330"/>
                    <a:pt x="2447" y="15402"/>
                    <a:pt x="6426" y="10170"/>
                  </a:cubicBezTo>
                  <a:cubicBezTo>
                    <a:pt x="10165" y="5217"/>
                    <a:pt x="15158" y="2213"/>
                    <a:pt x="21285" y="1119"/>
                  </a:cubicBezTo>
                  <a:cubicBezTo>
                    <a:pt x="22638" y="860"/>
                    <a:pt x="24011" y="801"/>
                    <a:pt x="24707" y="721"/>
                  </a:cubicBezTo>
                  <a:lnTo>
                    <a:pt x="24707" y="701"/>
                  </a:lnTo>
                  <a:close/>
                  <a:moveTo>
                    <a:pt x="25325" y="0"/>
                  </a:moveTo>
                  <a:cubicBezTo>
                    <a:pt x="23794" y="0"/>
                    <a:pt x="22260" y="157"/>
                    <a:pt x="20748" y="462"/>
                  </a:cubicBezTo>
                  <a:cubicBezTo>
                    <a:pt x="16213" y="1358"/>
                    <a:pt x="12155" y="3307"/>
                    <a:pt x="8813" y="6490"/>
                  </a:cubicBezTo>
                  <a:cubicBezTo>
                    <a:pt x="2586" y="12378"/>
                    <a:pt x="0" y="19619"/>
                    <a:pt x="1094" y="28153"/>
                  </a:cubicBezTo>
                  <a:cubicBezTo>
                    <a:pt x="1492" y="31177"/>
                    <a:pt x="2507" y="34002"/>
                    <a:pt x="4018" y="36667"/>
                  </a:cubicBezTo>
                  <a:cubicBezTo>
                    <a:pt x="4098" y="36787"/>
                    <a:pt x="4217" y="36906"/>
                    <a:pt x="4317" y="37005"/>
                  </a:cubicBezTo>
                  <a:cubicBezTo>
                    <a:pt x="4476" y="37164"/>
                    <a:pt x="4675" y="37284"/>
                    <a:pt x="4794" y="37463"/>
                  </a:cubicBezTo>
                  <a:cubicBezTo>
                    <a:pt x="9489" y="44565"/>
                    <a:pt x="16113" y="48285"/>
                    <a:pt x="24568" y="48742"/>
                  </a:cubicBezTo>
                  <a:cubicBezTo>
                    <a:pt x="24892" y="48759"/>
                    <a:pt x="25216" y="48767"/>
                    <a:pt x="25540" y="48767"/>
                  </a:cubicBezTo>
                  <a:cubicBezTo>
                    <a:pt x="27538" y="48767"/>
                    <a:pt x="29516" y="48457"/>
                    <a:pt x="31451" y="47926"/>
                  </a:cubicBezTo>
                  <a:cubicBezTo>
                    <a:pt x="37816" y="46196"/>
                    <a:pt x="42710" y="42496"/>
                    <a:pt x="46151" y="36866"/>
                  </a:cubicBezTo>
                  <a:cubicBezTo>
                    <a:pt x="46211" y="36747"/>
                    <a:pt x="46310" y="36647"/>
                    <a:pt x="46410" y="36548"/>
                  </a:cubicBezTo>
                  <a:cubicBezTo>
                    <a:pt x="46569" y="36369"/>
                    <a:pt x="46808" y="36249"/>
                    <a:pt x="46907" y="36050"/>
                  </a:cubicBezTo>
                  <a:cubicBezTo>
                    <a:pt x="48857" y="32430"/>
                    <a:pt x="49851" y="28571"/>
                    <a:pt x="49831" y="24155"/>
                  </a:cubicBezTo>
                  <a:cubicBezTo>
                    <a:pt x="49851" y="21947"/>
                    <a:pt x="49453" y="19480"/>
                    <a:pt x="48697" y="17073"/>
                  </a:cubicBezTo>
                  <a:cubicBezTo>
                    <a:pt x="45714" y="7524"/>
                    <a:pt x="37180" y="761"/>
                    <a:pt x="27014" y="65"/>
                  </a:cubicBezTo>
                  <a:cubicBezTo>
                    <a:pt x="26452" y="22"/>
                    <a:pt x="25889" y="0"/>
                    <a:pt x="253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8"/>
            <p:cNvSpPr/>
            <p:nvPr/>
          </p:nvSpPr>
          <p:spPr>
            <a:xfrm>
              <a:off x="5148424" y="1188198"/>
              <a:ext cx="2898246" cy="2893000"/>
            </a:xfrm>
            <a:custGeom>
              <a:avLst/>
              <a:gdLst/>
              <a:ahLst/>
              <a:cxnLst/>
              <a:rect l="l" t="t" r="r" b="b"/>
              <a:pathLst>
                <a:path w="43645" h="43566" extrusionOk="0">
                  <a:moveTo>
                    <a:pt x="21912" y="398"/>
                  </a:moveTo>
                  <a:cubicBezTo>
                    <a:pt x="21962" y="398"/>
                    <a:pt x="22012" y="398"/>
                    <a:pt x="22061" y="398"/>
                  </a:cubicBezTo>
                  <a:cubicBezTo>
                    <a:pt x="33798" y="478"/>
                    <a:pt x="43327" y="9907"/>
                    <a:pt x="43227" y="21942"/>
                  </a:cubicBezTo>
                  <a:cubicBezTo>
                    <a:pt x="43128" y="33460"/>
                    <a:pt x="33878" y="43088"/>
                    <a:pt x="21723" y="43187"/>
                  </a:cubicBezTo>
                  <a:cubicBezTo>
                    <a:pt x="9986" y="43068"/>
                    <a:pt x="378" y="33798"/>
                    <a:pt x="438" y="21703"/>
                  </a:cubicBezTo>
                  <a:cubicBezTo>
                    <a:pt x="497" y="9955"/>
                    <a:pt x="9908" y="398"/>
                    <a:pt x="21912" y="398"/>
                  </a:cubicBezTo>
                  <a:close/>
                  <a:moveTo>
                    <a:pt x="21905" y="0"/>
                  </a:moveTo>
                  <a:cubicBezTo>
                    <a:pt x="9688" y="0"/>
                    <a:pt x="60" y="9819"/>
                    <a:pt x="40" y="21763"/>
                  </a:cubicBezTo>
                  <a:cubicBezTo>
                    <a:pt x="0" y="33885"/>
                    <a:pt x="9628" y="43565"/>
                    <a:pt x="21706" y="43565"/>
                  </a:cubicBezTo>
                  <a:cubicBezTo>
                    <a:pt x="21718" y="43565"/>
                    <a:pt x="21731" y="43565"/>
                    <a:pt x="21743" y="43565"/>
                  </a:cubicBezTo>
                  <a:cubicBezTo>
                    <a:pt x="34435" y="43565"/>
                    <a:pt x="43645" y="33281"/>
                    <a:pt x="43625" y="21743"/>
                  </a:cubicBezTo>
                  <a:cubicBezTo>
                    <a:pt x="43625" y="9569"/>
                    <a:pt x="33818" y="0"/>
                    <a:pt x="21942" y="0"/>
                  </a:cubicBezTo>
                  <a:cubicBezTo>
                    <a:pt x="21930" y="0"/>
                    <a:pt x="21917" y="0"/>
                    <a:pt x="2190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38" name="Google Shape;238;p38"/>
          <p:cNvCxnSpPr/>
          <p:nvPr/>
        </p:nvCxnSpPr>
        <p:spPr>
          <a:xfrm rot="10800000">
            <a:off x="5517260" y="658658"/>
            <a:ext cx="377100" cy="377100"/>
          </a:xfrm>
          <a:prstGeom prst="straightConnector1">
            <a:avLst/>
          </a:prstGeom>
          <a:noFill/>
          <a:ln w="38100" cap="rnd" cmpd="sng">
            <a:solidFill>
              <a:schemeClr val="dk2"/>
            </a:solidFill>
            <a:prstDash val="solid"/>
            <a:round/>
            <a:headEnd type="none" w="med" len="med"/>
            <a:tailEnd type="none" w="med" len="med"/>
          </a:ln>
        </p:spPr>
      </p:cxnSp>
      <p:cxnSp>
        <p:nvCxnSpPr>
          <p:cNvPr id="239" name="Google Shape;239;p38"/>
          <p:cNvCxnSpPr/>
          <p:nvPr/>
        </p:nvCxnSpPr>
        <p:spPr>
          <a:xfrm rot="10800000">
            <a:off x="10021608" y="5567533"/>
            <a:ext cx="377100" cy="377100"/>
          </a:xfrm>
          <a:prstGeom prst="straightConnector1">
            <a:avLst/>
          </a:prstGeom>
          <a:noFill/>
          <a:ln w="38100" cap="rnd" cmpd="sng">
            <a:solidFill>
              <a:srgbClr val="FF6700"/>
            </a:solidFill>
            <a:prstDash val="solid"/>
            <a:round/>
            <a:headEnd type="none" w="med" len="med"/>
            <a:tailEnd type="none" w="med" len="med"/>
          </a:ln>
        </p:spPr>
      </p:cxnSp>
      <p:pic>
        <p:nvPicPr>
          <p:cNvPr id="13" name="Picture Placeholder 12" descr="Diagram, schematic&#10;&#10;Description automatically generated">
            <a:extLst>
              <a:ext uri="{FF2B5EF4-FFF2-40B4-BE49-F238E27FC236}">
                <a16:creationId xmlns="" xmlns:a16="http://schemas.microsoft.com/office/drawing/2014/main" id="{D31DC77E-7EDF-B6BC-0F46-1D8BF851A88D}"/>
              </a:ext>
            </a:extLst>
          </p:cNvPr>
          <p:cNvPicPr>
            <a:picLocks noGrp="1" noChangeAspect="1"/>
          </p:cNvPicPr>
          <p:nvPr>
            <p:ph type="pic" idx="2"/>
          </p:nvPr>
        </p:nvPicPr>
        <p:blipFill rotWithShape="1">
          <a:blip r:embed="rId3"/>
          <a:srcRect l="7648" t="19" r="8730" b="16175"/>
          <a:stretch/>
        </p:blipFill>
        <p:spPr>
          <a:xfrm>
            <a:off x="5930100" y="1011769"/>
            <a:ext cx="4333140" cy="4320584"/>
          </a:xfrm>
        </p:spPr>
      </p:pic>
      <p:sp>
        <p:nvSpPr>
          <p:cNvPr id="14" name="TextBox 13">
            <a:extLst>
              <a:ext uri="{FF2B5EF4-FFF2-40B4-BE49-F238E27FC236}">
                <a16:creationId xmlns="" xmlns:a16="http://schemas.microsoft.com/office/drawing/2014/main" id="{A6EE9B9C-43D0-A514-44C2-7F6A234566CB}"/>
              </a:ext>
            </a:extLst>
          </p:cNvPr>
          <p:cNvSpPr txBox="1"/>
          <p:nvPr/>
        </p:nvSpPr>
        <p:spPr>
          <a:xfrm>
            <a:off x="1992293" y="3590661"/>
            <a:ext cx="2138999" cy="430887"/>
          </a:xfrm>
          <a:prstGeom prst="rect">
            <a:avLst/>
          </a:prstGeom>
          <a:noFill/>
        </p:spPr>
        <p:txBody>
          <a:bodyPr wrap="square" rtlCol="0">
            <a:spAutoFit/>
          </a:bodyPr>
          <a:lstStyle/>
          <a:p>
            <a:pPr algn="ctr"/>
            <a:endParaRPr lang="en-US" sz="1100" dirty="0">
              <a:latin typeface="Times New Roman" panose="02020603050405020304" pitchFamily="18" charset="0"/>
              <a:cs typeface="Times New Roman" panose="02020603050405020304" pitchFamily="18" charset="0"/>
            </a:endParaRPr>
          </a:p>
          <a:p>
            <a:pPr algn="ctr"/>
            <a:endParaRPr lang="en-US" sz="11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 xmlns:a16="http://schemas.microsoft.com/office/drawing/2014/main" id="{DF9D0B70-9767-5DA4-8AB3-A81892BC111B}"/>
              </a:ext>
            </a:extLst>
          </p:cNvPr>
          <p:cNvSpPr txBox="1"/>
          <p:nvPr/>
        </p:nvSpPr>
        <p:spPr>
          <a:xfrm>
            <a:off x="1547791" y="2763527"/>
            <a:ext cx="2777066" cy="430887"/>
          </a:xfrm>
          <a:prstGeom prst="rect">
            <a:avLst/>
          </a:prstGeom>
          <a:noFill/>
        </p:spPr>
        <p:txBody>
          <a:bodyPr wrap="square" rtlCol="0">
            <a:spAutoFit/>
          </a:bodyPr>
          <a:lstStyle/>
          <a:p>
            <a:pPr algn="ctr"/>
            <a:endParaRPr lang="en-US" sz="1100" dirty="0">
              <a:latin typeface="Times New Roman" panose="02020603050405020304" pitchFamily="18" charset="0"/>
              <a:cs typeface="Times New Roman" panose="02020603050405020304" pitchFamily="18" charset="0"/>
            </a:endParaRPr>
          </a:p>
          <a:p>
            <a:pPr algn="ctr"/>
            <a:endParaRPr lang="en-US" sz="1100" dirty="0">
              <a:latin typeface="Times New Roman" panose="02020603050405020304" pitchFamily="18" charset="0"/>
              <a:cs typeface="Times New Roman" panose="02020603050405020304" pitchFamily="18" charset="0"/>
            </a:endParaRPr>
          </a:p>
        </p:txBody>
      </p:sp>
      <p:sp>
        <p:nvSpPr>
          <p:cNvPr id="18" name="Rectangle 17"/>
          <p:cNvSpPr/>
          <p:nvPr/>
        </p:nvSpPr>
        <p:spPr>
          <a:xfrm>
            <a:off x="82550" y="1587501"/>
            <a:ext cx="4845050" cy="3693319"/>
          </a:xfrm>
          <a:prstGeom prst="rect">
            <a:avLst/>
          </a:prstGeom>
        </p:spPr>
        <p:txBody>
          <a:bodyPr wrap="square">
            <a:spAutoFit/>
          </a:bodyPr>
          <a:lstStyle/>
          <a:p>
            <a:r>
              <a:rPr lang="en-US" dirty="0" smtClean="0">
                <a:latin typeface="Times New Roman" panose="02020603050405020304" pitchFamily="18" charset="0"/>
                <a:ea typeface="Times New Roman" panose="02020603050405020304" pitchFamily="18" charset="0"/>
                <a:cs typeface="Times New Roman" panose="02020603050405020304" pitchFamily="18" charset="0"/>
              </a:rPr>
              <a:t>Porter's Generic Strategies are a framework developed by Michael Porter that outlines three main strategies that businesses can use to gain a competitive advantage in their </a:t>
            </a:r>
            <a:r>
              <a:rPr lang="en-US" dirty="0" smtClean="0">
                <a:latin typeface="Times New Roman" panose="02020603050405020304" pitchFamily="18" charset="0"/>
                <a:ea typeface="Times New Roman" panose="02020603050405020304" pitchFamily="18" charset="0"/>
                <a:cs typeface="Times New Roman" panose="02020603050405020304" pitchFamily="18" charset="0"/>
              </a:rPr>
              <a:t>industry</a:t>
            </a:r>
          </a:p>
          <a:p>
            <a:endParaRPr lang="en-US"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b="1" dirty="0" smtClean="0">
                <a:latin typeface="Times New Roman" panose="02020603050405020304" pitchFamily="18" charset="0"/>
                <a:ea typeface="Times New Roman" panose="02020603050405020304" pitchFamily="18" charset="0"/>
                <a:cs typeface="Times New Roman" panose="02020603050405020304" pitchFamily="18" charset="0"/>
              </a:rPr>
              <a:t>Cost reduction strategy</a:t>
            </a:r>
          </a:p>
          <a:p>
            <a:pPr marL="285750" indent="-285750">
              <a:buFont typeface="Arial" panose="020B0604020202020204" pitchFamily="34" charset="0"/>
              <a:buChar char="•"/>
            </a:pPr>
            <a:r>
              <a:rPr lang="en-US" b="1" dirty="0" smtClean="0">
                <a:latin typeface="Times New Roman" panose="02020603050405020304" pitchFamily="18" charset="0"/>
                <a:cs typeface="Times New Roman" panose="02020603050405020304" pitchFamily="18" charset="0"/>
              </a:rPr>
              <a:t>Differentiation </a:t>
            </a:r>
            <a:r>
              <a:rPr lang="en-US" b="1" dirty="0" smtClean="0">
                <a:latin typeface="Times New Roman" panose="02020603050405020304" pitchFamily="18" charset="0"/>
                <a:ea typeface="Times New Roman" panose="02020603050405020304" pitchFamily="18" charset="0"/>
                <a:cs typeface="Times New Roman" panose="02020603050405020304" pitchFamily="18" charset="0"/>
              </a:rPr>
              <a:t>strategy </a:t>
            </a:r>
            <a:r>
              <a:rPr lang="en-US" b="1" dirty="0" smtClean="0">
                <a:latin typeface="Times New Roman" panose="02020603050405020304" pitchFamily="18" charset="0"/>
                <a:cs typeface="Times New Roman" panose="02020603050405020304" pitchFamily="18" charset="0"/>
              </a:rPr>
              <a:t>by: </a:t>
            </a:r>
          </a:p>
          <a:p>
            <a:pPr marL="342900" indent="-342900">
              <a:buFont typeface="+mj-lt"/>
              <a:buAutoNum type="alphaLcParenR"/>
            </a:pPr>
            <a:r>
              <a:rPr lang="en-US" b="1" dirty="0" smtClean="0">
                <a:latin typeface="Times New Roman" panose="02020603050405020304" pitchFamily="18" charset="0"/>
                <a:ea typeface="Times New Roman" panose="02020603050405020304" pitchFamily="18" charset="0"/>
                <a:cs typeface="Times New Roman" panose="02020603050405020304" pitchFamily="18" charset="0"/>
              </a:rPr>
              <a:t>Quality </a:t>
            </a:r>
            <a:r>
              <a:rPr lang="en-US" b="1" dirty="0" smtClean="0">
                <a:latin typeface="Times New Roman" panose="02020603050405020304" pitchFamily="18" charset="0"/>
                <a:ea typeface="Times New Roman" panose="02020603050405020304" pitchFamily="18" charset="0"/>
                <a:cs typeface="Times New Roman" panose="02020603050405020304" pitchFamily="18" charset="0"/>
              </a:rPr>
              <a:t>enhancement</a:t>
            </a:r>
            <a:endParaRPr lang="en-US"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342900" lvl="2" indent="-342900"/>
            <a:r>
              <a:rPr lang="en-US" b="1" dirty="0" smtClean="0">
                <a:latin typeface="Times New Roman" panose="02020603050405020304" pitchFamily="18" charset="0"/>
                <a:ea typeface="Times New Roman" panose="02020603050405020304" pitchFamily="18" charset="0"/>
                <a:cs typeface="Times New Roman" panose="02020603050405020304" pitchFamily="18" charset="0"/>
              </a:rPr>
              <a:t>b)     Innovation</a:t>
            </a:r>
          </a:p>
          <a:p>
            <a:pPr marL="342900" lvl="2" indent="-342900">
              <a:buFont typeface="Arial" pitchFamily="34" charset="0"/>
              <a:buChar char="•"/>
            </a:pPr>
            <a:r>
              <a:rPr lang="en-US" b="1" dirty="0" smtClean="0">
                <a:latin typeface="Times New Roman" panose="02020603050405020304" pitchFamily="18" charset="0"/>
                <a:cs typeface="Times New Roman" panose="02020603050405020304" pitchFamily="18" charset="0"/>
              </a:rPr>
              <a:t>Focus</a:t>
            </a:r>
          </a:p>
          <a:p>
            <a:pPr marL="342900" lvl="2" indent="-342900"/>
            <a:endParaRPr lang="en-US" b="1"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r>
              <a:rPr lang="en-US" i="1" dirty="0" smtClean="0"/>
              <a:t>Porter, M.E. (1985)</a:t>
            </a:r>
            <a:endParaRPr lang="en-US" sz="2000" dirty="0" smtClean="0">
              <a:latin typeface="Times New Roman" panose="02020603050405020304" pitchFamily="18" charset="0"/>
              <a:cs typeface="Times New Roman" panose="02020603050405020304" pitchFamily="18" charset="0"/>
            </a:endParaRPr>
          </a:p>
          <a:p>
            <a:pPr marL="342900" indent="-342900"/>
            <a:endParaRPr lang="en-US" b="1"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1000" b="1" dirty="0" smtClean="0">
              <a:latin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smtClean="0">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90" name="Google Shape;290;p42"/>
          <p:cNvSpPr txBox="1">
            <a:spLocks noGrp="1"/>
          </p:cNvSpPr>
          <p:nvPr>
            <p:ph type="title"/>
          </p:nvPr>
        </p:nvSpPr>
        <p:spPr>
          <a:xfrm>
            <a:off x="4618459" y="917479"/>
            <a:ext cx="4155645" cy="516912"/>
          </a:xfrm>
          <a:prstGeom prst="rect">
            <a:avLst/>
          </a:prstGeom>
        </p:spPr>
        <p:txBody>
          <a:bodyPr spcFirstLastPara="1" wrap="square" lIns="91425" tIns="91425" rIns="91425" bIns="91425" anchor="ctr" anchorCtr="0">
            <a:noAutofit/>
          </a:bodyPr>
          <a:lstStyle/>
          <a:p>
            <a:pPr marL="0" marR="0">
              <a:lnSpc>
                <a:spcPct val="107000"/>
              </a:lnSpc>
              <a:spcBef>
                <a:spcPts val="0"/>
              </a:spcBef>
              <a:spcAft>
                <a:spcPts val="800"/>
              </a:spcAft>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COST REDUCTION STRATEGY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291" name="Google Shape;291;p42"/>
          <p:cNvCxnSpPr/>
          <p:nvPr/>
        </p:nvCxnSpPr>
        <p:spPr>
          <a:xfrm flipH="1">
            <a:off x="3922124" y="701075"/>
            <a:ext cx="396600" cy="396600"/>
          </a:xfrm>
          <a:prstGeom prst="straightConnector1">
            <a:avLst/>
          </a:prstGeom>
          <a:noFill/>
          <a:ln w="38100" cap="rnd" cmpd="sng">
            <a:solidFill>
              <a:schemeClr val="dk2"/>
            </a:solidFill>
            <a:prstDash val="solid"/>
            <a:round/>
            <a:headEnd type="none" w="med" len="med"/>
            <a:tailEnd type="none" w="med" len="med"/>
          </a:ln>
        </p:spPr>
      </p:cxnSp>
      <p:sp>
        <p:nvSpPr>
          <p:cNvPr id="293" name="Google Shape;293;p42"/>
          <p:cNvSpPr/>
          <p:nvPr/>
        </p:nvSpPr>
        <p:spPr>
          <a:xfrm>
            <a:off x="-947760" y="566275"/>
            <a:ext cx="5519760" cy="5498112"/>
          </a:xfrm>
          <a:custGeom>
            <a:avLst/>
            <a:gdLst/>
            <a:ahLst/>
            <a:cxnLst/>
            <a:rect l="l" t="t" r="r" b="b"/>
            <a:pathLst>
              <a:path w="54566" h="54352" extrusionOk="0">
                <a:moveTo>
                  <a:pt x="27718" y="80"/>
                </a:moveTo>
                <a:cubicBezTo>
                  <a:pt x="39601" y="80"/>
                  <a:pt x="50753" y="8207"/>
                  <a:pt x="53690" y="20848"/>
                </a:cubicBezTo>
                <a:cubicBezTo>
                  <a:pt x="54287" y="23454"/>
                  <a:pt x="54506" y="26100"/>
                  <a:pt x="54287" y="28766"/>
                </a:cubicBezTo>
                <a:cubicBezTo>
                  <a:pt x="53989" y="32684"/>
                  <a:pt x="52895" y="36365"/>
                  <a:pt x="51005" y="39806"/>
                </a:cubicBezTo>
                <a:cubicBezTo>
                  <a:pt x="50866" y="40045"/>
                  <a:pt x="50746" y="40184"/>
                  <a:pt x="50428" y="40224"/>
                </a:cubicBezTo>
                <a:cubicBezTo>
                  <a:pt x="50229" y="40264"/>
                  <a:pt x="50010" y="40502"/>
                  <a:pt x="49871" y="40701"/>
                </a:cubicBezTo>
                <a:cubicBezTo>
                  <a:pt x="48300" y="43188"/>
                  <a:pt x="46390" y="45396"/>
                  <a:pt x="44102" y="47246"/>
                </a:cubicBezTo>
                <a:cubicBezTo>
                  <a:pt x="40422" y="50230"/>
                  <a:pt x="36245" y="52100"/>
                  <a:pt x="31570" y="52856"/>
                </a:cubicBezTo>
                <a:cubicBezTo>
                  <a:pt x="30184" y="53080"/>
                  <a:pt x="28801" y="53189"/>
                  <a:pt x="27430" y="53189"/>
                </a:cubicBezTo>
                <a:cubicBezTo>
                  <a:pt x="17368" y="53189"/>
                  <a:pt x="8009" y="47317"/>
                  <a:pt x="3720" y="38056"/>
                </a:cubicBezTo>
                <a:cubicBezTo>
                  <a:pt x="2526" y="35489"/>
                  <a:pt x="1731" y="32804"/>
                  <a:pt x="1432" y="29959"/>
                </a:cubicBezTo>
                <a:cubicBezTo>
                  <a:pt x="637" y="22221"/>
                  <a:pt x="2805" y="15398"/>
                  <a:pt x="7897" y="9509"/>
                </a:cubicBezTo>
                <a:cubicBezTo>
                  <a:pt x="10822" y="6148"/>
                  <a:pt x="14442" y="3741"/>
                  <a:pt x="18620" y="2209"/>
                </a:cubicBezTo>
                <a:cubicBezTo>
                  <a:pt x="19017" y="2050"/>
                  <a:pt x="19495" y="2010"/>
                  <a:pt x="19555" y="1433"/>
                </a:cubicBezTo>
                <a:cubicBezTo>
                  <a:pt x="19555" y="1353"/>
                  <a:pt x="19754" y="1274"/>
                  <a:pt x="19853" y="1254"/>
                </a:cubicBezTo>
                <a:cubicBezTo>
                  <a:pt x="21643" y="717"/>
                  <a:pt x="23454" y="339"/>
                  <a:pt x="25304" y="200"/>
                </a:cubicBezTo>
                <a:cubicBezTo>
                  <a:pt x="26079" y="160"/>
                  <a:pt x="26855" y="120"/>
                  <a:pt x="27631" y="80"/>
                </a:cubicBezTo>
                <a:cubicBezTo>
                  <a:pt x="27660" y="80"/>
                  <a:pt x="27689" y="80"/>
                  <a:pt x="27718" y="80"/>
                </a:cubicBezTo>
                <a:close/>
                <a:moveTo>
                  <a:pt x="27483" y="0"/>
                </a:moveTo>
                <a:cubicBezTo>
                  <a:pt x="24922" y="0"/>
                  <a:pt x="22399" y="396"/>
                  <a:pt x="19933" y="1115"/>
                </a:cubicBezTo>
                <a:cubicBezTo>
                  <a:pt x="19828" y="1154"/>
                  <a:pt x="19690" y="1193"/>
                  <a:pt x="19585" y="1193"/>
                </a:cubicBezTo>
                <a:cubicBezTo>
                  <a:pt x="19529" y="1193"/>
                  <a:pt x="19483" y="1182"/>
                  <a:pt x="19455" y="1155"/>
                </a:cubicBezTo>
                <a:cubicBezTo>
                  <a:pt x="19287" y="996"/>
                  <a:pt x="19120" y="942"/>
                  <a:pt x="18950" y="942"/>
                </a:cubicBezTo>
                <a:cubicBezTo>
                  <a:pt x="18757" y="942"/>
                  <a:pt x="18562" y="1011"/>
                  <a:pt x="18361" y="1075"/>
                </a:cubicBezTo>
                <a:cubicBezTo>
                  <a:pt x="14939" y="2328"/>
                  <a:pt x="11836" y="4138"/>
                  <a:pt x="9151" y="6625"/>
                </a:cubicBezTo>
                <a:cubicBezTo>
                  <a:pt x="3561" y="11757"/>
                  <a:pt x="597" y="18123"/>
                  <a:pt x="119" y="25662"/>
                </a:cubicBezTo>
                <a:cubicBezTo>
                  <a:pt x="0" y="27711"/>
                  <a:pt x="159" y="29740"/>
                  <a:pt x="537" y="31769"/>
                </a:cubicBezTo>
                <a:cubicBezTo>
                  <a:pt x="1532" y="37200"/>
                  <a:pt x="3879" y="41935"/>
                  <a:pt x="7718" y="45913"/>
                </a:cubicBezTo>
                <a:cubicBezTo>
                  <a:pt x="12493" y="50847"/>
                  <a:pt x="18321" y="53572"/>
                  <a:pt x="25125" y="54228"/>
                </a:cubicBezTo>
                <a:cubicBezTo>
                  <a:pt x="25929" y="54312"/>
                  <a:pt x="26732" y="54351"/>
                  <a:pt x="27534" y="54351"/>
                </a:cubicBezTo>
                <a:cubicBezTo>
                  <a:pt x="29604" y="54351"/>
                  <a:pt x="31662" y="54085"/>
                  <a:pt x="33698" y="53612"/>
                </a:cubicBezTo>
                <a:cubicBezTo>
                  <a:pt x="38572" y="52458"/>
                  <a:pt x="42849" y="50150"/>
                  <a:pt x="46489" y="46689"/>
                </a:cubicBezTo>
                <a:cubicBezTo>
                  <a:pt x="48180" y="45058"/>
                  <a:pt x="49632" y="43248"/>
                  <a:pt x="50866" y="41258"/>
                </a:cubicBezTo>
                <a:cubicBezTo>
                  <a:pt x="50985" y="41059"/>
                  <a:pt x="51085" y="40721"/>
                  <a:pt x="51005" y="40542"/>
                </a:cubicBezTo>
                <a:cubicBezTo>
                  <a:pt x="50866" y="40244"/>
                  <a:pt x="50965" y="40065"/>
                  <a:pt x="51085" y="39826"/>
                </a:cubicBezTo>
                <a:cubicBezTo>
                  <a:pt x="53312" y="35788"/>
                  <a:pt x="54426" y="31471"/>
                  <a:pt x="54446" y="26856"/>
                </a:cubicBezTo>
                <a:cubicBezTo>
                  <a:pt x="54486" y="26856"/>
                  <a:pt x="54526" y="26856"/>
                  <a:pt x="54566" y="26836"/>
                </a:cubicBezTo>
                <a:cubicBezTo>
                  <a:pt x="54367" y="25185"/>
                  <a:pt x="54287" y="23494"/>
                  <a:pt x="53969" y="21843"/>
                </a:cubicBezTo>
                <a:cubicBezTo>
                  <a:pt x="52596" y="14781"/>
                  <a:pt x="48976" y="9112"/>
                  <a:pt x="43127" y="4934"/>
                </a:cubicBezTo>
                <a:cubicBezTo>
                  <a:pt x="38512" y="1652"/>
                  <a:pt x="33340" y="41"/>
                  <a:pt x="27671" y="1"/>
                </a:cubicBezTo>
                <a:cubicBezTo>
                  <a:pt x="27608" y="0"/>
                  <a:pt x="27546" y="0"/>
                  <a:pt x="27483"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42"/>
          <p:cNvSpPr/>
          <p:nvPr/>
        </p:nvSpPr>
        <p:spPr>
          <a:xfrm>
            <a:off x="-724411" y="807326"/>
            <a:ext cx="5042904" cy="4933148"/>
          </a:xfrm>
          <a:custGeom>
            <a:avLst/>
            <a:gdLst/>
            <a:ahLst/>
            <a:cxnLst/>
            <a:rect l="l" t="t" r="r" b="b"/>
            <a:pathLst>
              <a:path w="49852" h="48767" extrusionOk="0">
                <a:moveTo>
                  <a:pt x="24707" y="701"/>
                </a:moveTo>
                <a:cubicBezTo>
                  <a:pt x="36543" y="741"/>
                  <a:pt x="46211" y="8439"/>
                  <a:pt x="48578" y="19400"/>
                </a:cubicBezTo>
                <a:cubicBezTo>
                  <a:pt x="49075" y="21688"/>
                  <a:pt x="49254" y="24015"/>
                  <a:pt x="49056" y="26343"/>
                </a:cubicBezTo>
                <a:cubicBezTo>
                  <a:pt x="48797" y="29605"/>
                  <a:pt x="47882" y="32689"/>
                  <a:pt x="46350" y="35593"/>
                </a:cubicBezTo>
                <a:cubicBezTo>
                  <a:pt x="46231" y="35832"/>
                  <a:pt x="46231" y="36130"/>
                  <a:pt x="46151" y="36409"/>
                </a:cubicBezTo>
                <a:cubicBezTo>
                  <a:pt x="46111" y="36528"/>
                  <a:pt x="46072" y="36647"/>
                  <a:pt x="46012" y="36767"/>
                </a:cubicBezTo>
                <a:cubicBezTo>
                  <a:pt x="42471" y="42575"/>
                  <a:pt x="37379" y="46295"/>
                  <a:pt x="30774" y="47946"/>
                </a:cubicBezTo>
                <a:cubicBezTo>
                  <a:pt x="28991" y="48381"/>
                  <a:pt x="27196" y="48590"/>
                  <a:pt x="25390" y="48590"/>
                </a:cubicBezTo>
                <a:cubicBezTo>
                  <a:pt x="24799" y="48590"/>
                  <a:pt x="24206" y="48567"/>
                  <a:pt x="23613" y="48523"/>
                </a:cubicBezTo>
                <a:cubicBezTo>
                  <a:pt x="17864" y="48086"/>
                  <a:pt x="12891" y="45897"/>
                  <a:pt x="8673" y="41939"/>
                </a:cubicBezTo>
                <a:cubicBezTo>
                  <a:pt x="7221" y="40566"/>
                  <a:pt x="5968" y="39034"/>
                  <a:pt x="4934" y="37324"/>
                </a:cubicBezTo>
                <a:cubicBezTo>
                  <a:pt x="4834" y="37164"/>
                  <a:pt x="4814" y="36966"/>
                  <a:pt x="4774" y="36767"/>
                </a:cubicBezTo>
                <a:cubicBezTo>
                  <a:pt x="4695" y="36568"/>
                  <a:pt x="4655" y="36349"/>
                  <a:pt x="4556" y="36170"/>
                </a:cubicBezTo>
                <a:cubicBezTo>
                  <a:pt x="3103" y="33564"/>
                  <a:pt x="2149" y="30799"/>
                  <a:pt x="1771" y="27835"/>
                </a:cubicBezTo>
                <a:cubicBezTo>
                  <a:pt x="935" y="21330"/>
                  <a:pt x="2447" y="15402"/>
                  <a:pt x="6426" y="10170"/>
                </a:cubicBezTo>
                <a:cubicBezTo>
                  <a:pt x="10165" y="5217"/>
                  <a:pt x="15158" y="2213"/>
                  <a:pt x="21285" y="1119"/>
                </a:cubicBezTo>
                <a:cubicBezTo>
                  <a:pt x="22638" y="860"/>
                  <a:pt x="24011" y="801"/>
                  <a:pt x="24707" y="721"/>
                </a:cubicBezTo>
                <a:lnTo>
                  <a:pt x="24707" y="701"/>
                </a:lnTo>
                <a:close/>
                <a:moveTo>
                  <a:pt x="25325" y="0"/>
                </a:moveTo>
                <a:cubicBezTo>
                  <a:pt x="23794" y="0"/>
                  <a:pt x="22260" y="157"/>
                  <a:pt x="20748" y="462"/>
                </a:cubicBezTo>
                <a:cubicBezTo>
                  <a:pt x="16213" y="1358"/>
                  <a:pt x="12155" y="3307"/>
                  <a:pt x="8813" y="6490"/>
                </a:cubicBezTo>
                <a:cubicBezTo>
                  <a:pt x="2586" y="12378"/>
                  <a:pt x="0" y="19619"/>
                  <a:pt x="1094" y="28153"/>
                </a:cubicBezTo>
                <a:cubicBezTo>
                  <a:pt x="1492" y="31177"/>
                  <a:pt x="2507" y="34002"/>
                  <a:pt x="4018" y="36667"/>
                </a:cubicBezTo>
                <a:cubicBezTo>
                  <a:pt x="4098" y="36787"/>
                  <a:pt x="4217" y="36906"/>
                  <a:pt x="4317" y="37005"/>
                </a:cubicBezTo>
                <a:cubicBezTo>
                  <a:pt x="4476" y="37164"/>
                  <a:pt x="4675" y="37284"/>
                  <a:pt x="4794" y="37463"/>
                </a:cubicBezTo>
                <a:cubicBezTo>
                  <a:pt x="9489" y="44565"/>
                  <a:pt x="16113" y="48285"/>
                  <a:pt x="24568" y="48742"/>
                </a:cubicBezTo>
                <a:cubicBezTo>
                  <a:pt x="24892" y="48759"/>
                  <a:pt x="25216" y="48767"/>
                  <a:pt x="25540" y="48767"/>
                </a:cubicBezTo>
                <a:cubicBezTo>
                  <a:pt x="27538" y="48767"/>
                  <a:pt x="29516" y="48457"/>
                  <a:pt x="31451" y="47926"/>
                </a:cubicBezTo>
                <a:cubicBezTo>
                  <a:pt x="37816" y="46196"/>
                  <a:pt x="42710" y="42496"/>
                  <a:pt x="46151" y="36866"/>
                </a:cubicBezTo>
                <a:cubicBezTo>
                  <a:pt x="46211" y="36747"/>
                  <a:pt x="46310" y="36647"/>
                  <a:pt x="46410" y="36548"/>
                </a:cubicBezTo>
                <a:cubicBezTo>
                  <a:pt x="46569" y="36369"/>
                  <a:pt x="46808" y="36249"/>
                  <a:pt x="46907" y="36050"/>
                </a:cubicBezTo>
                <a:cubicBezTo>
                  <a:pt x="48857" y="32430"/>
                  <a:pt x="49851" y="28571"/>
                  <a:pt x="49831" y="24155"/>
                </a:cubicBezTo>
                <a:cubicBezTo>
                  <a:pt x="49851" y="21947"/>
                  <a:pt x="49453" y="19480"/>
                  <a:pt x="48697" y="17073"/>
                </a:cubicBezTo>
                <a:cubicBezTo>
                  <a:pt x="45714" y="7524"/>
                  <a:pt x="37180" y="761"/>
                  <a:pt x="27014" y="65"/>
                </a:cubicBezTo>
                <a:cubicBezTo>
                  <a:pt x="26452" y="22"/>
                  <a:pt x="25889" y="0"/>
                  <a:pt x="253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42"/>
          <p:cNvSpPr/>
          <p:nvPr/>
        </p:nvSpPr>
        <p:spPr>
          <a:xfrm>
            <a:off x="-370268" y="1083478"/>
            <a:ext cx="4415019" cy="4407028"/>
          </a:xfrm>
          <a:custGeom>
            <a:avLst/>
            <a:gdLst/>
            <a:ahLst/>
            <a:cxnLst/>
            <a:rect l="l" t="t" r="r" b="b"/>
            <a:pathLst>
              <a:path w="43645" h="43566" extrusionOk="0">
                <a:moveTo>
                  <a:pt x="21912" y="398"/>
                </a:moveTo>
                <a:cubicBezTo>
                  <a:pt x="21962" y="398"/>
                  <a:pt x="22012" y="398"/>
                  <a:pt x="22061" y="398"/>
                </a:cubicBezTo>
                <a:cubicBezTo>
                  <a:pt x="33798" y="478"/>
                  <a:pt x="43327" y="9907"/>
                  <a:pt x="43227" y="21942"/>
                </a:cubicBezTo>
                <a:cubicBezTo>
                  <a:pt x="43128" y="33460"/>
                  <a:pt x="33878" y="43088"/>
                  <a:pt x="21723" y="43187"/>
                </a:cubicBezTo>
                <a:cubicBezTo>
                  <a:pt x="9986" y="43068"/>
                  <a:pt x="378" y="33798"/>
                  <a:pt x="438" y="21703"/>
                </a:cubicBezTo>
                <a:cubicBezTo>
                  <a:pt x="497" y="9955"/>
                  <a:pt x="9908" y="398"/>
                  <a:pt x="21912" y="398"/>
                </a:cubicBezTo>
                <a:close/>
                <a:moveTo>
                  <a:pt x="21905" y="0"/>
                </a:moveTo>
                <a:cubicBezTo>
                  <a:pt x="9688" y="0"/>
                  <a:pt x="60" y="9819"/>
                  <a:pt x="40" y="21763"/>
                </a:cubicBezTo>
                <a:cubicBezTo>
                  <a:pt x="0" y="33885"/>
                  <a:pt x="9628" y="43565"/>
                  <a:pt x="21706" y="43565"/>
                </a:cubicBezTo>
                <a:cubicBezTo>
                  <a:pt x="21718" y="43565"/>
                  <a:pt x="21731" y="43565"/>
                  <a:pt x="21743" y="43565"/>
                </a:cubicBezTo>
                <a:cubicBezTo>
                  <a:pt x="34435" y="43565"/>
                  <a:pt x="43645" y="33281"/>
                  <a:pt x="43625" y="21743"/>
                </a:cubicBezTo>
                <a:cubicBezTo>
                  <a:pt x="43625" y="9569"/>
                  <a:pt x="33818" y="0"/>
                  <a:pt x="21942" y="0"/>
                </a:cubicBezTo>
                <a:cubicBezTo>
                  <a:pt x="21930" y="0"/>
                  <a:pt x="21917" y="0"/>
                  <a:pt x="21905" y="0"/>
                </a:cubicBezTo>
                <a:close/>
              </a:path>
            </a:pathLst>
          </a:custGeom>
          <a:solidFill>
            <a:srgbClr val="FF6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 xmlns:a16="http://schemas.microsoft.com/office/drawing/2014/main" id="{11C55354-137D-173C-346A-CDE2D6A03BCC}"/>
              </a:ext>
            </a:extLst>
          </p:cNvPr>
          <p:cNvSpPr txBox="1"/>
          <p:nvPr/>
        </p:nvSpPr>
        <p:spPr>
          <a:xfrm>
            <a:off x="4618459" y="1390849"/>
            <a:ext cx="4888416" cy="1180901"/>
          </a:xfrm>
          <a:prstGeom prst="rect">
            <a:avLst/>
          </a:prstGeom>
          <a:noFill/>
        </p:spPr>
        <p:txBody>
          <a:bodyPr wrap="square" rtlCol="0">
            <a:spAutoFit/>
          </a:bodyPr>
          <a:lstStyle/>
          <a:p>
            <a:pPr marL="0" marR="0">
              <a:lnSpc>
                <a:spcPct val="107000"/>
              </a:lnSpc>
              <a:spcBef>
                <a:spcPts val="0"/>
              </a:spcBef>
              <a:spcAft>
                <a:spcPts val="8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To achieve cost leadership, companies may do the following:</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Invest in automation to reduce labor costs.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Implement lean manufacturing processes to minimize waste.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Outsource production to countries with lower labor costs.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Placeholder 5" descr="Diagram&#10;&#10;Description automatically generated with low confidence">
            <a:extLst>
              <a:ext uri="{FF2B5EF4-FFF2-40B4-BE49-F238E27FC236}">
                <a16:creationId xmlns="" xmlns:a16="http://schemas.microsoft.com/office/drawing/2014/main" id="{67E4FF31-CA4B-54F4-700B-BD3A2EEDC126}"/>
              </a:ext>
            </a:extLst>
          </p:cNvPr>
          <p:cNvPicPr>
            <a:picLocks noGrp="1" noChangeAspect="1"/>
          </p:cNvPicPr>
          <p:nvPr>
            <p:ph type="pic" idx="2"/>
          </p:nvPr>
        </p:nvPicPr>
        <p:blipFill>
          <a:blip r:embed="rId3"/>
          <a:srcRect/>
          <a:stretch>
            <a:fillRect/>
          </a:stretch>
        </p:blipFill>
        <p:spPr>
          <a:xfrm>
            <a:off x="-323809" y="1133040"/>
            <a:ext cx="4322100" cy="4322100"/>
          </a:xfrm>
        </p:spPr>
      </p:pic>
      <p:pic>
        <p:nvPicPr>
          <p:cNvPr id="2" name="Picture 1" descr="A blue screen with white text&#10;&#10;Description automatically generated with low confidence">
            <a:extLst>
              <a:ext uri="{FF2B5EF4-FFF2-40B4-BE49-F238E27FC236}">
                <a16:creationId xmlns="" xmlns:a16="http://schemas.microsoft.com/office/drawing/2014/main" id="{53577260-4C25-9789-86A2-C087663204F0}"/>
              </a:ext>
            </a:extLst>
          </p:cNvPr>
          <p:cNvPicPr>
            <a:picLocks noChangeAspect="1"/>
          </p:cNvPicPr>
          <p:nvPr/>
        </p:nvPicPr>
        <p:blipFill>
          <a:blip r:embed="rId4"/>
          <a:stretch>
            <a:fillRect/>
          </a:stretch>
        </p:blipFill>
        <p:spPr>
          <a:xfrm>
            <a:off x="4795349" y="3865682"/>
            <a:ext cx="1281203" cy="720677"/>
          </a:xfrm>
          <a:prstGeom prst="rect">
            <a:avLst/>
          </a:prstGeom>
        </p:spPr>
      </p:pic>
      <p:pic>
        <p:nvPicPr>
          <p:cNvPr id="3" name="Picture 2" descr="Logo&#10;&#10;Description automatically generated">
            <a:extLst>
              <a:ext uri="{FF2B5EF4-FFF2-40B4-BE49-F238E27FC236}">
                <a16:creationId xmlns="" xmlns:a16="http://schemas.microsoft.com/office/drawing/2014/main" id="{EDEE73DF-99DF-BF3B-52F9-616ADBDC8204}"/>
              </a:ext>
            </a:extLst>
          </p:cNvPr>
          <p:cNvPicPr>
            <a:picLocks noChangeAspect="1"/>
          </p:cNvPicPr>
          <p:nvPr/>
        </p:nvPicPr>
        <p:blipFill>
          <a:blip r:embed="rId5"/>
          <a:stretch>
            <a:fillRect/>
          </a:stretch>
        </p:blipFill>
        <p:spPr>
          <a:xfrm>
            <a:off x="7629556" y="3869345"/>
            <a:ext cx="946163" cy="717014"/>
          </a:xfrm>
          <a:prstGeom prst="rect">
            <a:avLst/>
          </a:prstGeom>
        </p:spPr>
      </p:pic>
      <p:pic>
        <p:nvPicPr>
          <p:cNvPr id="5" name="Picture 4" descr="Logo&#10;&#10;Description automatically generated">
            <a:extLst>
              <a:ext uri="{FF2B5EF4-FFF2-40B4-BE49-F238E27FC236}">
                <a16:creationId xmlns="" xmlns:a16="http://schemas.microsoft.com/office/drawing/2014/main" id="{683E321E-F735-B35B-D913-97AD09C3C53C}"/>
              </a:ext>
            </a:extLst>
          </p:cNvPr>
          <p:cNvPicPr>
            <a:picLocks noChangeAspect="1"/>
          </p:cNvPicPr>
          <p:nvPr/>
        </p:nvPicPr>
        <p:blipFill>
          <a:blip r:embed="rId6"/>
          <a:stretch>
            <a:fillRect/>
          </a:stretch>
        </p:blipFill>
        <p:spPr>
          <a:xfrm>
            <a:off x="6212452" y="3865682"/>
            <a:ext cx="1281204" cy="720677"/>
          </a:xfrm>
          <a:prstGeom prst="rect">
            <a:avLst/>
          </a:prstGeom>
        </p:spPr>
      </p:pic>
      <p:sp>
        <p:nvSpPr>
          <p:cNvPr id="7" name="TextBox 6">
            <a:extLst>
              <a:ext uri="{FF2B5EF4-FFF2-40B4-BE49-F238E27FC236}">
                <a16:creationId xmlns="" xmlns:a16="http://schemas.microsoft.com/office/drawing/2014/main" id="{AA8089D0-2A87-99AB-9F8D-C340399A4299}"/>
              </a:ext>
            </a:extLst>
          </p:cNvPr>
          <p:cNvSpPr txBox="1"/>
          <p:nvPr/>
        </p:nvSpPr>
        <p:spPr>
          <a:xfrm>
            <a:off x="4572000" y="3222280"/>
            <a:ext cx="4422140" cy="276999"/>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COMPANIES THAT USE COST REDUCTION STRATEGIES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8" name="Google Shape;308;p44"/>
          <p:cNvSpPr txBox="1">
            <a:spLocks noGrp="1"/>
          </p:cNvSpPr>
          <p:nvPr>
            <p:ph type="title"/>
          </p:nvPr>
        </p:nvSpPr>
        <p:spPr>
          <a:xfrm>
            <a:off x="3719117" y="201866"/>
            <a:ext cx="5304366" cy="48830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DIFFERENTIATION</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STRATEGY</a:t>
            </a:r>
            <a:endParaRPr lang="en-US" sz="1600" dirty="0">
              <a:latin typeface="Times New Roman" panose="02020603050405020304" pitchFamily="18" charset="0"/>
              <a:cs typeface="Times New Roman" panose="02020603050405020304" pitchFamily="18" charset="0"/>
            </a:endParaRPr>
          </a:p>
        </p:txBody>
      </p:sp>
      <p:sp>
        <p:nvSpPr>
          <p:cNvPr id="309" name="Google Shape;309;p44"/>
          <p:cNvSpPr txBox="1">
            <a:spLocks noGrp="1"/>
          </p:cNvSpPr>
          <p:nvPr>
            <p:ph type="subTitle" idx="1"/>
          </p:nvPr>
        </p:nvSpPr>
        <p:spPr>
          <a:xfrm>
            <a:off x="3719117" y="968338"/>
            <a:ext cx="5304366" cy="2858732"/>
          </a:xfrm>
          <a:prstGeom prst="rect">
            <a:avLst/>
          </a:prstGeom>
        </p:spPr>
        <p:txBody>
          <a:bodyPr spcFirstLastPara="1" wrap="square" lIns="91425" tIns="91425" rIns="91425" bIns="91425" anchor="t" anchorCtr="0">
            <a:noAutofit/>
          </a:bodyPr>
          <a:lstStyle/>
          <a:p>
            <a:pPr marL="0" marR="0" indent="0">
              <a:lnSpc>
                <a:spcPct val="107000"/>
              </a:lnSpc>
              <a:spcBef>
                <a:spcPts val="0"/>
              </a:spcBef>
              <a:spcAft>
                <a:spcPts val="800"/>
              </a:spcAft>
              <a:buNone/>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To achieve differentiation, companies may do the following:</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Invest heavily in research and development to create new and innovative products.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Develop strong brand identities that differentiate them from competitors.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Focus on customer service and provide a superior customer experience.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Offer customization or personalization options to customers.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10" name="Google Shape;310;p44"/>
          <p:cNvSpPr/>
          <p:nvPr/>
        </p:nvSpPr>
        <p:spPr>
          <a:xfrm rot="-3492474">
            <a:off x="-796329" y="-461938"/>
            <a:ext cx="3814827" cy="4030736"/>
          </a:xfrm>
          <a:custGeom>
            <a:avLst/>
            <a:gdLst/>
            <a:ahLst/>
            <a:cxnLst/>
            <a:rect l="l" t="t" r="r" b="b"/>
            <a:pathLst>
              <a:path w="54566" h="54352" extrusionOk="0">
                <a:moveTo>
                  <a:pt x="27718" y="80"/>
                </a:moveTo>
                <a:cubicBezTo>
                  <a:pt x="39601" y="80"/>
                  <a:pt x="50753" y="8207"/>
                  <a:pt x="53690" y="20848"/>
                </a:cubicBezTo>
                <a:cubicBezTo>
                  <a:pt x="54287" y="23454"/>
                  <a:pt x="54506" y="26100"/>
                  <a:pt x="54287" y="28766"/>
                </a:cubicBezTo>
                <a:cubicBezTo>
                  <a:pt x="53989" y="32684"/>
                  <a:pt x="52895" y="36365"/>
                  <a:pt x="51005" y="39806"/>
                </a:cubicBezTo>
                <a:cubicBezTo>
                  <a:pt x="50866" y="40045"/>
                  <a:pt x="50746" y="40184"/>
                  <a:pt x="50428" y="40224"/>
                </a:cubicBezTo>
                <a:cubicBezTo>
                  <a:pt x="50229" y="40264"/>
                  <a:pt x="50010" y="40502"/>
                  <a:pt x="49871" y="40701"/>
                </a:cubicBezTo>
                <a:cubicBezTo>
                  <a:pt x="48300" y="43188"/>
                  <a:pt x="46390" y="45396"/>
                  <a:pt x="44102" y="47246"/>
                </a:cubicBezTo>
                <a:cubicBezTo>
                  <a:pt x="40422" y="50230"/>
                  <a:pt x="36245" y="52100"/>
                  <a:pt x="31570" y="52856"/>
                </a:cubicBezTo>
                <a:cubicBezTo>
                  <a:pt x="30184" y="53080"/>
                  <a:pt x="28801" y="53189"/>
                  <a:pt x="27430" y="53189"/>
                </a:cubicBezTo>
                <a:cubicBezTo>
                  <a:pt x="17368" y="53189"/>
                  <a:pt x="8009" y="47317"/>
                  <a:pt x="3720" y="38056"/>
                </a:cubicBezTo>
                <a:cubicBezTo>
                  <a:pt x="2526" y="35489"/>
                  <a:pt x="1731" y="32804"/>
                  <a:pt x="1432" y="29959"/>
                </a:cubicBezTo>
                <a:cubicBezTo>
                  <a:pt x="637" y="22221"/>
                  <a:pt x="2805" y="15398"/>
                  <a:pt x="7897" y="9509"/>
                </a:cubicBezTo>
                <a:cubicBezTo>
                  <a:pt x="10822" y="6148"/>
                  <a:pt x="14442" y="3741"/>
                  <a:pt x="18620" y="2209"/>
                </a:cubicBezTo>
                <a:cubicBezTo>
                  <a:pt x="19017" y="2050"/>
                  <a:pt x="19495" y="2010"/>
                  <a:pt x="19555" y="1433"/>
                </a:cubicBezTo>
                <a:cubicBezTo>
                  <a:pt x="19555" y="1353"/>
                  <a:pt x="19754" y="1274"/>
                  <a:pt x="19853" y="1254"/>
                </a:cubicBezTo>
                <a:cubicBezTo>
                  <a:pt x="21643" y="717"/>
                  <a:pt x="23454" y="339"/>
                  <a:pt x="25304" y="200"/>
                </a:cubicBezTo>
                <a:cubicBezTo>
                  <a:pt x="26079" y="160"/>
                  <a:pt x="26855" y="120"/>
                  <a:pt x="27631" y="80"/>
                </a:cubicBezTo>
                <a:cubicBezTo>
                  <a:pt x="27660" y="80"/>
                  <a:pt x="27689" y="80"/>
                  <a:pt x="27718" y="80"/>
                </a:cubicBezTo>
                <a:close/>
                <a:moveTo>
                  <a:pt x="27483" y="0"/>
                </a:moveTo>
                <a:cubicBezTo>
                  <a:pt x="24922" y="0"/>
                  <a:pt x="22399" y="396"/>
                  <a:pt x="19933" y="1115"/>
                </a:cubicBezTo>
                <a:cubicBezTo>
                  <a:pt x="19828" y="1154"/>
                  <a:pt x="19690" y="1193"/>
                  <a:pt x="19585" y="1193"/>
                </a:cubicBezTo>
                <a:cubicBezTo>
                  <a:pt x="19529" y="1193"/>
                  <a:pt x="19483" y="1182"/>
                  <a:pt x="19455" y="1155"/>
                </a:cubicBezTo>
                <a:cubicBezTo>
                  <a:pt x="19287" y="996"/>
                  <a:pt x="19120" y="942"/>
                  <a:pt x="18950" y="942"/>
                </a:cubicBezTo>
                <a:cubicBezTo>
                  <a:pt x="18757" y="942"/>
                  <a:pt x="18562" y="1011"/>
                  <a:pt x="18361" y="1075"/>
                </a:cubicBezTo>
                <a:cubicBezTo>
                  <a:pt x="14939" y="2328"/>
                  <a:pt x="11836" y="4138"/>
                  <a:pt x="9151" y="6625"/>
                </a:cubicBezTo>
                <a:cubicBezTo>
                  <a:pt x="3561" y="11757"/>
                  <a:pt x="597" y="18123"/>
                  <a:pt x="119" y="25662"/>
                </a:cubicBezTo>
                <a:cubicBezTo>
                  <a:pt x="0" y="27711"/>
                  <a:pt x="159" y="29740"/>
                  <a:pt x="537" y="31769"/>
                </a:cubicBezTo>
                <a:cubicBezTo>
                  <a:pt x="1532" y="37200"/>
                  <a:pt x="3879" y="41935"/>
                  <a:pt x="7718" y="45913"/>
                </a:cubicBezTo>
                <a:cubicBezTo>
                  <a:pt x="12493" y="50847"/>
                  <a:pt x="18321" y="53572"/>
                  <a:pt x="25125" y="54228"/>
                </a:cubicBezTo>
                <a:cubicBezTo>
                  <a:pt x="25929" y="54312"/>
                  <a:pt x="26732" y="54351"/>
                  <a:pt x="27534" y="54351"/>
                </a:cubicBezTo>
                <a:cubicBezTo>
                  <a:pt x="29604" y="54351"/>
                  <a:pt x="31662" y="54085"/>
                  <a:pt x="33698" y="53612"/>
                </a:cubicBezTo>
                <a:cubicBezTo>
                  <a:pt x="38572" y="52458"/>
                  <a:pt x="42849" y="50150"/>
                  <a:pt x="46489" y="46689"/>
                </a:cubicBezTo>
                <a:cubicBezTo>
                  <a:pt x="48180" y="45058"/>
                  <a:pt x="49632" y="43248"/>
                  <a:pt x="50866" y="41258"/>
                </a:cubicBezTo>
                <a:cubicBezTo>
                  <a:pt x="50985" y="41059"/>
                  <a:pt x="51085" y="40721"/>
                  <a:pt x="51005" y="40542"/>
                </a:cubicBezTo>
                <a:cubicBezTo>
                  <a:pt x="50866" y="40244"/>
                  <a:pt x="50965" y="40065"/>
                  <a:pt x="51085" y="39826"/>
                </a:cubicBezTo>
                <a:cubicBezTo>
                  <a:pt x="53312" y="35788"/>
                  <a:pt x="54426" y="31471"/>
                  <a:pt x="54446" y="26856"/>
                </a:cubicBezTo>
                <a:cubicBezTo>
                  <a:pt x="54486" y="26856"/>
                  <a:pt x="54526" y="26856"/>
                  <a:pt x="54566" y="26836"/>
                </a:cubicBezTo>
                <a:cubicBezTo>
                  <a:pt x="54367" y="25185"/>
                  <a:pt x="54287" y="23494"/>
                  <a:pt x="53969" y="21843"/>
                </a:cubicBezTo>
                <a:cubicBezTo>
                  <a:pt x="52596" y="14781"/>
                  <a:pt x="48976" y="9112"/>
                  <a:pt x="43127" y="4934"/>
                </a:cubicBezTo>
                <a:cubicBezTo>
                  <a:pt x="38512" y="1652"/>
                  <a:pt x="33340" y="41"/>
                  <a:pt x="27671" y="1"/>
                </a:cubicBezTo>
                <a:cubicBezTo>
                  <a:pt x="27608" y="0"/>
                  <a:pt x="27546" y="0"/>
                  <a:pt x="27483"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311" name="Google Shape;311;p44"/>
          <p:cNvSpPr/>
          <p:nvPr/>
        </p:nvSpPr>
        <p:spPr>
          <a:xfrm rot="5136879">
            <a:off x="-573079" y="-174644"/>
            <a:ext cx="3485214" cy="3506840"/>
          </a:xfrm>
          <a:custGeom>
            <a:avLst/>
            <a:gdLst/>
            <a:ahLst/>
            <a:cxnLst/>
            <a:rect l="l" t="t" r="r" b="b"/>
            <a:pathLst>
              <a:path w="49852" h="48767" extrusionOk="0">
                <a:moveTo>
                  <a:pt x="24707" y="701"/>
                </a:moveTo>
                <a:cubicBezTo>
                  <a:pt x="36543" y="741"/>
                  <a:pt x="46211" y="8439"/>
                  <a:pt x="48578" y="19400"/>
                </a:cubicBezTo>
                <a:cubicBezTo>
                  <a:pt x="49075" y="21688"/>
                  <a:pt x="49254" y="24015"/>
                  <a:pt x="49056" y="26343"/>
                </a:cubicBezTo>
                <a:cubicBezTo>
                  <a:pt x="48797" y="29605"/>
                  <a:pt x="47882" y="32689"/>
                  <a:pt x="46350" y="35593"/>
                </a:cubicBezTo>
                <a:cubicBezTo>
                  <a:pt x="46231" y="35832"/>
                  <a:pt x="46231" y="36130"/>
                  <a:pt x="46151" y="36409"/>
                </a:cubicBezTo>
                <a:cubicBezTo>
                  <a:pt x="46111" y="36528"/>
                  <a:pt x="46072" y="36647"/>
                  <a:pt x="46012" y="36767"/>
                </a:cubicBezTo>
                <a:cubicBezTo>
                  <a:pt x="42471" y="42575"/>
                  <a:pt x="37379" y="46295"/>
                  <a:pt x="30774" y="47946"/>
                </a:cubicBezTo>
                <a:cubicBezTo>
                  <a:pt x="28991" y="48381"/>
                  <a:pt x="27196" y="48590"/>
                  <a:pt x="25390" y="48590"/>
                </a:cubicBezTo>
                <a:cubicBezTo>
                  <a:pt x="24799" y="48590"/>
                  <a:pt x="24206" y="48567"/>
                  <a:pt x="23613" y="48523"/>
                </a:cubicBezTo>
                <a:cubicBezTo>
                  <a:pt x="17864" y="48086"/>
                  <a:pt x="12891" y="45897"/>
                  <a:pt x="8673" y="41939"/>
                </a:cubicBezTo>
                <a:cubicBezTo>
                  <a:pt x="7221" y="40566"/>
                  <a:pt x="5968" y="39034"/>
                  <a:pt x="4934" y="37324"/>
                </a:cubicBezTo>
                <a:cubicBezTo>
                  <a:pt x="4834" y="37164"/>
                  <a:pt x="4814" y="36966"/>
                  <a:pt x="4774" y="36767"/>
                </a:cubicBezTo>
                <a:cubicBezTo>
                  <a:pt x="4695" y="36568"/>
                  <a:pt x="4655" y="36349"/>
                  <a:pt x="4556" y="36170"/>
                </a:cubicBezTo>
                <a:cubicBezTo>
                  <a:pt x="3103" y="33564"/>
                  <a:pt x="2149" y="30799"/>
                  <a:pt x="1771" y="27835"/>
                </a:cubicBezTo>
                <a:cubicBezTo>
                  <a:pt x="935" y="21330"/>
                  <a:pt x="2447" y="15402"/>
                  <a:pt x="6426" y="10170"/>
                </a:cubicBezTo>
                <a:cubicBezTo>
                  <a:pt x="10165" y="5217"/>
                  <a:pt x="15158" y="2213"/>
                  <a:pt x="21285" y="1119"/>
                </a:cubicBezTo>
                <a:cubicBezTo>
                  <a:pt x="22638" y="860"/>
                  <a:pt x="24011" y="801"/>
                  <a:pt x="24707" y="721"/>
                </a:cubicBezTo>
                <a:lnTo>
                  <a:pt x="24707" y="701"/>
                </a:lnTo>
                <a:close/>
                <a:moveTo>
                  <a:pt x="25325" y="0"/>
                </a:moveTo>
                <a:cubicBezTo>
                  <a:pt x="23794" y="0"/>
                  <a:pt x="22260" y="157"/>
                  <a:pt x="20748" y="462"/>
                </a:cubicBezTo>
                <a:cubicBezTo>
                  <a:pt x="16213" y="1358"/>
                  <a:pt x="12155" y="3307"/>
                  <a:pt x="8813" y="6490"/>
                </a:cubicBezTo>
                <a:cubicBezTo>
                  <a:pt x="2586" y="12378"/>
                  <a:pt x="0" y="19619"/>
                  <a:pt x="1094" y="28153"/>
                </a:cubicBezTo>
                <a:cubicBezTo>
                  <a:pt x="1492" y="31177"/>
                  <a:pt x="2507" y="34002"/>
                  <a:pt x="4018" y="36667"/>
                </a:cubicBezTo>
                <a:cubicBezTo>
                  <a:pt x="4098" y="36787"/>
                  <a:pt x="4217" y="36906"/>
                  <a:pt x="4317" y="37005"/>
                </a:cubicBezTo>
                <a:cubicBezTo>
                  <a:pt x="4476" y="37164"/>
                  <a:pt x="4675" y="37284"/>
                  <a:pt x="4794" y="37463"/>
                </a:cubicBezTo>
                <a:cubicBezTo>
                  <a:pt x="9489" y="44565"/>
                  <a:pt x="16113" y="48285"/>
                  <a:pt x="24568" y="48742"/>
                </a:cubicBezTo>
                <a:cubicBezTo>
                  <a:pt x="24892" y="48759"/>
                  <a:pt x="25216" y="48767"/>
                  <a:pt x="25540" y="48767"/>
                </a:cubicBezTo>
                <a:cubicBezTo>
                  <a:pt x="27538" y="48767"/>
                  <a:pt x="29516" y="48457"/>
                  <a:pt x="31451" y="47926"/>
                </a:cubicBezTo>
                <a:cubicBezTo>
                  <a:pt x="37816" y="46196"/>
                  <a:pt x="42710" y="42496"/>
                  <a:pt x="46151" y="36866"/>
                </a:cubicBezTo>
                <a:cubicBezTo>
                  <a:pt x="46211" y="36747"/>
                  <a:pt x="46310" y="36647"/>
                  <a:pt x="46410" y="36548"/>
                </a:cubicBezTo>
                <a:cubicBezTo>
                  <a:pt x="46569" y="36369"/>
                  <a:pt x="46808" y="36249"/>
                  <a:pt x="46907" y="36050"/>
                </a:cubicBezTo>
                <a:cubicBezTo>
                  <a:pt x="48857" y="32430"/>
                  <a:pt x="49851" y="28571"/>
                  <a:pt x="49831" y="24155"/>
                </a:cubicBezTo>
                <a:cubicBezTo>
                  <a:pt x="49851" y="21947"/>
                  <a:pt x="49453" y="19480"/>
                  <a:pt x="48697" y="17073"/>
                </a:cubicBezTo>
                <a:cubicBezTo>
                  <a:pt x="45714" y="7524"/>
                  <a:pt x="37180" y="761"/>
                  <a:pt x="27014" y="65"/>
                </a:cubicBezTo>
                <a:cubicBezTo>
                  <a:pt x="26452" y="22"/>
                  <a:pt x="25889" y="0"/>
                  <a:pt x="253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312" name="Google Shape;312;p44"/>
          <p:cNvSpPr/>
          <p:nvPr/>
        </p:nvSpPr>
        <p:spPr>
          <a:xfrm>
            <a:off x="-523376" y="102408"/>
            <a:ext cx="3313888" cy="3045718"/>
          </a:xfrm>
          <a:custGeom>
            <a:avLst/>
            <a:gdLst/>
            <a:ahLst/>
            <a:cxnLst/>
            <a:rect l="l" t="t" r="r" b="b"/>
            <a:pathLst>
              <a:path w="43645" h="43566" extrusionOk="0">
                <a:moveTo>
                  <a:pt x="21912" y="398"/>
                </a:moveTo>
                <a:cubicBezTo>
                  <a:pt x="21962" y="398"/>
                  <a:pt x="22012" y="398"/>
                  <a:pt x="22061" y="398"/>
                </a:cubicBezTo>
                <a:cubicBezTo>
                  <a:pt x="33798" y="478"/>
                  <a:pt x="43327" y="9907"/>
                  <a:pt x="43227" y="21942"/>
                </a:cubicBezTo>
                <a:cubicBezTo>
                  <a:pt x="43128" y="33460"/>
                  <a:pt x="33878" y="43088"/>
                  <a:pt x="21723" y="43187"/>
                </a:cubicBezTo>
                <a:cubicBezTo>
                  <a:pt x="9986" y="43068"/>
                  <a:pt x="378" y="33798"/>
                  <a:pt x="438" y="21703"/>
                </a:cubicBezTo>
                <a:cubicBezTo>
                  <a:pt x="497" y="9955"/>
                  <a:pt x="9908" y="398"/>
                  <a:pt x="21912" y="398"/>
                </a:cubicBezTo>
                <a:close/>
                <a:moveTo>
                  <a:pt x="21905" y="0"/>
                </a:moveTo>
                <a:cubicBezTo>
                  <a:pt x="9688" y="0"/>
                  <a:pt x="60" y="9819"/>
                  <a:pt x="40" y="21763"/>
                </a:cubicBezTo>
                <a:cubicBezTo>
                  <a:pt x="0" y="33885"/>
                  <a:pt x="9628" y="43565"/>
                  <a:pt x="21706" y="43565"/>
                </a:cubicBezTo>
                <a:cubicBezTo>
                  <a:pt x="21718" y="43565"/>
                  <a:pt x="21731" y="43565"/>
                  <a:pt x="21743" y="43565"/>
                </a:cubicBezTo>
                <a:cubicBezTo>
                  <a:pt x="34435" y="43565"/>
                  <a:pt x="43645" y="33281"/>
                  <a:pt x="43625" y="21743"/>
                </a:cubicBezTo>
                <a:cubicBezTo>
                  <a:pt x="43625" y="9569"/>
                  <a:pt x="33818" y="0"/>
                  <a:pt x="21942" y="0"/>
                </a:cubicBezTo>
                <a:cubicBezTo>
                  <a:pt x="21930" y="0"/>
                  <a:pt x="21917" y="0"/>
                  <a:pt x="21905" y="0"/>
                </a:cubicBezTo>
                <a:close/>
              </a:path>
            </a:pathLst>
          </a:custGeom>
          <a:solidFill>
            <a:srgbClr val="FF6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cxnSp>
        <p:nvCxnSpPr>
          <p:cNvPr id="313" name="Google Shape;313;p44"/>
          <p:cNvCxnSpPr>
            <a:cxnSpLocks/>
          </p:cNvCxnSpPr>
          <p:nvPr/>
        </p:nvCxnSpPr>
        <p:spPr>
          <a:xfrm rot="10800000">
            <a:off x="-604142" y="-611960"/>
            <a:ext cx="377100" cy="377100"/>
          </a:xfrm>
          <a:prstGeom prst="straightConnector1">
            <a:avLst/>
          </a:prstGeom>
          <a:noFill/>
          <a:ln w="38100" cap="rnd" cmpd="sng">
            <a:solidFill>
              <a:schemeClr val="dk2"/>
            </a:solidFill>
            <a:prstDash val="solid"/>
            <a:round/>
            <a:headEnd type="none" w="med" len="med"/>
            <a:tailEnd type="none" w="med" len="med"/>
          </a:ln>
        </p:spPr>
      </p:cxnSp>
      <p:sp>
        <p:nvSpPr>
          <p:cNvPr id="2" name="TextBox 1">
            <a:extLst>
              <a:ext uri="{FF2B5EF4-FFF2-40B4-BE49-F238E27FC236}">
                <a16:creationId xmlns="" xmlns:a16="http://schemas.microsoft.com/office/drawing/2014/main" id="{8BE3CA64-431E-305C-A11B-DD0D917F5797}"/>
              </a:ext>
            </a:extLst>
          </p:cNvPr>
          <p:cNvSpPr txBox="1"/>
          <p:nvPr/>
        </p:nvSpPr>
        <p:spPr>
          <a:xfrm>
            <a:off x="4237567" y="526763"/>
            <a:ext cx="3914300" cy="261610"/>
          </a:xfrm>
          <a:prstGeom prst="rect">
            <a:avLst/>
          </a:prstGeom>
          <a:noFill/>
        </p:spPr>
        <p:txBody>
          <a:bodyPr wrap="square" rtlCol="0">
            <a:spAutoFit/>
          </a:bodyPr>
          <a:lstStyle/>
          <a:p>
            <a:r>
              <a:rPr lang="en-US" sz="1100" i="1" dirty="0">
                <a:latin typeface="Times New Roman" panose="02020603050405020304" pitchFamily="18" charset="0"/>
                <a:cs typeface="Times New Roman" panose="02020603050405020304" pitchFamily="18" charset="0"/>
              </a:rPr>
              <a:t>by innovation or quality enhancement</a:t>
            </a:r>
          </a:p>
        </p:txBody>
      </p:sp>
      <p:pic>
        <p:nvPicPr>
          <p:cNvPr id="6" name="Picture Placeholder 5" descr="A group of people holding a light bulb&#10;&#10;Description automatically generated with low confidence">
            <a:extLst>
              <a:ext uri="{FF2B5EF4-FFF2-40B4-BE49-F238E27FC236}">
                <a16:creationId xmlns="" xmlns:a16="http://schemas.microsoft.com/office/drawing/2014/main" id="{97E75B9A-66A0-A10E-F4F7-64438AFB10C0}"/>
              </a:ext>
            </a:extLst>
          </p:cNvPr>
          <p:cNvPicPr>
            <a:picLocks noGrp="1" noChangeAspect="1"/>
          </p:cNvPicPr>
          <p:nvPr>
            <p:ph type="pic" idx="2"/>
          </p:nvPr>
        </p:nvPicPr>
        <p:blipFill>
          <a:blip r:embed="rId3"/>
          <a:srcRect l="22118" r="22118"/>
          <a:stretch>
            <a:fillRect/>
          </a:stretch>
        </p:blipFill>
        <p:spPr>
          <a:xfrm>
            <a:off x="-469855" y="160350"/>
            <a:ext cx="3206845" cy="2946917"/>
          </a:xfrm>
        </p:spPr>
      </p:pic>
      <p:pic>
        <p:nvPicPr>
          <p:cNvPr id="3" name="Picture 2">
            <a:extLst>
              <a:ext uri="{FF2B5EF4-FFF2-40B4-BE49-F238E27FC236}">
                <a16:creationId xmlns="" xmlns:a16="http://schemas.microsoft.com/office/drawing/2014/main" id="{2A50FAF5-4668-A93C-2DC5-85DBB77DC144}"/>
              </a:ext>
            </a:extLst>
          </p:cNvPr>
          <p:cNvPicPr>
            <a:picLocks noChangeAspect="1"/>
          </p:cNvPicPr>
          <p:nvPr/>
        </p:nvPicPr>
        <p:blipFill>
          <a:blip r:embed="rId4"/>
          <a:stretch>
            <a:fillRect/>
          </a:stretch>
        </p:blipFill>
        <p:spPr>
          <a:xfrm>
            <a:off x="4466496" y="3596182"/>
            <a:ext cx="1016389" cy="571719"/>
          </a:xfrm>
          <a:prstGeom prst="rect">
            <a:avLst/>
          </a:prstGeom>
        </p:spPr>
      </p:pic>
      <p:pic>
        <p:nvPicPr>
          <p:cNvPr id="4" name="Picture 3" descr="Logo&#10;&#10;Description automatically generated">
            <a:extLst>
              <a:ext uri="{FF2B5EF4-FFF2-40B4-BE49-F238E27FC236}">
                <a16:creationId xmlns="" xmlns:a16="http://schemas.microsoft.com/office/drawing/2014/main" id="{34AAF265-5E49-EAED-2DCC-DE83B12F6250}"/>
              </a:ext>
            </a:extLst>
          </p:cNvPr>
          <p:cNvPicPr>
            <a:picLocks noChangeAspect="1"/>
          </p:cNvPicPr>
          <p:nvPr/>
        </p:nvPicPr>
        <p:blipFill>
          <a:blip r:embed="rId5"/>
          <a:stretch>
            <a:fillRect/>
          </a:stretch>
        </p:blipFill>
        <p:spPr>
          <a:xfrm>
            <a:off x="4991125" y="4356943"/>
            <a:ext cx="1021997" cy="760640"/>
          </a:xfrm>
          <a:prstGeom prst="rect">
            <a:avLst/>
          </a:prstGeom>
        </p:spPr>
      </p:pic>
      <p:pic>
        <p:nvPicPr>
          <p:cNvPr id="5" name="Picture 4" descr="Logo&#10;&#10;Description automatically generated">
            <a:extLst>
              <a:ext uri="{FF2B5EF4-FFF2-40B4-BE49-F238E27FC236}">
                <a16:creationId xmlns="" xmlns:a16="http://schemas.microsoft.com/office/drawing/2014/main" id="{D906015E-1367-4446-B82B-E7F0EC640D1D}"/>
              </a:ext>
            </a:extLst>
          </p:cNvPr>
          <p:cNvPicPr>
            <a:picLocks noChangeAspect="1"/>
          </p:cNvPicPr>
          <p:nvPr/>
        </p:nvPicPr>
        <p:blipFill>
          <a:blip r:embed="rId6"/>
          <a:stretch>
            <a:fillRect/>
          </a:stretch>
        </p:blipFill>
        <p:spPr>
          <a:xfrm>
            <a:off x="6159633" y="4490858"/>
            <a:ext cx="1361992" cy="571719"/>
          </a:xfrm>
          <a:prstGeom prst="rect">
            <a:avLst/>
          </a:prstGeom>
        </p:spPr>
      </p:pic>
      <p:pic>
        <p:nvPicPr>
          <p:cNvPr id="7" name="Picture 6">
            <a:extLst>
              <a:ext uri="{FF2B5EF4-FFF2-40B4-BE49-F238E27FC236}">
                <a16:creationId xmlns="" xmlns:a16="http://schemas.microsoft.com/office/drawing/2014/main" id="{09AF18E2-5D48-DECA-317A-BE3BD71BE353}"/>
              </a:ext>
            </a:extLst>
          </p:cNvPr>
          <p:cNvPicPr>
            <a:picLocks noChangeAspect="1"/>
          </p:cNvPicPr>
          <p:nvPr/>
        </p:nvPicPr>
        <p:blipFill>
          <a:blip r:embed="rId7"/>
          <a:stretch>
            <a:fillRect/>
          </a:stretch>
        </p:blipFill>
        <p:spPr>
          <a:xfrm>
            <a:off x="6990452" y="3596182"/>
            <a:ext cx="1016389" cy="571719"/>
          </a:xfrm>
          <a:prstGeom prst="rect">
            <a:avLst/>
          </a:prstGeom>
        </p:spPr>
      </p:pic>
      <p:pic>
        <p:nvPicPr>
          <p:cNvPr id="8" name="Picture 7" descr="Logo&#10;&#10;Description automatically generated">
            <a:extLst>
              <a:ext uri="{FF2B5EF4-FFF2-40B4-BE49-F238E27FC236}">
                <a16:creationId xmlns="" xmlns:a16="http://schemas.microsoft.com/office/drawing/2014/main" id="{B8F62972-B7AE-D539-FF4D-6B1E8B9F9C41}"/>
              </a:ext>
            </a:extLst>
          </p:cNvPr>
          <p:cNvPicPr>
            <a:picLocks noChangeAspect="1"/>
          </p:cNvPicPr>
          <p:nvPr/>
        </p:nvPicPr>
        <p:blipFill>
          <a:blip r:embed="rId8"/>
          <a:stretch>
            <a:fillRect/>
          </a:stretch>
        </p:blipFill>
        <p:spPr>
          <a:xfrm>
            <a:off x="5748443" y="3596182"/>
            <a:ext cx="822380" cy="571719"/>
          </a:xfrm>
          <a:prstGeom prst="rect">
            <a:avLst/>
          </a:prstGeom>
        </p:spPr>
      </p:pic>
      <p:sp>
        <p:nvSpPr>
          <p:cNvPr id="10" name="TextBox 9">
            <a:extLst>
              <a:ext uri="{FF2B5EF4-FFF2-40B4-BE49-F238E27FC236}">
                <a16:creationId xmlns="" xmlns:a16="http://schemas.microsoft.com/office/drawing/2014/main" id="{A3FA74E3-F415-EFD3-C3EA-74662453D119}"/>
              </a:ext>
            </a:extLst>
          </p:cNvPr>
          <p:cNvSpPr txBox="1"/>
          <p:nvPr/>
        </p:nvSpPr>
        <p:spPr>
          <a:xfrm>
            <a:off x="3994335" y="3087182"/>
            <a:ext cx="5267325" cy="461665"/>
          </a:xfrm>
          <a:prstGeom prst="rect">
            <a:avLst/>
          </a:prstGeom>
          <a:noFill/>
        </p:spPr>
        <p:txBody>
          <a:bodyPr wrap="square">
            <a:spAutoFit/>
          </a:bodyPr>
          <a:lstStyle/>
          <a:p>
            <a:r>
              <a:rPr lang="en-US" sz="1200" b="1" dirty="0">
                <a:latin typeface="Times New Roman" panose="02020603050405020304" pitchFamily="18" charset="0"/>
                <a:cs typeface="Times New Roman" panose="02020603050405020304" pitchFamily="18" charset="0"/>
              </a:rPr>
              <a:t>COMPANIES THAT USE </a:t>
            </a: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DIFFERENTIATION</a:t>
            </a:r>
            <a:r>
              <a:rPr lang="en-US" sz="1200" b="1" dirty="0">
                <a:latin typeface="Times New Roman" panose="02020603050405020304" pitchFamily="18" charset="0"/>
                <a:cs typeface="Times New Roman" panose="02020603050405020304" pitchFamily="18" charset="0"/>
              </a:rPr>
              <a:t> STRATEGIES</a:t>
            </a:r>
          </a:p>
          <a:p>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3" name="Google Shape;423;p49"/>
          <p:cNvSpPr txBox="1">
            <a:spLocks noGrp="1"/>
          </p:cNvSpPr>
          <p:nvPr>
            <p:ph type="title"/>
          </p:nvPr>
        </p:nvSpPr>
        <p:spPr>
          <a:xfrm>
            <a:off x="3892942" y="382749"/>
            <a:ext cx="4415100" cy="470900"/>
          </a:xfrm>
          <a:prstGeom prst="rect">
            <a:avLst/>
          </a:prstGeom>
        </p:spPr>
        <p:txBody>
          <a:bodyPr spcFirstLastPara="1" wrap="square" lIns="91425" tIns="91425" rIns="91425" bIns="91425" anchor="ctr" anchorCtr="0">
            <a:noAutofit/>
          </a:bodyPr>
          <a:lstStyle/>
          <a:p>
            <a:pPr marL="0" marR="0">
              <a:lnSpc>
                <a:spcPct val="107000"/>
              </a:lnSpc>
              <a:spcBef>
                <a:spcPts val="0"/>
              </a:spcBef>
              <a:spcAft>
                <a:spcPts val="800"/>
              </a:spcAft>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FOCUS STRATEGY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24" name="Google Shape;424;p49"/>
          <p:cNvSpPr/>
          <p:nvPr/>
        </p:nvSpPr>
        <p:spPr>
          <a:xfrm rot="-3492474">
            <a:off x="-1799738" y="545735"/>
            <a:ext cx="5519897" cy="5498249"/>
          </a:xfrm>
          <a:custGeom>
            <a:avLst/>
            <a:gdLst/>
            <a:ahLst/>
            <a:cxnLst/>
            <a:rect l="l" t="t" r="r" b="b"/>
            <a:pathLst>
              <a:path w="54566" h="54352" extrusionOk="0">
                <a:moveTo>
                  <a:pt x="27718" y="80"/>
                </a:moveTo>
                <a:cubicBezTo>
                  <a:pt x="39601" y="80"/>
                  <a:pt x="50753" y="8207"/>
                  <a:pt x="53690" y="20848"/>
                </a:cubicBezTo>
                <a:cubicBezTo>
                  <a:pt x="54287" y="23454"/>
                  <a:pt x="54506" y="26100"/>
                  <a:pt x="54287" y="28766"/>
                </a:cubicBezTo>
                <a:cubicBezTo>
                  <a:pt x="53989" y="32684"/>
                  <a:pt x="52895" y="36365"/>
                  <a:pt x="51005" y="39806"/>
                </a:cubicBezTo>
                <a:cubicBezTo>
                  <a:pt x="50866" y="40045"/>
                  <a:pt x="50746" y="40184"/>
                  <a:pt x="50428" y="40224"/>
                </a:cubicBezTo>
                <a:cubicBezTo>
                  <a:pt x="50229" y="40264"/>
                  <a:pt x="50010" y="40502"/>
                  <a:pt x="49871" y="40701"/>
                </a:cubicBezTo>
                <a:cubicBezTo>
                  <a:pt x="48300" y="43188"/>
                  <a:pt x="46390" y="45396"/>
                  <a:pt x="44102" y="47246"/>
                </a:cubicBezTo>
                <a:cubicBezTo>
                  <a:pt x="40422" y="50230"/>
                  <a:pt x="36245" y="52100"/>
                  <a:pt x="31570" y="52856"/>
                </a:cubicBezTo>
                <a:cubicBezTo>
                  <a:pt x="30184" y="53080"/>
                  <a:pt x="28801" y="53189"/>
                  <a:pt x="27430" y="53189"/>
                </a:cubicBezTo>
                <a:cubicBezTo>
                  <a:pt x="17368" y="53189"/>
                  <a:pt x="8009" y="47317"/>
                  <a:pt x="3720" y="38056"/>
                </a:cubicBezTo>
                <a:cubicBezTo>
                  <a:pt x="2526" y="35489"/>
                  <a:pt x="1731" y="32804"/>
                  <a:pt x="1432" y="29959"/>
                </a:cubicBezTo>
                <a:cubicBezTo>
                  <a:pt x="637" y="22221"/>
                  <a:pt x="2805" y="15398"/>
                  <a:pt x="7897" y="9509"/>
                </a:cubicBezTo>
                <a:cubicBezTo>
                  <a:pt x="10822" y="6148"/>
                  <a:pt x="14442" y="3741"/>
                  <a:pt x="18620" y="2209"/>
                </a:cubicBezTo>
                <a:cubicBezTo>
                  <a:pt x="19017" y="2050"/>
                  <a:pt x="19495" y="2010"/>
                  <a:pt x="19555" y="1433"/>
                </a:cubicBezTo>
                <a:cubicBezTo>
                  <a:pt x="19555" y="1353"/>
                  <a:pt x="19754" y="1274"/>
                  <a:pt x="19853" y="1254"/>
                </a:cubicBezTo>
                <a:cubicBezTo>
                  <a:pt x="21643" y="717"/>
                  <a:pt x="23454" y="339"/>
                  <a:pt x="25304" y="200"/>
                </a:cubicBezTo>
                <a:cubicBezTo>
                  <a:pt x="26079" y="160"/>
                  <a:pt x="26855" y="120"/>
                  <a:pt x="27631" y="80"/>
                </a:cubicBezTo>
                <a:cubicBezTo>
                  <a:pt x="27660" y="80"/>
                  <a:pt x="27689" y="80"/>
                  <a:pt x="27718" y="80"/>
                </a:cubicBezTo>
                <a:close/>
                <a:moveTo>
                  <a:pt x="27483" y="0"/>
                </a:moveTo>
                <a:cubicBezTo>
                  <a:pt x="24922" y="0"/>
                  <a:pt x="22399" y="396"/>
                  <a:pt x="19933" y="1115"/>
                </a:cubicBezTo>
                <a:cubicBezTo>
                  <a:pt x="19828" y="1154"/>
                  <a:pt x="19690" y="1193"/>
                  <a:pt x="19585" y="1193"/>
                </a:cubicBezTo>
                <a:cubicBezTo>
                  <a:pt x="19529" y="1193"/>
                  <a:pt x="19483" y="1182"/>
                  <a:pt x="19455" y="1155"/>
                </a:cubicBezTo>
                <a:cubicBezTo>
                  <a:pt x="19287" y="996"/>
                  <a:pt x="19120" y="942"/>
                  <a:pt x="18950" y="942"/>
                </a:cubicBezTo>
                <a:cubicBezTo>
                  <a:pt x="18757" y="942"/>
                  <a:pt x="18562" y="1011"/>
                  <a:pt x="18361" y="1075"/>
                </a:cubicBezTo>
                <a:cubicBezTo>
                  <a:pt x="14939" y="2328"/>
                  <a:pt x="11836" y="4138"/>
                  <a:pt x="9151" y="6625"/>
                </a:cubicBezTo>
                <a:cubicBezTo>
                  <a:pt x="3561" y="11757"/>
                  <a:pt x="597" y="18123"/>
                  <a:pt x="119" y="25662"/>
                </a:cubicBezTo>
                <a:cubicBezTo>
                  <a:pt x="0" y="27711"/>
                  <a:pt x="159" y="29740"/>
                  <a:pt x="537" y="31769"/>
                </a:cubicBezTo>
                <a:cubicBezTo>
                  <a:pt x="1532" y="37200"/>
                  <a:pt x="3879" y="41935"/>
                  <a:pt x="7718" y="45913"/>
                </a:cubicBezTo>
                <a:cubicBezTo>
                  <a:pt x="12493" y="50847"/>
                  <a:pt x="18321" y="53572"/>
                  <a:pt x="25125" y="54228"/>
                </a:cubicBezTo>
                <a:cubicBezTo>
                  <a:pt x="25929" y="54312"/>
                  <a:pt x="26732" y="54351"/>
                  <a:pt x="27534" y="54351"/>
                </a:cubicBezTo>
                <a:cubicBezTo>
                  <a:pt x="29604" y="54351"/>
                  <a:pt x="31662" y="54085"/>
                  <a:pt x="33698" y="53612"/>
                </a:cubicBezTo>
                <a:cubicBezTo>
                  <a:pt x="38572" y="52458"/>
                  <a:pt x="42849" y="50150"/>
                  <a:pt x="46489" y="46689"/>
                </a:cubicBezTo>
                <a:cubicBezTo>
                  <a:pt x="48180" y="45058"/>
                  <a:pt x="49632" y="43248"/>
                  <a:pt x="50866" y="41258"/>
                </a:cubicBezTo>
                <a:cubicBezTo>
                  <a:pt x="50985" y="41059"/>
                  <a:pt x="51085" y="40721"/>
                  <a:pt x="51005" y="40542"/>
                </a:cubicBezTo>
                <a:cubicBezTo>
                  <a:pt x="50866" y="40244"/>
                  <a:pt x="50965" y="40065"/>
                  <a:pt x="51085" y="39826"/>
                </a:cubicBezTo>
                <a:cubicBezTo>
                  <a:pt x="53312" y="35788"/>
                  <a:pt x="54426" y="31471"/>
                  <a:pt x="54446" y="26856"/>
                </a:cubicBezTo>
                <a:cubicBezTo>
                  <a:pt x="54486" y="26856"/>
                  <a:pt x="54526" y="26856"/>
                  <a:pt x="54566" y="26836"/>
                </a:cubicBezTo>
                <a:cubicBezTo>
                  <a:pt x="54367" y="25185"/>
                  <a:pt x="54287" y="23494"/>
                  <a:pt x="53969" y="21843"/>
                </a:cubicBezTo>
                <a:cubicBezTo>
                  <a:pt x="52596" y="14781"/>
                  <a:pt x="48976" y="9112"/>
                  <a:pt x="43127" y="4934"/>
                </a:cubicBezTo>
                <a:cubicBezTo>
                  <a:pt x="38512" y="1652"/>
                  <a:pt x="33340" y="41"/>
                  <a:pt x="27671" y="1"/>
                </a:cubicBezTo>
                <a:cubicBezTo>
                  <a:pt x="27608" y="0"/>
                  <a:pt x="27546" y="0"/>
                  <a:pt x="27483"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9"/>
          <p:cNvSpPr/>
          <p:nvPr/>
        </p:nvSpPr>
        <p:spPr>
          <a:xfrm rot="5136879">
            <a:off x="-1576449" y="786936"/>
            <a:ext cx="5042961" cy="4933204"/>
          </a:xfrm>
          <a:custGeom>
            <a:avLst/>
            <a:gdLst/>
            <a:ahLst/>
            <a:cxnLst/>
            <a:rect l="l" t="t" r="r" b="b"/>
            <a:pathLst>
              <a:path w="49852" h="48767" extrusionOk="0">
                <a:moveTo>
                  <a:pt x="24707" y="701"/>
                </a:moveTo>
                <a:cubicBezTo>
                  <a:pt x="36543" y="741"/>
                  <a:pt x="46211" y="8439"/>
                  <a:pt x="48578" y="19400"/>
                </a:cubicBezTo>
                <a:cubicBezTo>
                  <a:pt x="49075" y="21688"/>
                  <a:pt x="49254" y="24015"/>
                  <a:pt x="49056" y="26343"/>
                </a:cubicBezTo>
                <a:cubicBezTo>
                  <a:pt x="48797" y="29605"/>
                  <a:pt x="47882" y="32689"/>
                  <a:pt x="46350" y="35593"/>
                </a:cubicBezTo>
                <a:cubicBezTo>
                  <a:pt x="46231" y="35832"/>
                  <a:pt x="46231" y="36130"/>
                  <a:pt x="46151" y="36409"/>
                </a:cubicBezTo>
                <a:cubicBezTo>
                  <a:pt x="46111" y="36528"/>
                  <a:pt x="46072" y="36647"/>
                  <a:pt x="46012" y="36767"/>
                </a:cubicBezTo>
                <a:cubicBezTo>
                  <a:pt x="42471" y="42575"/>
                  <a:pt x="37379" y="46295"/>
                  <a:pt x="30774" y="47946"/>
                </a:cubicBezTo>
                <a:cubicBezTo>
                  <a:pt x="28991" y="48381"/>
                  <a:pt x="27196" y="48590"/>
                  <a:pt x="25390" y="48590"/>
                </a:cubicBezTo>
                <a:cubicBezTo>
                  <a:pt x="24799" y="48590"/>
                  <a:pt x="24206" y="48567"/>
                  <a:pt x="23613" y="48523"/>
                </a:cubicBezTo>
                <a:cubicBezTo>
                  <a:pt x="17864" y="48086"/>
                  <a:pt x="12891" y="45897"/>
                  <a:pt x="8673" y="41939"/>
                </a:cubicBezTo>
                <a:cubicBezTo>
                  <a:pt x="7221" y="40566"/>
                  <a:pt x="5968" y="39034"/>
                  <a:pt x="4934" y="37324"/>
                </a:cubicBezTo>
                <a:cubicBezTo>
                  <a:pt x="4834" y="37164"/>
                  <a:pt x="4814" y="36966"/>
                  <a:pt x="4774" y="36767"/>
                </a:cubicBezTo>
                <a:cubicBezTo>
                  <a:pt x="4695" y="36568"/>
                  <a:pt x="4655" y="36349"/>
                  <a:pt x="4556" y="36170"/>
                </a:cubicBezTo>
                <a:cubicBezTo>
                  <a:pt x="3103" y="33564"/>
                  <a:pt x="2149" y="30799"/>
                  <a:pt x="1771" y="27835"/>
                </a:cubicBezTo>
                <a:cubicBezTo>
                  <a:pt x="935" y="21330"/>
                  <a:pt x="2447" y="15402"/>
                  <a:pt x="6426" y="10170"/>
                </a:cubicBezTo>
                <a:cubicBezTo>
                  <a:pt x="10165" y="5217"/>
                  <a:pt x="15158" y="2213"/>
                  <a:pt x="21285" y="1119"/>
                </a:cubicBezTo>
                <a:cubicBezTo>
                  <a:pt x="22638" y="860"/>
                  <a:pt x="24011" y="801"/>
                  <a:pt x="24707" y="721"/>
                </a:cubicBezTo>
                <a:lnTo>
                  <a:pt x="24707" y="701"/>
                </a:lnTo>
                <a:close/>
                <a:moveTo>
                  <a:pt x="25325" y="0"/>
                </a:moveTo>
                <a:cubicBezTo>
                  <a:pt x="23794" y="0"/>
                  <a:pt x="22260" y="157"/>
                  <a:pt x="20748" y="462"/>
                </a:cubicBezTo>
                <a:cubicBezTo>
                  <a:pt x="16213" y="1358"/>
                  <a:pt x="12155" y="3307"/>
                  <a:pt x="8813" y="6490"/>
                </a:cubicBezTo>
                <a:cubicBezTo>
                  <a:pt x="2586" y="12378"/>
                  <a:pt x="0" y="19619"/>
                  <a:pt x="1094" y="28153"/>
                </a:cubicBezTo>
                <a:cubicBezTo>
                  <a:pt x="1492" y="31177"/>
                  <a:pt x="2507" y="34002"/>
                  <a:pt x="4018" y="36667"/>
                </a:cubicBezTo>
                <a:cubicBezTo>
                  <a:pt x="4098" y="36787"/>
                  <a:pt x="4217" y="36906"/>
                  <a:pt x="4317" y="37005"/>
                </a:cubicBezTo>
                <a:cubicBezTo>
                  <a:pt x="4476" y="37164"/>
                  <a:pt x="4675" y="37284"/>
                  <a:pt x="4794" y="37463"/>
                </a:cubicBezTo>
                <a:cubicBezTo>
                  <a:pt x="9489" y="44565"/>
                  <a:pt x="16113" y="48285"/>
                  <a:pt x="24568" y="48742"/>
                </a:cubicBezTo>
                <a:cubicBezTo>
                  <a:pt x="24892" y="48759"/>
                  <a:pt x="25216" y="48767"/>
                  <a:pt x="25540" y="48767"/>
                </a:cubicBezTo>
                <a:cubicBezTo>
                  <a:pt x="27538" y="48767"/>
                  <a:pt x="29516" y="48457"/>
                  <a:pt x="31451" y="47926"/>
                </a:cubicBezTo>
                <a:cubicBezTo>
                  <a:pt x="37816" y="46196"/>
                  <a:pt x="42710" y="42496"/>
                  <a:pt x="46151" y="36866"/>
                </a:cubicBezTo>
                <a:cubicBezTo>
                  <a:pt x="46211" y="36747"/>
                  <a:pt x="46310" y="36647"/>
                  <a:pt x="46410" y="36548"/>
                </a:cubicBezTo>
                <a:cubicBezTo>
                  <a:pt x="46569" y="36369"/>
                  <a:pt x="46808" y="36249"/>
                  <a:pt x="46907" y="36050"/>
                </a:cubicBezTo>
                <a:cubicBezTo>
                  <a:pt x="48857" y="32430"/>
                  <a:pt x="49851" y="28571"/>
                  <a:pt x="49831" y="24155"/>
                </a:cubicBezTo>
                <a:cubicBezTo>
                  <a:pt x="49851" y="21947"/>
                  <a:pt x="49453" y="19480"/>
                  <a:pt x="48697" y="17073"/>
                </a:cubicBezTo>
                <a:cubicBezTo>
                  <a:pt x="45714" y="7524"/>
                  <a:pt x="37180" y="761"/>
                  <a:pt x="27014" y="65"/>
                </a:cubicBezTo>
                <a:cubicBezTo>
                  <a:pt x="26452" y="22"/>
                  <a:pt x="25889" y="0"/>
                  <a:pt x="253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9"/>
          <p:cNvSpPr/>
          <p:nvPr/>
        </p:nvSpPr>
        <p:spPr>
          <a:xfrm>
            <a:off x="-1222230" y="1063103"/>
            <a:ext cx="4415019" cy="4407028"/>
          </a:xfrm>
          <a:custGeom>
            <a:avLst/>
            <a:gdLst/>
            <a:ahLst/>
            <a:cxnLst/>
            <a:rect l="l" t="t" r="r" b="b"/>
            <a:pathLst>
              <a:path w="43645" h="43566" extrusionOk="0">
                <a:moveTo>
                  <a:pt x="21912" y="398"/>
                </a:moveTo>
                <a:cubicBezTo>
                  <a:pt x="21962" y="398"/>
                  <a:pt x="22012" y="398"/>
                  <a:pt x="22061" y="398"/>
                </a:cubicBezTo>
                <a:cubicBezTo>
                  <a:pt x="33798" y="478"/>
                  <a:pt x="43327" y="9907"/>
                  <a:pt x="43227" y="21942"/>
                </a:cubicBezTo>
                <a:cubicBezTo>
                  <a:pt x="43128" y="33460"/>
                  <a:pt x="33878" y="43088"/>
                  <a:pt x="21723" y="43187"/>
                </a:cubicBezTo>
                <a:cubicBezTo>
                  <a:pt x="9986" y="43068"/>
                  <a:pt x="378" y="33798"/>
                  <a:pt x="438" y="21703"/>
                </a:cubicBezTo>
                <a:cubicBezTo>
                  <a:pt x="497" y="9955"/>
                  <a:pt x="9908" y="398"/>
                  <a:pt x="21912" y="398"/>
                </a:cubicBezTo>
                <a:close/>
                <a:moveTo>
                  <a:pt x="21905" y="0"/>
                </a:moveTo>
                <a:cubicBezTo>
                  <a:pt x="9688" y="0"/>
                  <a:pt x="60" y="9819"/>
                  <a:pt x="40" y="21763"/>
                </a:cubicBezTo>
                <a:cubicBezTo>
                  <a:pt x="0" y="33885"/>
                  <a:pt x="9628" y="43565"/>
                  <a:pt x="21706" y="43565"/>
                </a:cubicBezTo>
                <a:cubicBezTo>
                  <a:pt x="21718" y="43565"/>
                  <a:pt x="21731" y="43565"/>
                  <a:pt x="21743" y="43565"/>
                </a:cubicBezTo>
                <a:cubicBezTo>
                  <a:pt x="34435" y="43565"/>
                  <a:pt x="43645" y="33281"/>
                  <a:pt x="43625" y="21743"/>
                </a:cubicBezTo>
                <a:cubicBezTo>
                  <a:pt x="43625" y="9569"/>
                  <a:pt x="33818" y="0"/>
                  <a:pt x="21942" y="0"/>
                </a:cubicBezTo>
                <a:cubicBezTo>
                  <a:pt x="21930" y="0"/>
                  <a:pt x="21917" y="0"/>
                  <a:pt x="21905" y="0"/>
                </a:cubicBezTo>
                <a:close/>
              </a:path>
            </a:pathLst>
          </a:custGeom>
          <a:solidFill>
            <a:srgbClr val="FF6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27" name="Google Shape;427;p49"/>
          <p:cNvCxnSpPr/>
          <p:nvPr/>
        </p:nvCxnSpPr>
        <p:spPr>
          <a:xfrm rot="10800000" flipH="1">
            <a:off x="3003675" y="711900"/>
            <a:ext cx="283500" cy="283500"/>
          </a:xfrm>
          <a:prstGeom prst="straightConnector1">
            <a:avLst/>
          </a:prstGeom>
          <a:noFill/>
          <a:ln w="38100" cap="rnd" cmpd="sng">
            <a:solidFill>
              <a:schemeClr val="dk2"/>
            </a:solidFill>
            <a:prstDash val="solid"/>
            <a:round/>
            <a:headEnd type="none" w="med" len="med"/>
            <a:tailEnd type="none" w="med" len="med"/>
          </a:ln>
        </p:spPr>
      </p:cxnSp>
      <p:sp>
        <p:nvSpPr>
          <p:cNvPr id="2" name="TextBox 1">
            <a:extLst>
              <a:ext uri="{FF2B5EF4-FFF2-40B4-BE49-F238E27FC236}">
                <a16:creationId xmlns="" xmlns:a16="http://schemas.microsoft.com/office/drawing/2014/main" id="{883B9A7D-74E3-C332-3F43-1ACD5F1BAB3C}"/>
              </a:ext>
            </a:extLst>
          </p:cNvPr>
          <p:cNvSpPr txBox="1"/>
          <p:nvPr/>
        </p:nvSpPr>
        <p:spPr>
          <a:xfrm>
            <a:off x="3892942" y="853649"/>
            <a:ext cx="5480745" cy="1754968"/>
          </a:xfrm>
          <a:prstGeom prst="rect">
            <a:avLst/>
          </a:prstGeom>
          <a:noFill/>
        </p:spPr>
        <p:txBody>
          <a:bodyPr wrap="square" rtlCol="0">
            <a:spAutoFit/>
          </a:bodyPr>
          <a:lstStyle/>
          <a:p>
            <a:pPr marL="0" marR="0">
              <a:lnSpc>
                <a:spcPct val="107000"/>
              </a:lnSpc>
              <a:spcBef>
                <a:spcPts val="0"/>
              </a:spcBef>
              <a:spcAft>
                <a:spcPts val="8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To achieve </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focus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companies may do the following:</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Conduct market research to identify underserved niche markets.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Develop products or services that meet the unique needs of those markets.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Use targeted marketing to reach those markets.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Build strong relationships with customers in those markets.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050" dirty="0">
              <a:latin typeface="Times New Roman" panose="02020603050405020304" pitchFamily="18" charset="0"/>
              <a:cs typeface="Times New Roman" panose="02020603050405020304" pitchFamily="18" charset="0"/>
            </a:endParaRPr>
          </a:p>
        </p:txBody>
      </p:sp>
      <p:pic>
        <p:nvPicPr>
          <p:cNvPr id="10" name="Picture Placeholder 9" descr="Icon&#10;&#10;Description automatically generated">
            <a:extLst>
              <a:ext uri="{FF2B5EF4-FFF2-40B4-BE49-F238E27FC236}">
                <a16:creationId xmlns="" xmlns:a16="http://schemas.microsoft.com/office/drawing/2014/main" id="{FF248B7D-9F6F-8EF7-B49A-16C76B7BBB16}"/>
              </a:ext>
            </a:extLst>
          </p:cNvPr>
          <p:cNvPicPr>
            <a:picLocks noGrp="1" noChangeAspect="1"/>
          </p:cNvPicPr>
          <p:nvPr>
            <p:ph type="pic" idx="2"/>
          </p:nvPr>
        </p:nvPicPr>
        <p:blipFill>
          <a:blip r:embed="rId3"/>
          <a:srcRect l="18750" r="18750"/>
          <a:stretch>
            <a:fillRect/>
          </a:stretch>
        </p:blipFill>
        <p:spPr>
          <a:xfrm>
            <a:off x="-1114819" y="1126067"/>
            <a:ext cx="4246302" cy="4246302"/>
          </a:xfrm>
        </p:spPr>
      </p:pic>
      <p:pic>
        <p:nvPicPr>
          <p:cNvPr id="3" name="Picture 2" descr="Logo&#10;&#10;Description automatically generated">
            <a:extLst>
              <a:ext uri="{FF2B5EF4-FFF2-40B4-BE49-F238E27FC236}">
                <a16:creationId xmlns="" xmlns:a16="http://schemas.microsoft.com/office/drawing/2014/main" id="{90050519-6152-ED06-6E73-17ACB502E440}"/>
              </a:ext>
            </a:extLst>
          </p:cNvPr>
          <p:cNvPicPr>
            <a:picLocks noChangeAspect="1"/>
          </p:cNvPicPr>
          <p:nvPr/>
        </p:nvPicPr>
        <p:blipFill>
          <a:blip r:embed="rId4"/>
          <a:stretch>
            <a:fillRect/>
          </a:stretch>
        </p:blipFill>
        <p:spPr>
          <a:xfrm>
            <a:off x="5605208" y="3385693"/>
            <a:ext cx="1309053" cy="736342"/>
          </a:xfrm>
          <a:prstGeom prst="rect">
            <a:avLst/>
          </a:prstGeom>
        </p:spPr>
      </p:pic>
      <p:pic>
        <p:nvPicPr>
          <p:cNvPr id="4" name="Picture 3" descr="Logo&#10;&#10;Description automatically generated">
            <a:extLst>
              <a:ext uri="{FF2B5EF4-FFF2-40B4-BE49-F238E27FC236}">
                <a16:creationId xmlns="" xmlns:a16="http://schemas.microsoft.com/office/drawing/2014/main" id="{6B570049-DC7D-ABCC-99C8-1B075BAE43C8}"/>
              </a:ext>
            </a:extLst>
          </p:cNvPr>
          <p:cNvPicPr>
            <a:picLocks noChangeAspect="1"/>
          </p:cNvPicPr>
          <p:nvPr/>
        </p:nvPicPr>
        <p:blipFill>
          <a:blip r:embed="rId5"/>
          <a:stretch>
            <a:fillRect/>
          </a:stretch>
        </p:blipFill>
        <p:spPr>
          <a:xfrm>
            <a:off x="4264951" y="3422319"/>
            <a:ext cx="997336" cy="561002"/>
          </a:xfrm>
          <a:prstGeom prst="rect">
            <a:avLst/>
          </a:prstGeom>
        </p:spPr>
      </p:pic>
      <p:pic>
        <p:nvPicPr>
          <p:cNvPr id="5" name="Picture 4" descr="Shape&#10;&#10;Description automatically generated with medium confidence">
            <a:extLst>
              <a:ext uri="{FF2B5EF4-FFF2-40B4-BE49-F238E27FC236}">
                <a16:creationId xmlns="" xmlns:a16="http://schemas.microsoft.com/office/drawing/2014/main" id="{5E9206AF-A753-99FC-396B-A4B253C8739B}"/>
              </a:ext>
            </a:extLst>
          </p:cNvPr>
          <p:cNvPicPr>
            <a:picLocks noChangeAspect="1"/>
          </p:cNvPicPr>
          <p:nvPr/>
        </p:nvPicPr>
        <p:blipFill>
          <a:blip r:embed="rId6"/>
          <a:stretch>
            <a:fillRect/>
          </a:stretch>
        </p:blipFill>
        <p:spPr>
          <a:xfrm>
            <a:off x="7257182" y="3706283"/>
            <a:ext cx="1602701" cy="277038"/>
          </a:xfrm>
          <a:prstGeom prst="rect">
            <a:avLst/>
          </a:prstGeom>
        </p:spPr>
      </p:pic>
      <p:sp>
        <p:nvSpPr>
          <p:cNvPr id="6" name="TextBox 5">
            <a:extLst>
              <a:ext uri="{FF2B5EF4-FFF2-40B4-BE49-F238E27FC236}">
                <a16:creationId xmlns="" xmlns:a16="http://schemas.microsoft.com/office/drawing/2014/main" id="{696E2170-C13C-2D05-2401-8A6BCE1BB052}"/>
              </a:ext>
            </a:extLst>
          </p:cNvPr>
          <p:cNvSpPr txBox="1"/>
          <p:nvPr/>
        </p:nvSpPr>
        <p:spPr>
          <a:xfrm>
            <a:off x="4572000" y="2834284"/>
            <a:ext cx="5186680" cy="646331"/>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COMPANIES THAT USE </a:t>
            </a: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FOCUS </a:t>
            </a:r>
            <a:r>
              <a:rPr lang="en-US" sz="1200" b="1" dirty="0">
                <a:latin typeface="Times New Roman" panose="02020603050405020304" pitchFamily="18" charset="0"/>
                <a:cs typeface="Times New Roman" panose="02020603050405020304" pitchFamily="18" charset="0"/>
              </a:rPr>
              <a:t>STRATEGIES</a:t>
            </a:r>
          </a:p>
          <a:p>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24" name="Google Shape;558;p60">
            <a:extLst>
              <a:ext uri="{FF2B5EF4-FFF2-40B4-BE49-F238E27FC236}">
                <a16:creationId xmlns="" xmlns:a16="http://schemas.microsoft.com/office/drawing/2014/main" id="{E9DF8704-D55D-BC7A-C88B-DE796A2CC383}"/>
              </a:ext>
            </a:extLst>
          </p:cNvPr>
          <p:cNvSpPr/>
          <p:nvPr/>
        </p:nvSpPr>
        <p:spPr>
          <a:xfrm>
            <a:off x="5076774" y="4286560"/>
            <a:ext cx="1558234" cy="1833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23" name="Google Shape;558;p60">
            <a:extLst>
              <a:ext uri="{FF2B5EF4-FFF2-40B4-BE49-F238E27FC236}">
                <a16:creationId xmlns="" xmlns:a16="http://schemas.microsoft.com/office/drawing/2014/main" id="{A3BE2B23-D63F-8713-89D2-10DA207CD6AF}"/>
              </a:ext>
            </a:extLst>
          </p:cNvPr>
          <p:cNvSpPr/>
          <p:nvPr/>
        </p:nvSpPr>
        <p:spPr>
          <a:xfrm>
            <a:off x="2360035" y="4268678"/>
            <a:ext cx="1732745" cy="1833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22" name="Google Shape;558;p60">
            <a:extLst>
              <a:ext uri="{FF2B5EF4-FFF2-40B4-BE49-F238E27FC236}">
                <a16:creationId xmlns="" xmlns:a16="http://schemas.microsoft.com/office/drawing/2014/main" id="{B3F7C500-E168-DFDF-C547-EE2D98AF5213}"/>
              </a:ext>
            </a:extLst>
          </p:cNvPr>
          <p:cNvSpPr/>
          <p:nvPr/>
        </p:nvSpPr>
        <p:spPr>
          <a:xfrm>
            <a:off x="6058197" y="2098163"/>
            <a:ext cx="2165187" cy="1833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19" name="Google Shape;558;p60">
            <a:extLst>
              <a:ext uri="{FF2B5EF4-FFF2-40B4-BE49-F238E27FC236}">
                <a16:creationId xmlns="" xmlns:a16="http://schemas.microsoft.com/office/drawing/2014/main" id="{BA07F518-3C2D-7531-A13B-81795915B584}"/>
              </a:ext>
            </a:extLst>
          </p:cNvPr>
          <p:cNvSpPr/>
          <p:nvPr/>
        </p:nvSpPr>
        <p:spPr>
          <a:xfrm>
            <a:off x="3537780" y="2102937"/>
            <a:ext cx="1844700" cy="1833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17" name="Google Shape;558;p60">
            <a:extLst>
              <a:ext uri="{FF2B5EF4-FFF2-40B4-BE49-F238E27FC236}">
                <a16:creationId xmlns="" xmlns:a16="http://schemas.microsoft.com/office/drawing/2014/main" id="{11DF6B60-15AC-8FF9-2281-CA7677B9E1CF}"/>
              </a:ext>
            </a:extLst>
          </p:cNvPr>
          <p:cNvSpPr/>
          <p:nvPr/>
        </p:nvSpPr>
        <p:spPr>
          <a:xfrm>
            <a:off x="716441" y="2101281"/>
            <a:ext cx="2049300" cy="1833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sp>
        <p:nvSpPr>
          <p:cNvPr id="556" name="Google Shape;556;p60"/>
          <p:cNvSpPr txBox="1">
            <a:spLocks noGrp="1"/>
          </p:cNvSpPr>
          <p:nvPr>
            <p:ph type="title"/>
          </p:nvPr>
        </p:nvSpPr>
        <p:spPr>
          <a:xfrm>
            <a:off x="643324" y="544502"/>
            <a:ext cx="7704000" cy="572700"/>
          </a:xfrm>
          <a:prstGeom prst="rect">
            <a:avLst/>
          </a:prstGeom>
        </p:spPr>
        <p:txBody>
          <a:bodyPr spcFirstLastPara="1" wrap="square" lIns="91425" tIns="91425" rIns="91425" bIns="91425" anchor="t" anchorCtr="0">
            <a:noAutofit/>
          </a:bodyPr>
          <a:lstStyle/>
          <a:p>
            <a:pPr marR="0" lvl="0">
              <a:lnSpc>
                <a:spcPct val="107000"/>
              </a:lnSpc>
              <a:spcBef>
                <a:spcPts val="0"/>
              </a:spcBef>
              <a:spcAft>
                <a:spcPts val="800"/>
              </a:spcAft>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HOW HUMAN RESOURCE MANAGEMENT CAN SUPPORT COMPETITIVE ADVANTAGE</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557" name="Google Shape;557;p60"/>
          <p:cNvCxnSpPr>
            <a:cxnSpLocks/>
          </p:cNvCxnSpPr>
          <p:nvPr/>
        </p:nvCxnSpPr>
        <p:spPr>
          <a:xfrm>
            <a:off x="619936" y="3316121"/>
            <a:ext cx="7692000" cy="0"/>
          </a:xfrm>
          <a:prstGeom prst="straightConnector1">
            <a:avLst/>
          </a:prstGeom>
          <a:noFill/>
          <a:ln w="19050" cap="flat" cmpd="sng">
            <a:solidFill>
              <a:schemeClr val="dk1"/>
            </a:solidFill>
            <a:prstDash val="solid"/>
            <a:round/>
            <a:headEnd type="none" w="med" len="med"/>
            <a:tailEnd type="none" w="med" len="med"/>
          </a:ln>
        </p:spPr>
      </p:cxnSp>
      <p:sp>
        <p:nvSpPr>
          <p:cNvPr id="558" name="Google Shape;558;p60"/>
          <p:cNvSpPr/>
          <p:nvPr/>
        </p:nvSpPr>
        <p:spPr>
          <a:xfrm>
            <a:off x="1385355" y="2484983"/>
            <a:ext cx="734700" cy="5904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latin typeface="Times New Roman" panose="02020603050405020304" pitchFamily="18" charset="0"/>
                <a:cs typeface="Times New Roman" panose="02020603050405020304" pitchFamily="18" charset="0"/>
              </a:rPr>
              <a:t>1</a:t>
            </a:r>
            <a:endParaRPr sz="1200" dirty="0">
              <a:latin typeface="Times New Roman" panose="02020603050405020304" pitchFamily="18" charset="0"/>
              <a:cs typeface="Times New Roman" panose="02020603050405020304" pitchFamily="18" charset="0"/>
            </a:endParaRPr>
          </a:p>
        </p:txBody>
      </p:sp>
      <p:sp>
        <p:nvSpPr>
          <p:cNvPr id="559" name="Google Shape;559;p60"/>
          <p:cNvSpPr/>
          <p:nvPr/>
        </p:nvSpPr>
        <p:spPr>
          <a:xfrm>
            <a:off x="2729540" y="3555021"/>
            <a:ext cx="734700" cy="5904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latin typeface="Times New Roman" panose="02020603050405020304" pitchFamily="18" charset="0"/>
                <a:cs typeface="Times New Roman" panose="02020603050405020304" pitchFamily="18" charset="0"/>
              </a:rPr>
              <a:t>4</a:t>
            </a:r>
            <a:endParaRPr sz="1200" dirty="0">
              <a:latin typeface="Times New Roman" panose="02020603050405020304" pitchFamily="18" charset="0"/>
              <a:cs typeface="Times New Roman" panose="02020603050405020304" pitchFamily="18" charset="0"/>
            </a:endParaRPr>
          </a:p>
        </p:txBody>
      </p:sp>
      <p:sp>
        <p:nvSpPr>
          <p:cNvPr id="560" name="Google Shape;560;p60"/>
          <p:cNvSpPr/>
          <p:nvPr/>
        </p:nvSpPr>
        <p:spPr>
          <a:xfrm>
            <a:off x="4092780" y="2484983"/>
            <a:ext cx="734700" cy="5904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latin typeface="Times New Roman" panose="02020603050405020304" pitchFamily="18" charset="0"/>
                <a:cs typeface="Times New Roman" panose="02020603050405020304" pitchFamily="18" charset="0"/>
              </a:rPr>
              <a:t>2</a:t>
            </a:r>
            <a:endParaRPr sz="1200" dirty="0">
              <a:latin typeface="Times New Roman" panose="02020603050405020304" pitchFamily="18" charset="0"/>
              <a:cs typeface="Times New Roman" panose="02020603050405020304" pitchFamily="18" charset="0"/>
            </a:endParaRPr>
          </a:p>
        </p:txBody>
      </p:sp>
      <p:sp>
        <p:nvSpPr>
          <p:cNvPr id="562" name="Google Shape;562;p60"/>
          <p:cNvSpPr/>
          <p:nvPr/>
        </p:nvSpPr>
        <p:spPr>
          <a:xfrm>
            <a:off x="6800217" y="2484983"/>
            <a:ext cx="734700" cy="5904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latin typeface="Times New Roman" panose="02020603050405020304" pitchFamily="18" charset="0"/>
                <a:cs typeface="Times New Roman" panose="02020603050405020304" pitchFamily="18" charset="0"/>
              </a:rPr>
              <a:t>3</a:t>
            </a:r>
            <a:endParaRPr sz="1200" dirty="0">
              <a:latin typeface="Times New Roman" panose="02020603050405020304" pitchFamily="18" charset="0"/>
              <a:cs typeface="Times New Roman" panose="02020603050405020304" pitchFamily="18" charset="0"/>
            </a:endParaRPr>
          </a:p>
        </p:txBody>
      </p:sp>
      <p:sp>
        <p:nvSpPr>
          <p:cNvPr id="563" name="Google Shape;563;p60"/>
          <p:cNvSpPr txBox="1"/>
          <p:nvPr/>
        </p:nvSpPr>
        <p:spPr>
          <a:xfrm>
            <a:off x="643324" y="2006865"/>
            <a:ext cx="2218739"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Recruiting and Retaining Talent</a:t>
            </a:r>
            <a:endParaRPr sz="1200" dirty="0">
              <a:solidFill>
                <a:schemeClr val="dk1"/>
              </a:solidFill>
              <a:latin typeface="Times New Roman" panose="02020603050405020304" pitchFamily="18" charset="0"/>
              <a:ea typeface="Urbanist Medium"/>
              <a:cs typeface="Times New Roman" panose="02020603050405020304" pitchFamily="18" charset="0"/>
              <a:sym typeface="Urbanist Medium"/>
            </a:endParaRPr>
          </a:p>
        </p:txBody>
      </p:sp>
      <p:sp>
        <p:nvSpPr>
          <p:cNvPr id="565" name="Google Shape;565;p60"/>
          <p:cNvSpPr txBox="1"/>
          <p:nvPr/>
        </p:nvSpPr>
        <p:spPr>
          <a:xfrm>
            <a:off x="3537780" y="1993483"/>
            <a:ext cx="1844700" cy="352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Training and Development</a:t>
            </a:r>
            <a:endParaRPr sz="1200" dirty="0">
              <a:solidFill>
                <a:schemeClr val="dk1"/>
              </a:solidFill>
              <a:latin typeface="Times New Roman" panose="02020603050405020304" pitchFamily="18" charset="0"/>
              <a:ea typeface="Urbanist Medium"/>
              <a:cs typeface="Times New Roman" panose="02020603050405020304" pitchFamily="18" charset="0"/>
              <a:sym typeface="Urbanist Medium"/>
            </a:endParaRPr>
          </a:p>
        </p:txBody>
      </p:sp>
      <p:sp>
        <p:nvSpPr>
          <p:cNvPr id="566" name="Google Shape;566;p60"/>
          <p:cNvSpPr txBox="1"/>
          <p:nvPr/>
        </p:nvSpPr>
        <p:spPr>
          <a:xfrm>
            <a:off x="4953117" y="4187811"/>
            <a:ext cx="18471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Employee Engagement</a:t>
            </a:r>
            <a:endParaRPr sz="1200" dirty="0">
              <a:solidFill>
                <a:schemeClr val="dk1"/>
              </a:solidFill>
              <a:latin typeface="Times New Roman" panose="02020603050405020304" pitchFamily="18" charset="0"/>
              <a:ea typeface="Urbanist Medium"/>
              <a:cs typeface="Times New Roman" panose="02020603050405020304" pitchFamily="18" charset="0"/>
              <a:sym typeface="Urbanist Medium"/>
            </a:endParaRPr>
          </a:p>
        </p:txBody>
      </p:sp>
      <p:sp>
        <p:nvSpPr>
          <p:cNvPr id="567" name="Google Shape;567;p60"/>
          <p:cNvSpPr txBox="1"/>
          <p:nvPr/>
        </p:nvSpPr>
        <p:spPr>
          <a:xfrm>
            <a:off x="2301450" y="4179038"/>
            <a:ext cx="1847100" cy="35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Performance Management</a:t>
            </a:r>
            <a:endParaRPr sz="1200" dirty="0">
              <a:solidFill>
                <a:schemeClr val="dk1"/>
              </a:solidFill>
              <a:latin typeface="Times New Roman" panose="02020603050405020304" pitchFamily="18" charset="0"/>
              <a:ea typeface="Urbanist Medium"/>
              <a:cs typeface="Times New Roman" panose="02020603050405020304" pitchFamily="18" charset="0"/>
              <a:sym typeface="Urbanist Medium"/>
            </a:endParaRPr>
          </a:p>
        </p:txBody>
      </p:sp>
      <p:cxnSp>
        <p:nvCxnSpPr>
          <p:cNvPr id="573" name="Google Shape;573;p60"/>
          <p:cNvCxnSpPr>
            <a:cxnSpLocks/>
            <a:stCxn id="574" idx="0"/>
            <a:endCxn id="558" idx="2"/>
          </p:cNvCxnSpPr>
          <p:nvPr/>
        </p:nvCxnSpPr>
        <p:spPr>
          <a:xfrm rot="10800000">
            <a:off x="1752710" y="3075323"/>
            <a:ext cx="0" cy="137100"/>
          </a:xfrm>
          <a:prstGeom prst="straightConnector1">
            <a:avLst/>
          </a:prstGeom>
          <a:noFill/>
          <a:ln w="19050" cap="flat" cmpd="sng">
            <a:solidFill>
              <a:schemeClr val="dk1"/>
            </a:solidFill>
            <a:prstDash val="solid"/>
            <a:round/>
            <a:headEnd type="none" w="med" len="med"/>
            <a:tailEnd type="none" w="med" len="med"/>
          </a:ln>
        </p:spPr>
      </p:cxnSp>
      <p:cxnSp>
        <p:nvCxnSpPr>
          <p:cNvPr id="575" name="Google Shape;575;p60"/>
          <p:cNvCxnSpPr>
            <a:cxnSpLocks/>
            <a:stCxn id="576" idx="2"/>
            <a:endCxn id="559" idx="0"/>
          </p:cNvCxnSpPr>
          <p:nvPr/>
        </p:nvCxnSpPr>
        <p:spPr>
          <a:xfrm>
            <a:off x="3096896" y="3395723"/>
            <a:ext cx="0" cy="159300"/>
          </a:xfrm>
          <a:prstGeom prst="straightConnector1">
            <a:avLst/>
          </a:prstGeom>
          <a:noFill/>
          <a:ln w="19050" cap="flat" cmpd="sng">
            <a:solidFill>
              <a:schemeClr val="dk1"/>
            </a:solidFill>
            <a:prstDash val="solid"/>
            <a:round/>
            <a:headEnd type="none" w="med" len="med"/>
            <a:tailEnd type="none" w="med" len="med"/>
          </a:ln>
        </p:spPr>
      </p:cxnSp>
      <p:cxnSp>
        <p:nvCxnSpPr>
          <p:cNvPr id="577" name="Google Shape;577;p60"/>
          <p:cNvCxnSpPr>
            <a:stCxn id="578" idx="0"/>
            <a:endCxn id="560" idx="2"/>
          </p:cNvCxnSpPr>
          <p:nvPr/>
        </p:nvCxnSpPr>
        <p:spPr>
          <a:xfrm rot="10800000">
            <a:off x="4460060" y="3075323"/>
            <a:ext cx="0" cy="137100"/>
          </a:xfrm>
          <a:prstGeom prst="straightConnector1">
            <a:avLst/>
          </a:prstGeom>
          <a:noFill/>
          <a:ln w="19050" cap="flat" cmpd="sng">
            <a:solidFill>
              <a:schemeClr val="dk1"/>
            </a:solidFill>
            <a:prstDash val="solid"/>
            <a:round/>
            <a:headEnd type="none" w="med" len="med"/>
            <a:tailEnd type="none" w="med" len="med"/>
          </a:ln>
        </p:spPr>
      </p:cxnSp>
      <p:cxnSp>
        <p:nvCxnSpPr>
          <p:cNvPr id="603" name="Google Shape;603;p60"/>
          <p:cNvCxnSpPr>
            <a:cxnSpLocks/>
          </p:cNvCxnSpPr>
          <p:nvPr/>
        </p:nvCxnSpPr>
        <p:spPr>
          <a:xfrm rot="10800000">
            <a:off x="7167410" y="2355724"/>
            <a:ext cx="0" cy="137100"/>
          </a:xfrm>
          <a:prstGeom prst="straightConnector1">
            <a:avLst/>
          </a:prstGeom>
          <a:noFill/>
          <a:ln w="19050" cap="flat" cmpd="sng">
            <a:solidFill>
              <a:schemeClr val="dk1"/>
            </a:solidFill>
            <a:prstDash val="solid"/>
            <a:round/>
            <a:headEnd type="none" w="med" len="med"/>
            <a:tailEnd type="none" w="med" len="med"/>
          </a:ln>
        </p:spPr>
      </p:cxnSp>
      <p:cxnSp>
        <p:nvCxnSpPr>
          <p:cNvPr id="604" name="Google Shape;604;p60"/>
          <p:cNvCxnSpPr>
            <a:stCxn id="605" idx="0"/>
            <a:endCxn id="562" idx="2"/>
          </p:cNvCxnSpPr>
          <p:nvPr/>
        </p:nvCxnSpPr>
        <p:spPr>
          <a:xfrm rot="10800000" flipH="1">
            <a:off x="7167410" y="3075323"/>
            <a:ext cx="300" cy="137100"/>
          </a:xfrm>
          <a:prstGeom prst="straightConnector1">
            <a:avLst/>
          </a:prstGeom>
          <a:noFill/>
          <a:ln w="19050" cap="flat" cmpd="sng">
            <a:solidFill>
              <a:schemeClr val="dk1"/>
            </a:solidFill>
            <a:prstDash val="solid"/>
            <a:round/>
            <a:headEnd type="none" w="med" len="med"/>
            <a:tailEnd type="none" w="med" len="med"/>
          </a:ln>
        </p:spPr>
      </p:cxnSp>
      <p:cxnSp>
        <p:nvCxnSpPr>
          <p:cNvPr id="606" name="Google Shape;606;p60"/>
          <p:cNvCxnSpPr>
            <a:stCxn id="560" idx="0"/>
            <a:endCxn id="565" idx="2"/>
          </p:cNvCxnSpPr>
          <p:nvPr/>
        </p:nvCxnSpPr>
        <p:spPr>
          <a:xfrm rot="10800000">
            <a:off x="4460130" y="2345783"/>
            <a:ext cx="0" cy="139200"/>
          </a:xfrm>
          <a:prstGeom prst="straightConnector1">
            <a:avLst/>
          </a:prstGeom>
          <a:noFill/>
          <a:ln w="19050" cap="flat" cmpd="sng">
            <a:solidFill>
              <a:schemeClr val="dk1"/>
            </a:solidFill>
            <a:prstDash val="solid"/>
            <a:round/>
            <a:headEnd type="none" w="med" len="med"/>
            <a:tailEnd type="none" w="med" len="med"/>
          </a:ln>
        </p:spPr>
      </p:cxnSp>
      <p:cxnSp>
        <p:nvCxnSpPr>
          <p:cNvPr id="607" name="Google Shape;607;p60"/>
          <p:cNvCxnSpPr>
            <a:cxnSpLocks/>
            <a:stCxn id="559" idx="2"/>
          </p:cNvCxnSpPr>
          <p:nvPr/>
        </p:nvCxnSpPr>
        <p:spPr>
          <a:xfrm>
            <a:off x="3096890" y="4145421"/>
            <a:ext cx="0" cy="129900"/>
          </a:xfrm>
          <a:prstGeom prst="straightConnector1">
            <a:avLst/>
          </a:prstGeom>
          <a:noFill/>
          <a:ln w="19050" cap="flat" cmpd="sng">
            <a:solidFill>
              <a:schemeClr val="dk1"/>
            </a:solidFill>
            <a:prstDash val="solid"/>
            <a:round/>
            <a:headEnd type="none" w="med" len="med"/>
            <a:tailEnd type="none" w="med" len="med"/>
          </a:ln>
        </p:spPr>
      </p:cxnSp>
      <p:cxnSp>
        <p:nvCxnSpPr>
          <p:cNvPr id="608" name="Google Shape;608;p60"/>
          <p:cNvCxnSpPr>
            <a:cxnSpLocks/>
            <a:stCxn id="558" idx="0"/>
            <a:endCxn id="563" idx="2"/>
          </p:cNvCxnSpPr>
          <p:nvPr/>
        </p:nvCxnSpPr>
        <p:spPr>
          <a:xfrm flipH="1" flipV="1">
            <a:off x="1752694" y="2363565"/>
            <a:ext cx="11" cy="121418"/>
          </a:xfrm>
          <a:prstGeom prst="straightConnector1">
            <a:avLst/>
          </a:prstGeom>
          <a:noFill/>
          <a:ln w="19050" cap="flat" cmpd="sng">
            <a:solidFill>
              <a:schemeClr val="dk1"/>
            </a:solidFill>
            <a:prstDash val="solid"/>
            <a:round/>
            <a:headEnd type="none" w="med" len="med"/>
            <a:tailEnd type="none" w="med" len="med"/>
          </a:ln>
        </p:spPr>
      </p:cxnSp>
      <p:sp>
        <p:nvSpPr>
          <p:cNvPr id="574" name="Google Shape;574;p60"/>
          <p:cNvSpPr/>
          <p:nvPr/>
        </p:nvSpPr>
        <p:spPr>
          <a:xfrm>
            <a:off x="1661060" y="3212423"/>
            <a:ext cx="183300" cy="183300"/>
          </a:xfrm>
          <a:prstGeom prst="roundRect">
            <a:avLst>
              <a:gd name="adj" fmla="val 1666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576" name="Google Shape;576;p60"/>
          <p:cNvSpPr/>
          <p:nvPr/>
        </p:nvSpPr>
        <p:spPr>
          <a:xfrm>
            <a:off x="3005246" y="3212423"/>
            <a:ext cx="183300" cy="183300"/>
          </a:xfrm>
          <a:prstGeom prst="roundRect">
            <a:avLst>
              <a:gd name="adj" fmla="val 1666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578" name="Google Shape;578;p60"/>
          <p:cNvSpPr/>
          <p:nvPr/>
        </p:nvSpPr>
        <p:spPr>
          <a:xfrm>
            <a:off x="4368410" y="3212423"/>
            <a:ext cx="183300" cy="183300"/>
          </a:xfrm>
          <a:prstGeom prst="roundRect">
            <a:avLst>
              <a:gd name="adj" fmla="val 1666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580" name="Google Shape;580;p60"/>
          <p:cNvSpPr/>
          <p:nvPr/>
        </p:nvSpPr>
        <p:spPr>
          <a:xfrm>
            <a:off x="5722085" y="3212423"/>
            <a:ext cx="183300" cy="183300"/>
          </a:xfrm>
          <a:prstGeom prst="roundRect">
            <a:avLst>
              <a:gd name="adj" fmla="val 1666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605" name="Google Shape;605;p60"/>
          <p:cNvSpPr/>
          <p:nvPr/>
        </p:nvSpPr>
        <p:spPr>
          <a:xfrm>
            <a:off x="7075760" y="3212423"/>
            <a:ext cx="183300" cy="183300"/>
          </a:xfrm>
          <a:prstGeom prst="roundRect">
            <a:avLst>
              <a:gd name="adj" fmla="val 1666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panose="02020603050405020304" pitchFamily="18" charset="0"/>
              <a:cs typeface="Times New Roman" panose="02020603050405020304" pitchFamily="18" charset="0"/>
            </a:endParaRPr>
          </a:p>
        </p:txBody>
      </p:sp>
      <p:sp>
        <p:nvSpPr>
          <p:cNvPr id="2" name="Google Shape;559;p60">
            <a:extLst>
              <a:ext uri="{FF2B5EF4-FFF2-40B4-BE49-F238E27FC236}">
                <a16:creationId xmlns="" xmlns:a16="http://schemas.microsoft.com/office/drawing/2014/main" id="{02058E8C-9ECF-D665-C4C5-48613EC29A03}"/>
              </a:ext>
            </a:extLst>
          </p:cNvPr>
          <p:cNvSpPr/>
          <p:nvPr/>
        </p:nvSpPr>
        <p:spPr>
          <a:xfrm>
            <a:off x="5456034" y="3555021"/>
            <a:ext cx="734700" cy="5904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latin typeface="Times New Roman" panose="02020603050405020304" pitchFamily="18" charset="0"/>
                <a:cs typeface="Times New Roman" panose="02020603050405020304" pitchFamily="18" charset="0"/>
              </a:rPr>
              <a:t>5</a:t>
            </a:r>
            <a:endParaRPr sz="1200" dirty="0">
              <a:latin typeface="Times New Roman" panose="02020603050405020304" pitchFamily="18" charset="0"/>
              <a:cs typeface="Times New Roman" panose="02020603050405020304" pitchFamily="18" charset="0"/>
            </a:endParaRPr>
          </a:p>
        </p:txBody>
      </p:sp>
      <p:cxnSp>
        <p:nvCxnSpPr>
          <p:cNvPr id="3" name="Google Shape;575;p60">
            <a:extLst>
              <a:ext uri="{FF2B5EF4-FFF2-40B4-BE49-F238E27FC236}">
                <a16:creationId xmlns="" xmlns:a16="http://schemas.microsoft.com/office/drawing/2014/main" id="{D4837DFE-4540-19F2-EF9B-BFDDDCDC16B8}"/>
              </a:ext>
            </a:extLst>
          </p:cNvPr>
          <p:cNvCxnSpPr>
            <a:cxnSpLocks/>
          </p:cNvCxnSpPr>
          <p:nvPr/>
        </p:nvCxnSpPr>
        <p:spPr>
          <a:xfrm>
            <a:off x="5813735" y="3395721"/>
            <a:ext cx="0" cy="159300"/>
          </a:xfrm>
          <a:prstGeom prst="straightConnector1">
            <a:avLst/>
          </a:prstGeom>
          <a:noFill/>
          <a:ln w="19050" cap="flat" cmpd="sng">
            <a:solidFill>
              <a:schemeClr val="dk1"/>
            </a:solidFill>
            <a:prstDash val="solid"/>
            <a:round/>
            <a:headEnd type="none" w="med" len="med"/>
            <a:tailEnd type="none" w="med" len="med"/>
          </a:ln>
        </p:spPr>
      </p:cxnSp>
      <p:cxnSp>
        <p:nvCxnSpPr>
          <p:cNvPr id="4" name="Google Shape;575;p60">
            <a:extLst>
              <a:ext uri="{FF2B5EF4-FFF2-40B4-BE49-F238E27FC236}">
                <a16:creationId xmlns="" xmlns:a16="http://schemas.microsoft.com/office/drawing/2014/main" id="{33A971E2-D556-EC9D-CA93-21C77478FDCB}"/>
              </a:ext>
            </a:extLst>
          </p:cNvPr>
          <p:cNvCxnSpPr>
            <a:cxnSpLocks/>
          </p:cNvCxnSpPr>
          <p:nvPr/>
        </p:nvCxnSpPr>
        <p:spPr>
          <a:xfrm>
            <a:off x="5823384" y="4145421"/>
            <a:ext cx="0" cy="159300"/>
          </a:xfrm>
          <a:prstGeom prst="straightConnector1">
            <a:avLst/>
          </a:prstGeom>
          <a:noFill/>
          <a:ln w="19050" cap="flat" cmpd="sng">
            <a:solidFill>
              <a:schemeClr val="dk1"/>
            </a:solidFill>
            <a:prstDash val="solid"/>
            <a:round/>
            <a:headEnd type="none" w="med" len="med"/>
            <a:tailEnd type="none" w="med" len="med"/>
          </a:ln>
        </p:spPr>
      </p:cxnSp>
      <p:sp>
        <p:nvSpPr>
          <p:cNvPr id="6" name="TextBox 5">
            <a:extLst>
              <a:ext uri="{FF2B5EF4-FFF2-40B4-BE49-F238E27FC236}">
                <a16:creationId xmlns="" xmlns:a16="http://schemas.microsoft.com/office/drawing/2014/main" id="{50400AC9-F372-25F0-1728-39EB3B4FBDC6}"/>
              </a:ext>
            </a:extLst>
          </p:cNvPr>
          <p:cNvSpPr txBox="1"/>
          <p:nvPr/>
        </p:nvSpPr>
        <p:spPr>
          <a:xfrm>
            <a:off x="6013365" y="2051314"/>
            <a:ext cx="2383076" cy="276999"/>
          </a:xfrm>
          <a:prstGeom prst="rect">
            <a:avLst/>
          </a:prstGeom>
          <a:noFill/>
        </p:spPr>
        <p:txBody>
          <a:bodyPr wrap="square" rtlCol="0">
            <a:spAutoFit/>
          </a:bodyPr>
          <a:lstStyle/>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Managing Diversity and Inclusion</a:t>
            </a:r>
            <a:endParaRPr lang="en-US" sz="12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 xmlns:a16="http://schemas.microsoft.com/office/drawing/2014/main" id="{A00B5D0D-345C-64EB-4818-9D11FF0909E2}"/>
              </a:ext>
            </a:extLst>
          </p:cNvPr>
          <p:cNvSpPr txBox="1"/>
          <p:nvPr/>
        </p:nvSpPr>
        <p:spPr>
          <a:xfrm>
            <a:off x="770969" y="1071939"/>
            <a:ext cx="7446800" cy="830997"/>
          </a:xfrm>
          <a:prstGeom prst="rect">
            <a:avLst/>
          </a:prstGeom>
          <a:noFill/>
        </p:spPr>
        <p:txBody>
          <a:bodyPr wrap="square" rtlCol="0">
            <a:spAutoFit/>
          </a:bodyPr>
          <a:lstStyle/>
          <a:p>
            <a:pPr algn="ct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papers discuss the integration of employee engagement within an organization's HRM fabric to achieve sustainable competitive advantage. Engagement needs to be embedded and supported strategically across all areas of the employer-employee relationship. </a:t>
            </a:r>
            <a:endParaRPr lang="en-US" sz="1200" dirty="0">
              <a:latin typeface="Times New Roman" panose="02020603050405020304" pitchFamily="18" charset="0"/>
              <a:cs typeface="Times New Roman" panose="02020603050405020304" pitchFamily="18" charset="0"/>
            </a:endParaRPr>
          </a:p>
          <a:p>
            <a:pPr algn="ct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148CD5-A8DD-63A1-8F2B-62152B60BBD2}"/>
              </a:ext>
            </a:extLst>
          </p:cNvPr>
          <p:cNvSpPr>
            <a:spLocks noGrp="1"/>
          </p:cNvSpPr>
          <p:nvPr>
            <p:ph type="title"/>
          </p:nvPr>
        </p:nvSpPr>
        <p:spPr>
          <a:xfrm>
            <a:off x="720000" y="707492"/>
            <a:ext cx="7704000" cy="572700"/>
          </a:xfrm>
        </p:spPr>
        <p:txBody>
          <a:bodyPr/>
          <a:lstStyle/>
          <a:p>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HOW HUMAN RESOURCE MANAGEMENT CAN SUPPORT COMPETITIVE ADVANTAGE</a:t>
            </a:r>
            <a:endParaRPr lang="en-US" sz="1400" dirty="0"/>
          </a:p>
        </p:txBody>
      </p:sp>
      <p:pic>
        <p:nvPicPr>
          <p:cNvPr id="4" name="Picture 3" descr="Text, letter&#10;&#10;Description automatically generated">
            <a:extLst>
              <a:ext uri="{FF2B5EF4-FFF2-40B4-BE49-F238E27FC236}">
                <a16:creationId xmlns="" xmlns:a16="http://schemas.microsoft.com/office/drawing/2014/main" id="{7C709F86-0AD7-7DBD-51FB-5DE06F99EE51}"/>
              </a:ext>
            </a:extLst>
          </p:cNvPr>
          <p:cNvPicPr>
            <a:picLocks noChangeAspect="1"/>
          </p:cNvPicPr>
          <p:nvPr/>
        </p:nvPicPr>
        <p:blipFill>
          <a:blip r:embed="rId2"/>
          <a:stretch>
            <a:fillRect/>
          </a:stretch>
        </p:blipFill>
        <p:spPr>
          <a:xfrm>
            <a:off x="3372503" y="1344367"/>
            <a:ext cx="2221346" cy="3261500"/>
          </a:xfrm>
          <a:prstGeom prst="rect">
            <a:avLst/>
          </a:prstGeom>
        </p:spPr>
      </p:pic>
      <p:pic>
        <p:nvPicPr>
          <p:cNvPr id="6" name="Picture 5" descr="Text, letter&#10;&#10;Description automatically generated">
            <a:extLst>
              <a:ext uri="{FF2B5EF4-FFF2-40B4-BE49-F238E27FC236}">
                <a16:creationId xmlns="" xmlns:a16="http://schemas.microsoft.com/office/drawing/2014/main" id="{99C9C259-87C8-5EBF-B9A9-AF2008C1B52D}"/>
              </a:ext>
            </a:extLst>
          </p:cNvPr>
          <p:cNvPicPr>
            <a:picLocks noChangeAspect="1"/>
          </p:cNvPicPr>
          <p:nvPr/>
        </p:nvPicPr>
        <p:blipFill>
          <a:blip r:embed="rId3"/>
          <a:stretch>
            <a:fillRect/>
          </a:stretch>
        </p:blipFill>
        <p:spPr>
          <a:xfrm>
            <a:off x="5906908" y="1344367"/>
            <a:ext cx="2517092" cy="3261500"/>
          </a:xfrm>
          <a:prstGeom prst="rect">
            <a:avLst/>
          </a:prstGeom>
        </p:spPr>
      </p:pic>
      <p:pic>
        <p:nvPicPr>
          <p:cNvPr id="8" name="Picture 7" descr="Text&#10;&#10;Description automatically generated">
            <a:extLst>
              <a:ext uri="{FF2B5EF4-FFF2-40B4-BE49-F238E27FC236}">
                <a16:creationId xmlns="" xmlns:a16="http://schemas.microsoft.com/office/drawing/2014/main" id="{5701EA0D-D914-DBC5-E5EC-2F4E6386EE28}"/>
              </a:ext>
            </a:extLst>
          </p:cNvPr>
          <p:cNvPicPr>
            <a:picLocks noChangeAspect="1"/>
          </p:cNvPicPr>
          <p:nvPr/>
        </p:nvPicPr>
        <p:blipFill>
          <a:blip r:embed="rId4"/>
          <a:stretch>
            <a:fillRect/>
          </a:stretch>
        </p:blipFill>
        <p:spPr>
          <a:xfrm>
            <a:off x="720000" y="1344367"/>
            <a:ext cx="2339445" cy="3261500"/>
          </a:xfrm>
          <a:prstGeom prst="rect">
            <a:avLst/>
          </a:prstGeom>
        </p:spPr>
      </p:pic>
      <p:sp>
        <p:nvSpPr>
          <p:cNvPr id="10" name="TextBox 9">
            <a:extLst>
              <a:ext uri="{FF2B5EF4-FFF2-40B4-BE49-F238E27FC236}">
                <a16:creationId xmlns="" xmlns:a16="http://schemas.microsoft.com/office/drawing/2014/main" id="{6670EADC-5983-99EE-6E3D-992BE91F0C59}"/>
              </a:ext>
            </a:extLst>
          </p:cNvPr>
          <p:cNvSpPr txBox="1"/>
          <p:nvPr/>
        </p:nvSpPr>
        <p:spPr>
          <a:xfrm>
            <a:off x="622300" y="4635501"/>
            <a:ext cx="1816100" cy="246221"/>
          </a:xfrm>
          <a:prstGeom prst="rect">
            <a:avLst/>
          </a:prstGeom>
          <a:noFill/>
        </p:spPr>
        <p:txBody>
          <a:bodyPr wrap="square" rtlCol="0">
            <a:spAutoFit/>
          </a:bodyPr>
          <a:lstStyle/>
          <a:p>
            <a:r>
              <a:rPr lang="en-US" sz="1000" dirty="0"/>
              <a:t>(Albrecht et al., 2015)</a:t>
            </a:r>
          </a:p>
        </p:txBody>
      </p:sp>
      <p:sp>
        <p:nvSpPr>
          <p:cNvPr id="11" name="TextBox 10">
            <a:extLst>
              <a:ext uri="{FF2B5EF4-FFF2-40B4-BE49-F238E27FC236}">
                <a16:creationId xmlns="" xmlns:a16="http://schemas.microsoft.com/office/drawing/2014/main" id="{DE26CBDD-B18F-25A7-DA63-A3BE67C9986E}"/>
              </a:ext>
            </a:extLst>
          </p:cNvPr>
          <p:cNvSpPr txBox="1"/>
          <p:nvPr/>
        </p:nvSpPr>
        <p:spPr>
          <a:xfrm>
            <a:off x="3285066" y="4635501"/>
            <a:ext cx="1502833" cy="369332"/>
          </a:xfrm>
          <a:prstGeom prst="rect">
            <a:avLst/>
          </a:prstGeom>
          <a:noFill/>
        </p:spPr>
        <p:txBody>
          <a:bodyPr wrap="square" rtlCol="0">
            <a:spAutoFit/>
          </a:bodyPr>
          <a:lstStyle/>
          <a:p>
            <a:r>
              <a:rPr lang="en-US" sz="1000" dirty="0">
                <a:solidFill>
                  <a:srgbClr val="000000"/>
                </a:solidFill>
                <a:effectLst/>
                <a:latin typeface="Times New Roman" panose="02020603050405020304" pitchFamily="18" charset="0"/>
              </a:rPr>
              <a:t>(</a:t>
            </a:r>
            <a:r>
              <a:rPr lang="en-US" sz="1000" dirty="0" err="1">
                <a:solidFill>
                  <a:srgbClr val="000000"/>
                </a:solidFill>
                <a:effectLst/>
                <a:latin typeface="Times New Roman" panose="02020603050405020304" pitchFamily="18" charset="0"/>
              </a:rPr>
              <a:t>Zikic</a:t>
            </a:r>
            <a:r>
              <a:rPr lang="en-US" sz="1000" dirty="0">
                <a:solidFill>
                  <a:srgbClr val="000000"/>
                </a:solidFill>
                <a:effectLst/>
                <a:latin typeface="Times New Roman" panose="02020603050405020304" pitchFamily="18" charset="0"/>
              </a:rPr>
              <a:t>) 2015</a:t>
            </a:r>
          </a:p>
          <a:p>
            <a:endParaRPr lang="en-US" sz="800" dirty="0"/>
          </a:p>
        </p:txBody>
      </p:sp>
      <p:sp>
        <p:nvSpPr>
          <p:cNvPr id="13" name="TextBox 12">
            <a:extLst>
              <a:ext uri="{FF2B5EF4-FFF2-40B4-BE49-F238E27FC236}">
                <a16:creationId xmlns="" xmlns:a16="http://schemas.microsoft.com/office/drawing/2014/main" id="{72A684E8-1A37-F017-D5ED-1E5FEE84756E}"/>
              </a:ext>
            </a:extLst>
          </p:cNvPr>
          <p:cNvSpPr txBox="1"/>
          <p:nvPr/>
        </p:nvSpPr>
        <p:spPr>
          <a:xfrm>
            <a:off x="5809541" y="4605867"/>
            <a:ext cx="2026359" cy="246221"/>
          </a:xfrm>
          <a:prstGeom prst="rect">
            <a:avLst/>
          </a:prstGeom>
          <a:noFill/>
        </p:spPr>
        <p:txBody>
          <a:bodyPr wrap="square" rtlCol="0">
            <a:spAutoFit/>
          </a:bodyPr>
          <a:lstStyle/>
          <a:p>
            <a:r>
              <a:rPr lang="en-US" sz="1000" dirty="0">
                <a:latin typeface="Times New Roman" panose="02020603050405020304" pitchFamily="18" charset="0"/>
                <a:cs typeface="Times New Roman" panose="02020603050405020304" pitchFamily="18" charset="0"/>
              </a:rPr>
              <a:t>Bacon, N (2001)</a:t>
            </a:r>
          </a:p>
        </p:txBody>
      </p:sp>
    </p:spTree>
    <p:extLst>
      <p:ext uri="{BB962C8B-B14F-4D97-AF65-F5344CB8AC3E}">
        <p14:creationId xmlns="" xmlns:p14="http://schemas.microsoft.com/office/powerpoint/2010/main" val="1015200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pic>
        <p:nvPicPr>
          <p:cNvPr id="3" name="Picture 2" descr="A person standing next to a white board&#10;&#10;Description automatically generated with low confidence">
            <a:extLst>
              <a:ext uri="{FF2B5EF4-FFF2-40B4-BE49-F238E27FC236}">
                <a16:creationId xmlns="" xmlns:a16="http://schemas.microsoft.com/office/drawing/2014/main" id="{7DEF4386-0B04-8B1B-0CF0-AA466DF78F73}"/>
              </a:ext>
            </a:extLst>
          </p:cNvPr>
          <p:cNvPicPr>
            <a:picLocks noChangeAspect="1"/>
          </p:cNvPicPr>
          <p:nvPr/>
        </p:nvPicPr>
        <p:blipFill>
          <a:blip r:embed="rId3">
            <a:extLst>
              <a:ext uri="{BEBA8EAE-BF5A-486C-A8C5-ECC9F3942E4B}">
                <a14:imgProps xmlns="" xmlns:a14="http://schemas.microsoft.com/office/drawing/2010/main">
                  <a14:imgLayer r:embed="rId4">
                    <a14:imgEffect>
                      <a14:backgroundRemoval t="9959" b="94025" l="10000" r="90000">
                        <a14:foregroundMark x1="27708" y1="15466" x2="29688" y2="45636"/>
                        <a14:foregroundMark x1="29688" y1="45636" x2="26146" y2="57176"/>
                        <a14:foregroundMark x1="22135" y1="29291" x2="18177" y2="41535"/>
                        <a14:foregroundMark x1="18177" y1="41535" x2="21927" y2="48272"/>
                        <a14:foregroundMark x1="33281" y1="32045" x2="31406" y2="46983"/>
                        <a14:foregroundMark x1="31406" y1="46983" x2="30938" y2="48037"/>
                        <a14:foregroundMark x1="29792" y1="13825" x2="30677" y2="22437"/>
                        <a14:foregroundMark x1="25469" y1="23960" x2="20938" y2="35677"/>
                        <a14:foregroundMark x1="35938" y1="41301" x2="45833" y2="43175"/>
                        <a14:foregroundMark x1="31146" y1="51552" x2="30833" y2="92501"/>
                        <a14:foregroundMark x1="25156" y1="53544" x2="25781" y2="65964"/>
                        <a14:foregroundMark x1="25781" y1="65964" x2="20729" y2="91506"/>
                        <a14:foregroundMark x1="29375" y1="34153" x2="28490" y2="26831"/>
                        <a14:foregroundMark x1="24271" y1="26069" x2="23698" y2="36438"/>
                        <a14:foregroundMark x1="25156" y1="21441" x2="20573" y2="29408"/>
                        <a14:foregroundMark x1="25469" y1="24077" x2="27708" y2="39660"/>
                        <a14:foregroundMark x1="67135" y1="93380" x2="63906" y2="93673"/>
                        <a14:foregroundMark x1="80365" y1="93146" x2="80365" y2="93146"/>
                        <a14:foregroundMark x1="80573" y1="93497" x2="80573" y2="93497"/>
                        <a14:foregroundMark x1="83125" y1="94025" x2="83125" y2="94025"/>
                        <a14:foregroundMark x1="85000" y1="93907" x2="86146" y2="93907"/>
                      </a14:backgroundRemoval>
                    </a14:imgEffect>
                  </a14:imgLayer>
                </a14:imgProps>
              </a:ext>
            </a:extLst>
          </a:blip>
          <a:stretch>
            <a:fillRect/>
          </a:stretch>
        </p:blipFill>
        <p:spPr>
          <a:xfrm>
            <a:off x="5890666" y="1788160"/>
            <a:ext cx="3713002" cy="3301090"/>
          </a:xfrm>
          <a:prstGeom prst="rect">
            <a:avLst/>
          </a:prstGeom>
        </p:spPr>
      </p:pic>
      <p:sp>
        <p:nvSpPr>
          <p:cNvPr id="521" name="Google Shape;521;p57"/>
          <p:cNvSpPr txBox="1">
            <a:spLocks noGrp="1"/>
          </p:cNvSpPr>
          <p:nvPr>
            <p:ph type="title"/>
          </p:nvPr>
        </p:nvSpPr>
        <p:spPr>
          <a:xfrm>
            <a:off x="205302" y="401680"/>
            <a:ext cx="4834058" cy="484230"/>
          </a:xfrm>
          <a:prstGeom prst="rect">
            <a:avLst/>
          </a:prstGeom>
        </p:spPr>
        <p:txBody>
          <a:bodyPr spcFirstLastPara="1" wrap="square" lIns="91425" tIns="91425" rIns="91425" bIns="91425" anchor="b" anchorCtr="0">
            <a:noAutofit/>
          </a:bodyPr>
          <a:lstStyle/>
          <a:p>
            <a:pPr marL="0" marR="0"/>
            <a:r>
              <a:rPr lang="en-US" sz="1400" b="1" dirty="0">
                <a:effectLst/>
                <a:latin typeface="Times New Roman" panose="02020603050405020304" pitchFamily="18" charset="0"/>
                <a:ea typeface="Times New Roman" panose="02020603050405020304" pitchFamily="18" charset="0"/>
              </a:rPr>
              <a:t>JOB TITLE: MARKETING MANAGER</a:t>
            </a:r>
            <a:endParaRPr lang="en-US" sz="1400" dirty="0">
              <a:effectLst/>
              <a:latin typeface="Times New Roman" panose="02020603050405020304" pitchFamily="18" charset="0"/>
              <a:ea typeface="Times New Roman" panose="02020603050405020304" pitchFamily="18" charset="0"/>
            </a:endParaRPr>
          </a:p>
        </p:txBody>
      </p:sp>
      <p:sp>
        <p:nvSpPr>
          <p:cNvPr id="522" name="Google Shape;522;p57"/>
          <p:cNvSpPr txBox="1">
            <a:spLocks noGrp="1"/>
          </p:cNvSpPr>
          <p:nvPr>
            <p:ph type="subTitle" idx="1"/>
          </p:nvPr>
        </p:nvSpPr>
        <p:spPr>
          <a:xfrm>
            <a:off x="205302" y="885910"/>
            <a:ext cx="6393618" cy="4066180"/>
          </a:xfrm>
          <a:prstGeom prst="rect">
            <a:avLst/>
          </a:prstGeom>
        </p:spPr>
        <p:txBody>
          <a:bodyPr spcFirstLastPara="1" wrap="square" lIns="91425" tIns="91425" rIns="91425" bIns="91425" anchor="t" anchorCtr="0">
            <a:noAutofit/>
          </a:bodyPr>
          <a:lstStyle/>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Create and implement marketing plans that are in line with the objectives and goals of the organization</a:t>
            </a:r>
            <a:r>
              <a:rPr lang="en-US" dirty="0">
                <a:latin typeface="Times New Roman" panose="02020603050405020304" pitchFamily="18" charset="0"/>
                <a:ea typeface="Times New Roman" panose="02020603050405020304" pitchFamily="18" charset="0"/>
              </a:rPr>
              <a:t>.</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Ensure that marketing initiatives are in line with the company's broader strategy by working with other departments.</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Create and put into </a:t>
            </a:r>
            <a:r>
              <a:rPr lang="en-US" dirty="0" err="1">
                <a:effectLst/>
                <a:latin typeface="Times New Roman" panose="02020603050405020304" pitchFamily="18" charset="0"/>
                <a:ea typeface="Times New Roman" panose="02020603050405020304" pitchFamily="18" charset="0"/>
              </a:rPr>
              <a:t>practise</a:t>
            </a:r>
            <a:r>
              <a:rPr lang="en-US" dirty="0">
                <a:effectLst/>
                <a:latin typeface="Times New Roman" panose="02020603050405020304" pitchFamily="18" charset="0"/>
                <a:ea typeface="Times New Roman" panose="02020603050405020304" pitchFamily="18" charset="0"/>
              </a:rPr>
              <a:t> market research projects to find new market segments and development prospects.</a:t>
            </a:r>
          </a:p>
          <a:p>
            <a:pPr marL="0" marR="0">
              <a:lnSpc>
                <a:spcPct val="150000"/>
              </a:lnSpc>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O</a:t>
            </a:r>
            <a:r>
              <a:rPr lang="en-US" dirty="0">
                <a:effectLst/>
                <a:latin typeface="Times New Roman" panose="02020603050405020304" pitchFamily="18" charset="0"/>
                <a:ea typeface="Times New Roman" panose="02020603050405020304" pitchFamily="18" charset="0"/>
              </a:rPr>
              <a:t>versee the creation of product positioning and messaging that sets the company's goods and services apart from competitors.</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Oversee a group of marketing experts through coaching, offering feedback, and managing performance.</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Monitoring and evaluating marketing performance data while regularly reporting to senior management and making recommendations.</a:t>
            </a:r>
          </a:p>
          <a:p>
            <a:pPr marL="0" marR="0">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0" marR="0" indent="0">
              <a:lnSpc>
                <a:spcPct val="150000"/>
              </a:lnSpc>
            </a:pPr>
            <a:r>
              <a:rPr lang="en-US" sz="800" i="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Senior marketing manager jobs - 2023 | indeed.com. ]</a:t>
            </a:r>
            <a:endParaRPr lang="en-US" sz="8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nSpc>
                <a:spcPct val="150000"/>
              </a:lnSpc>
            </a:pPr>
            <a:endParaRPr lang="en-US"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21" name="Google Shape;521;p57"/>
          <p:cNvSpPr txBox="1">
            <a:spLocks noGrp="1"/>
          </p:cNvSpPr>
          <p:nvPr>
            <p:ph type="title"/>
          </p:nvPr>
        </p:nvSpPr>
        <p:spPr>
          <a:xfrm>
            <a:off x="372823" y="512656"/>
            <a:ext cx="4199177" cy="484230"/>
          </a:xfrm>
          <a:prstGeom prst="rect">
            <a:avLst/>
          </a:prstGeom>
        </p:spPr>
        <p:txBody>
          <a:bodyPr spcFirstLastPara="1" wrap="square" lIns="91425" tIns="91425" rIns="91425" bIns="91425" anchor="b" anchorCtr="0">
            <a:noAutofit/>
          </a:bodyPr>
          <a:lstStyle/>
          <a:p>
            <a:pPr marL="0" marR="0"/>
            <a:r>
              <a:rPr lang="en-US" sz="1400" b="1" dirty="0">
                <a:effectLst/>
                <a:latin typeface="Times New Roman" panose="02020603050405020304" pitchFamily="18" charset="0"/>
                <a:ea typeface="Times New Roman" panose="02020603050405020304" pitchFamily="18" charset="0"/>
              </a:rPr>
              <a:t>PERSON SPECIFICATION </a:t>
            </a:r>
          </a:p>
        </p:txBody>
      </p:sp>
      <p:sp>
        <p:nvSpPr>
          <p:cNvPr id="522" name="Google Shape;522;p57"/>
          <p:cNvSpPr txBox="1">
            <a:spLocks noGrp="1"/>
          </p:cNvSpPr>
          <p:nvPr>
            <p:ph type="subTitle" idx="1"/>
          </p:nvPr>
        </p:nvSpPr>
        <p:spPr>
          <a:xfrm>
            <a:off x="245823" y="1045632"/>
            <a:ext cx="6417444" cy="4021667"/>
          </a:xfrm>
          <a:prstGeom prst="rect">
            <a:avLst/>
          </a:prstGeom>
        </p:spPr>
        <p:txBody>
          <a:bodyPr spcFirstLastPara="1" wrap="square" lIns="91425" tIns="91425" rIns="91425" bIns="91425" anchor="t" anchorCtr="0">
            <a:noAutofit/>
          </a:bodyPr>
          <a:lstStyle/>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Bachelor’s degree in marketing, Business Administration or a related field.</a:t>
            </a:r>
          </a:p>
          <a:p>
            <a:pPr marL="0" marR="0">
              <a:lnSpc>
                <a:spcPct val="150000"/>
              </a:lnSpc>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A</a:t>
            </a:r>
            <a:r>
              <a:rPr lang="en-US" dirty="0">
                <a:effectLst/>
                <a:latin typeface="Times New Roman" panose="02020603050405020304" pitchFamily="18" charset="0"/>
                <a:ea typeface="Times New Roman" panose="02020603050405020304" pitchFamily="18" charset="0"/>
              </a:rPr>
              <a:t> minimum of five years of experience in marketing management, with a track record of successfully creating and implementing marketing strategies.</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Knowledge of the three strategic options: focus, differentiation, and cost leadership.</a:t>
            </a:r>
          </a:p>
          <a:p>
            <a:pPr marL="0" marR="0">
              <a:lnSpc>
                <a:spcPct val="150000"/>
              </a:lnSpc>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E</a:t>
            </a:r>
            <a:r>
              <a:rPr lang="en-US" dirty="0">
                <a:effectLst/>
                <a:latin typeface="Times New Roman" panose="02020603050405020304" pitchFamily="18" charset="0"/>
                <a:ea typeface="Times New Roman" panose="02020603050405020304" pitchFamily="18" charset="0"/>
              </a:rPr>
              <a:t>xperience coaching, providing feedback, and overseeing the performance of a team of marketing experts.</a:t>
            </a:r>
          </a:p>
          <a:p>
            <a:pPr marL="0" marR="0">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 track record of successfully collaborating with other departments to match marketing efforts with the overall business plan.</a:t>
            </a:r>
          </a:p>
          <a:p>
            <a:pPr marL="0" marR="0">
              <a:lnSpc>
                <a:spcPct val="150000"/>
              </a:lnSpc>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S</a:t>
            </a:r>
            <a:r>
              <a:rPr lang="en-US" dirty="0">
                <a:effectLst/>
                <a:latin typeface="Times New Roman" panose="02020603050405020304" pitchFamily="18" charset="0"/>
                <a:ea typeface="Times New Roman" panose="02020603050405020304" pitchFamily="18" charset="0"/>
              </a:rPr>
              <a:t>trong analytical capabilities, including experience assessing marketing performance measures.</a:t>
            </a:r>
          </a:p>
        </p:txBody>
      </p:sp>
      <p:pic>
        <p:nvPicPr>
          <p:cNvPr id="7" name="Picture 6" descr="A group of people in suits&#10;&#10;Description automatically generated with medium confidence">
            <a:extLst>
              <a:ext uri="{FF2B5EF4-FFF2-40B4-BE49-F238E27FC236}">
                <a16:creationId xmlns="" xmlns:a16="http://schemas.microsoft.com/office/drawing/2014/main" id="{579A4CE8-01FF-BE36-C3A4-954F96099BB4}"/>
              </a:ext>
            </a:extLst>
          </p:cNvPr>
          <p:cNvPicPr>
            <a:picLocks noChangeAspect="1"/>
          </p:cNvPicPr>
          <p:nvPr/>
        </p:nvPicPr>
        <p:blipFill>
          <a:blip r:embed="rId3"/>
          <a:stretch>
            <a:fillRect/>
          </a:stretch>
        </p:blipFill>
        <p:spPr>
          <a:xfrm>
            <a:off x="6045455" y="1771344"/>
            <a:ext cx="3564211" cy="3549955"/>
          </a:xfrm>
          <a:prstGeom prst="rect">
            <a:avLst/>
          </a:prstGeom>
        </p:spPr>
      </p:pic>
    </p:spTree>
    <p:extLst>
      <p:ext uri="{BB962C8B-B14F-4D97-AF65-F5344CB8AC3E}">
        <p14:creationId xmlns="" xmlns:p14="http://schemas.microsoft.com/office/powerpoint/2010/main" val="1319143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pic>
        <p:nvPicPr>
          <p:cNvPr id="3" name="Picture 2" descr="A person and person sitting at a table with laptops&#10;&#10;Description automatically generated with medium confidence">
            <a:extLst>
              <a:ext uri="{FF2B5EF4-FFF2-40B4-BE49-F238E27FC236}">
                <a16:creationId xmlns="" xmlns:a16="http://schemas.microsoft.com/office/drawing/2014/main" id="{B225E3F6-A502-3E8B-8607-66A750B41EDF}"/>
              </a:ext>
            </a:extLst>
          </p:cNvPr>
          <p:cNvPicPr>
            <a:picLocks noChangeAspect="1"/>
          </p:cNvPicPr>
          <p:nvPr/>
        </p:nvPicPr>
        <p:blipFill>
          <a:blip r:embed="rId3"/>
          <a:stretch>
            <a:fillRect/>
          </a:stretch>
        </p:blipFill>
        <p:spPr>
          <a:xfrm>
            <a:off x="5405121" y="2632710"/>
            <a:ext cx="4573903" cy="3049269"/>
          </a:xfrm>
          <a:prstGeom prst="rect">
            <a:avLst/>
          </a:prstGeom>
        </p:spPr>
      </p:pic>
      <p:sp>
        <p:nvSpPr>
          <p:cNvPr id="521" name="Google Shape;521;p57"/>
          <p:cNvSpPr txBox="1">
            <a:spLocks noGrp="1"/>
          </p:cNvSpPr>
          <p:nvPr>
            <p:ph type="title"/>
          </p:nvPr>
        </p:nvSpPr>
        <p:spPr>
          <a:xfrm>
            <a:off x="337382" y="538841"/>
            <a:ext cx="6063418" cy="484230"/>
          </a:xfrm>
          <a:prstGeom prst="rect">
            <a:avLst/>
          </a:prstGeom>
        </p:spPr>
        <p:txBody>
          <a:bodyPr spcFirstLastPara="1" wrap="square" lIns="91425" tIns="91425" rIns="91425" bIns="91425" anchor="b" anchorCtr="0">
            <a:noAutofit/>
          </a:bodyPr>
          <a:lstStyle/>
          <a:p>
            <a:pPr marL="0" marR="0"/>
            <a:r>
              <a:rPr lang="en-US" sz="1400" b="1" dirty="0">
                <a:effectLst/>
                <a:latin typeface="Times New Roman" panose="02020603050405020304" pitchFamily="18" charset="0"/>
                <a:ea typeface="Times New Roman" panose="02020603050405020304" pitchFamily="18" charset="0"/>
              </a:rPr>
              <a:t>INTERVIEW PROTOCOL: MARKETING MANAGER</a:t>
            </a:r>
            <a:endParaRPr lang="en-US" sz="1400" dirty="0">
              <a:effectLst/>
              <a:latin typeface="Times New Roman" panose="02020603050405020304" pitchFamily="18" charset="0"/>
              <a:ea typeface="Times New Roman" panose="02020603050405020304" pitchFamily="18" charset="0"/>
            </a:endParaRPr>
          </a:p>
        </p:txBody>
      </p:sp>
      <p:sp>
        <p:nvSpPr>
          <p:cNvPr id="522" name="Google Shape;522;p57"/>
          <p:cNvSpPr txBox="1">
            <a:spLocks noGrp="1"/>
          </p:cNvSpPr>
          <p:nvPr>
            <p:ph type="subTitle" idx="1"/>
          </p:nvPr>
        </p:nvSpPr>
        <p:spPr>
          <a:xfrm>
            <a:off x="286582" y="1077320"/>
            <a:ext cx="7211498" cy="4066180"/>
          </a:xfrm>
          <a:prstGeom prst="rect">
            <a:avLst/>
          </a:prstGeom>
        </p:spPr>
        <p:txBody>
          <a:bodyPr spcFirstLastPara="1" wrap="square" lIns="91425" tIns="91425" rIns="91425" bIns="91425" anchor="t" anchorCtr="0">
            <a:noAutofit/>
          </a:bodyPr>
          <a:lstStyle/>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Can you describe your experience in developing marketing strategies that align with the cost leadership strategy?</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How did you use differentiation strategies in your past positions?</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Can you give an instance of a successful differentiation approach you created and put into </a:t>
            </a:r>
            <a:r>
              <a:rPr lang="en-US" dirty="0" err="1">
                <a:effectLst/>
                <a:latin typeface="Times New Roman" panose="02020603050405020304" pitchFamily="18" charset="0"/>
                <a:ea typeface="Times New Roman" panose="02020603050405020304" pitchFamily="18" charset="0"/>
              </a:rPr>
              <a:t>practise</a:t>
            </a:r>
            <a:r>
              <a:rPr lang="en-US" dirty="0">
                <a:effectLst/>
                <a:latin typeface="Times New Roman" panose="02020603050405020304" pitchFamily="18" charset="0"/>
                <a:ea typeface="Times New Roman" panose="02020603050405020304" pitchFamily="18" charset="0"/>
              </a:rPr>
              <a:t>?</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How have you collaborated with other departments to make sure that marketing initiatives fit the broader business plan?</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Can you give an example of a time when you collaborated with another department to meet a particular marketing objective?</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Describe your experience in creating and carrying out market research projects.</a:t>
            </a:r>
          </a:p>
          <a:p>
            <a:pPr marL="342900" marR="0" lvl="0" indent="-342900">
              <a:lnSpc>
                <a:spcPct val="150000"/>
              </a:lnSpc>
              <a:buFont typeface="Arial" panose="020B0604020202020204" pitchFamily="34" charset="0"/>
              <a:buChar char="•"/>
              <a:tabLst>
                <a:tab pos="457200" algn="l"/>
              </a:tabLst>
            </a:pPr>
            <a:r>
              <a:rPr lang="en-US" dirty="0">
                <a:effectLst/>
                <a:latin typeface="Times New Roman" panose="02020603050405020304" pitchFamily="18" charset="0"/>
                <a:ea typeface="Times New Roman" panose="02020603050405020304" pitchFamily="18" charset="0"/>
              </a:rPr>
              <a:t>How have you used market research to find new market segments and development opportunities? </a:t>
            </a:r>
          </a:p>
        </p:txBody>
      </p:sp>
    </p:spTree>
    <p:extLst>
      <p:ext uri="{BB962C8B-B14F-4D97-AF65-F5344CB8AC3E}">
        <p14:creationId xmlns="" xmlns:p14="http://schemas.microsoft.com/office/powerpoint/2010/main" val="295640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77DA27EE-ACE1-B4E7-5E3B-145F0F773AF8}"/>
              </a:ext>
            </a:extLst>
          </p:cNvPr>
          <p:cNvSpPr txBox="1"/>
          <p:nvPr/>
        </p:nvSpPr>
        <p:spPr>
          <a:xfrm>
            <a:off x="3112718" y="633757"/>
            <a:ext cx="1602084" cy="523220"/>
          </a:xfrm>
          <a:prstGeom prst="rect">
            <a:avLst/>
          </a:prstGeom>
          <a:noFill/>
        </p:spPr>
        <p:txBody>
          <a:bodyPr wrap="square" rtlCol="0">
            <a:spAutoFit/>
          </a:bodyPr>
          <a:lstStyle/>
          <a:p>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 xmlns:a16="http://schemas.microsoft.com/office/drawing/2014/main" id="{8E959DAA-4045-7EA5-AB32-AFD859E7C3F3}"/>
              </a:ext>
            </a:extLst>
          </p:cNvPr>
          <p:cNvSpPr txBox="1"/>
          <p:nvPr/>
        </p:nvSpPr>
        <p:spPr>
          <a:xfrm>
            <a:off x="3112718" y="865027"/>
            <a:ext cx="5667938" cy="3383106"/>
          </a:xfrm>
          <a:prstGeom prst="rect">
            <a:avLst/>
          </a:prstGeom>
          <a:noFill/>
        </p:spPr>
        <p:txBody>
          <a:bodyPr wrap="square" rtlCol="0">
            <a:spAutoFit/>
          </a:bodyPr>
          <a:lstStyle/>
          <a:p>
            <a:pPr marL="0" marR="0">
              <a:lnSpc>
                <a:spcPct val="150000"/>
              </a:lnSpc>
            </a:pPr>
            <a:endParaRPr lang="en-US" sz="1200" dirty="0">
              <a:effectLst/>
              <a:latin typeface="Times New Roman" panose="02020603050405020304" pitchFamily="18" charset="0"/>
              <a:ea typeface="Times New Roman" panose="02020603050405020304" pitchFamily="18" charset="0"/>
            </a:endParaRPr>
          </a:p>
          <a:p>
            <a:pPr>
              <a:lnSpc>
                <a:spcPct val="150000"/>
              </a:lnSpc>
            </a:pPr>
            <a:r>
              <a:rPr lang="en-US" sz="1200" dirty="0">
                <a:effectLst/>
                <a:latin typeface="Times New Roman" panose="02020603050405020304" pitchFamily="18" charset="0"/>
                <a:ea typeface="Times New Roman" panose="02020603050405020304" pitchFamily="18" charset="0"/>
              </a:rPr>
              <a:t>The current inflation rate has created challenges for many organizations. To combat the situation, they need to develop strategies to reduce costs, enhance quality, and foster innovation. Organizations can choose one or more of these strategies discussed to differentiate themselves from competitors. It is important to remember that these tactics can be combined and are not mutually exclusive. </a:t>
            </a:r>
          </a:p>
          <a:p>
            <a:pPr>
              <a:lnSpc>
                <a:spcPct val="150000"/>
              </a:lnSpc>
            </a:pPr>
            <a:endParaRPr lang="en-US" sz="1200" dirty="0">
              <a:effectLst/>
              <a:latin typeface="Times New Roman" panose="02020603050405020304" pitchFamily="18" charset="0"/>
              <a:ea typeface="Times New Roman" panose="02020603050405020304" pitchFamily="18" charset="0"/>
            </a:endParaRPr>
          </a:p>
          <a:p>
            <a:pPr>
              <a:lnSpc>
                <a:spcPct val="150000"/>
              </a:lnSpc>
            </a:pPr>
            <a:r>
              <a:rPr lang="en-US" sz="1200" dirty="0">
                <a:effectLst/>
                <a:latin typeface="Times New Roman" panose="02020603050405020304" pitchFamily="18" charset="0"/>
                <a:ea typeface="Times New Roman" panose="02020603050405020304" pitchFamily="18" charset="0"/>
              </a:rPr>
              <a:t>In addition to the porter’s strategies HRM can also support organizations gain competitive advantage by not only attracting and retaining top talent but also optimize their workforce to achieve their strategic goals and objectives, and fostering innovation, organizations can navigate the current economic situation and emerge stronger and more competitive. </a:t>
            </a:r>
          </a:p>
        </p:txBody>
      </p:sp>
      <p:pic>
        <p:nvPicPr>
          <p:cNvPr id="3" name="Picture 2" descr="Application&#10;&#10;Description automatically generated with low confidence">
            <a:extLst>
              <a:ext uri="{FF2B5EF4-FFF2-40B4-BE49-F238E27FC236}">
                <a16:creationId xmlns="" xmlns:a16="http://schemas.microsoft.com/office/drawing/2014/main" id="{266167BD-0536-3E2B-B177-91A11CD745E6}"/>
              </a:ext>
            </a:extLst>
          </p:cNvPr>
          <p:cNvPicPr>
            <a:picLocks noChangeAspect="1"/>
          </p:cNvPicPr>
          <p:nvPr/>
        </p:nvPicPr>
        <p:blipFill>
          <a:blip r:embed="rId2"/>
          <a:stretch>
            <a:fillRect/>
          </a:stretch>
        </p:blipFill>
        <p:spPr>
          <a:xfrm>
            <a:off x="-426669" y="2126295"/>
            <a:ext cx="3286516" cy="3286516"/>
          </a:xfrm>
          <a:prstGeom prst="rect">
            <a:avLst/>
          </a:prstGeom>
        </p:spPr>
      </p:pic>
    </p:spTree>
    <p:extLst>
      <p:ext uri="{BB962C8B-B14F-4D97-AF65-F5344CB8AC3E}">
        <p14:creationId xmlns="" xmlns:p14="http://schemas.microsoft.com/office/powerpoint/2010/main" val="4027755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21" name="Google Shape;521;p57"/>
          <p:cNvSpPr txBox="1">
            <a:spLocks noGrp="1"/>
          </p:cNvSpPr>
          <p:nvPr>
            <p:ph type="title"/>
          </p:nvPr>
        </p:nvSpPr>
        <p:spPr>
          <a:xfrm>
            <a:off x="759022" y="574400"/>
            <a:ext cx="6063418" cy="484230"/>
          </a:xfrm>
          <a:prstGeom prst="rect">
            <a:avLst/>
          </a:prstGeom>
        </p:spPr>
        <p:txBody>
          <a:bodyPr spcFirstLastPara="1" wrap="square" lIns="91425" tIns="91425" rIns="91425" bIns="91425" anchor="b" anchorCtr="0">
            <a:noAutofit/>
          </a:bodyPr>
          <a:lstStyle/>
          <a:p>
            <a:pPr marL="0" marR="0"/>
            <a:r>
              <a:rPr lang="en-US" sz="1800" b="1" dirty="0">
                <a:effectLst/>
                <a:latin typeface="Times New Roman" panose="02020603050405020304" pitchFamily="18" charset="0"/>
                <a:ea typeface="Times New Roman" panose="02020603050405020304" pitchFamily="18" charset="0"/>
              </a:rPr>
              <a:t>REFERENCES</a:t>
            </a:r>
            <a:endParaRPr lang="en-US" sz="1800" dirty="0">
              <a:effectLst/>
              <a:latin typeface="Times New Roman" panose="02020603050405020304" pitchFamily="18" charset="0"/>
              <a:ea typeface="Times New Roman" panose="02020603050405020304" pitchFamily="18" charset="0"/>
            </a:endParaRPr>
          </a:p>
        </p:txBody>
      </p:sp>
      <p:sp>
        <p:nvSpPr>
          <p:cNvPr id="522" name="Google Shape;522;p57"/>
          <p:cNvSpPr txBox="1">
            <a:spLocks noGrp="1"/>
          </p:cNvSpPr>
          <p:nvPr>
            <p:ph type="subTitle" idx="1"/>
          </p:nvPr>
        </p:nvSpPr>
        <p:spPr>
          <a:xfrm>
            <a:off x="759022" y="1077320"/>
            <a:ext cx="8100498" cy="4066180"/>
          </a:xfrm>
          <a:prstGeom prst="rect">
            <a:avLst/>
          </a:prstGeom>
        </p:spPr>
        <p:txBody>
          <a:bodyPr spcFirstLastPara="1" wrap="square" lIns="91425" tIns="91425" rIns="91425" bIns="91425" anchor="t" anchorCtr="0">
            <a:noAutofit/>
          </a:bodyPr>
          <a:lstStyle/>
          <a:p>
            <a:pPr marL="342900" marR="0" lvl="0" indent="-342900">
              <a:lnSpc>
                <a:spcPct val="150000"/>
              </a:lnSpc>
              <a:buFont typeface="Arial" panose="020B0604020202020204" pitchFamily="34" charset="0"/>
              <a:buChar char="•"/>
              <a:tabLst>
                <a:tab pos="457200" algn="l"/>
              </a:tabLs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(2022, February 16). UK Consumer Price Inflation, January 2023. </a:t>
            </a:r>
            <a:r>
              <a:rPr lang="en-US" sz="9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https://www.ons.gov.uk/economy/inflationandpriceindices/bulletins/consumerpriceinflation/january2023</a:t>
            </a:r>
            <a:endParaRPr lang="en-US" sz="9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50000"/>
              </a:lnSpc>
              <a:buFont typeface="Arial" panose="020B0604020202020204" pitchFamily="34" charset="0"/>
              <a:buChar char="•"/>
              <a:tabLst>
                <a:tab pos="457200" algn="l"/>
              </a:tabLst>
            </a:pPr>
            <a:r>
              <a:rPr lang="en-US" sz="900" dirty="0">
                <a:effectLst/>
                <a:latin typeface="Times New Roman" panose="02020603050405020304" pitchFamily="18" charset="0"/>
                <a:cs typeface="Times New Roman" panose="02020603050405020304" pitchFamily="18" charset="0"/>
              </a:rPr>
              <a:t>Porter, M. (1985, January 1). </a:t>
            </a:r>
            <a:r>
              <a:rPr lang="en-US" sz="900" i="1" dirty="0">
                <a:effectLst/>
                <a:latin typeface="Times New Roman" panose="02020603050405020304" pitchFamily="18" charset="0"/>
                <a:cs typeface="Times New Roman" panose="02020603050405020304" pitchFamily="18" charset="0"/>
              </a:rPr>
              <a:t>[PDF] competitive advantage: Creating and sustaining superior performance: Semantic scholar</a:t>
            </a:r>
            <a:r>
              <a:rPr lang="en-US" sz="900" dirty="0">
                <a:effectLst/>
                <a:latin typeface="Times New Roman" panose="02020603050405020304" pitchFamily="18" charset="0"/>
                <a:cs typeface="Times New Roman" panose="02020603050405020304" pitchFamily="18" charset="0"/>
              </a:rPr>
              <a:t>. [PDF] Competitive Advantage: Creating and Sustaining Superior Performance | Semantic Scholar. Retrieved March 14, 2023, from </a:t>
            </a:r>
            <a:r>
              <a:rPr lang="en-US" sz="900" dirty="0">
                <a:effectLst/>
                <a:latin typeface="Times New Roman" panose="02020603050405020304" pitchFamily="18" charset="0"/>
                <a:cs typeface="Times New Roman" panose="02020603050405020304" pitchFamily="18" charset="0"/>
                <a:hlinkClick r:id="rId4"/>
              </a:rPr>
              <a:t>https://www.semanticscholar.org/paper/Competitive-Advantage%3A-Creating-and-Sustaining-Porter/f5d6857c5e18f546fed8ba6a5826619cdf55f6c7#references</a:t>
            </a:r>
            <a:r>
              <a:rPr lang="en-US" sz="900" dirty="0">
                <a:effectLst/>
                <a:latin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Porter’s Generic Strategies. (n.d.). Mindtools. Retrieved March 6, 2023, from </a:t>
            </a:r>
            <a:r>
              <a:rPr lang="en-US" sz="9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https://www.mindtools.com/azb8kpl/porters-generic-strategies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r>
              <a:rPr lang="en-US" sz="900" i="1" dirty="0">
                <a:effectLst/>
                <a:latin typeface="Times New Roman" panose="02020603050405020304" pitchFamily="18" charset="0"/>
                <a:cs typeface="Times New Roman" panose="02020603050405020304" pitchFamily="18" charset="0"/>
              </a:rPr>
              <a:t>Effects of Employees in HR Projects</a:t>
            </a:r>
            <a:r>
              <a:rPr lang="en-US" sz="900" dirty="0">
                <a:effectLst/>
                <a:latin typeface="Times New Roman" panose="02020603050405020304" pitchFamily="18" charset="0"/>
                <a:cs typeface="Times New Roman" panose="02020603050405020304" pitchFamily="18" charset="0"/>
              </a:rPr>
              <a:t>. (2016, October 26). Small Business - Chron.com. </a:t>
            </a:r>
            <a:r>
              <a:rPr lang="en-US" sz="900" dirty="0">
                <a:effectLst/>
                <a:latin typeface="Times New Roman" panose="02020603050405020304" pitchFamily="18" charset="0"/>
                <a:cs typeface="Times New Roman" panose="02020603050405020304" pitchFamily="18" charset="0"/>
                <a:hlinkClick r:id="rId6"/>
              </a:rPr>
              <a:t>https://smallbusiness.chron.com/effects-employees-hr-projects-25179.html</a:t>
            </a:r>
            <a:r>
              <a:rPr lang="en-US" sz="900" dirty="0">
                <a:effectLst/>
                <a:latin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r>
              <a:rPr lang="en-US" sz="900" dirty="0">
                <a:latin typeface="Times New Roman" panose="02020603050405020304" pitchFamily="18" charset="0"/>
                <a:cs typeface="Times New Roman" panose="02020603050405020304" pitchFamily="18" charset="0"/>
                <a:hlinkClick r:id="rId7" tooltip="Simon L Albrecht"/>
              </a:rPr>
              <a:t>Albrecht, S.L.</a:t>
            </a:r>
            <a:r>
              <a:rPr lang="en-US" sz="900" dirty="0">
                <a:latin typeface="Times New Roman" panose="02020603050405020304" pitchFamily="18" charset="0"/>
                <a:cs typeface="Times New Roman" panose="02020603050405020304" pitchFamily="18" charset="0"/>
              </a:rPr>
              <a:t>, </a:t>
            </a:r>
            <a:r>
              <a:rPr lang="en-US" sz="900" dirty="0">
                <a:latin typeface="Times New Roman" panose="02020603050405020304" pitchFamily="18" charset="0"/>
                <a:cs typeface="Times New Roman" panose="02020603050405020304" pitchFamily="18" charset="0"/>
                <a:hlinkClick r:id="rId8" tooltip="Arnold B Bakker"/>
              </a:rPr>
              <a:t>Bakker, A.B.</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hlinkClick r:id="rId9" tooltip="Jamie A Gruman"/>
              </a:rPr>
              <a:t>Gruman</a:t>
            </a:r>
            <a:r>
              <a:rPr lang="en-US" sz="900" dirty="0">
                <a:latin typeface="Times New Roman" panose="02020603050405020304" pitchFamily="18" charset="0"/>
                <a:cs typeface="Times New Roman" panose="02020603050405020304" pitchFamily="18" charset="0"/>
                <a:hlinkClick r:id="rId9" tooltip="Jamie A Gruman"/>
              </a:rPr>
              <a:t>, J.A.</a:t>
            </a:r>
            <a:r>
              <a:rPr lang="en-US" sz="900" dirty="0">
                <a:latin typeface="Times New Roman" panose="02020603050405020304" pitchFamily="18" charset="0"/>
                <a:cs typeface="Times New Roman" panose="02020603050405020304" pitchFamily="18" charset="0"/>
              </a:rPr>
              <a:t>, </a:t>
            </a:r>
            <a:r>
              <a:rPr lang="en-US" sz="900" dirty="0">
                <a:latin typeface="Times New Roman" panose="02020603050405020304" pitchFamily="18" charset="0"/>
                <a:cs typeface="Times New Roman" panose="02020603050405020304" pitchFamily="18" charset="0"/>
                <a:hlinkClick r:id="rId10" tooltip="William H Macey"/>
              </a:rPr>
              <a:t>Macey, W.H.</a:t>
            </a:r>
            <a:r>
              <a:rPr lang="en-US" sz="900" dirty="0">
                <a:latin typeface="Times New Roman" panose="02020603050405020304" pitchFamily="18" charset="0"/>
                <a:cs typeface="Times New Roman" panose="02020603050405020304" pitchFamily="18" charset="0"/>
              </a:rPr>
              <a:t> and </a:t>
            </a:r>
            <a:r>
              <a:rPr lang="en-US" sz="900" dirty="0">
                <a:latin typeface="Times New Roman" panose="02020603050405020304" pitchFamily="18" charset="0"/>
                <a:cs typeface="Times New Roman" panose="02020603050405020304" pitchFamily="18" charset="0"/>
                <a:hlinkClick r:id="rId11" tooltip="Alan M Saks"/>
              </a:rPr>
              <a:t>Saks, A.M.</a:t>
            </a:r>
            <a:r>
              <a:rPr lang="en-US" sz="900" dirty="0">
                <a:latin typeface="Times New Roman" panose="02020603050405020304" pitchFamily="18" charset="0"/>
                <a:cs typeface="Times New Roman" panose="02020603050405020304" pitchFamily="18" charset="0"/>
              </a:rPr>
              <a:t> (2015), "Employee engagement, human resource management practices and competitive advantage: An integrated approach", </a:t>
            </a:r>
            <a:r>
              <a:rPr lang="en-US" sz="900" i="1" dirty="0">
                <a:latin typeface="Times New Roman" panose="02020603050405020304" pitchFamily="18" charset="0"/>
                <a:cs typeface="Times New Roman" panose="02020603050405020304" pitchFamily="18" charset="0"/>
                <a:hlinkClick r:id="rId12"/>
              </a:rPr>
              <a:t>Journal of Organizational Effectiveness: People and Performance</a:t>
            </a:r>
            <a:r>
              <a:rPr lang="en-US" sz="900" dirty="0">
                <a:latin typeface="Times New Roman" panose="02020603050405020304" pitchFamily="18" charset="0"/>
                <a:cs typeface="Times New Roman" panose="02020603050405020304" pitchFamily="18" charset="0"/>
              </a:rPr>
              <a:t>, Vol. 2 No. 1, pp. 7-35. </a:t>
            </a:r>
            <a:r>
              <a:rPr lang="en-US" sz="900" dirty="0">
                <a:latin typeface="Times New Roman" panose="02020603050405020304" pitchFamily="18" charset="0"/>
                <a:cs typeface="Times New Roman" panose="02020603050405020304" pitchFamily="18" charset="0"/>
                <a:hlinkClick r:id="rId13" tooltip="DOI: https://doi.org/10.1108/JOEPP-08-2014-0042"/>
              </a:rPr>
              <a:t>https://doi.org/10.1108/JOEPP-08-2014-0042</a:t>
            </a:r>
            <a:r>
              <a:rPr lang="en-US" sz="900" dirty="0">
                <a:latin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r>
              <a:rPr lang="en-US" sz="900" dirty="0" err="1">
                <a:latin typeface="Times New Roman" panose="02020603050405020304" pitchFamily="18" charset="0"/>
                <a:cs typeface="Times New Roman" panose="02020603050405020304" pitchFamily="18" charset="0"/>
              </a:rPr>
              <a:t>Zikic</a:t>
            </a:r>
            <a:r>
              <a:rPr lang="en-US" sz="900" dirty="0">
                <a:latin typeface="Times New Roman" panose="02020603050405020304" pitchFamily="18" charset="0"/>
                <a:cs typeface="Times New Roman" panose="02020603050405020304" pitchFamily="18" charset="0"/>
              </a:rPr>
              <a:t>, J. (2015). Skilled migrants’ career capital as a source of competitive advantage: implications for strategic HRM. </a:t>
            </a:r>
            <a:r>
              <a:rPr lang="en-US" sz="900" i="1" dirty="0">
                <a:latin typeface="Times New Roman" panose="02020603050405020304" pitchFamily="18" charset="0"/>
                <a:cs typeface="Times New Roman" panose="02020603050405020304" pitchFamily="18" charset="0"/>
              </a:rPr>
              <a:t>International Journal of Human Resource Management</a:t>
            </a:r>
            <a:r>
              <a:rPr lang="en-US" sz="900" dirty="0">
                <a:latin typeface="Times New Roman" panose="02020603050405020304" pitchFamily="18" charset="0"/>
                <a:cs typeface="Times New Roman" panose="02020603050405020304" pitchFamily="18" charset="0"/>
              </a:rPr>
              <a:t>, </a:t>
            </a:r>
            <a:r>
              <a:rPr lang="en-US" sz="900" i="1" dirty="0">
                <a:latin typeface="Times New Roman" panose="02020603050405020304" pitchFamily="18" charset="0"/>
                <a:cs typeface="Times New Roman" panose="02020603050405020304" pitchFamily="18" charset="0"/>
              </a:rPr>
              <a:t>26</a:t>
            </a:r>
            <a:r>
              <a:rPr lang="en-US" sz="900" dirty="0">
                <a:latin typeface="Times New Roman" panose="02020603050405020304" pitchFamily="18" charset="0"/>
                <a:cs typeface="Times New Roman" panose="02020603050405020304" pitchFamily="18" charset="0"/>
              </a:rPr>
              <a:t>(10), 1360–1381. </a:t>
            </a:r>
            <a:r>
              <a:rPr lang="en-US" sz="900" dirty="0">
                <a:latin typeface="Times New Roman" panose="02020603050405020304" pitchFamily="18" charset="0"/>
                <a:cs typeface="Times New Roman" panose="02020603050405020304" pitchFamily="18" charset="0"/>
                <a:hlinkClick r:id="rId14"/>
              </a:rPr>
              <a:t>https://doi.org/10.1080/09585192.2014.981199</a:t>
            </a:r>
            <a:r>
              <a:rPr lang="en-US" sz="900" dirty="0">
                <a:latin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r>
              <a:rPr lang="en-US" sz="900" dirty="0">
                <a:latin typeface="Times New Roman" panose="02020603050405020304" pitchFamily="18" charset="0"/>
                <a:cs typeface="Times New Roman" panose="02020603050405020304" pitchFamily="18" charset="0"/>
              </a:rPr>
              <a:t>Bacon, N. (2001). Competitive Advantage through Human Resource Management: Best Practices or Core Competencies? </a:t>
            </a:r>
            <a:r>
              <a:rPr lang="en-US" sz="900" i="1" dirty="0">
                <a:latin typeface="Times New Roman" panose="02020603050405020304" pitchFamily="18" charset="0"/>
                <a:cs typeface="Times New Roman" panose="02020603050405020304" pitchFamily="18" charset="0"/>
              </a:rPr>
              <a:t>Human Relations</a:t>
            </a:r>
            <a:r>
              <a:rPr lang="en-US" sz="900" dirty="0">
                <a:latin typeface="Times New Roman" panose="02020603050405020304" pitchFamily="18" charset="0"/>
                <a:cs typeface="Times New Roman" panose="02020603050405020304" pitchFamily="18" charset="0"/>
              </a:rPr>
              <a:t>. </a:t>
            </a:r>
            <a:r>
              <a:rPr lang="en-US" sz="900" dirty="0">
                <a:latin typeface="Times New Roman" panose="02020603050405020304" pitchFamily="18" charset="0"/>
                <a:cs typeface="Times New Roman" panose="02020603050405020304" pitchFamily="18" charset="0"/>
                <a:hlinkClick r:id="rId15"/>
              </a:rPr>
              <a:t>https://doi.org/10.1177/0018726701543005</a:t>
            </a:r>
            <a:r>
              <a:rPr lang="en-US" sz="900" dirty="0">
                <a:latin typeface="Times New Roman" panose="02020603050405020304" pitchFamily="18" charset="0"/>
                <a:cs typeface="Times New Roman" panose="02020603050405020304" pitchFamily="18" charset="0"/>
              </a:rPr>
              <a:t> </a:t>
            </a:r>
            <a:endParaRPr lang="en-US" sz="900" dirty="0">
              <a:effectLst/>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tabLst>
                <a:tab pos="457200" algn="l"/>
              </a:tabLst>
            </a:pP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Senior marketing manager jobs - 2023 | indeed.com</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(n.d.). Retrieved March 11, 2023, from </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hlinkClick r:id="rId16"/>
              </a:rPr>
              <a:t>https://uk.indeed.com/q-senior-marketing-manager-jobs.html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lnSpc>
                <a:spcPct val="150000"/>
              </a:lnSpc>
              <a:buFont typeface="Arial" panose="020B0604020202020204" pitchFamily="34" charset="0"/>
              <a:buChar char="•"/>
              <a:tabLst>
                <a:tab pos="457200" algn="l"/>
              </a:tabLst>
            </a:pPr>
            <a:endParaRPr lang="en-US" sz="900" dirty="0">
              <a:effectLst/>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tabLst>
                <a:tab pos="457200" algn="l"/>
              </a:tabLst>
            </a:pPr>
            <a:endParaRPr lang="en-US" sz="900" dirty="0">
              <a:effectLst/>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tabLst>
                <a:tab pos="457200" algn="l"/>
              </a:tabLst>
            </a:pPr>
            <a:endParaRPr lang="en-US" sz="900" dirty="0">
              <a:effectLst/>
              <a:latin typeface="Times New Roman" panose="02020603050405020304" pitchFamily="18" charset="0"/>
              <a:cs typeface="Times New Roman" panose="02020603050405020304" pitchFamily="18" charset="0"/>
            </a:endParaRPr>
          </a:p>
          <a:p>
            <a:pPr marL="342900" marR="0" lvl="0" indent="-342900">
              <a:lnSpc>
                <a:spcPct val="150000"/>
              </a:lnSpc>
              <a:buFont typeface="Arial" panose="020B0604020202020204" pitchFamily="34" charset="0"/>
              <a:buChar char="•"/>
              <a:tabLst>
                <a:tab pos="457200" algn="l"/>
              </a:tabLst>
            </a:pPr>
            <a:endParaRPr lang="en-US" sz="9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2177189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9"/>
        <p:cNvGrpSpPr/>
        <p:nvPr/>
      </p:nvGrpSpPr>
      <p:grpSpPr>
        <a:xfrm>
          <a:off x="0" y="0"/>
          <a:ext cx="0" cy="0"/>
          <a:chOff x="0" y="0"/>
          <a:chExt cx="0" cy="0"/>
        </a:xfrm>
      </p:grpSpPr>
      <p:sp>
        <p:nvSpPr>
          <p:cNvPr id="231" name="Google Shape;231;p38"/>
          <p:cNvSpPr/>
          <p:nvPr/>
        </p:nvSpPr>
        <p:spPr>
          <a:xfrm rot="353307">
            <a:off x="4198236" y="3982461"/>
            <a:ext cx="5193574" cy="1237645"/>
          </a:xfrm>
          <a:custGeom>
            <a:avLst/>
            <a:gdLst/>
            <a:ahLst/>
            <a:cxnLst/>
            <a:rect l="l" t="t" r="r" b="b"/>
            <a:pathLst>
              <a:path w="207727" h="49502" extrusionOk="0">
                <a:moveTo>
                  <a:pt x="116360" y="1"/>
                </a:moveTo>
                <a:cubicBezTo>
                  <a:pt x="114713" y="1"/>
                  <a:pt x="113335" y="1149"/>
                  <a:pt x="113029" y="2681"/>
                </a:cubicBezTo>
                <a:cubicBezTo>
                  <a:pt x="112493" y="2910"/>
                  <a:pt x="111995" y="3178"/>
                  <a:pt x="111498" y="3446"/>
                </a:cubicBezTo>
                <a:cubicBezTo>
                  <a:pt x="107248" y="5896"/>
                  <a:pt x="104185" y="9763"/>
                  <a:pt x="101620" y="13859"/>
                </a:cubicBezTo>
                <a:cubicBezTo>
                  <a:pt x="98902" y="18224"/>
                  <a:pt x="96644" y="22971"/>
                  <a:pt x="93160" y="26799"/>
                </a:cubicBezTo>
                <a:cubicBezTo>
                  <a:pt x="92011" y="28063"/>
                  <a:pt x="90710" y="29249"/>
                  <a:pt x="89255" y="30283"/>
                </a:cubicBezTo>
                <a:cubicBezTo>
                  <a:pt x="88642" y="29556"/>
                  <a:pt x="87723" y="29096"/>
                  <a:pt x="86690" y="29096"/>
                </a:cubicBezTo>
                <a:cubicBezTo>
                  <a:pt x="84814" y="29096"/>
                  <a:pt x="83282" y="30628"/>
                  <a:pt x="83282" y="32503"/>
                </a:cubicBezTo>
                <a:cubicBezTo>
                  <a:pt x="83282" y="32618"/>
                  <a:pt x="83282" y="32695"/>
                  <a:pt x="83282" y="32771"/>
                </a:cubicBezTo>
                <a:cubicBezTo>
                  <a:pt x="82747" y="32866"/>
                  <a:pt x="82185" y="32935"/>
                  <a:pt x="81598" y="32935"/>
                </a:cubicBezTo>
                <a:cubicBezTo>
                  <a:pt x="81472" y="32935"/>
                  <a:pt x="81344" y="32931"/>
                  <a:pt x="81215" y="32925"/>
                </a:cubicBezTo>
                <a:cubicBezTo>
                  <a:pt x="76889" y="32848"/>
                  <a:pt x="73061" y="30283"/>
                  <a:pt x="69271" y="28445"/>
                </a:cubicBezTo>
                <a:cubicBezTo>
                  <a:pt x="66514" y="27105"/>
                  <a:pt x="63566" y="25957"/>
                  <a:pt x="60504" y="25957"/>
                </a:cubicBezTo>
                <a:cubicBezTo>
                  <a:pt x="59891" y="25153"/>
                  <a:pt x="58896" y="24617"/>
                  <a:pt x="57785" y="24617"/>
                </a:cubicBezTo>
                <a:cubicBezTo>
                  <a:pt x="56063" y="24617"/>
                  <a:pt x="54646" y="25919"/>
                  <a:pt x="54417" y="27603"/>
                </a:cubicBezTo>
                <a:cubicBezTo>
                  <a:pt x="51239" y="29288"/>
                  <a:pt x="48674" y="31929"/>
                  <a:pt x="45918" y="34226"/>
                </a:cubicBezTo>
                <a:cubicBezTo>
                  <a:pt x="43774" y="35987"/>
                  <a:pt x="41591" y="37787"/>
                  <a:pt x="39409" y="39509"/>
                </a:cubicBezTo>
                <a:cubicBezTo>
                  <a:pt x="36921" y="41462"/>
                  <a:pt x="34279" y="43299"/>
                  <a:pt x="31331" y="44218"/>
                </a:cubicBezTo>
                <a:cubicBezTo>
                  <a:pt x="30719" y="43261"/>
                  <a:pt x="29647" y="42649"/>
                  <a:pt x="28460" y="42649"/>
                </a:cubicBezTo>
                <a:cubicBezTo>
                  <a:pt x="27005" y="42649"/>
                  <a:pt x="25780" y="43529"/>
                  <a:pt x="25283" y="44792"/>
                </a:cubicBezTo>
                <a:cubicBezTo>
                  <a:pt x="19349" y="44180"/>
                  <a:pt x="13683" y="40773"/>
                  <a:pt x="8821" y="37672"/>
                </a:cubicBezTo>
                <a:cubicBezTo>
                  <a:pt x="6562" y="36255"/>
                  <a:pt x="4380" y="34724"/>
                  <a:pt x="2197" y="33154"/>
                </a:cubicBezTo>
                <a:cubicBezTo>
                  <a:pt x="1983" y="32993"/>
                  <a:pt x="1770" y="32924"/>
                  <a:pt x="1570" y="32924"/>
                </a:cubicBezTo>
                <a:cubicBezTo>
                  <a:pt x="631" y="32924"/>
                  <a:pt x="0" y="34464"/>
                  <a:pt x="1011" y="35222"/>
                </a:cubicBezTo>
                <a:cubicBezTo>
                  <a:pt x="5030" y="38131"/>
                  <a:pt x="9165" y="40926"/>
                  <a:pt x="13606" y="43223"/>
                </a:cubicBezTo>
                <a:cubicBezTo>
                  <a:pt x="16592" y="44792"/>
                  <a:pt x="19731" y="46171"/>
                  <a:pt x="23062" y="46821"/>
                </a:cubicBezTo>
                <a:cubicBezTo>
                  <a:pt x="23790" y="46975"/>
                  <a:pt x="24479" y="47051"/>
                  <a:pt x="25206" y="47128"/>
                </a:cubicBezTo>
                <a:cubicBezTo>
                  <a:pt x="25665" y="48506"/>
                  <a:pt x="26929" y="49501"/>
                  <a:pt x="28460" y="49501"/>
                </a:cubicBezTo>
                <a:cubicBezTo>
                  <a:pt x="30183" y="49501"/>
                  <a:pt x="31638" y="48200"/>
                  <a:pt x="31829" y="46515"/>
                </a:cubicBezTo>
                <a:cubicBezTo>
                  <a:pt x="33590" y="46018"/>
                  <a:pt x="35275" y="45252"/>
                  <a:pt x="36883" y="44256"/>
                </a:cubicBezTo>
                <a:cubicBezTo>
                  <a:pt x="38950" y="42955"/>
                  <a:pt x="40864" y="41424"/>
                  <a:pt x="42778" y="39854"/>
                </a:cubicBezTo>
                <a:cubicBezTo>
                  <a:pt x="45420" y="37710"/>
                  <a:pt x="48061" y="35528"/>
                  <a:pt x="50626" y="33307"/>
                </a:cubicBezTo>
                <a:cubicBezTo>
                  <a:pt x="52005" y="32082"/>
                  <a:pt x="53459" y="30934"/>
                  <a:pt x="55029" y="30015"/>
                </a:cubicBezTo>
                <a:cubicBezTo>
                  <a:pt x="55642" y="30896"/>
                  <a:pt x="56675" y="31470"/>
                  <a:pt x="57824" y="31470"/>
                </a:cubicBezTo>
                <a:cubicBezTo>
                  <a:pt x="59585" y="31470"/>
                  <a:pt x="61040" y="30092"/>
                  <a:pt x="61231" y="28369"/>
                </a:cubicBezTo>
                <a:cubicBezTo>
                  <a:pt x="61614" y="28369"/>
                  <a:pt x="62035" y="28407"/>
                  <a:pt x="62494" y="28484"/>
                </a:cubicBezTo>
                <a:cubicBezTo>
                  <a:pt x="66706" y="29249"/>
                  <a:pt x="70343" y="31853"/>
                  <a:pt x="74209" y="33537"/>
                </a:cubicBezTo>
                <a:cubicBezTo>
                  <a:pt x="76627" y="34605"/>
                  <a:pt x="79127" y="35261"/>
                  <a:pt x="81634" y="35261"/>
                </a:cubicBezTo>
                <a:cubicBezTo>
                  <a:pt x="82541" y="35261"/>
                  <a:pt x="83449" y="35175"/>
                  <a:pt x="84354" y="34992"/>
                </a:cubicBezTo>
                <a:cubicBezTo>
                  <a:pt x="84967" y="35604"/>
                  <a:pt x="85809" y="35949"/>
                  <a:pt x="86690" y="35949"/>
                </a:cubicBezTo>
                <a:cubicBezTo>
                  <a:pt x="88566" y="35949"/>
                  <a:pt x="90097" y="34456"/>
                  <a:pt x="90135" y="32580"/>
                </a:cubicBezTo>
                <a:cubicBezTo>
                  <a:pt x="92968" y="30742"/>
                  <a:pt x="95342" y="28216"/>
                  <a:pt x="97294" y="25498"/>
                </a:cubicBezTo>
                <a:cubicBezTo>
                  <a:pt x="102156" y="18760"/>
                  <a:pt x="105602" y="8959"/>
                  <a:pt x="113374" y="5131"/>
                </a:cubicBezTo>
                <a:cubicBezTo>
                  <a:pt x="113986" y="6164"/>
                  <a:pt x="115096" y="6854"/>
                  <a:pt x="116360" y="6854"/>
                </a:cubicBezTo>
                <a:cubicBezTo>
                  <a:pt x="118197" y="6854"/>
                  <a:pt x="119690" y="5399"/>
                  <a:pt x="119767" y="3599"/>
                </a:cubicBezTo>
                <a:cubicBezTo>
                  <a:pt x="126735" y="3867"/>
                  <a:pt x="131022" y="11256"/>
                  <a:pt x="135042" y="16271"/>
                </a:cubicBezTo>
                <a:cubicBezTo>
                  <a:pt x="136727" y="18415"/>
                  <a:pt x="138641" y="20597"/>
                  <a:pt x="140976" y="22090"/>
                </a:cubicBezTo>
                <a:cubicBezTo>
                  <a:pt x="140938" y="22282"/>
                  <a:pt x="140938" y="22435"/>
                  <a:pt x="140938" y="22626"/>
                </a:cubicBezTo>
                <a:cubicBezTo>
                  <a:pt x="140938" y="24502"/>
                  <a:pt x="142469" y="26034"/>
                  <a:pt x="144345" y="26034"/>
                </a:cubicBezTo>
                <a:cubicBezTo>
                  <a:pt x="145608" y="26034"/>
                  <a:pt x="146680" y="25344"/>
                  <a:pt x="147293" y="24349"/>
                </a:cubicBezTo>
                <a:cubicBezTo>
                  <a:pt x="149552" y="24694"/>
                  <a:pt x="151849" y="24770"/>
                  <a:pt x="154069" y="24847"/>
                </a:cubicBezTo>
                <a:cubicBezTo>
                  <a:pt x="158051" y="24962"/>
                  <a:pt x="162070" y="24808"/>
                  <a:pt x="166014" y="25230"/>
                </a:cubicBezTo>
                <a:cubicBezTo>
                  <a:pt x="168119" y="25459"/>
                  <a:pt x="170148" y="26034"/>
                  <a:pt x="172139" y="26761"/>
                </a:cubicBezTo>
                <a:cubicBezTo>
                  <a:pt x="172637" y="28101"/>
                  <a:pt x="173862" y="29058"/>
                  <a:pt x="175355" y="29058"/>
                </a:cubicBezTo>
                <a:cubicBezTo>
                  <a:pt x="175891" y="29058"/>
                  <a:pt x="176389" y="28905"/>
                  <a:pt x="176810" y="28713"/>
                </a:cubicBezTo>
                <a:cubicBezTo>
                  <a:pt x="177116" y="28828"/>
                  <a:pt x="177422" y="28981"/>
                  <a:pt x="177729" y="29096"/>
                </a:cubicBezTo>
                <a:cubicBezTo>
                  <a:pt x="185577" y="32542"/>
                  <a:pt x="192659" y="37212"/>
                  <a:pt x="199550" y="42304"/>
                </a:cubicBezTo>
                <a:cubicBezTo>
                  <a:pt x="201541" y="43797"/>
                  <a:pt x="203532" y="45290"/>
                  <a:pt x="205523" y="46783"/>
                </a:cubicBezTo>
                <a:cubicBezTo>
                  <a:pt x="205737" y="46944"/>
                  <a:pt x="205950" y="47013"/>
                  <a:pt x="206150" y="47013"/>
                </a:cubicBezTo>
                <a:cubicBezTo>
                  <a:pt x="207090" y="47013"/>
                  <a:pt x="207727" y="45474"/>
                  <a:pt x="206748" y="44716"/>
                </a:cubicBezTo>
                <a:cubicBezTo>
                  <a:pt x="199589" y="39318"/>
                  <a:pt x="192468" y="33843"/>
                  <a:pt x="184505" y="29709"/>
                </a:cubicBezTo>
                <a:cubicBezTo>
                  <a:pt x="182552" y="28675"/>
                  <a:pt x="180562" y="27756"/>
                  <a:pt x="178532" y="26876"/>
                </a:cubicBezTo>
                <a:cubicBezTo>
                  <a:pt x="178686" y="26455"/>
                  <a:pt x="178762" y="26034"/>
                  <a:pt x="178762" y="25612"/>
                </a:cubicBezTo>
                <a:cubicBezTo>
                  <a:pt x="178762" y="23698"/>
                  <a:pt x="177231" y="22167"/>
                  <a:pt x="175355" y="22167"/>
                </a:cubicBezTo>
                <a:cubicBezTo>
                  <a:pt x="173938" y="22167"/>
                  <a:pt x="172713" y="23047"/>
                  <a:pt x="172177" y="24311"/>
                </a:cubicBezTo>
                <a:cubicBezTo>
                  <a:pt x="172101" y="24272"/>
                  <a:pt x="172024" y="24234"/>
                  <a:pt x="171948" y="24234"/>
                </a:cubicBezTo>
                <a:cubicBezTo>
                  <a:pt x="168426" y="22933"/>
                  <a:pt x="164827" y="22626"/>
                  <a:pt x="161075" y="22550"/>
                </a:cubicBezTo>
                <a:cubicBezTo>
                  <a:pt x="157132" y="22435"/>
                  <a:pt x="153150" y="22550"/>
                  <a:pt x="149207" y="22167"/>
                </a:cubicBezTo>
                <a:cubicBezTo>
                  <a:pt x="148709" y="22090"/>
                  <a:pt x="148173" y="22052"/>
                  <a:pt x="147676" y="21937"/>
                </a:cubicBezTo>
                <a:cubicBezTo>
                  <a:pt x="147408" y="20368"/>
                  <a:pt x="145991" y="19181"/>
                  <a:pt x="144345" y="19181"/>
                </a:cubicBezTo>
                <a:cubicBezTo>
                  <a:pt x="143503" y="19181"/>
                  <a:pt x="142699" y="19487"/>
                  <a:pt x="142125" y="19985"/>
                </a:cubicBezTo>
                <a:cubicBezTo>
                  <a:pt x="141397" y="19487"/>
                  <a:pt x="140708" y="18913"/>
                  <a:pt x="140057" y="18300"/>
                </a:cubicBezTo>
                <a:cubicBezTo>
                  <a:pt x="134659" y="13170"/>
                  <a:pt x="131520" y="5169"/>
                  <a:pt x="124284" y="2183"/>
                </a:cubicBezTo>
                <a:cubicBezTo>
                  <a:pt x="122668" y="1500"/>
                  <a:pt x="120983" y="1222"/>
                  <a:pt x="119327" y="1222"/>
                </a:cubicBezTo>
                <a:cubicBezTo>
                  <a:pt x="119218" y="1222"/>
                  <a:pt x="119110" y="1223"/>
                  <a:pt x="119001" y="1226"/>
                </a:cubicBezTo>
                <a:cubicBezTo>
                  <a:pt x="118350" y="460"/>
                  <a:pt x="117393" y="1"/>
                  <a:pt x="1163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8"/>
          <p:cNvSpPr txBox="1">
            <a:spLocks noGrp="1"/>
          </p:cNvSpPr>
          <p:nvPr>
            <p:ph type="ctrTitle"/>
          </p:nvPr>
        </p:nvSpPr>
        <p:spPr>
          <a:xfrm>
            <a:off x="2837799" y="2041539"/>
            <a:ext cx="3866700" cy="78294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4800" b="1" dirty="0">
                <a:effectLst/>
                <a:latin typeface="Prompt" panose="020B0502040204020203" pitchFamily="2" charset="-34"/>
                <a:ea typeface="Times New Roman" panose="02020603050405020304" pitchFamily="18" charset="0"/>
                <a:cs typeface="Prompt" panose="020B0502040204020203" pitchFamily="2" charset="-34"/>
              </a:rPr>
              <a:t>Thank You</a:t>
            </a:r>
            <a:endParaRPr lang="en-US" sz="8800" dirty="0">
              <a:latin typeface="Prompt" panose="020B0502040204020203" pitchFamily="2" charset="-34"/>
              <a:ea typeface="Prompt Medium"/>
              <a:cs typeface="Prompt" panose="020B0502040204020203" pitchFamily="2" charset="-34"/>
              <a:sym typeface="Prompt Medium"/>
            </a:endParaRPr>
          </a:p>
        </p:txBody>
      </p:sp>
      <p:sp>
        <p:nvSpPr>
          <p:cNvPr id="233" name="Google Shape;233;p38"/>
          <p:cNvSpPr txBox="1">
            <a:spLocks noGrp="1"/>
          </p:cNvSpPr>
          <p:nvPr>
            <p:ph type="subTitle" idx="1"/>
          </p:nvPr>
        </p:nvSpPr>
        <p:spPr>
          <a:xfrm>
            <a:off x="3519940" y="3846674"/>
            <a:ext cx="2502415" cy="29928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Prompt" panose="020B0502040204020203" pitchFamily="2" charset="-34"/>
                <a:cs typeface="Prompt" panose="020B0502040204020203" pitchFamily="2" charset="-34"/>
              </a:rPr>
              <a:t>PRESENTATION BY: HAPPY SINGH</a:t>
            </a:r>
          </a:p>
        </p:txBody>
      </p:sp>
      <p:sp>
        <p:nvSpPr>
          <p:cNvPr id="2" name="TextBox 1">
            <a:extLst>
              <a:ext uri="{FF2B5EF4-FFF2-40B4-BE49-F238E27FC236}">
                <a16:creationId xmlns="" xmlns:a16="http://schemas.microsoft.com/office/drawing/2014/main" id="{C887F3B5-682A-672E-1A49-59622D7CC152}"/>
              </a:ext>
            </a:extLst>
          </p:cNvPr>
          <p:cNvSpPr txBox="1"/>
          <p:nvPr/>
        </p:nvSpPr>
        <p:spPr>
          <a:xfrm>
            <a:off x="3764758" y="2824480"/>
            <a:ext cx="2012781"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Do you have any question?</a:t>
            </a:r>
          </a:p>
        </p:txBody>
      </p:sp>
    </p:spTree>
    <p:extLst>
      <p:ext uri="{BB962C8B-B14F-4D97-AF65-F5344CB8AC3E}">
        <p14:creationId xmlns="" xmlns:p14="http://schemas.microsoft.com/office/powerpoint/2010/main" val="653015787"/>
      </p:ext>
    </p:extLst>
  </p:cSld>
  <p:clrMapOvr>
    <a:masterClrMapping/>
  </p:clrMapOvr>
</p:sld>
</file>

<file path=ppt/theme/theme1.xml><?xml version="1.0" encoding="utf-8"?>
<a:theme xmlns:a="http://schemas.openxmlformats.org/drawingml/2006/main" name="International Business Management Qualification by Slidesgo">
  <a:themeElements>
    <a:clrScheme name="Simple Light">
      <a:dk1>
        <a:srgbClr val="3F3E3E"/>
      </a:dk1>
      <a:lt1>
        <a:srgbClr val="F5E8D7"/>
      </a:lt1>
      <a:dk2>
        <a:srgbClr val="FF6700"/>
      </a:dk2>
      <a:lt2>
        <a:srgbClr val="FCBF49"/>
      </a:lt2>
      <a:accent1>
        <a:srgbClr val="FFFFFF"/>
      </a:accent1>
      <a:accent2>
        <a:srgbClr val="FFFFFF"/>
      </a:accent2>
      <a:accent3>
        <a:srgbClr val="FFFFFF"/>
      </a:accent3>
      <a:accent4>
        <a:srgbClr val="FFFFFF"/>
      </a:accent4>
      <a:accent5>
        <a:srgbClr val="FFFFFF"/>
      </a:accent5>
      <a:accent6>
        <a:srgbClr val="FFFFFF"/>
      </a:accent6>
      <a:hlink>
        <a:srgbClr val="3F3E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1096</Words>
  <Application>Microsoft Office PowerPoint</Application>
  <PresentationFormat>On-screen Show (16:9)</PresentationFormat>
  <Paragraphs>98</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International Business Management Qualification by Slidesgo</vt:lpstr>
      <vt:lpstr>SUBMITTED BY: HAPPY SINGH STUDENT ID: 2223424 Module Code: LCMB7000   SUBMITTED TO: D G PEPPLE   </vt:lpstr>
      <vt:lpstr>Slide 2</vt:lpstr>
      <vt:lpstr>PORTER’S STRATEGIC OPTIONS   </vt:lpstr>
      <vt:lpstr>COST REDUCTION STRATEGY</vt:lpstr>
      <vt:lpstr>DIFFERENTIATION STRATEGY</vt:lpstr>
      <vt:lpstr>FOCUS STRATEGY</vt:lpstr>
      <vt:lpstr>HOW HUMAN RESOURCE MANAGEMENT CAN SUPPORT COMPETITIVE ADVANTAGE</vt:lpstr>
      <vt:lpstr>HOW HUMAN RESOURCE MANAGEMENT CAN SUPPORT COMPETITIVE ADVANTAGE</vt:lpstr>
      <vt:lpstr>JOB TITLE: MARKETING MANAGER</vt:lpstr>
      <vt:lpstr>PERSON SPECIFICATION </vt:lpstr>
      <vt:lpstr>INTERVIEW PROTOCOL: MARKETING MANAGER</vt:lpstr>
      <vt:lpstr>Slide 12</vt:lpstr>
      <vt:lpstr>REFERENCES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PORTER’S  STRATEGIC  OPTIONS</dc:title>
  <cp:lastModifiedBy>admin</cp:lastModifiedBy>
  <cp:revision>25</cp:revision>
  <dcterms:modified xsi:type="dcterms:W3CDTF">2023-03-15T11:11:08Z</dcterms:modified>
</cp:coreProperties>
</file>