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87" r:id="rId2"/>
    <p:sldId id="288" r:id="rId3"/>
    <p:sldId id="289" r:id="rId4"/>
    <p:sldId id="290" r:id="rId5"/>
    <p:sldId id="291" r:id="rId6"/>
    <p:sldId id="258" r:id="rId7"/>
    <p:sldId id="259" r:id="rId8"/>
    <p:sldId id="276" r:id="rId9"/>
    <p:sldId id="273" r:id="rId10"/>
    <p:sldId id="275" r:id="rId11"/>
    <p:sldId id="278" r:id="rId12"/>
    <p:sldId id="277" r:id="rId13"/>
    <p:sldId id="279" r:id="rId14"/>
    <p:sldId id="282" r:id="rId15"/>
    <p:sldId id="280" r:id="rId16"/>
    <p:sldId id="260" r:id="rId17"/>
    <p:sldId id="261" r:id="rId18"/>
    <p:sldId id="262" r:id="rId19"/>
    <p:sldId id="263" r:id="rId20"/>
    <p:sldId id="264" r:id="rId21"/>
    <p:sldId id="265" r:id="rId22"/>
    <p:sldId id="266" r:id="rId23"/>
    <p:sldId id="267" r:id="rId24"/>
    <p:sldId id="281" r:id="rId25"/>
    <p:sldId id="271" r:id="rId26"/>
    <p:sldId id="27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945" autoAdjust="0"/>
  </p:normalViewPr>
  <p:slideViewPr>
    <p:cSldViewPr>
      <p:cViewPr varScale="1">
        <p:scale>
          <a:sx n="66" d="100"/>
          <a:sy n="66" d="100"/>
        </p:scale>
        <p:origin x="1930"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28569F-D51B-4E85-AFBA-6E6BFBAE2DC5}" type="datetimeFigureOut">
              <a:rPr lang="en-GB" smtClean="0"/>
              <a:pPr/>
              <a:t>07/10/2018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82EE16-FF58-492B-9179-EFBA61ED9D4C}" type="slidenum">
              <a:rPr lang="en-GB" smtClean="0"/>
              <a:pPr/>
              <a:t>‹#›</a:t>
            </a:fld>
            <a:endParaRPr lang="en-GB"/>
          </a:p>
        </p:txBody>
      </p:sp>
    </p:spTree>
    <p:extLst>
      <p:ext uri="{BB962C8B-B14F-4D97-AF65-F5344CB8AC3E}">
        <p14:creationId xmlns:p14="http://schemas.microsoft.com/office/powerpoint/2010/main" val="262430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pPr/>
              <a:t>1</a:t>
            </a:fld>
            <a:endParaRPr lang="en-GB"/>
          </a:p>
        </p:txBody>
      </p:sp>
    </p:spTree>
    <p:extLst>
      <p:ext uri="{BB962C8B-B14F-4D97-AF65-F5344CB8AC3E}">
        <p14:creationId xmlns:p14="http://schemas.microsoft.com/office/powerpoint/2010/main" val="1917837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pPr/>
              <a:t>8</a:t>
            </a:fld>
            <a:endParaRPr lang="en-GB"/>
          </a:p>
        </p:txBody>
      </p:sp>
    </p:spTree>
    <p:extLst>
      <p:ext uri="{BB962C8B-B14F-4D97-AF65-F5344CB8AC3E}">
        <p14:creationId xmlns:p14="http://schemas.microsoft.com/office/powerpoint/2010/main" val="1376487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pPr/>
              <a:t>11</a:t>
            </a:fld>
            <a:endParaRPr lang="en-GB"/>
          </a:p>
        </p:txBody>
      </p:sp>
    </p:spTree>
    <p:extLst>
      <p:ext uri="{BB962C8B-B14F-4D97-AF65-F5344CB8AC3E}">
        <p14:creationId xmlns:p14="http://schemas.microsoft.com/office/powerpoint/2010/main" val="804602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9A6F85B-98F4-4E03-ADAC-F55F00B082D6}" type="slidenum">
              <a:rPr lang="en-GB" altLang="en-US" smtClean="0">
                <a:latin typeface="Times New Roman" charset="0"/>
              </a:rPr>
              <a:pPr eaLnBrk="1" hangingPunct="1"/>
              <a:t>21</a:t>
            </a:fld>
            <a:endParaRPr lang="en-GB" altLang="en-US">
              <a:latin typeface="Times New Roman"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p:spPr>
        <p:txBody>
          <a:bodyPr/>
          <a:lstStyle/>
          <a:p>
            <a:pPr eaLnBrk="1" hangingPunct="1"/>
            <a:endParaRPr lang="en-GB" altLang="en-US"/>
          </a:p>
        </p:txBody>
      </p:sp>
    </p:spTree>
    <p:extLst>
      <p:ext uri="{BB962C8B-B14F-4D97-AF65-F5344CB8AC3E}">
        <p14:creationId xmlns:p14="http://schemas.microsoft.com/office/powerpoint/2010/main" val="3585927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pPr/>
              <a:t>24</a:t>
            </a:fld>
            <a:endParaRPr lang="en-GB"/>
          </a:p>
        </p:txBody>
      </p:sp>
    </p:spTree>
    <p:extLst>
      <p:ext uri="{BB962C8B-B14F-4D97-AF65-F5344CB8AC3E}">
        <p14:creationId xmlns:p14="http://schemas.microsoft.com/office/powerpoint/2010/main" val="4239990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pPr/>
              <a:t>07/10/2018</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pPr/>
              <a:t>07/10/2018</a:t>
            </a:fld>
            <a:endParaRPr lang="en-GB"/>
          </a:p>
        </p:txBody>
      </p:sp>
      <p:sp>
        <p:nvSpPr>
          <p:cNvPr id="9" name="Slide Number Placeholder 8"/>
          <p:cNvSpPr>
            <a:spLocks noGrp="1"/>
          </p:cNvSpPr>
          <p:nvPr>
            <p:ph type="sldNum" sz="quarter" idx="15"/>
          </p:nvPr>
        </p:nvSpPr>
        <p:spPr/>
        <p:txBody>
          <a:bodyPr rtlCol="0"/>
          <a:lstStyle/>
          <a:p>
            <a:fld id="{3CF19CE5-3B6D-4CDB-A886-C88CF57D7E52}"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pPr/>
              <a:t>07/10/2018</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pPr/>
              <a:t>07/10/2018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19CE5-3B6D-4CDB-A886-C88CF57D7E52}"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pPr/>
              <a:t>07/10/2018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F19CE5-3B6D-4CDB-A886-C88CF57D7E52}"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pPr/>
              <a:t>07/10/2018</a:t>
            </a:fld>
            <a:endParaRPr lang="en-GB"/>
          </a:p>
        </p:txBody>
      </p:sp>
      <p:sp>
        <p:nvSpPr>
          <p:cNvPr id="7" name="Slide Number Placeholder 6"/>
          <p:cNvSpPr>
            <a:spLocks noGrp="1"/>
          </p:cNvSpPr>
          <p:nvPr>
            <p:ph type="sldNum" sz="quarter" idx="11"/>
          </p:nvPr>
        </p:nvSpPr>
        <p:spPr/>
        <p:txBody>
          <a:bodyPr rtlCol="0"/>
          <a:lstStyle/>
          <a:p>
            <a:fld id="{3CF19CE5-3B6D-4CDB-A886-C88CF57D7E52}"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pPr/>
              <a:t>07/10/2018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F19CE5-3B6D-4CDB-A886-C88CF57D7E5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pPr/>
              <a:t>07/10/2018</a:t>
            </a:fld>
            <a:endParaRPr lang="en-GB"/>
          </a:p>
        </p:txBody>
      </p:sp>
      <p:sp>
        <p:nvSpPr>
          <p:cNvPr id="22" name="Slide Number Placeholder 21"/>
          <p:cNvSpPr>
            <a:spLocks noGrp="1"/>
          </p:cNvSpPr>
          <p:nvPr>
            <p:ph type="sldNum" sz="quarter" idx="15"/>
          </p:nvPr>
        </p:nvSpPr>
        <p:spPr/>
        <p:txBody>
          <a:bodyPr rtlCol="0"/>
          <a:lstStyle/>
          <a:p>
            <a:fld id="{3CF19CE5-3B6D-4CDB-A886-C88CF57D7E52}"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D910256-AA1F-45E7-9332-174294B017E0}" type="datetimeFigureOut">
              <a:rPr lang="en-GB" smtClean="0"/>
              <a:pPr/>
              <a:t>07/10/2018</a:t>
            </a:fld>
            <a:endParaRPr lang="en-GB"/>
          </a:p>
        </p:txBody>
      </p:sp>
      <p:sp>
        <p:nvSpPr>
          <p:cNvPr id="18" name="Slide Number Placeholder 17"/>
          <p:cNvSpPr>
            <a:spLocks noGrp="1"/>
          </p:cNvSpPr>
          <p:nvPr>
            <p:ph type="sldNum" sz="quarter" idx="11"/>
          </p:nvPr>
        </p:nvSpPr>
        <p:spPr/>
        <p:txBody>
          <a:bodyPr rtlCol="0"/>
          <a:lstStyle/>
          <a:p>
            <a:fld id="{3CF19CE5-3B6D-4CDB-A886-C88CF57D7E52}"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pPr/>
              <a:t>07/10/2018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pPr/>
              <a:t>07/10/2018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pPr/>
              <a:t>07/10/2018</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11.gif"/><Relationship Id="rId4" Type="http://schemas.openxmlformats.org/officeDocument/2006/relationships/image" Target="../media/image10.gi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a:solidFill>
                  <a:schemeClr val="accent1"/>
                </a:solidFill>
                <a:latin typeface="Arial" panose="020B0604020202020204" pitchFamily="34" charset="0"/>
                <a:cs typeface="Arial" panose="020B0604020202020204" pitchFamily="34" charset="0"/>
              </a:rPr>
              <a:t>ECGE4001/C</a:t>
            </a:r>
            <a:br>
              <a:rPr lang="en-GB" sz="3600" dirty="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a:solidFill>
                  <a:schemeClr val="accent1"/>
                </a:solidFill>
                <a:latin typeface="Arial" panose="020B0604020202020204" pitchFamily="34" charset="0"/>
                <a:cs typeface="Arial" panose="020B0604020202020204" pitchFamily="34" charset="0"/>
              </a:rPr>
              <a:t>Sesiwn</a:t>
            </a:r>
            <a:r>
              <a:rPr lang="en-GB" dirty="0">
                <a:solidFill>
                  <a:schemeClr val="accent1"/>
                </a:solidFill>
                <a:latin typeface="Arial" panose="020B0604020202020204" pitchFamily="34" charset="0"/>
                <a:cs typeface="Arial" panose="020B0604020202020204" pitchFamily="34" charset="0"/>
              </a:rPr>
              <a:t> 4  </a:t>
            </a:r>
            <a:r>
              <a:rPr lang="en-GB" dirty="0">
                <a:latin typeface="Arial" panose="020B0604020202020204" pitchFamily="34" charset="0"/>
                <a:cs typeface="Arial" panose="020B0604020202020204" pitchFamily="34" charset="0"/>
              </a:rPr>
              <a:t>/ Session 4  </a:t>
            </a:r>
          </a:p>
        </p:txBody>
      </p:sp>
    </p:spTree>
    <p:extLst>
      <p:ext uri="{BB962C8B-B14F-4D97-AF65-F5344CB8AC3E}">
        <p14:creationId xmlns:p14="http://schemas.microsoft.com/office/powerpoint/2010/main" val="2843816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ymgymryd 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a:t>Engage 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1458377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archwilio arddulliau a systemau cyfathrebu gwahanol;  </a:t>
            </a:r>
            <a:endParaRPr lang="en-GB" dirty="0"/>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a:normAutofit/>
          </a:bodyPr>
          <a:lstStyle/>
          <a:p>
            <a:pPr lvl="0"/>
            <a:r>
              <a:rPr lang="en-GB" dirty="0"/>
              <a:t>Explore different communication styles and systems; </a:t>
            </a:r>
          </a:p>
        </p:txBody>
      </p:sp>
      <p:pic>
        <p:nvPicPr>
          <p:cNvPr id="5" name="Picture 4"/>
          <p:cNvPicPr>
            <a:picLocks noChangeAspect="1"/>
          </p:cNvPicPr>
          <p:nvPr/>
        </p:nvPicPr>
        <p:blipFill>
          <a:blip r:embed="rId2" cstate="print"/>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2392579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1600200"/>
            <a:ext cx="3657600" cy="2332856"/>
          </a:xfrm>
        </p:spPr>
        <p:style>
          <a:lnRef idx="2">
            <a:schemeClr val="accent1"/>
          </a:lnRef>
          <a:fillRef idx="1">
            <a:schemeClr val="lt1"/>
          </a:fillRef>
          <a:effectRef idx="0">
            <a:schemeClr val="accent1"/>
          </a:effectRef>
          <a:fontRef idx="minor">
            <a:schemeClr val="dk1"/>
          </a:fontRef>
        </p:style>
        <p:txBody>
          <a:bodyPr/>
          <a:lstStyle/>
          <a:p>
            <a:pPr lvl="0"/>
            <a:r>
              <a:rPr lang="cy-GB" dirty="0"/>
              <a:t>Datblygu cymhwysedd digidol a sgiliau rhifedd yn unol â gofynion academaidd y rhaglen;</a:t>
            </a:r>
            <a:endParaRPr lang="en-GB" dirty="0"/>
          </a:p>
          <a:p>
            <a:endParaRPr lang="en-GB" dirty="0"/>
          </a:p>
        </p:txBody>
      </p:sp>
      <p:sp>
        <p:nvSpPr>
          <p:cNvPr id="4" name="Content Placeholder 3"/>
          <p:cNvSpPr>
            <a:spLocks noGrp="1"/>
          </p:cNvSpPr>
          <p:nvPr>
            <p:ph sz="quarter" idx="2"/>
          </p:nvPr>
        </p:nvSpPr>
        <p:spPr>
          <a:xfrm>
            <a:off x="4220696" y="4149080"/>
            <a:ext cx="3657600" cy="2332856"/>
          </a:xfrm>
        </p:spPr>
        <p:style>
          <a:lnRef idx="2">
            <a:schemeClr val="dk1"/>
          </a:lnRef>
          <a:fillRef idx="1">
            <a:schemeClr val="lt1"/>
          </a:fillRef>
          <a:effectRef idx="0">
            <a:schemeClr val="dk1"/>
          </a:effectRef>
          <a:fontRef idx="minor">
            <a:schemeClr val="dk1"/>
          </a:fontRef>
        </p:style>
        <p:txBody>
          <a:bodyPr/>
          <a:lstStyle/>
          <a:p>
            <a:pPr lvl="0"/>
            <a:r>
              <a:rPr lang="en-GB" dirty="0"/>
              <a:t>Develop digital competency and numeracy skills in line with the academic demands of the programme;</a:t>
            </a:r>
          </a:p>
          <a:p>
            <a:endParaRPr lang="en-GB" dirty="0"/>
          </a:p>
          <a:p>
            <a:endParaRPr lang="en-GB" dirty="0"/>
          </a:p>
        </p:txBody>
      </p:sp>
      <p:pic>
        <p:nvPicPr>
          <p:cNvPr id="5" name="Picture 4"/>
          <p:cNvPicPr>
            <a:picLocks noChangeAspect="1"/>
          </p:cNvPicPr>
          <p:nvPr/>
        </p:nvPicPr>
        <p:blipFill>
          <a:blip r:embed="rId2" cstate="print"/>
          <a:stretch>
            <a:fillRect/>
          </a:stretch>
        </p:blipFill>
        <p:spPr>
          <a:xfrm>
            <a:off x="4788024" y="1844824"/>
            <a:ext cx="2735606" cy="1820168"/>
          </a:xfrm>
          <a:prstGeom prst="rect">
            <a:avLst/>
          </a:prstGeom>
        </p:spPr>
      </p:pic>
      <p:pic>
        <p:nvPicPr>
          <p:cNvPr id="6" name="Picture 5"/>
          <p:cNvPicPr>
            <a:picLocks noChangeAspect="1"/>
          </p:cNvPicPr>
          <p:nvPr/>
        </p:nvPicPr>
        <p:blipFill>
          <a:blip r:embed="rId3" cstate="print"/>
          <a:stretch>
            <a:fillRect/>
          </a:stretch>
        </p:blipFill>
        <p:spPr>
          <a:xfrm>
            <a:off x="755576" y="4344294"/>
            <a:ext cx="2747962" cy="1942427"/>
          </a:xfrm>
          <a:prstGeom prst="rect">
            <a:avLst/>
          </a:prstGeom>
        </p:spPr>
      </p:pic>
    </p:spTree>
    <p:extLst>
      <p:ext uri="{BB962C8B-B14F-4D97-AF65-F5344CB8AC3E}">
        <p14:creationId xmlns:p14="http://schemas.microsoft.com/office/powerpoint/2010/main" val="2481178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077072"/>
            <a:ext cx="3657600" cy="2095128"/>
          </a:xfrm>
        </p:spPr>
        <p:style>
          <a:lnRef idx="2">
            <a:schemeClr val="accent1"/>
          </a:lnRef>
          <a:fillRef idx="1">
            <a:schemeClr val="lt1"/>
          </a:fillRef>
          <a:effectRef idx="0">
            <a:schemeClr val="accent1"/>
          </a:effectRef>
          <a:fontRef idx="minor">
            <a:schemeClr val="dk1"/>
          </a:fontRef>
        </p:style>
        <p:txBody>
          <a:bodyPr/>
          <a:lstStyle/>
          <a:p>
            <a:r>
              <a:rPr lang="cy-GB" dirty="0"/>
              <a:t>Trefnu eu dysgu’n effeithiol ac adfyfyrio ar eu cynnydd eu hunain a’u datblygiad i’r dyfodol. </a:t>
            </a:r>
            <a:endParaRPr lang="en-GB" dirty="0"/>
          </a:p>
          <a:p>
            <a:endParaRPr lang="en-GB" dirty="0"/>
          </a:p>
        </p:txBody>
      </p:sp>
      <p:sp>
        <p:nvSpPr>
          <p:cNvPr id="4" name="Content Placeholder 3"/>
          <p:cNvSpPr>
            <a:spLocks noGrp="1"/>
          </p:cNvSpPr>
          <p:nvPr>
            <p:ph sz="quarter" idx="2"/>
          </p:nvPr>
        </p:nvSpPr>
        <p:spPr>
          <a:xfrm>
            <a:off x="4270248" y="1600200"/>
            <a:ext cx="3657600" cy="2188840"/>
          </a:xfrm>
        </p:spPr>
        <p:style>
          <a:lnRef idx="2">
            <a:schemeClr val="dk1"/>
          </a:lnRef>
          <a:fillRef idx="1">
            <a:schemeClr val="lt1"/>
          </a:fillRef>
          <a:effectRef idx="0">
            <a:schemeClr val="dk1"/>
          </a:effectRef>
          <a:fontRef idx="minor">
            <a:schemeClr val="dk1"/>
          </a:fontRef>
        </p:style>
        <p:txBody>
          <a:bodyPr/>
          <a:lstStyle/>
          <a:p>
            <a:r>
              <a:rPr lang="en-GB" dirty="0"/>
              <a:t>Organise their learning effectively and reflect upon their own progress and future development. </a:t>
            </a:r>
          </a:p>
          <a:p>
            <a:endParaRPr lang="en-GB" dirty="0"/>
          </a:p>
        </p:txBody>
      </p:sp>
      <p:pic>
        <p:nvPicPr>
          <p:cNvPr id="5" name="Picture 4"/>
          <p:cNvPicPr>
            <a:picLocks noChangeAspect="1"/>
          </p:cNvPicPr>
          <p:nvPr/>
        </p:nvPicPr>
        <p:blipFill>
          <a:blip r:embed="rId2" cstate="print"/>
          <a:stretch>
            <a:fillRect/>
          </a:stretch>
        </p:blipFill>
        <p:spPr>
          <a:xfrm>
            <a:off x="5004048" y="4293096"/>
            <a:ext cx="2411338" cy="2411338"/>
          </a:xfrm>
          <a:prstGeom prst="rect">
            <a:avLst/>
          </a:prstGeom>
        </p:spPr>
      </p:pic>
      <p:pic>
        <p:nvPicPr>
          <p:cNvPr id="6" name="Picture 5"/>
          <p:cNvPicPr>
            <a:picLocks noChangeAspect="1"/>
          </p:cNvPicPr>
          <p:nvPr/>
        </p:nvPicPr>
        <p:blipFill>
          <a:blip r:embed="rId3" cstate="print"/>
          <a:stretch>
            <a:fillRect/>
          </a:stretch>
        </p:blipFill>
        <p:spPr>
          <a:xfrm>
            <a:off x="1259632" y="1700808"/>
            <a:ext cx="1700808" cy="1700808"/>
          </a:xfrm>
          <a:prstGeom prst="rect">
            <a:avLst/>
          </a:prstGeom>
        </p:spPr>
      </p:pic>
    </p:spTree>
    <p:extLst>
      <p:ext uri="{BB962C8B-B14F-4D97-AF65-F5344CB8AC3E}">
        <p14:creationId xmlns:p14="http://schemas.microsoft.com/office/powerpoint/2010/main" val="3874428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err="1">
                <a:solidFill>
                  <a:schemeClr val="accent1"/>
                </a:solidFill>
              </a:rPr>
              <a:t>Gorolwg</a:t>
            </a:r>
            <a:r>
              <a:rPr lang="en-GB" sz="4400" dirty="0">
                <a:solidFill>
                  <a:schemeClr val="accent1"/>
                </a:solidFill>
              </a:rPr>
              <a:t> </a:t>
            </a:r>
            <a:r>
              <a:rPr lang="en-GB" sz="4400" dirty="0" err="1">
                <a:solidFill>
                  <a:schemeClr val="accent1"/>
                </a:solidFill>
              </a:rPr>
              <a:t>Sesiwn</a:t>
            </a:r>
            <a:r>
              <a:rPr lang="en-GB" sz="4400" dirty="0">
                <a:solidFill>
                  <a:schemeClr val="accent1"/>
                </a:solidFill>
              </a:rPr>
              <a:t> </a:t>
            </a:r>
            <a:br>
              <a:rPr lang="en-GB" sz="4400" dirty="0"/>
            </a:br>
            <a:r>
              <a:rPr lang="en-GB" sz="4400" dirty="0"/>
              <a:t> Session Overview</a:t>
            </a:r>
          </a:p>
        </p:txBody>
      </p:sp>
      <p:sp>
        <p:nvSpPr>
          <p:cNvPr id="4" name="Content Placeholder 3"/>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a:latin typeface="Arial" panose="020B0604020202020204" pitchFamily="34" charset="0"/>
                <a:cs typeface="Arial" panose="020B0604020202020204" pitchFamily="34" charset="0"/>
              </a:rPr>
              <a:t>Ymateb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feirniadol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erthygl</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a:buFont typeface="Courier New" panose="02070309020205020404" pitchFamily="49" charset="0"/>
              <a:buChar char="o"/>
            </a:pPr>
            <a:r>
              <a:rPr lang="en-GB" i="1" dirty="0">
                <a:latin typeface="Arial" panose="020B0604020202020204" pitchFamily="34" charset="0"/>
                <a:cs typeface="Arial" panose="020B0604020202020204" pitchFamily="34" charset="0"/>
              </a:rPr>
              <a:t>Critical response to an article</a:t>
            </a:r>
          </a:p>
        </p:txBody>
      </p:sp>
      <p:pic>
        <p:nvPicPr>
          <p:cNvPr id="1026" name="Picture 2" descr="C:\Users\l.roberts\AppData\Local\Microsoft\Windows\Temporary Internet Files\Content.IE5\HEPN0LIZ\MP90032120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67456" y="2971800"/>
            <a:ext cx="2609088" cy="3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2144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116632"/>
            <a:ext cx="7467600" cy="1656184"/>
          </a:xfrm>
        </p:spPr>
        <p:txBody>
          <a:bodyPr>
            <a:normAutofit fontScale="90000"/>
          </a:bodyPr>
          <a:lstStyle/>
          <a:p>
            <a:pPr algn="ct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err="1">
                <a:solidFill>
                  <a:schemeClr val="accent1"/>
                </a:solidFill>
                <a:latin typeface="Arial" panose="020B0604020202020204" pitchFamily="34" charset="0"/>
                <a:cs typeface="Arial" panose="020B0604020202020204" pitchFamily="34" charset="0"/>
              </a:rPr>
              <a:t>Asesiad</a:t>
            </a:r>
            <a:r>
              <a:rPr lang="en-GB" dirty="0">
                <a:solidFill>
                  <a:schemeClr val="accent1"/>
                </a:solidFill>
                <a:latin typeface="Arial" panose="020B0604020202020204" pitchFamily="34" charset="0"/>
                <a:cs typeface="Arial" panose="020B0604020202020204" pitchFamily="34" charset="0"/>
              </a:rPr>
              <a:t> 1 </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Assessment 1</a:t>
            </a:r>
            <a:br>
              <a:rPr lang="en-GB" i="1" dirty="0">
                <a:latin typeface="Arial" panose="020B0604020202020204" pitchFamily="34" charset="0"/>
                <a:cs typeface="Arial" panose="020B0604020202020204" pitchFamily="34" charset="0"/>
              </a:rPr>
            </a:br>
            <a:br>
              <a:rPr lang="en-GB" i="1" dirty="0">
                <a:latin typeface="Arial" panose="020B0604020202020204" pitchFamily="34" charset="0"/>
                <a:cs typeface="Arial" panose="020B0604020202020204" pitchFamily="34" charset="0"/>
              </a:rPr>
            </a:br>
            <a:r>
              <a:rPr lang="en-GB" u="sng" dirty="0">
                <a:solidFill>
                  <a:srgbClr val="FF0000"/>
                </a:solidFill>
                <a:latin typeface="Arial" panose="020B0604020202020204" pitchFamily="34" charset="0"/>
                <a:cs typeface="Arial" panose="020B0604020202020204" pitchFamily="34" charset="0"/>
              </a:rPr>
              <a:t>(50%)</a:t>
            </a:r>
          </a:p>
        </p:txBody>
      </p:sp>
      <p:sp>
        <p:nvSpPr>
          <p:cNvPr id="5" name="Content Placeholder 4"/>
          <p:cNvSpPr>
            <a:spLocks noGrp="1"/>
          </p:cNvSpPr>
          <p:nvPr>
            <p:ph sz="half" idx="1"/>
          </p:nvPr>
        </p:nvSpPr>
        <p:spPr>
          <a:xfrm>
            <a:off x="467544" y="2060848"/>
            <a:ext cx="3657600" cy="4572000"/>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marL="0" marR="0">
              <a:lnSpc>
                <a:spcPct val="115000"/>
              </a:lnSpc>
              <a:spcBef>
                <a:spcPts val="0"/>
              </a:spcBef>
              <a:spcAft>
                <a:spcPts val="1000"/>
              </a:spcAft>
              <a:tabLst>
                <a:tab pos="457200" algn="l"/>
                <a:tab pos="914400" algn="l"/>
                <a:tab pos="1371600" algn="l"/>
                <a:tab pos="1828800" algn="l"/>
              </a:tabLst>
            </a:pPr>
            <a:r>
              <a:rPr lang="en-GB" sz="2800" dirty="0" err="1">
                <a:latin typeface="Arial"/>
                <a:ea typeface="Calibri"/>
                <a:cs typeface="Times New Roman"/>
              </a:rPr>
              <a:t>Portffolio</a:t>
            </a:r>
            <a:r>
              <a:rPr lang="en-GB" sz="2800" dirty="0">
                <a:latin typeface="Arial"/>
                <a:ea typeface="Calibri"/>
                <a:cs typeface="Times New Roman"/>
              </a:rPr>
              <a:t> o </a:t>
            </a:r>
            <a:r>
              <a:rPr lang="en-GB" sz="2800" dirty="0" err="1">
                <a:latin typeface="Arial"/>
                <a:ea typeface="Calibri"/>
                <a:cs typeface="Times New Roman"/>
              </a:rPr>
              <a:t>dasgau</a:t>
            </a:r>
            <a:r>
              <a:rPr lang="en-GB" sz="2800" dirty="0">
                <a:latin typeface="Arial"/>
                <a:ea typeface="Calibri"/>
                <a:cs typeface="Times New Roman"/>
              </a:rPr>
              <a:t> </a:t>
            </a:r>
            <a:r>
              <a:rPr lang="en-GB" sz="2800" dirty="0" err="1">
                <a:latin typeface="Arial"/>
                <a:ea typeface="Calibri"/>
                <a:cs typeface="Times New Roman"/>
              </a:rPr>
              <a:t>sgiliau</a:t>
            </a:r>
            <a:r>
              <a:rPr lang="en-GB" sz="2800" dirty="0">
                <a:latin typeface="Arial"/>
                <a:ea typeface="Calibri"/>
                <a:cs typeface="Times New Roman"/>
              </a:rPr>
              <a:t> </a:t>
            </a:r>
            <a:r>
              <a:rPr lang="en-GB" sz="2800" dirty="0" err="1">
                <a:latin typeface="Arial"/>
                <a:ea typeface="Calibri"/>
                <a:cs typeface="Times New Roman"/>
              </a:rPr>
              <a:t>astudio</a:t>
            </a:r>
            <a:r>
              <a:rPr lang="en-GB" sz="2800" dirty="0">
                <a:latin typeface="Arial"/>
                <a:ea typeface="Calibri"/>
                <a:cs typeface="Times New Roman"/>
              </a:rPr>
              <a:t> </a:t>
            </a:r>
            <a:r>
              <a:rPr lang="en-GB" sz="2800" dirty="0" err="1">
                <a:latin typeface="Arial"/>
                <a:ea typeface="Calibri"/>
                <a:cs typeface="Times New Roman"/>
              </a:rPr>
              <a:t>yn</a:t>
            </a:r>
            <a:r>
              <a:rPr lang="en-GB" sz="2800" dirty="0">
                <a:latin typeface="Arial"/>
                <a:ea typeface="Calibri"/>
                <a:cs typeface="Times New Roman"/>
              </a:rPr>
              <a:t> </a:t>
            </a:r>
            <a:r>
              <a:rPr lang="en-GB" sz="2800" dirty="0" err="1">
                <a:latin typeface="Arial"/>
                <a:ea typeface="Calibri"/>
                <a:cs typeface="Times New Roman"/>
              </a:rPr>
              <a:t>cynnwys</a:t>
            </a:r>
            <a:endParaRPr lang="en-GB" sz="2400" dirty="0">
              <a:latin typeface="Calibri"/>
              <a:ea typeface="Calibri"/>
              <a:cs typeface="Times New Roman"/>
            </a:endParaRPr>
          </a:p>
          <a:p>
            <a:pPr marL="342900" marR="0" lvl="0" indent="-342900">
              <a:lnSpc>
                <a:spcPct val="115000"/>
              </a:lnSpc>
              <a:spcBef>
                <a:spcPts val="0"/>
              </a:spcBef>
              <a:spcAft>
                <a:spcPts val="0"/>
              </a:spcAft>
              <a:buFont typeface="Symbol"/>
              <a:buChar char=""/>
            </a:pPr>
            <a:r>
              <a:rPr lang="cy-GB" sz="2800" dirty="0">
                <a:latin typeface="Arial"/>
                <a:ea typeface="Calibri"/>
                <a:cs typeface="Times New Roman"/>
              </a:rPr>
              <a:t>Tasgau ysgrifennu academaidd h.y. cywair, goddrychedd a gwrthrychedd </a:t>
            </a:r>
            <a:endParaRPr lang="en-GB" sz="2400" dirty="0">
              <a:latin typeface="Calibri"/>
              <a:ea typeface="Calibri"/>
              <a:cs typeface="Times New Roman"/>
            </a:endParaRPr>
          </a:p>
          <a:p>
            <a:pPr marL="342900" marR="0" lvl="0" indent="-342900">
              <a:lnSpc>
                <a:spcPct val="115000"/>
              </a:lnSpc>
              <a:spcBef>
                <a:spcPts val="0"/>
              </a:spcBef>
              <a:spcAft>
                <a:spcPts val="0"/>
              </a:spcAft>
              <a:buFont typeface="Symbol"/>
              <a:buChar char=""/>
            </a:pPr>
            <a:r>
              <a:rPr lang="cy-GB" sz="2800" dirty="0">
                <a:latin typeface="Arial"/>
                <a:ea typeface="Calibri"/>
                <a:cs typeface="Times New Roman"/>
              </a:rPr>
              <a:t>Gweithgareddau cyfeirnodi</a:t>
            </a:r>
            <a:endParaRPr lang="en-GB" sz="2400" dirty="0">
              <a:latin typeface="Calibri"/>
              <a:ea typeface="Calibri"/>
              <a:cs typeface="Times New Roman"/>
            </a:endParaRPr>
          </a:p>
          <a:p>
            <a:pPr marL="342900" marR="0" lvl="0" indent="-342900">
              <a:lnSpc>
                <a:spcPct val="115000"/>
              </a:lnSpc>
              <a:spcBef>
                <a:spcPts val="0"/>
              </a:spcBef>
              <a:spcAft>
                <a:spcPts val="0"/>
              </a:spcAft>
              <a:buFont typeface="Symbol"/>
              <a:buChar char=""/>
            </a:pPr>
            <a:r>
              <a:rPr lang="en-GB" sz="2800" b="1" dirty="0" err="1">
                <a:solidFill>
                  <a:srgbClr val="FF0000"/>
                </a:solidFill>
                <a:latin typeface="Arial"/>
                <a:ea typeface="Calibri"/>
                <a:cs typeface="Times New Roman"/>
              </a:rPr>
              <a:t>Ymateb</a:t>
            </a:r>
            <a:r>
              <a:rPr lang="en-GB" sz="2800" b="1" dirty="0">
                <a:solidFill>
                  <a:srgbClr val="FF0000"/>
                </a:solidFill>
                <a:latin typeface="Arial"/>
                <a:ea typeface="Calibri"/>
                <a:cs typeface="Times New Roman"/>
              </a:rPr>
              <a:t> </a:t>
            </a:r>
            <a:r>
              <a:rPr lang="en-GB" sz="2800" b="1" dirty="0" err="1">
                <a:solidFill>
                  <a:srgbClr val="FF0000"/>
                </a:solidFill>
                <a:latin typeface="Arial"/>
                <a:ea typeface="Calibri"/>
                <a:cs typeface="Times New Roman"/>
              </a:rPr>
              <a:t>beirniadol</a:t>
            </a:r>
            <a:r>
              <a:rPr lang="en-GB" sz="2800" b="1" dirty="0">
                <a:solidFill>
                  <a:srgbClr val="FF0000"/>
                </a:solidFill>
                <a:latin typeface="Arial"/>
                <a:ea typeface="Calibri"/>
                <a:cs typeface="Times New Roman"/>
              </a:rPr>
              <a:t> </a:t>
            </a:r>
            <a:r>
              <a:rPr lang="en-GB" sz="2800" b="1" dirty="0" err="1">
                <a:solidFill>
                  <a:srgbClr val="FF0000"/>
                </a:solidFill>
                <a:latin typeface="Arial"/>
                <a:ea typeface="Calibri"/>
                <a:cs typeface="Times New Roman"/>
              </a:rPr>
              <a:t>i</a:t>
            </a:r>
            <a:r>
              <a:rPr lang="en-GB" sz="2800" b="1" dirty="0">
                <a:solidFill>
                  <a:srgbClr val="FF0000"/>
                </a:solidFill>
                <a:latin typeface="Arial"/>
                <a:ea typeface="Calibri"/>
                <a:cs typeface="Times New Roman"/>
              </a:rPr>
              <a:t> </a:t>
            </a:r>
            <a:r>
              <a:rPr lang="en-GB" sz="2800" b="1" dirty="0" err="1">
                <a:solidFill>
                  <a:srgbClr val="FF0000"/>
                </a:solidFill>
                <a:latin typeface="Arial"/>
                <a:ea typeface="Calibri"/>
                <a:cs typeface="Times New Roman"/>
              </a:rPr>
              <a:t>erthygl</a:t>
            </a:r>
            <a:endParaRPr lang="en-GB" sz="2400" b="1" dirty="0">
              <a:solidFill>
                <a:srgbClr val="FF0000"/>
              </a:solidFill>
              <a:latin typeface="Calibri"/>
              <a:ea typeface="Calibri"/>
              <a:cs typeface="Times New Roman"/>
            </a:endParaRPr>
          </a:p>
          <a:p>
            <a:endParaRPr lang="en-GB" dirty="0"/>
          </a:p>
        </p:txBody>
      </p:sp>
      <p:sp>
        <p:nvSpPr>
          <p:cNvPr id="6" name="Content Placeholder 5"/>
          <p:cNvSpPr>
            <a:spLocks noGrp="1"/>
          </p:cNvSpPr>
          <p:nvPr>
            <p:ph sz="half" idx="2"/>
          </p:nvPr>
        </p:nvSpPr>
        <p:spPr>
          <a:xfrm>
            <a:off x="4283968" y="2060848"/>
            <a:ext cx="3657600" cy="4572000"/>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pPr marL="0" marR="0">
              <a:lnSpc>
                <a:spcPct val="115000"/>
              </a:lnSpc>
              <a:spcBef>
                <a:spcPts val="0"/>
              </a:spcBef>
              <a:spcAft>
                <a:spcPts val="1000"/>
              </a:spcAft>
              <a:tabLst>
                <a:tab pos="457200" algn="l"/>
                <a:tab pos="914400" algn="l"/>
                <a:tab pos="1371600" algn="l"/>
                <a:tab pos="1828800" algn="l"/>
              </a:tabLst>
            </a:pPr>
            <a:r>
              <a:rPr lang="en-GB" sz="2800" i="1" dirty="0">
                <a:latin typeface="Arial"/>
                <a:ea typeface="Calibri"/>
                <a:cs typeface="Times New Roman"/>
              </a:rPr>
              <a:t>Portfolio of study skills including</a:t>
            </a:r>
          </a:p>
          <a:p>
            <a:pPr marL="0" marR="0" indent="0">
              <a:lnSpc>
                <a:spcPct val="115000"/>
              </a:lnSpc>
              <a:spcBef>
                <a:spcPts val="0"/>
              </a:spcBef>
              <a:spcAft>
                <a:spcPts val="1000"/>
              </a:spcAft>
              <a:buNone/>
              <a:tabLst>
                <a:tab pos="457200" algn="l"/>
                <a:tab pos="914400" algn="l"/>
                <a:tab pos="1371600" algn="l"/>
                <a:tab pos="1828800" algn="l"/>
              </a:tabLst>
            </a:pPr>
            <a:endParaRPr lang="en-GB" sz="2400" i="1" dirty="0">
              <a:latin typeface="Calibri"/>
              <a:ea typeface="Calibri"/>
              <a:cs typeface="Times New Roman"/>
            </a:endParaRPr>
          </a:p>
          <a:p>
            <a:pPr marL="342900" marR="0" lvl="0" indent="-342900">
              <a:lnSpc>
                <a:spcPct val="115000"/>
              </a:lnSpc>
              <a:spcBef>
                <a:spcPts val="0"/>
              </a:spcBef>
              <a:spcAft>
                <a:spcPts val="0"/>
              </a:spcAft>
              <a:buFont typeface="Symbol"/>
              <a:buChar char=""/>
            </a:pPr>
            <a:r>
              <a:rPr lang="en-GB" sz="2800" i="1" dirty="0">
                <a:latin typeface="Arial"/>
                <a:ea typeface="Calibri"/>
                <a:cs typeface="Times New Roman"/>
              </a:rPr>
              <a:t>Academic writing tasks i.e. style, subjectivity and objectivity</a:t>
            </a:r>
            <a:endParaRPr lang="en-GB" sz="2400" i="1" dirty="0">
              <a:latin typeface="Calibri"/>
              <a:ea typeface="Calibri"/>
              <a:cs typeface="Times New Roman"/>
            </a:endParaRPr>
          </a:p>
          <a:p>
            <a:pPr marL="342900" marR="0" lvl="0" indent="-342900">
              <a:lnSpc>
                <a:spcPct val="115000"/>
              </a:lnSpc>
              <a:spcBef>
                <a:spcPts val="0"/>
              </a:spcBef>
              <a:spcAft>
                <a:spcPts val="0"/>
              </a:spcAft>
              <a:buFont typeface="Symbol"/>
              <a:buChar char=""/>
            </a:pPr>
            <a:r>
              <a:rPr lang="en-GB" sz="2800" i="1" dirty="0">
                <a:latin typeface="Arial"/>
                <a:ea typeface="Calibri"/>
                <a:cs typeface="Times New Roman"/>
              </a:rPr>
              <a:t>Referencing activities</a:t>
            </a:r>
            <a:endParaRPr lang="en-GB" sz="2400" i="1" dirty="0">
              <a:latin typeface="Calibri"/>
              <a:ea typeface="Calibri"/>
              <a:cs typeface="Times New Roman"/>
            </a:endParaRPr>
          </a:p>
          <a:p>
            <a:pPr marL="342900" marR="0" lvl="0" indent="-342900">
              <a:lnSpc>
                <a:spcPct val="115000"/>
              </a:lnSpc>
              <a:spcBef>
                <a:spcPts val="0"/>
              </a:spcBef>
              <a:spcAft>
                <a:spcPts val="0"/>
              </a:spcAft>
              <a:buFont typeface="Symbol"/>
              <a:buChar char=""/>
            </a:pPr>
            <a:r>
              <a:rPr lang="en-GB" sz="2800" b="1" i="1" dirty="0">
                <a:solidFill>
                  <a:srgbClr val="FF0000"/>
                </a:solidFill>
                <a:latin typeface="Arial"/>
                <a:ea typeface="Calibri"/>
                <a:cs typeface="Times New Roman"/>
              </a:rPr>
              <a:t>Critical response to an article</a:t>
            </a:r>
            <a:endParaRPr lang="en-GB" sz="2400" b="1" i="1" dirty="0">
              <a:solidFill>
                <a:srgbClr val="FF0000"/>
              </a:solidFill>
              <a:latin typeface="Calibri"/>
              <a:ea typeface="Calibri"/>
              <a:cs typeface="Times New Roman"/>
            </a:endParaRPr>
          </a:p>
          <a:p>
            <a:endParaRPr lang="en-GB" dirty="0"/>
          </a:p>
        </p:txBody>
      </p:sp>
    </p:spTree>
    <p:extLst>
      <p:ext uri="{BB962C8B-B14F-4D97-AF65-F5344CB8AC3E}">
        <p14:creationId xmlns:p14="http://schemas.microsoft.com/office/powerpoint/2010/main" val="2579349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7467600" cy="1143000"/>
          </a:xfrm>
        </p:spPr>
        <p:txBody>
          <a:bodyPr/>
          <a:lstStyle/>
          <a:p>
            <a:pPr algn="ctr"/>
            <a:r>
              <a:rPr lang="en-GB" dirty="0">
                <a:solidFill>
                  <a:schemeClr val="accent1"/>
                </a:solidFill>
                <a:latin typeface="Arial" panose="020B0604020202020204" pitchFamily="34" charset="0"/>
                <a:cs typeface="Arial" panose="020B0604020202020204" pitchFamily="34" charset="0"/>
              </a:rPr>
              <a:t>Beth </a:t>
            </a:r>
            <a:r>
              <a:rPr lang="en-GB" dirty="0" err="1">
                <a:solidFill>
                  <a:schemeClr val="accent1"/>
                </a:solidFill>
                <a:latin typeface="Arial" panose="020B0604020202020204" pitchFamily="34" charset="0"/>
                <a:cs typeface="Arial" panose="020B0604020202020204" pitchFamily="34" charset="0"/>
              </a:rPr>
              <a:t>welwch</a:t>
            </a:r>
            <a:r>
              <a:rPr lang="en-GB" dirty="0">
                <a:solidFill>
                  <a:schemeClr val="accent1"/>
                </a:solidFill>
                <a:latin typeface="Arial" panose="020B0604020202020204" pitchFamily="34" charset="0"/>
                <a:cs typeface="Arial" panose="020B0604020202020204" pitchFamily="34" charset="0"/>
              </a:rPr>
              <a:t> chi?</a:t>
            </a:r>
            <a:br>
              <a:rPr lang="en-GB" dirty="0">
                <a:solidFill>
                  <a:schemeClr val="accent1"/>
                </a:solidFill>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What do you see?</a:t>
            </a:r>
          </a:p>
        </p:txBody>
      </p:sp>
      <p:sp>
        <p:nvSpPr>
          <p:cNvPr id="3" name="Content Placeholder 2"/>
          <p:cNvSpPr>
            <a:spLocks noGrp="1"/>
          </p:cNvSpPr>
          <p:nvPr>
            <p:ph sz="quarter" idx="1"/>
          </p:nvPr>
        </p:nvSpPr>
        <p:spPr/>
        <p:txBody>
          <a:bodyPr/>
          <a:lstStyle/>
          <a:p>
            <a:endParaRPr lang="en-GB"/>
          </a:p>
        </p:txBody>
      </p:sp>
      <p:sp>
        <p:nvSpPr>
          <p:cNvPr id="4" name="Content Placeholder 3"/>
          <p:cNvSpPr>
            <a:spLocks noGrp="1"/>
          </p:cNvSpPr>
          <p:nvPr>
            <p:ph sz="quarter" idx="2"/>
          </p:nvPr>
        </p:nvSpPr>
        <p:spPr/>
        <p:txBody>
          <a:bodyPr/>
          <a:lstStyle/>
          <a:p>
            <a:endParaRPr lang="en-GB"/>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1556792"/>
            <a:ext cx="8229600" cy="50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119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116632"/>
            <a:ext cx="7467600" cy="1143000"/>
          </a:xfrm>
        </p:spPr>
        <p:txBody>
          <a:bodyPr/>
          <a:lstStyle/>
          <a:p>
            <a:pPr algn="ctr"/>
            <a:r>
              <a:rPr lang="en-GB" dirty="0">
                <a:solidFill>
                  <a:schemeClr val="accent1"/>
                </a:solidFill>
                <a:latin typeface="Arial" panose="020B0604020202020204" pitchFamily="34" charset="0"/>
                <a:cs typeface="Arial" panose="020B0604020202020204" pitchFamily="34" charset="0"/>
              </a:rPr>
              <a:t>Beth </a:t>
            </a:r>
            <a:r>
              <a:rPr lang="en-GB" dirty="0" err="1">
                <a:solidFill>
                  <a:schemeClr val="accent1"/>
                </a:solidFill>
                <a:latin typeface="Arial" panose="020B0604020202020204" pitchFamily="34" charset="0"/>
                <a:cs typeface="Arial" panose="020B0604020202020204" pitchFamily="34" charset="0"/>
              </a:rPr>
              <a:t>yw</a:t>
            </a:r>
            <a:r>
              <a:rPr lang="en-GB" dirty="0">
                <a:solidFill>
                  <a:schemeClr val="accent1"/>
                </a:solidFill>
                <a:latin typeface="Arial" panose="020B0604020202020204" pitchFamily="34" charset="0"/>
                <a:cs typeface="Arial" panose="020B0604020202020204" pitchFamily="34" charset="0"/>
              </a:rPr>
              <a:t> </a:t>
            </a:r>
            <a:r>
              <a:rPr lang="en-GB" dirty="0" err="1">
                <a:solidFill>
                  <a:schemeClr val="accent1"/>
                </a:solidFill>
                <a:latin typeface="Arial" panose="020B0604020202020204" pitchFamily="34" charset="0"/>
                <a:cs typeface="Arial" panose="020B0604020202020204" pitchFamily="34" charset="0"/>
              </a:rPr>
              <a:t>meddwl</a:t>
            </a:r>
            <a:r>
              <a:rPr lang="en-GB" dirty="0">
                <a:solidFill>
                  <a:schemeClr val="accent1"/>
                </a:solidFill>
                <a:latin typeface="Arial" panose="020B0604020202020204" pitchFamily="34" charset="0"/>
                <a:cs typeface="Arial" panose="020B0604020202020204" pitchFamily="34" charset="0"/>
              </a:rPr>
              <a:t> </a:t>
            </a:r>
            <a:r>
              <a:rPr lang="en-GB" dirty="0" err="1">
                <a:solidFill>
                  <a:schemeClr val="accent1"/>
                </a:solidFill>
                <a:latin typeface="Arial" panose="020B0604020202020204" pitchFamily="34" charset="0"/>
                <a:cs typeface="Arial" panose="020B0604020202020204" pitchFamily="34" charset="0"/>
              </a:rPr>
              <a:t>yn</a:t>
            </a:r>
            <a:r>
              <a:rPr lang="en-GB" dirty="0">
                <a:solidFill>
                  <a:schemeClr val="accent1"/>
                </a:solidFill>
                <a:latin typeface="Arial" panose="020B0604020202020204" pitchFamily="34" charset="0"/>
                <a:cs typeface="Arial" panose="020B0604020202020204" pitchFamily="34" charset="0"/>
              </a:rPr>
              <a:t> </a:t>
            </a:r>
            <a:r>
              <a:rPr lang="en-GB" dirty="0" err="1">
                <a:solidFill>
                  <a:schemeClr val="accent1"/>
                </a:solidFill>
                <a:latin typeface="Arial" panose="020B0604020202020204" pitchFamily="34" charset="0"/>
                <a:cs typeface="Arial" panose="020B0604020202020204" pitchFamily="34" charset="0"/>
              </a:rPr>
              <a:t>feirniadol</a:t>
            </a:r>
            <a:r>
              <a:rPr lang="en-GB" dirty="0">
                <a:solidFill>
                  <a:schemeClr val="accent1"/>
                </a:solidFill>
                <a:latin typeface="Arial" panose="020B0604020202020204" pitchFamily="34" charset="0"/>
                <a:cs typeface="Arial" panose="020B0604020202020204" pitchFamily="34" charset="0"/>
              </a:rPr>
              <a:t>?</a:t>
            </a:r>
            <a:br>
              <a:rPr lang="en-GB" dirty="0">
                <a:solidFill>
                  <a:schemeClr val="accent1"/>
                </a:solidFill>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What is critical thinking?</a:t>
            </a:r>
          </a:p>
        </p:txBody>
      </p:sp>
      <p:sp>
        <p:nvSpPr>
          <p:cNvPr id="5" name="Content Placeholder 4"/>
          <p:cNvSpPr>
            <a:spLocks noGrp="1"/>
          </p:cNvSpPr>
          <p:nvPr>
            <p:ph sz="quarter" idx="1"/>
          </p:nvPr>
        </p:nvSpPr>
        <p:spPr>
          <a:xfrm>
            <a:off x="323528" y="2852936"/>
            <a:ext cx="3657600" cy="3816424"/>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golwg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pwyslais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a:t>
            </a:r>
          </a:p>
          <a:p>
            <a:pPr lvl="1"/>
            <a:r>
              <a:rPr lang="en-GB" b="1" u="sng" dirty="0" err="1">
                <a:latin typeface="Arial" panose="020B0604020202020204" pitchFamily="34" charset="0"/>
                <a:cs typeface="Arial" panose="020B0604020202020204" pitchFamily="34" charset="0"/>
              </a:rPr>
              <a:t>Ddyfalbarhad</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rywbeth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ofalus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nag </a:t>
            </a:r>
            <a:r>
              <a:rPr lang="en-GB" dirty="0" err="1">
                <a:latin typeface="Arial" panose="020B0604020202020204" pitchFamily="34" charset="0"/>
                <a:cs typeface="Arial" panose="020B0604020202020204" pitchFamily="34" charset="0"/>
              </a:rPr>
              <a:t>unwaith</a:t>
            </a:r>
            <a:endParaRPr lang="en-GB" dirty="0">
              <a:latin typeface="Arial" panose="020B0604020202020204" pitchFamily="34" charset="0"/>
              <a:cs typeface="Arial" panose="020B0604020202020204" pitchFamily="34" charset="0"/>
            </a:endParaRPr>
          </a:p>
          <a:p>
            <a:pPr lvl="1"/>
            <a:r>
              <a:rPr lang="en-GB" b="1" u="sng" dirty="0" err="1">
                <a:latin typeface="Arial" panose="020B0604020202020204" pitchFamily="34" charset="0"/>
                <a:cs typeface="Arial" panose="020B0604020202020204" pitchFamily="34" charset="0"/>
              </a:rPr>
              <a:t>Dystiolaeth</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Gwerthuso’r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dystiolaeth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blaid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safbwynt</a:t>
            </a:r>
            <a:endParaRPr lang="en-GB" dirty="0">
              <a:latin typeface="Arial" panose="020B0604020202020204" pitchFamily="34" charset="0"/>
              <a:cs typeface="Arial" panose="020B0604020202020204" pitchFamily="34" charset="0"/>
            </a:endParaRPr>
          </a:p>
          <a:p>
            <a:pPr lvl="1"/>
            <a:r>
              <a:rPr lang="en-GB" b="1" u="sng" dirty="0" err="1">
                <a:latin typeface="Arial" panose="020B0604020202020204" pitchFamily="34" charset="0"/>
                <a:cs typeface="Arial" panose="020B0604020202020204" pitchFamily="34" charset="0"/>
              </a:rPr>
              <a:t>Ymhlygiadau</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safbwynt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dilyn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addas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ail-</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safbwynt</a:t>
            </a:r>
            <a:r>
              <a:rPr lang="en-GB" dirty="0">
                <a:latin typeface="Arial" panose="020B0604020202020204" pitchFamily="34" charset="0"/>
                <a:cs typeface="Arial" panose="020B0604020202020204" pitchFamily="34" charset="0"/>
              </a:rPr>
              <a:t>? (Cottrell, 2008) </a:t>
            </a:r>
          </a:p>
          <a:p>
            <a:endParaRPr lang="en-GB" dirty="0"/>
          </a:p>
        </p:txBody>
      </p:sp>
      <p:sp>
        <p:nvSpPr>
          <p:cNvPr id="6" name="Content Placeholder 5"/>
          <p:cNvSpPr>
            <a:spLocks noGrp="1"/>
          </p:cNvSpPr>
          <p:nvPr>
            <p:ph sz="quarter" idx="2"/>
          </p:nvPr>
        </p:nvSpPr>
        <p:spPr>
          <a:xfrm>
            <a:off x="4139952" y="2852936"/>
            <a:ext cx="3960440" cy="3816424"/>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1800" dirty="0">
                <a:latin typeface="Arial" panose="020B0604020202020204" pitchFamily="34" charset="0"/>
                <a:cs typeface="Arial" panose="020B0604020202020204" pitchFamily="34" charset="0"/>
              </a:rPr>
              <a:t>This view places emphasis on:</a:t>
            </a:r>
          </a:p>
          <a:p>
            <a:pPr marL="285750" indent="-285750">
              <a:buFont typeface="Arial" panose="020B0604020202020204" pitchFamily="34" charset="0"/>
              <a:buChar char="•"/>
            </a:pPr>
            <a:r>
              <a:rPr lang="en-GB" sz="1800" b="1" u="sng" dirty="0">
                <a:latin typeface="Arial" panose="020B0604020202020204" pitchFamily="34" charset="0"/>
                <a:cs typeface="Arial" panose="020B0604020202020204" pitchFamily="34" charset="0"/>
              </a:rPr>
              <a:t>Persistence</a:t>
            </a:r>
            <a:r>
              <a:rPr lang="en-GB" sz="1800" dirty="0">
                <a:latin typeface="Arial" panose="020B0604020202020204" pitchFamily="34" charset="0"/>
                <a:cs typeface="Arial" panose="020B0604020202020204" pitchFamily="34" charset="0"/>
              </a:rPr>
              <a:t> – Considering an issue carefully and more than once </a:t>
            </a:r>
          </a:p>
          <a:p>
            <a:pPr marL="285750" indent="-285750">
              <a:buFont typeface="Arial" panose="020B0604020202020204" pitchFamily="34" charset="0"/>
              <a:buChar char="•"/>
            </a:pPr>
            <a:r>
              <a:rPr lang="en-GB" sz="1800" b="1" u="sng" dirty="0">
                <a:latin typeface="Arial" panose="020B0604020202020204" pitchFamily="34" charset="0"/>
                <a:cs typeface="Arial" panose="020B0604020202020204" pitchFamily="34" charset="0"/>
              </a:rPr>
              <a:t>Evidence</a:t>
            </a:r>
            <a:r>
              <a:rPr lang="en-GB" sz="1800" dirty="0">
                <a:latin typeface="Arial" panose="020B0604020202020204" pitchFamily="34" charset="0"/>
                <a:cs typeface="Arial" panose="020B0604020202020204" pitchFamily="34" charset="0"/>
              </a:rPr>
              <a:t> – Evaluating the evidence put forward in support of the belief or viewpoint</a:t>
            </a:r>
          </a:p>
          <a:p>
            <a:pPr marL="285750" indent="-285750">
              <a:buFont typeface="Arial" panose="020B0604020202020204" pitchFamily="34" charset="0"/>
              <a:buChar char="•"/>
            </a:pPr>
            <a:r>
              <a:rPr lang="en-GB" sz="1800" b="1" u="sng" dirty="0">
                <a:latin typeface="Arial" panose="020B0604020202020204" pitchFamily="34" charset="0"/>
                <a:cs typeface="Arial" panose="020B0604020202020204" pitchFamily="34" charset="0"/>
              </a:rPr>
              <a:t>Implications</a:t>
            </a:r>
            <a:r>
              <a:rPr lang="en-GB" sz="1800" dirty="0">
                <a:latin typeface="Arial" panose="020B0604020202020204" pitchFamily="34" charset="0"/>
                <a:cs typeface="Arial" panose="020B0604020202020204" pitchFamily="34" charset="0"/>
              </a:rPr>
              <a:t> – considering where the belief or viewpoint leads – what conclusions would follow; are these suitable and rational; and if not, should the view be reconsidered? </a:t>
            </a:r>
            <a:r>
              <a:rPr lang="en-GB" sz="1200" dirty="0">
                <a:latin typeface="Arial" panose="020B0604020202020204" pitchFamily="34" charset="0"/>
                <a:cs typeface="Arial" panose="020B0604020202020204" pitchFamily="34" charset="0"/>
              </a:rPr>
              <a:t>(Cottrell, 2008)</a:t>
            </a:r>
          </a:p>
          <a:p>
            <a:endParaRPr lang="en-GB" sz="1200" dirty="0">
              <a:latin typeface="Arial" panose="020B0604020202020204" pitchFamily="34" charset="0"/>
              <a:cs typeface="Arial" panose="020B0604020202020204" pitchFamily="34" charset="0"/>
            </a:endParaRPr>
          </a:p>
        </p:txBody>
      </p:sp>
      <p:sp>
        <p:nvSpPr>
          <p:cNvPr id="7" name="Content Placeholder 2"/>
          <p:cNvSpPr txBox="1">
            <a:spLocks/>
          </p:cNvSpPr>
          <p:nvPr/>
        </p:nvSpPr>
        <p:spPr>
          <a:xfrm>
            <a:off x="323528" y="1340768"/>
            <a:ext cx="8229600" cy="1396751"/>
          </a:xfrm>
          <a:prstGeom prst="rect">
            <a:avLst/>
          </a:prstGeom>
        </p:spPr>
        <p:style>
          <a:lnRef idx="2">
            <a:schemeClr val="accent4"/>
          </a:lnRef>
          <a:fillRef idx="1">
            <a:schemeClr val="lt1"/>
          </a:fillRef>
          <a:effectRef idx="0">
            <a:schemeClr val="accent4"/>
          </a:effectRef>
          <a:fontRef idx="minor">
            <a:schemeClr val="dk1"/>
          </a:fontRef>
        </p:style>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dk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dk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dk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dk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dk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dk1"/>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dk1"/>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dk1"/>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dk1"/>
                </a:solidFill>
                <a:latin typeface="+mn-lt"/>
                <a:ea typeface="+mn-ea"/>
                <a:cs typeface="+mn-cs"/>
              </a:defRPr>
            </a:lvl9pPr>
          </a:lstStyle>
          <a:p>
            <a:pPr marL="0" indent="0">
              <a:buNone/>
            </a:pPr>
            <a:r>
              <a:rPr lang="en-GB" sz="2000" dirty="0"/>
              <a:t>“</a:t>
            </a:r>
            <a:r>
              <a:rPr lang="en-GB" sz="2000" dirty="0">
                <a:latin typeface="Arial" panose="020B0604020202020204" pitchFamily="34" charset="0"/>
                <a:cs typeface="Arial" panose="020B0604020202020204" pitchFamily="34" charset="0"/>
              </a:rPr>
              <a:t>Critical thinking calls for a persistent effort to examine any belief or supposed form of knowledge in the light of evidence that supports it and the further conclusions to which it tends.” </a:t>
            </a:r>
          </a:p>
          <a:p>
            <a:pPr marL="0" indent="0" algn="r">
              <a:buFont typeface="Wingdings"/>
              <a:buNone/>
            </a:pPr>
            <a:r>
              <a:rPr lang="en-GB" sz="2000" dirty="0">
                <a:latin typeface="Arial" panose="020B0604020202020204" pitchFamily="34" charset="0"/>
                <a:cs typeface="Arial" panose="020B0604020202020204" pitchFamily="34" charset="0"/>
              </a:rPr>
              <a:t>Glaser, 1941</a:t>
            </a:r>
          </a:p>
        </p:txBody>
      </p:sp>
    </p:spTree>
    <p:extLst>
      <p:ext uri="{BB962C8B-B14F-4D97-AF65-F5344CB8AC3E}">
        <p14:creationId xmlns:p14="http://schemas.microsoft.com/office/powerpoint/2010/main" val="1027192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Meddwl</a:t>
            </a:r>
            <a:r>
              <a:rPr lang="en-GB" dirty="0">
                <a:solidFill>
                  <a:schemeClr val="accent1"/>
                </a:solidFill>
              </a:rPr>
              <a:t> </a:t>
            </a:r>
            <a:r>
              <a:rPr lang="en-GB" dirty="0" err="1">
                <a:solidFill>
                  <a:schemeClr val="accent1"/>
                </a:solidFill>
              </a:rPr>
              <a:t>Dadansoddol</a:t>
            </a:r>
            <a:br>
              <a:rPr lang="en-GB" dirty="0"/>
            </a:br>
            <a:r>
              <a:rPr lang="en-GB" dirty="0"/>
              <a:t>Analytical Thinking </a:t>
            </a:r>
          </a:p>
        </p:txBody>
      </p:sp>
      <p:sp>
        <p:nvSpPr>
          <p:cNvPr id="3" name="Content Placeholder 2"/>
          <p:cNvSpPr>
            <a:spLocks noGrp="1"/>
          </p:cNvSpPr>
          <p:nvPr>
            <p:ph sz="quarter" idx="1"/>
          </p:nvPr>
        </p:nvSpPr>
        <p:spPr>
          <a:xfrm>
            <a:off x="4427984" y="1700808"/>
            <a:ext cx="4248472" cy="4896544"/>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dirty="0"/>
              <a:t>This involves additional processes…</a:t>
            </a:r>
          </a:p>
          <a:p>
            <a:pPr marL="0" indent="0">
              <a:buNone/>
            </a:pPr>
            <a:endParaRPr lang="en-GB" dirty="0"/>
          </a:p>
          <a:p>
            <a:pPr lvl="1"/>
            <a:r>
              <a:rPr lang="en-GB" dirty="0"/>
              <a:t>Standing back from the information given</a:t>
            </a:r>
          </a:p>
          <a:p>
            <a:pPr lvl="1"/>
            <a:r>
              <a:rPr lang="en-GB" dirty="0"/>
              <a:t>Examining it from many different angles</a:t>
            </a:r>
          </a:p>
          <a:p>
            <a:pPr lvl="1"/>
            <a:r>
              <a:rPr lang="en-GB" dirty="0"/>
              <a:t>Checking closely for accuracy</a:t>
            </a:r>
          </a:p>
          <a:p>
            <a:pPr lvl="1"/>
            <a:r>
              <a:rPr lang="en-GB" dirty="0"/>
              <a:t>Checking logic of argument</a:t>
            </a:r>
          </a:p>
          <a:p>
            <a:pPr lvl="1"/>
            <a:r>
              <a:rPr lang="en-GB" dirty="0"/>
              <a:t>Looking for flaws in reasoning/evidence/conclusion</a:t>
            </a:r>
          </a:p>
          <a:p>
            <a:pPr lvl="1"/>
            <a:r>
              <a:rPr lang="en-GB" dirty="0"/>
              <a:t>Seeing and explaining why people have arrived at different conclusions</a:t>
            </a:r>
          </a:p>
          <a:p>
            <a:pPr lvl="1"/>
            <a:r>
              <a:rPr lang="en-GB" dirty="0"/>
              <a:t>Hidden assumptions and attempts to lure the reader into agreement</a:t>
            </a:r>
          </a:p>
          <a:p>
            <a:pPr marL="457200" lvl="1" indent="0" algn="r">
              <a:buNone/>
            </a:pPr>
            <a:r>
              <a:rPr lang="en-GB" dirty="0"/>
              <a:t>Cottrell, 2008</a:t>
            </a:r>
          </a:p>
        </p:txBody>
      </p:sp>
      <p:sp>
        <p:nvSpPr>
          <p:cNvPr id="4" name="Content Placeholder 3"/>
          <p:cNvSpPr>
            <a:spLocks noGrp="1"/>
          </p:cNvSpPr>
          <p:nvPr>
            <p:ph sz="quarter" idx="2"/>
          </p:nvPr>
        </p:nvSpPr>
        <p:spPr>
          <a:xfrm>
            <a:off x="251520" y="1700808"/>
            <a:ext cx="3960440" cy="4896544"/>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dirty="0"/>
              <a:t>Mae </a:t>
            </a:r>
            <a:r>
              <a:rPr lang="en-GB" dirty="0" err="1"/>
              <a:t>hyn</a:t>
            </a:r>
            <a:r>
              <a:rPr lang="en-GB" dirty="0"/>
              <a:t> </a:t>
            </a:r>
            <a:r>
              <a:rPr lang="en-GB" dirty="0" err="1"/>
              <a:t>yn</a:t>
            </a:r>
            <a:r>
              <a:rPr lang="en-GB" dirty="0"/>
              <a:t> </a:t>
            </a:r>
            <a:r>
              <a:rPr lang="en-GB" dirty="0" err="1"/>
              <a:t>cynnwys</a:t>
            </a:r>
            <a:r>
              <a:rPr lang="en-GB" dirty="0"/>
              <a:t> </a:t>
            </a:r>
            <a:r>
              <a:rPr lang="en-GB" dirty="0" err="1"/>
              <a:t>prosesau</a:t>
            </a:r>
            <a:r>
              <a:rPr lang="en-GB" dirty="0"/>
              <a:t> </a:t>
            </a:r>
            <a:r>
              <a:rPr lang="en-GB" dirty="0" err="1"/>
              <a:t>ychwanegol</a:t>
            </a:r>
            <a:r>
              <a:rPr lang="en-GB" dirty="0"/>
              <a:t>… </a:t>
            </a:r>
          </a:p>
          <a:p>
            <a:pPr marL="0" indent="0">
              <a:buNone/>
            </a:pPr>
            <a:endParaRPr lang="en-GB" dirty="0"/>
          </a:p>
          <a:p>
            <a:pPr lvl="1"/>
            <a:r>
              <a:rPr lang="en-GB" dirty="0" err="1"/>
              <a:t>Sefyll</a:t>
            </a:r>
            <a:r>
              <a:rPr lang="en-GB" dirty="0"/>
              <a:t> </a:t>
            </a:r>
            <a:r>
              <a:rPr lang="en-GB" dirty="0" err="1"/>
              <a:t>nôl</a:t>
            </a:r>
            <a:r>
              <a:rPr lang="en-GB" dirty="0"/>
              <a:t> </a:t>
            </a:r>
            <a:r>
              <a:rPr lang="en-GB" dirty="0" err="1"/>
              <a:t>wrth</a:t>
            </a:r>
            <a:r>
              <a:rPr lang="en-GB" dirty="0"/>
              <a:t> y </a:t>
            </a:r>
            <a:r>
              <a:rPr lang="en-GB" dirty="0" err="1"/>
              <a:t>wybodaeth</a:t>
            </a:r>
            <a:endParaRPr lang="en-GB" dirty="0"/>
          </a:p>
          <a:p>
            <a:pPr lvl="1"/>
            <a:r>
              <a:rPr lang="en-GB" dirty="0" err="1"/>
              <a:t>Archwilio’r</a:t>
            </a:r>
            <a:r>
              <a:rPr lang="en-GB" dirty="0"/>
              <a:t> </a:t>
            </a:r>
            <a:r>
              <a:rPr lang="en-GB" dirty="0" err="1"/>
              <a:t>wybodaeth</a:t>
            </a:r>
            <a:r>
              <a:rPr lang="en-GB" dirty="0"/>
              <a:t> o </a:t>
            </a:r>
            <a:r>
              <a:rPr lang="en-GB" dirty="0" err="1"/>
              <a:t>wahanol</a:t>
            </a:r>
            <a:r>
              <a:rPr lang="en-GB" dirty="0"/>
              <a:t> </a:t>
            </a:r>
            <a:r>
              <a:rPr lang="en-GB" dirty="0" err="1"/>
              <a:t>onglau</a:t>
            </a:r>
            <a:endParaRPr lang="en-GB" dirty="0"/>
          </a:p>
          <a:p>
            <a:pPr lvl="1"/>
            <a:r>
              <a:rPr lang="en-GB" dirty="0" err="1"/>
              <a:t>Gwirio’n</a:t>
            </a:r>
            <a:r>
              <a:rPr lang="en-GB" dirty="0"/>
              <a:t> </a:t>
            </a:r>
            <a:r>
              <a:rPr lang="en-GB" dirty="0" err="1"/>
              <a:t>ofalus</a:t>
            </a:r>
            <a:r>
              <a:rPr lang="en-GB" dirty="0"/>
              <a:t> am </a:t>
            </a:r>
            <a:r>
              <a:rPr lang="en-GB" dirty="0" err="1"/>
              <a:t>gywirdeb</a:t>
            </a:r>
            <a:endParaRPr lang="en-GB" dirty="0"/>
          </a:p>
          <a:p>
            <a:pPr lvl="1"/>
            <a:r>
              <a:rPr lang="en-GB" dirty="0" err="1"/>
              <a:t>Dilyn</a:t>
            </a:r>
            <a:r>
              <a:rPr lang="en-GB" dirty="0"/>
              <a:t> y </a:t>
            </a:r>
            <a:r>
              <a:rPr lang="en-GB" dirty="0" err="1"/>
              <a:t>rhesymu</a:t>
            </a:r>
            <a:endParaRPr lang="en-GB" dirty="0"/>
          </a:p>
          <a:p>
            <a:pPr lvl="1"/>
            <a:r>
              <a:rPr lang="en-GB" dirty="0" err="1"/>
              <a:t>Edrych</a:t>
            </a:r>
            <a:r>
              <a:rPr lang="en-GB" dirty="0"/>
              <a:t> am </a:t>
            </a:r>
            <a:r>
              <a:rPr lang="en-GB" dirty="0" err="1"/>
              <a:t>ddiffygion</a:t>
            </a:r>
            <a:r>
              <a:rPr lang="en-GB" dirty="0"/>
              <a:t> </a:t>
            </a:r>
            <a:r>
              <a:rPr lang="en-GB" dirty="0" err="1"/>
              <a:t>yn</a:t>
            </a:r>
            <a:r>
              <a:rPr lang="en-GB" dirty="0"/>
              <a:t> y </a:t>
            </a:r>
            <a:r>
              <a:rPr lang="en-GB" dirty="0" err="1"/>
              <a:t>rhesymu</a:t>
            </a:r>
            <a:r>
              <a:rPr lang="en-GB" dirty="0"/>
              <a:t>/</a:t>
            </a:r>
            <a:r>
              <a:rPr lang="en-GB" dirty="0" err="1"/>
              <a:t>tystiolaeth</a:t>
            </a:r>
            <a:r>
              <a:rPr lang="en-GB" dirty="0"/>
              <a:t>/</a:t>
            </a:r>
            <a:r>
              <a:rPr lang="en-GB" dirty="0" err="1"/>
              <a:t>casgliad</a:t>
            </a:r>
            <a:endParaRPr lang="en-GB" dirty="0"/>
          </a:p>
          <a:p>
            <a:pPr lvl="1"/>
            <a:r>
              <a:rPr lang="en-GB" dirty="0" err="1"/>
              <a:t>Deall</a:t>
            </a:r>
            <a:r>
              <a:rPr lang="en-GB" dirty="0"/>
              <a:t> ac </a:t>
            </a:r>
            <a:r>
              <a:rPr lang="en-GB" dirty="0" err="1"/>
              <a:t>esbonio</a:t>
            </a:r>
            <a:r>
              <a:rPr lang="en-GB" dirty="0"/>
              <a:t> pam </a:t>
            </a:r>
            <a:r>
              <a:rPr lang="en-GB" dirty="0" err="1"/>
              <a:t>mae</a:t>
            </a:r>
            <a:r>
              <a:rPr lang="en-GB" dirty="0"/>
              <a:t> </a:t>
            </a:r>
            <a:r>
              <a:rPr lang="en-GB" dirty="0" err="1"/>
              <a:t>pobl</a:t>
            </a:r>
            <a:r>
              <a:rPr lang="en-GB" dirty="0"/>
              <a:t> </a:t>
            </a:r>
            <a:r>
              <a:rPr lang="en-GB" dirty="0" err="1"/>
              <a:t>wedi</a:t>
            </a:r>
            <a:r>
              <a:rPr lang="en-GB" dirty="0"/>
              <a:t> </a:t>
            </a:r>
            <a:r>
              <a:rPr lang="en-GB" dirty="0" err="1"/>
              <a:t>cyrraedd</a:t>
            </a:r>
            <a:r>
              <a:rPr lang="en-GB" dirty="0"/>
              <a:t> </a:t>
            </a:r>
            <a:r>
              <a:rPr lang="en-GB" dirty="0" err="1"/>
              <a:t>casgliadau</a:t>
            </a:r>
            <a:r>
              <a:rPr lang="en-GB" dirty="0"/>
              <a:t> </a:t>
            </a:r>
            <a:r>
              <a:rPr lang="en-GB" dirty="0" err="1"/>
              <a:t>gwahanol</a:t>
            </a:r>
            <a:endParaRPr lang="en-GB" dirty="0"/>
          </a:p>
          <a:p>
            <a:pPr lvl="1"/>
            <a:r>
              <a:rPr lang="en-GB" dirty="0" err="1"/>
              <a:t>Tybiaethau</a:t>
            </a:r>
            <a:r>
              <a:rPr lang="en-GB" dirty="0"/>
              <a:t> </a:t>
            </a:r>
            <a:r>
              <a:rPr lang="en-GB" dirty="0" err="1"/>
              <a:t>cudd</a:t>
            </a:r>
            <a:r>
              <a:rPr lang="en-GB" dirty="0"/>
              <a:t> ac </a:t>
            </a:r>
            <a:r>
              <a:rPr lang="en-GB" dirty="0" err="1"/>
              <a:t>ymgais</a:t>
            </a:r>
            <a:r>
              <a:rPr lang="en-GB" dirty="0"/>
              <a:t> </a:t>
            </a:r>
            <a:r>
              <a:rPr lang="en-GB" dirty="0" err="1"/>
              <a:t>i</a:t>
            </a:r>
            <a:r>
              <a:rPr lang="en-GB" dirty="0"/>
              <a:t> </a:t>
            </a:r>
            <a:r>
              <a:rPr lang="en-GB" dirty="0" err="1"/>
              <a:t>berswadio’r</a:t>
            </a:r>
            <a:r>
              <a:rPr lang="en-GB" dirty="0"/>
              <a:t> </a:t>
            </a:r>
            <a:r>
              <a:rPr lang="en-GB" dirty="0" err="1"/>
              <a:t>darllenydd</a:t>
            </a:r>
            <a:r>
              <a:rPr lang="en-GB" dirty="0"/>
              <a:t> </a:t>
            </a:r>
            <a:r>
              <a:rPr lang="en-GB" dirty="0" err="1"/>
              <a:t>i</a:t>
            </a:r>
            <a:r>
              <a:rPr lang="en-GB" dirty="0"/>
              <a:t> </a:t>
            </a:r>
            <a:r>
              <a:rPr lang="en-GB" dirty="0" err="1"/>
              <a:t>gytuno</a:t>
            </a:r>
            <a:r>
              <a:rPr lang="en-GB" dirty="0"/>
              <a:t> </a:t>
            </a:r>
          </a:p>
          <a:p>
            <a:pPr marL="365760" lvl="1" indent="0">
              <a:buNone/>
            </a:pPr>
            <a:endParaRPr lang="en-GB" dirty="0"/>
          </a:p>
          <a:p>
            <a:pPr marL="365760" lvl="1" indent="0" algn="r">
              <a:buNone/>
            </a:pPr>
            <a:r>
              <a:rPr lang="en-GB" dirty="0"/>
              <a:t>Cottrell, 2008 </a:t>
            </a:r>
          </a:p>
        </p:txBody>
      </p:sp>
    </p:spTree>
    <p:extLst>
      <p:ext uri="{BB962C8B-B14F-4D97-AF65-F5344CB8AC3E}">
        <p14:creationId xmlns:p14="http://schemas.microsoft.com/office/powerpoint/2010/main" val="525728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a:solidFill>
                  <a:schemeClr val="accent1"/>
                </a:solidFill>
              </a:rPr>
              <a:t>Y Broses</a:t>
            </a:r>
            <a:br>
              <a:rPr lang="en-GB" dirty="0">
                <a:solidFill>
                  <a:schemeClr val="accent1"/>
                </a:solidFill>
              </a:rPr>
            </a:br>
            <a:r>
              <a:rPr lang="en-GB" dirty="0"/>
              <a:t>The process</a:t>
            </a:r>
          </a:p>
        </p:txBody>
      </p:sp>
      <p:pic>
        <p:nvPicPr>
          <p:cNvPr id="1026" name="Picture 2" descr="C:\Users\TERRY\AppData\Local\Microsoft\Windows\INetCache\IE\IQSXOLVE\Owl_Reading_Book[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1700808"/>
            <a:ext cx="1859086" cy="193991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TERRY\AppData\Local\Microsoft\Windows\INetCache\IE\IQSXOLVE\thinkingcapwhoa_color[1].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75856" y="3538411"/>
            <a:ext cx="1683271" cy="194953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TERRY\AppData\Local\Microsoft\Windows\INetCache\IE\C75X736V\computer_clipart_keyboard[1].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17592">
            <a:off x="5743718" y="2062302"/>
            <a:ext cx="1857375"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032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96962"/>
          </a:xfrm>
        </p:spPr>
        <p:txBody>
          <a:bodyPr>
            <a:normAutofit fontScale="90000"/>
          </a:bodyPr>
          <a:lstStyle/>
          <a:p>
            <a:pPr algn="ctr"/>
            <a:br>
              <a:rPr lang="en-US" b="1" dirty="0">
                <a:latin typeface="Comic Sans MS" panose="030F0702030302020204" pitchFamily="66" charset="0"/>
              </a:rPr>
            </a:br>
            <a:br>
              <a:rPr lang="en-US" b="1" dirty="0">
                <a:latin typeface="Comic Sans MS" panose="030F0702030302020204" pitchFamily="66" charset="0"/>
              </a:rPr>
            </a:br>
            <a:br>
              <a:rPr lang="en-US" b="1" dirty="0"/>
            </a:br>
            <a:r>
              <a:rPr lang="en-US" b="1" dirty="0" err="1">
                <a:solidFill>
                  <a:schemeClr val="accent1"/>
                </a:solidFill>
              </a:rPr>
              <a:t>Darganfod</a:t>
            </a:r>
            <a:r>
              <a:rPr lang="en-US" b="1" dirty="0">
                <a:solidFill>
                  <a:schemeClr val="accent1"/>
                </a:solidFill>
              </a:rPr>
              <a:t> </a:t>
            </a:r>
            <a:r>
              <a:rPr lang="en-US" b="1" dirty="0" err="1">
                <a:solidFill>
                  <a:schemeClr val="accent1"/>
                </a:solidFill>
              </a:rPr>
              <a:t>eich</a:t>
            </a:r>
            <a:r>
              <a:rPr lang="en-US" b="1" dirty="0">
                <a:solidFill>
                  <a:schemeClr val="accent1"/>
                </a:solidFill>
              </a:rPr>
              <a:t> </a:t>
            </a:r>
            <a:r>
              <a:rPr lang="en-US" b="1" dirty="0" err="1">
                <a:solidFill>
                  <a:schemeClr val="accent1"/>
                </a:solidFill>
              </a:rPr>
              <a:t>llais</a:t>
            </a:r>
            <a:r>
              <a:rPr lang="en-US" b="1" dirty="0">
                <a:solidFill>
                  <a:schemeClr val="accent1"/>
                </a:solidFill>
              </a:rPr>
              <a:t> </a:t>
            </a:r>
            <a:r>
              <a:rPr lang="en-US" b="1" dirty="0" err="1">
                <a:solidFill>
                  <a:schemeClr val="accent1"/>
                </a:solidFill>
              </a:rPr>
              <a:t>academaidd</a:t>
            </a:r>
            <a:br>
              <a:rPr lang="en-US" b="1" dirty="0">
                <a:solidFill>
                  <a:schemeClr val="accent1"/>
                </a:solidFill>
              </a:rPr>
            </a:br>
            <a:r>
              <a:rPr lang="en-US" b="1" dirty="0"/>
              <a:t>Finding your academic voice</a:t>
            </a:r>
            <a:endParaRPr lang="en-US" dirty="0"/>
          </a:p>
        </p:txBody>
      </p:sp>
      <p:sp>
        <p:nvSpPr>
          <p:cNvPr id="3" name="Content Placeholder 2"/>
          <p:cNvSpPr>
            <a:spLocks noGrp="1"/>
          </p:cNvSpPr>
          <p:nvPr>
            <p:ph idx="1"/>
          </p:nvPr>
        </p:nvSpPr>
        <p:spPr>
          <a:xfrm>
            <a:off x="457200" y="1772816"/>
            <a:ext cx="8229600" cy="4932784"/>
          </a:xfrm>
        </p:spPr>
        <p:txBody>
          <a:bodyPr>
            <a:normAutofit fontScale="85000" lnSpcReduction="20000"/>
          </a:bodyPr>
          <a:lstStyle/>
          <a:p>
            <a:r>
              <a:rPr lang="en-US" dirty="0"/>
              <a:t>“When you engage in critical writing you are developing your own academic voice within your subject. Wellington et al. (2005 p.84) offer some suggestions for distinguishing between the academic and the non-academic voice. They suggest that the academic voice will involve:</a:t>
            </a:r>
          </a:p>
          <a:p>
            <a:pPr lvl="1"/>
            <a:r>
              <a:rPr lang="en-US" dirty="0"/>
              <a:t>“healthy </a:t>
            </a:r>
            <a:r>
              <a:rPr lang="en-US" dirty="0" err="1"/>
              <a:t>scepticism</a:t>
            </a:r>
            <a:r>
              <a:rPr lang="en-US" dirty="0"/>
              <a:t> … but not cynicism;</a:t>
            </a:r>
          </a:p>
          <a:p>
            <a:pPr lvl="1"/>
            <a:r>
              <a:rPr lang="en-US" dirty="0"/>
              <a:t>confidence … but not ‘cockiness’ or arrogance;</a:t>
            </a:r>
          </a:p>
          <a:p>
            <a:pPr lvl="1"/>
            <a:r>
              <a:rPr lang="en-US" dirty="0" err="1"/>
              <a:t>judgement</a:t>
            </a:r>
            <a:r>
              <a:rPr lang="en-US" dirty="0"/>
              <a:t> which is critical … but not dismissive;</a:t>
            </a:r>
          </a:p>
          <a:p>
            <a:pPr lvl="1"/>
            <a:r>
              <a:rPr lang="en-US" dirty="0"/>
              <a:t>opinions … without being opinionated;</a:t>
            </a:r>
          </a:p>
          <a:p>
            <a:pPr lvl="1"/>
            <a:r>
              <a:rPr lang="en-US" dirty="0"/>
              <a:t>careful evaluation of published work … not serial shooting at random targets;</a:t>
            </a:r>
          </a:p>
          <a:p>
            <a:pPr lvl="1"/>
            <a:r>
              <a:rPr lang="en-US" dirty="0"/>
              <a:t>being ‘fair’: assessing fairly the strengths and weaknesses of other people’s ideas and writing … without prejudice; and</a:t>
            </a:r>
          </a:p>
          <a:p>
            <a:pPr lvl="1"/>
            <a:r>
              <a:rPr lang="en-US" dirty="0"/>
              <a:t>making </a:t>
            </a:r>
            <a:r>
              <a:rPr lang="en-US" dirty="0" err="1"/>
              <a:t>judgements</a:t>
            </a:r>
            <a:r>
              <a:rPr lang="en-US" dirty="0"/>
              <a:t> on the basis of considerable thought and all the available evidence … as opposed to assertions without reason.”</a:t>
            </a:r>
          </a:p>
          <a:p>
            <a:pPr lvl="1"/>
            <a:r>
              <a:rPr lang="en-US" dirty="0"/>
              <a:t>Try to get into the habit of writing critically, by making sure that you read critically, and that you include critique in your writing.”</a:t>
            </a:r>
            <a:endParaRPr lang="en-US" dirty="0">
              <a:hlinkClick r:id="" action="ppaction://noaction"/>
            </a:endParaRPr>
          </a:p>
          <a:p>
            <a:pPr marL="0" indent="0" algn="r">
              <a:buNone/>
            </a:pPr>
            <a:endParaRPr lang="en-US" sz="1900" dirty="0">
              <a:hlinkClick r:id="" action="ppaction://noaction"/>
            </a:endParaRPr>
          </a:p>
          <a:p>
            <a:pPr marL="0" indent="0" algn="r">
              <a:buNone/>
            </a:pPr>
            <a:r>
              <a:rPr lang="en-US" sz="1300" dirty="0">
                <a:hlinkClick r:id="" action="ppaction://noaction"/>
              </a:rPr>
              <a:t>http://www2.le.ac.uk/offices/ld/resources/writing/writing-resources/critical-writing</a:t>
            </a:r>
            <a:endParaRPr lang="en-US" sz="1300" dirty="0"/>
          </a:p>
        </p:txBody>
      </p:sp>
    </p:spTree>
    <p:extLst>
      <p:ext uri="{BB962C8B-B14F-4D97-AF65-F5344CB8AC3E}">
        <p14:creationId xmlns:p14="http://schemas.microsoft.com/office/powerpoint/2010/main" val="1753186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96392"/>
            <a:ext cx="7467600" cy="1143000"/>
          </a:xfrm>
        </p:spPr>
        <p:txBody>
          <a:bodyPr/>
          <a:lstStyle/>
          <a:p>
            <a:pPr algn="ctr"/>
            <a:r>
              <a:rPr lang="en-GB" dirty="0" err="1">
                <a:solidFill>
                  <a:schemeClr val="accent1"/>
                </a:solidFill>
              </a:rPr>
              <a:t>Amrywiaeth</a:t>
            </a:r>
            <a:r>
              <a:rPr lang="en-GB" dirty="0">
                <a:solidFill>
                  <a:schemeClr val="accent1"/>
                </a:solidFill>
              </a:rPr>
              <a:t> o </a:t>
            </a:r>
            <a:r>
              <a:rPr lang="en-GB" dirty="0" err="1">
                <a:solidFill>
                  <a:schemeClr val="accent1"/>
                </a:solidFill>
              </a:rPr>
              <a:t>Sgiliau</a:t>
            </a:r>
            <a:br>
              <a:rPr lang="en-GB" dirty="0">
                <a:solidFill>
                  <a:schemeClr val="accent1"/>
                </a:solidFill>
              </a:rPr>
            </a:br>
            <a:r>
              <a:rPr lang="en-GB" dirty="0"/>
              <a:t>A variety of skills</a:t>
            </a:r>
          </a:p>
        </p:txBody>
      </p:sp>
      <p:sp>
        <p:nvSpPr>
          <p:cNvPr id="4" name="Content Placeholder 3"/>
          <p:cNvSpPr>
            <a:spLocks noGrp="1"/>
          </p:cNvSpPr>
          <p:nvPr>
            <p:ph sz="quarter" idx="1"/>
          </p:nvPr>
        </p:nvSpPr>
        <p:spPr>
          <a:xfrm>
            <a:off x="395536" y="2132856"/>
            <a:ext cx="3657600" cy="1656184"/>
          </a:xfrm>
        </p:spPr>
        <p:style>
          <a:lnRef idx="2">
            <a:schemeClr val="accent1"/>
          </a:lnRef>
          <a:fillRef idx="1">
            <a:schemeClr val="lt1"/>
          </a:fillRef>
          <a:effectRef idx="0">
            <a:schemeClr val="accent1"/>
          </a:effectRef>
          <a:fontRef idx="minor">
            <a:schemeClr val="dk1"/>
          </a:fontRef>
        </p:style>
        <p:txBody>
          <a:bodyPr/>
          <a:lstStyle/>
          <a:p>
            <a:r>
              <a:rPr lang="en-GB" dirty="0" err="1"/>
              <a:t>Parwch</a:t>
            </a:r>
            <a:r>
              <a:rPr lang="en-GB" dirty="0"/>
              <a:t> y </a:t>
            </a:r>
            <a:r>
              <a:rPr lang="en-GB" dirty="0" err="1"/>
              <a:t>disgrifiadau</a:t>
            </a:r>
            <a:r>
              <a:rPr lang="en-GB" dirty="0"/>
              <a:t> </a:t>
            </a:r>
            <a:r>
              <a:rPr lang="en-GB" dirty="0" err="1"/>
              <a:t>i’r</a:t>
            </a:r>
            <a:r>
              <a:rPr lang="en-GB" dirty="0"/>
              <a:t> </a:t>
            </a:r>
            <a:r>
              <a:rPr lang="en-GB" dirty="0" err="1"/>
              <a:t>sgilau</a:t>
            </a:r>
            <a:r>
              <a:rPr lang="en-GB" dirty="0"/>
              <a:t> </a:t>
            </a:r>
            <a:r>
              <a:rPr lang="en-GB" dirty="0" err="1"/>
              <a:t>cywir</a:t>
            </a:r>
            <a:r>
              <a:rPr lang="en-GB" dirty="0"/>
              <a:t>. </a:t>
            </a:r>
          </a:p>
          <a:p>
            <a:r>
              <a:rPr lang="en-GB" dirty="0"/>
              <a:t>Hunan-</a:t>
            </a:r>
            <a:r>
              <a:rPr lang="en-GB" dirty="0" err="1"/>
              <a:t>aseswch</a:t>
            </a:r>
            <a:r>
              <a:rPr lang="en-GB" dirty="0"/>
              <a:t> </a:t>
            </a:r>
            <a:r>
              <a:rPr lang="en-GB" dirty="0" err="1"/>
              <a:t>eich</a:t>
            </a:r>
            <a:r>
              <a:rPr lang="en-GB" dirty="0"/>
              <a:t> </a:t>
            </a:r>
            <a:r>
              <a:rPr lang="en-GB" dirty="0" err="1"/>
              <a:t>sgiliau</a:t>
            </a:r>
            <a:r>
              <a:rPr lang="en-GB" dirty="0"/>
              <a:t> chi.</a:t>
            </a:r>
          </a:p>
          <a:p>
            <a:endParaRPr lang="en-GB" dirty="0"/>
          </a:p>
          <a:p>
            <a:endParaRPr lang="en-GB" dirty="0"/>
          </a:p>
        </p:txBody>
      </p:sp>
      <p:sp>
        <p:nvSpPr>
          <p:cNvPr id="5" name="Content Placeholder 4"/>
          <p:cNvSpPr>
            <a:spLocks noGrp="1"/>
          </p:cNvSpPr>
          <p:nvPr>
            <p:ph sz="quarter" idx="2"/>
          </p:nvPr>
        </p:nvSpPr>
        <p:spPr>
          <a:xfrm>
            <a:off x="4420452" y="4725144"/>
            <a:ext cx="3657600" cy="1684784"/>
          </a:xfrm>
        </p:spPr>
        <p:style>
          <a:lnRef idx="2">
            <a:schemeClr val="dk1"/>
          </a:lnRef>
          <a:fillRef idx="1">
            <a:schemeClr val="lt1"/>
          </a:fillRef>
          <a:effectRef idx="0">
            <a:schemeClr val="dk1"/>
          </a:effectRef>
          <a:fontRef idx="minor">
            <a:schemeClr val="dk1"/>
          </a:fontRef>
        </p:style>
        <p:txBody>
          <a:bodyPr/>
          <a:lstStyle/>
          <a:p>
            <a:r>
              <a:rPr lang="en-GB" dirty="0"/>
              <a:t>Match the description to the correct skill. </a:t>
            </a:r>
          </a:p>
          <a:p>
            <a:r>
              <a:rPr lang="en-GB" dirty="0"/>
              <a:t>Self-assess your skills. </a:t>
            </a:r>
          </a:p>
        </p:txBody>
      </p:sp>
      <p:pic>
        <p:nvPicPr>
          <p:cNvPr id="6" name="Picture 2" descr="C:\Users\TERRY\AppData\Local\Microsoft\Windows\INetCache\IE\RCMPPI9Y\14223-illustration-of-a-pencil-pv[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04973" y="296392"/>
            <a:ext cx="1196752" cy="119675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Users\TERRY\AppData\Local\Microsoft\Windows\INetCache\IE\RCMPPI9Y\Work_Piling_Up[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20072" y="2132856"/>
            <a:ext cx="2058361" cy="2076822"/>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TERRY\AppData\Local\Microsoft\Windows\INetCache\IE\IQSXOLVE\pile_sorts[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50755" y="4437112"/>
            <a:ext cx="1530069" cy="1538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5235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0338"/>
          <a:stretch/>
        </p:blipFill>
        <p:spPr bwMode="auto">
          <a:xfrm>
            <a:off x="755576" y="1556792"/>
            <a:ext cx="7143750" cy="4338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4"/>
          <p:cNvSpPr>
            <a:spLocks noGrp="1"/>
          </p:cNvSpPr>
          <p:nvPr>
            <p:ph type="title"/>
          </p:nvPr>
        </p:nvSpPr>
        <p:spPr>
          <a:xfrm>
            <a:off x="755576" y="260648"/>
            <a:ext cx="7467600" cy="1143000"/>
          </a:xfrm>
        </p:spPr>
        <p:txBody>
          <a:bodyPr/>
          <a:lstStyle/>
          <a:p>
            <a:pPr algn="ctr"/>
            <a:r>
              <a:rPr lang="en-GB" dirty="0"/>
              <a:t>Bloom’s Taxonomy </a:t>
            </a:r>
          </a:p>
        </p:txBody>
      </p:sp>
    </p:spTree>
    <p:extLst>
      <p:ext uri="{BB962C8B-B14F-4D97-AF65-F5344CB8AC3E}">
        <p14:creationId xmlns:p14="http://schemas.microsoft.com/office/powerpoint/2010/main" val="3268618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err="1">
                <a:solidFill>
                  <a:schemeClr val="accent1"/>
                </a:solidFill>
              </a:rPr>
              <a:t>Ymateb</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feirniadol</a:t>
            </a:r>
            <a:r>
              <a:rPr lang="en-GB" dirty="0">
                <a:solidFill>
                  <a:schemeClr val="accent1"/>
                </a:solidFill>
              </a:rPr>
              <a:t> </a:t>
            </a:r>
            <a:r>
              <a:rPr lang="en-GB" dirty="0"/>
              <a:t>	</a:t>
            </a:r>
          </a:p>
        </p:txBody>
      </p:sp>
      <p:sp>
        <p:nvSpPr>
          <p:cNvPr id="6" name="Subtitle 5"/>
          <p:cNvSpPr>
            <a:spLocks noGrp="1"/>
          </p:cNvSpPr>
          <p:nvPr>
            <p:ph type="subTitle" idx="1"/>
          </p:nvPr>
        </p:nvSpPr>
        <p:spPr/>
        <p:txBody>
          <a:bodyPr>
            <a:normAutofit/>
          </a:bodyPr>
          <a:lstStyle/>
          <a:p>
            <a:r>
              <a:rPr lang="en-GB" sz="2400" dirty="0"/>
              <a:t>Responding Critically </a:t>
            </a:r>
          </a:p>
        </p:txBody>
      </p:sp>
    </p:spTree>
    <p:extLst>
      <p:ext uri="{BB962C8B-B14F-4D97-AF65-F5344CB8AC3E}">
        <p14:creationId xmlns:p14="http://schemas.microsoft.com/office/powerpoint/2010/main" val="1703107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a:solidFill>
                  <a:schemeClr val="accent1"/>
                </a:solidFill>
              </a:rPr>
              <a:t>Beirniadaeth</a:t>
            </a:r>
            <a:r>
              <a:rPr lang="en-GB" dirty="0">
                <a:solidFill>
                  <a:schemeClr val="accent1"/>
                </a:solidFill>
              </a:rPr>
              <a:t> </a:t>
            </a:r>
            <a:br>
              <a:rPr lang="en-GB" dirty="0">
                <a:solidFill>
                  <a:schemeClr val="accent1"/>
                </a:solidFill>
              </a:rPr>
            </a:br>
            <a:r>
              <a:rPr lang="en-GB" dirty="0"/>
              <a:t>Judgement </a:t>
            </a:r>
          </a:p>
        </p:txBody>
      </p:sp>
      <p:pic>
        <p:nvPicPr>
          <p:cNvPr id="7" name="Picture 30" descr="http://republika.pl/blog_qi_284026/431348/sz/faceless.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1628800"/>
            <a:ext cx="6470914"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6724858" y="6400800"/>
            <a:ext cx="1637884" cy="369332"/>
          </a:xfrm>
          <a:prstGeom prst="rect">
            <a:avLst/>
          </a:prstGeom>
          <a:noFill/>
        </p:spPr>
        <p:txBody>
          <a:bodyPr wrap="none" rtlCol="0">
            <a:spAutoFit/>
          </a:bodyPr>
          <a:lstStyle/>
          <a:p>
            <a:r>
              <a:rPr lang="en-GB" dirty="0"/>
              <a:t>Hopwood 2012</a:t>
            </a:r>
          </a:p>
        </p:txBody>
      </p:sp>
    </p:spTree>
    <p:extLst>
      <p:ext uri="{BB962C8B-B14F-4D97-AF65-F5344CB8AC3E}">
        <p14:creationId xmlns:p14="http://schemas.microsoft.com/office/powerpoint/2010/main" val="2888178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a:solidFill>
                  <a:schemeClr val="accent1"/>
                </a:solidFill>
              </a:rPr>
              <a:t>Gwrthrychedd</a:t>
            </a:r>
            <a:r>
              <a:rPr lang="en-GB" dirty="0">
                <a:solidFill>
                  <a:schemeClr val="accent1"/>
                </a:solidFill>
              </a:rPr>
              <a:t> </a:t>
            </a:r>
            <a:br>
              <a:rPr lang="en-GB" dirty="0">
                <a:solidFill>
                  <a:schemeClr val="accent1"/>
                </a:solidFill>
              </a:rPr>
            </a:br>
            <a:r>
              <a:rPr lang="en-GB" dirty="0"/>
              <a:t>Objectivity</a:t>
            </a:r>
          </a:p>
        </p:txBody>
      </p:sp>
      <p:pic>
        <p:nvPicPr>
          <p:cNvPr id="7" name="Picture 7" descr="Statue of the Scales of Justice at the Old Bailey"/>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115616" y="1700808"/>
            <a:ext cx="6476999"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7020272" y="6444734"/>
            <a:ext cx="1637884" cy="369332"/>
          </a:xfrm>
          <a:prstGeom prst="rect">
            <a:avLst/>
          </a:prstGeom>
          <a:noFill/>
        </p:spPr>
        <p:txBody>
          <a:bodyPr wrap="none" rtlCol="0">
            <a:spAutoFit/>
          </a:bodyPr>
          <a:lstStyle/>
          <a:p>
            <a:r>
              <a:rPr lang="en-GB" dirty="0"/>
              <a:t>Hopwood 2012</a:t>
            </a:r>
          </a:p>
        </p:txBody>
      </p:sp>
    </p:spTree>
    <p:extLst>
      <p:ext uri="{BB962C8B-B14F-4D97-AF65-F5344CB8AC3E}">
        <p14:creationId xmlns:p14="http://schemas.microsoft.com/office/powerpoint/2010/main" val="123838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03232" cy="1143000"/>
          </a:xfrm>
        </p:spPr>
        <p:txBody>
          <a:bodyPr>
            <a:noAutofit/>
          </a:bodyPr>
          <a:lstStyle/>
          <a:p>
            <a:pPr algn="ctr"/>
            <a:r>
              <a:rPr lang="en-GB" sz="3600" dirty="0">
                <a:solidFill>
                  <a:schemeClr val="accent1"/>
                </a:solidFill>
              </a:rPr>
              <a:t>Y </a:t>
            </a:r>
            <a:r>
              <a:rPr lang="en-GB" sz="3600" dirty="0" err="1">
                <a:solidFill>
                  <a:schemeClr val="accent1"/>
                </a:solidFill>
              </a:rPr>
              <a:t>Darlun</a:t>
            </a:r>
            <a:r>
              <a:rPr lang="en-GB" sz="3600" dirty="0">
                <a:solidFill>
                  <a:schemeClr val="accent1"/>
                </a:solidFill>
              </a:rPr>
              <a:t> </a:t>
            </a:r>
            <a:r>
              <a:rPr lang="en-GB" sz="3600" dirty="0" err="1">
                <a:solidFill>
                  <a:schemeClr val="accent1"/>
                </a:solidFill>
              </a:rPr>
              <a:t>mawr</a:t>
            </a:r>
            <a:r>
              <a:rPr lang="en-GB" sz="3600" dirty="0">
                <a:solidFill>
                  <a:schemeClr val="accent1"/>
                </a:solidFill>
              </a:rPr>
              <a:t> </a:t>
            </a:r>
            <a:r>
              <a:rPr lang="en-GB" sz="3600" dirty="0" err="1">
                <a:solidFill>
                  <a:schemeClr val="accent1"/>
                </a:solidFill>
              </a:rPr>
              <a:t>a’r</a:t>
            </a:r>
            <a:r>
              <a:rPr lang="en-GB" sz="3600" dirty="0">
                <a:solidFill>
                  <a:schemeClr val="accent1"/>
                </a:solidFill>
              </a:rPr>
              <a:t> </a:t>
            </a:r>
            <a:r>
              <a:rPr lang="en-GB" sz="3600" dirty="0" err="1">
                <a:solidFill>
                  <a:schemeClr val="accent1"/>
                </a:solidFill>
              </a:rPr>
              <a:t>darnau</a:t>
            </a:r>
            <a:r>
              <a:rPr lang="en-GB" sz="3600" dirty="0">
                <a:solidFill>
                  <a:schemeClr val="accent1"/>
                </a:solidFill>
              </a:rPr>
              <a:t> </a:t>
            </a:r>
            <a:r>
              <a:rPr lang="en-GB" sz="3600" dirty="0" err="1">
                <a:solidFill>
                  <a:schemeClr val="accent1"/>
                </a:solidFill>
              </a:rPr>
              <a:t>mân</a:t>
            </a:r>
            <a:br>
              <a:rPr lang="en-GB" sz="3600" dirty="0">
                <a:solidFill>
                  <a:schemeClr val="accent1"/>
                </a:solidFill>
              </a:rPr>
            </a:br>
            <a:r>
              <a:rPr lang="en-GB" sz="3200" dirty="0"/>
              <a:t>The Big picture and the small pieces</a:t>
            </a:r>
            <a:endParaRPr lang="en-GB" sz="3600" dirty="0"/>
          </a:p>
        </p:txBody>
      </p:sp>
      <p:pic>
        <p:nvPicPr>
          <p:cNvPr id="4" name="Picture 7" descr="3259892429_81557701b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111031" y="2492896"/>
            <a:ext cx="6410672" cy="32969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6724858" y="6324600"/>
            <a:ext cx="1637884" cy="369332"/>
          </a:xfrm>
          <a:prstGeom prst="rect">
            <a:avLst/>
          </a:prstGeom>
          <a:noFill/>
        </p:spPr>
        <p:txBody>
          <a:bodyPr wrap="none" rtlCol="0">
            <a:spAutoFit/>
          </a:bodyPr>
          <a:lstStyle/>
          <a:p>
            <a:r>
              <a:rPr lang="en-GB" dirty="0"/>
              <a:t>Hopwood 2012</a:t>
            </a:r>
          </a:p>
        </p:txBody>
      </p:sp>
    </p:spTree>
    <p:extLst>
      <p:ext uri="{BB962C8B-B14F-4D97-AF65-F5344CB8AC3E}">
        <p14:creationId xmlns:p14="http://schemas.microsoft.com/office/powerpoint/2010/main" val="284982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Darllen</a:t>
            </a:r>
            <a:r>
              <a:rPr lang="en-GB" dirty="0">
                <a:solidFill>
                  <a:schemeClr val="accent1"/>
                </a:solidFill>
              </a:rPr>
              <a:t> </a:t>
            </a:r>
            <a:r>
              <a:rPr lang="en-GB" dirty="0" err="1">
                <a:solidFill>
                  <a:schemeClr val="accent1"/>
                </a:solidFill>
              </a:rPr>
              <a:t>rhwng</a:t>
            </a:r>
            <a:r>
              <a:rPr lang="en-GB" dirty="0">
                <a:solidFill>
                  <a:schemeClr val="accent1"/>
                </a:solidFill>
              </a:rPr>
              <a:t> y </a:t>
            </a:r>
            <a:r>
              <a:rPr lang="en-GB" dirty="0" err="1">
                <a:solidFill>
                  <a:schemeClr val="accent1"/>
                </a:solidFill>
              </a:rPr>
              <a:t>llinellau</a:t>
            </a:r>
            <a:br>
              <a:rPr lang="en-GB" dirty="0">
                <a:solidFill>
                  <a:schemeClr val="accent1"/>
                </a:solidFill>
              </a:rPr>
            </a:br>
            <a:r>
              <a:rPr lang="en-GB" dirty="0"/>
              <a:t>Reading between the lines</a:t>
            </a:r>
          </a:p>
        </p:txBody>
      </p:sp>
      <p:pic>
        <p:nvPicPr>
          <p:cNvPr id="4" name="Content Placeholder 3" descr="Rhwng y llinellau PD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914400" y="1935163"/>
            <a:ext cx="6934199" cy="43894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TextBox 4"/>
          <p:cNvSpPr txBox="1"/>
          <p:nvPr/>
        </p:nvSpPr>
        <p:spPr>
          <a:xfrm>
            <a:off x="6572458" y="6324600"/>
            <a:ext cx="1637884" cy="369332"/>
          </a:xfrm>
          <a:prstGeom prst="rect">
            <a:avLst/>
          </a:prstGeom>
          <a:noFill/>
        </p:spPr>
        <p:txBody>
          <a:bodyPr wrap="none" rtlCol="0">
            <a:spAutoFit/>
          </a:bodyPr>
          <a:lstStyle/>
          <a:p>
            <a:r>
              <a:rPr lang="en-GB" dirty="0"/>
              <a:t>Hopwood 2012</a:t>
            </a:r>
          </a:p>
        </p:txBody>
      </p:sp>
    </p:spTree>
    <p:extLst>
      <p:ext uri="{BB962C8B-B14F-4D97-AF65-F5344CB8AC3E}">
        <p14:creationId xmlns:p14="http://schemas.microsoft.com/office/powerpoint/2010/main" val="1850780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Craffu</a:t>
            </a:r>
            <a:r>
              <a:rPr lang="en-GB" dirty="0">
                <a:solidFill>
                  <a:schemeClr val="accent1"/>
                </a:solidFill>
              </a:rPr>
              <a:t> </a:t>
            </a:r>
            <a:r>
              <a:rPr lang="en-GB" dirty="0" err="1">
                <a:solidFill>
                  <a:schemeClr val="accent1"/>
                </a:solidFill>
              </a:rPr>
              <a:t>amyneddgar</a:t>
            </a:r>
            <a:r>
              <a:rPr lang="en-GB" dirty="0">
                <a:solidFill>
                  <a:schemeClr val="accent1"/>
                </a:solidFill>
              </a:rPr>
              <a:t>, </a:t>
            </a:r>
            <a:r>
              <a:rPr lang="en-GB" dirty="0" err="1">
                <a:solidFill>
                  <a:schemeClr val="accent1"/>
                </a:solidFill>
              </a:rPr>
              <a:t>creadigol</a:t>
            </a:r>
            <a:br>
              <a:rPr lang="en-GB" dirty="0"/>
            </a:br>
            <a:r>
              <a:rPr lang="en-GB" dirty="0"/>
              <a:t>Creative, patient scanning</a:t>
            </a:r>
          </a:p>
        </p:txBody>
      </p:sp>
      <p:pic>
        <p:nvPicPr>
          <p:cNvPr id="4" name="Picture 7" descr="Fishing_Cartoon_02tra"/>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532641" y="1935163"/>
            <a:ext cx="7677701" cy="43894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TextBox 4"/>
          <p:cNvSpPr txBox="1"/>
          <p:nvPr/>
        </p:nvSpPr>
        <p:spPr>
          <a:xfrm>
            <a:off x="6948264" y="6313943"/>
            <a:ext cx="1637884" cy="369332"/>
          </a:xfrm>
          <a:prstGeom prst="rect">
            <a:avLst/>
          </a:prstGeom>
          <a:noFill/>
        </p:spPr>
        <p:txBody>
          <a:bodyPr wrap="none" rtlCol="0">
            <a:spAutoFit/>
          </a:bodyPr>
          <a:lstStyle/>
          <a:p>
            <a:r>
              <a:rPr lang="en-GB" dirty="0"/>
              <a:t>Hopwood 2012</a:t>
            </a:r>
          </a:p>
        </p:txBody>
      </p:sp>
    </p:spTree>
    <p:extLst>
      <p:ext uri="{BB962C8B-B14F-4D97-AF65-F5344CB8AC3E}">
        <p14:creationId xmlns:p14="http://schemas.microsoft.com/office/powerpoint/2010/main" val="1880144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6" name="Rectangle 8"/>
          <p:cNvSpPr>
            <a:spLocks noGrp="1" noChangeArrowheads="1"/>
          </p:cNvSpPr>
          <p:nvPr>
            <p:ph type="title"/>
          </p:nvPr>
        </p:nvSpPr>
        <p:spPr/>
        <p:txBody>
          <a:bodyPr/>
          <a:lstStyle/>
          <a:p>
            <a:pPr algn="ctr" eaLnBrk="1" hangingPunct="1">
              <a:defRPr/>
            </a:pPr>
            <a:r>
              <a:rPr lang="en-GB" dirty="0" err="1">
                <a:solidFill>
                  <a:schemeClr val="accent1"/>
                </a:solidFill>
              </a:rPr>
              <a:t>Amynedd</a:t>
            </a:r>
            <a:br>
              <a:rPr lang="en-GB" dirty="0">
                <a:solidFill>
                  <a:schemeClr val="accent1"/>
                </a:solidFill>
              </a:rPr>
            </a:br>
            <a:r>
              <a:rPr lang="en-GB" dirty="0"/>
              <a:t> Patience</a:t>
            </a:r>
          </a:p>
        </p:txBody>
      </p:sp>
      <p:pic>
        <p:nvPicPr>
          <p:cNvPr id="12291" name="Picture 7" descr="President-Waitin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2411413" y="1903413"/>
            <a:ext cx="3816350" cy="3886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Box 1"/>
          <p:cNvSpPr txBox="1"/>
          <p:nvPr/>
        </p:nvSpPr>
        <p:spPr>
          <a:xfrm>
            <a:off x="6012160" y="6324600"/>
            <a:ext cx="1637884" cy="369332"/>
          </a:xfrm>
          <a:prstGeom prst="rect">
            <a:avLst/>
          </a:prstGeom>
          <a:noFill/>
        </p:spPr>
        <p:txBody>
          <a:bodyPr wrap="none" rtlCol="0">
            <a:spAutoFit/>
          </a:bodyPr>
          <a:lstStyle/>
          <a:p>
            <a:r>
              <a:rPr lang="en-GB" dirty="0"/>
              <a:t>Hopwood 2012</a:t>
            </a:r>
          </a:p>
        </p:txBody>
      </p:sp>
    </p:spTree>
    <p:extLst>
      <p:ext uri="{BB962C8B-B14F-4D97-AF65-F5344CB8AC3E}">
        <p14:creationId xmlns:p14="http://schemas.microsoft.com/office/powerpoint/2010/main" val="2656257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err="1">
                <a:solidFill>
                  <a:schemeClr val="accent1"/>
                </a:solidFill>
              </a:rPr>
              <a:t>Gofyn</a:t>
            </a:r>
            <a:r>
              <a:rPr lang="en-GB" dirty="0">
                <a:solidFill>
                  <a:schemeClr val="accent1"/>
                </a:solidFill>
              </a:rPr>
              <a:t> </a:t>
            </a:r>
            <a:r>
              <a:rPr lang="en-GB" dirty="0" err="1">
                <a:solidFill>
                  <a:schemeClr val="accent1"/>
                </a:solidFill>
              </a:rPr>
              <a:t>cwestiynau</a:t>
            </a:r>
            <a:r>
              <a:rPr lang="en-GB" dirty="0">
                <a:solidFill>
                  <a:schemeClr val="accent1"/>
                </a:solidFill>
              </a:rPr>
              <a:t> </a:t>
            </a:r>
            <a:r>
              <a:rPr lang="en-GB" dirty="0" err="1">
                <a:solidFill>
                  <a:schemeClr val="accent1"/>
                </a:solidFill>
              </a:rPr>
              <a:t>beirniadol</a:t>
            </a:r>
            <a:br>
              <a:rPr lang="en-GB" dirty="0">
                <a:solidFill>
                  <a:schemeClr val="accent1"/>
                </a:solidFill>
              </a:rPr>
            </a:br>
            <a:r>
              <a:rPr lang="en-GB" dirty="0"/>
              <a:t>Asking critical questions </a:t>
            </a: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a:latin typeface="Arial" panose="020B0604020202020204" pitchFamily="34" charset="0"/>
                <a:cs typeface="Arial" panose="020B0604020202020204" pitchFamily="34" charset="0"/>
              </a:rPr>
              <a:t>Pam?</a:t>
            </a:r>
          </a:p>
          <a:p>
            <a:r>
              <a:rPr lang="en-GB" dirty="0">
                <a:latin typeface="Arial" panose="020B0604020202020204" pitchFamily="34" charset="0"/>
                <a:cs typeface="Arial" panose="020B0604020202020204" pitchFamily="34" charset="0"/>
              </a:rPr>
              <a:t>Pa </a:t>
            </a:r>
            <a:r>
              <a:rPr lang="en-GB" dirty="0" err="1">
                <a:latin typeface="Arial" panose="020B0604020202020204" pitchFamily="34" charset="0"/>
                <a:cs typeface="Arial" panose="020B0604020202020204" pitchFamily="34" charset="0"/>
              </a:rPr>
              <a:t>mor</a:t>
            </a:r>
            <a:r>
              <a:rPr lang="en-GB" dirty="0">
                <a:latin typeface="Arial" panose="020B0604020202020204" pitchFamily="34" charset="0"/>
                <a:cs typeface="Arial" panose="020B0604020202020204" pitchFamily="34" charset="0"/>
              </a:rPr>
              <a:t> bell?</a:t>
            </a:r>
          </a:p>
          <a:p>
            <a:r>
              <a:rPr lang="en-GB" dirty="0">
                <a:latin typeface="Arial" panose="020B0604020202020204" pitchFamily="34" charset="0"/>
                <a:cs typeface="Arial" panose="020B0604020202020204" pitchFamily="34" charset="0"/>
              </a:rPr>
              <a:t>Pa </a:t>
            </a:r>
            <a:r>
              <a:rPr lang="en-GB" dirty="0" err="1">
                <a:latin typeface="Arial" panose="020B0604020202020204" pitchFamily="34" charset="0"/>
                <a:cs typeface="Arial" panose="020B0604020202020204" pitchFamily="34" charset="0"/>
              </a:rPr>
              <a:t>mor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gwyddom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wir</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Pa </a:t>
            </a:r>
            <a:r>
              <a:rPr lang="en-GB" dirty="0" err="1">
                <a:latin typeface="Arial" panose="020B0604020202020204" pitchFamily="34" charset="0"/>
                <a:cs typeface="Arial" panose="020B0604020202020204" pitchFamily="34" charset="0"/>
              </a:rPr>
              <a:t>mor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ddibynadwy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ffynhonnell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ymlaen</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ddweud</a:t>
            </a:r>
            <a:r>
              <a:rPr lang="en-GB" dirty="0">
                <a:latin typeface="Arial" panose="020B0604020202020204" pitchFamily="34" charset="0"/>
                <a:cs typeface="Arial" panose="020B0604020202020204" pitchFamily="34" charset="0"/>
              </a:rPr>
              <a:t>?</a:t>
            </a:r>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lnSpcReduction="10000"/>
          </a:bodyPr>
          <a:lstStyle/>
          <a:p>
            <a:r>
              <a:rPr lang="en-GB" i="1" dirty="0">
                <a:latin typeface="Arial" panose="020B0604020202020204" pitchFamily="34" charset="0"/>
                <a:cs typeface="Arial" panose="020B0604020202020204" pitchFamily="34" charset="0"/>
              </a:rPr>
              <a:t>Why?</a:t>
            </a:r>
          </a:p>
          <a:p>
            <a:r>
              <a:rPr lang="en-GB" i="1" dirty="0">
                <a:latin typeface="Arial" panose="020B0604020202020204" pitchFamily="34" charset="0"/>
                <a:cs typeface="Arial" panose="020B0604020202020204" pitchFamily="34" charset="0"/>
              </a:rPr>
              <a:t>How far?</a:t>
            </a:r>
          </a:p>
          <a:p>
            <a:r>
              <a:rPr lang="en-GB" i="1" dirty="0">
                <a:latin typeface="Arial" panose="020B0604020202020204" pitchFamily="34" charset="0"/>
                <a:cs typeface="Arial" panose="020B0604020202020204" pitchFamily="34" charset="0"/>
              </a:rPr>
              <a:t>How often?</a:t>
            </a:r>
          </a:p>
          <a:p>
            <a:r>
              <a:rPr lang="en-GB" i="1" dirty="0">
                <a:latin typeface="Arial" panose="020B0604020202020204" pitchFamily="34" charset="0"/>
                <a:cs typeface="Arial" panose="020B0604020202020204" pitchFamily="34" charset="0"/>
              </a:rPr>
              <a:t>How do we know this is true?</a:t>
            </a:r>
          </a:p>
          <a:p>
            <a:r>
              <a:rPr lang="en-GB" i="1" dirty="0">
                <a:latin typeface="Arial" panose="020B0604020202020204" pitchFamily="34" charset="0"/>
                <a:cs typeface="Arial" panose="020B0604020202020204" pitchFamily="34" charset="0"/>
              </a:rPr>
              <a:t>How reliable is the source?</a:t>
            </a:r>
          </a:p>
          <a:p>
            <a:r>
              <a:rPr lang="en-GB" i="1" dirty="0">
                <a:latin typeface="Arial" panose="020B0604020202020204" pitchFamily="34" charset="0"/>
                <a:cs typeface="Arial" panose="020B0604020202020204" pitchFamily="34" charset="0"/>
              </a:rPr>
              <a:t>What could be going on under the surface?</a:t>
            </a:r>
          </a:p>
          <a:p>
            <a:r>
              <a:rPr lang="en-GB" i="1" dirty="0">
                <a:latin typeface="Arial" panose="020B0604020202020204" pitchFamily="34" charset="0"/>
                <a:cs typeface="Arial" panose="020B0604020202020204" pitchFamily="34" charset="0"/>
              </a:rPr>
              <a:t>What do we not know about this?</a:t>
            </a:r>
          </a:p>
          <a:p>
            <a:pPr marL="0" indent="0">
              <a:buNone/>
            </a:pPr>
            <a:r>
              <a:rPr lang="en-GB" sz="2200" i="1" dirty="0">
                <a:latin typeface="Arial" panose="020B0604020202020204" pitchFamily="34" charset="0"/>
                <a:cs typeface="Arial" panose="020B0604020202020204" pitchFamily="34" charset="0"/>
              </a:rPr>
              <a:t>( Cottrell 2008 p. 276)</a:t>
            </a:r>
          </a:p>
        </p:txBody>
      </p:sp>
    </p:spTree>
    <p:extLst>
      <p:ext uri="{BB962C8B-B14F-4D97-AF65-F5344CB8AC3E}">
        <p14:creationId xmlns:p14="http://schemas.microsoft.com/office/powerpoint/2010/main" val="17580405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Tystiolaeth</a:t>
            </a:r>
            <a:br>
              <a:rPr lang="en-GB" dirty="0">
                <a:solidFill>
                  <a:schemeClr val="accent1"/>
                </a:solidFill>
              </a:rPr>
            </a:br>
            <a:r>
              <a:rPr lang="en-GB" dirty="0"/>
              <a:t> Evidence</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err="1">
                <a:latin typeface="Arial" panose="020B0604020202020204" pitchFamily="34" charset="0"/>
                <a:cs typeface="Arial" panose="020B0604020202020204" pitchFamily="34" charset="0"/>
              </a:rPr>
              <a:t>Dyddiad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dystiolaeth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Ffynhonnell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dystiolaeth</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cyfnodolyn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llyfr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allweddol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bapur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newydd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Tuedd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rhifau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ystadegau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Maint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sampl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emosiynol</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GB" i="1" dirty="0">
                <a:latin typeface="Arial" panose="020B0604020202020204" pitchFamily="34" charset="0"/>
                <a:cs typeface="Arial" panose="020B0604020202020204" pitchFamily="34" charset="0"/>
              </a:rPr>
              <a:t>Date of evidence</a:t>
            </a:r>
          </a:p>
          <a:p>
            <a:r>
              <a:rPr lang="en-GB" i="1" dirty="0">
                <a:latin typeface="Arial" panose="020B0604020202020204" pitchFamily="34" charset="0"/>
                <a:cs typeface="Arial" panose="020B0604020202020204" pitchFamily="34" charset="0"/>
              </a:rPr>
              <a:t>Source of evidence- journal, book by key author or newspaper?</a:t>
            </a:r>
          </a:p>
          <a:p>
            <a:r>
              <a:rPr lang="en-GB" i="1" dirty="0">
                <a:latin typeface="Arial" panose="020B0604020202020204" pitchFamily="34" charset="0"/>
                <a:cs typeface="Arial" panose="020B0604020202020204" pitchFamily="34" charset="0"/>
              </a:rPr>
              <a:t>Bias</a:t>
            </a:r>
          </a:p>
          <a:p>
            <a:r>
              <a:rPr lang="en-GB" i="1" dirty="0">
                <a:latin typeface="Arial" panose="020B0604020202020204" pitchFamily="34" charset="0"/>
                <a:cs typeface="Arial" panose="020B0604020202020204" pitchFamily="34" charset="0"/>
              </a:rPr>
              <a:t>The magic of statistics</a:t>
            </a:r>
          </a:p>
          <a:p>
            <a:r>
              <a:rPr lang="en-GB" i="1" dirty="0">
                <a:latin typeface="Arial" panose="020B0604020202020204" pitchFamily="34" charset="0"/>
                <a:cs typeface="Arial" panose="020B0604020202020204" pitchFamily="34" charset="0"/>
              </a:rPr>
              <a:t>Sample size</a:t>
            </a:r>
          </a:p>
          <a:p>
            <a:r>
              <a:rPr lang="en-GB" i="1" dirty="0">
                <a:latin typeface="Arial" panose="020B0604020202020204" pitchFamily="34" charset="0"/>
                <a:cs typeface="Arial" panose="020B0604020202020204" pitchFamily="34" charset="0"/>
              </a:rPr>
              <a:t>Emotional language</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sz="2000" i="1" dirty="0">
                <a:latin typeface="Arial" panose="020B0604020202020204" pitchFamily="34" charset="0"/>
                <a:cs typeface="Arial" panose="020B0604020202020204" pitchFamily="34" charset="0"/>
              </a:rPr>
              <a:t>( Cottrell 2008)</a:t>
            </a:r>
          </a:p>
        </p:txBody>
      </p:sp>
    </p:spTree>
    <p:extLst>
      <p:ext uri="{BB962C8B-B14F-4D97-AF65-F5344CB8AC3E}">
        <p14:creationId xmlns:p14="http://schemas.microsoft.com/office/powerpoint/2010/main" val="860884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147248" cy="1143000"/>
          </a:xfrm>
        </p:spPr>
        <p:txBody>
          <a:bodyPr>
            <a:normAutofit fontScale="90000"/>
          </a:bodyPr>
          <a:lstStyle/>
          <a:p>
            <a:pPr algn="ctr"/>
            <a:r>
              <a:rPr lang="en-GB" sz="2700" dirty="0" err="1">
                <a:solidFill>
                  <a:schemeClr val="accent1"/>
                </a:solidFill>
              </a:rPr>
              <a:t>Darllen</a:t>
            </a:r>
            <a:r>
              <a:rPr lang="en-GB" sz="2700" dirty="0">
                <a:solidFill>
                  <a:schemeClr val="accent1"/>
                </a:solidFill>
              </a:rPr>
              <a:t> </a:t>
            </a:r>
            <a:r>
              <a:rPr lang="en-GB" sz="2700" dirty="0" err="1">
                <a:solidFill>
                  <a:schemeClr val="accent1"/>
                </a:solidFill>
              </a:rPr>
              <a:t>yn</a:t>
            </a:r>
            <a:r>
              <a:rPr lang="en-GB" sz="2700" dirty="0">
                <a:solidFill>
                  <a:schemeClr val="accent1"/>
                </a:solidFill>
              </a:rPr>
              <a:t> </a:t>
            </a:r>
            <a:r>
              <a:rPr lang="en-GB" sz="2700" dirty="0" err="1">
                <a:solidFill>
                  <a:schemeClr val="accent1"/>
                </a:solidFill>
              </a:rPr>
              <a:t>feirniadol</a:t>
            </a:r>
            <a:r>
              <a:rPr lang="en-GB" sz="2700" dirty="0">
                <a:solidFill>
                  <a:schemeClr val="accent1"/>
                </a:solidFill>
              </a:rPr>
              <a:t> </a:t>
            </a:r>
            <a:r>
              <a:rPr lang="en-GB" sz="2700" dirty="0" err="1">
                <a:solidFill>
                  <a:schemeClr val="accent1"/>
                </a:solidFill>
              </a:rPr>
              <a:t>ar</a:t>
            </a:r>
            <a:r>
              <a:rPr lang="en-GB" sz="2700" dirty="0">
                <a:solidFill>
                  <a:schemeClr val="accent1"/>
                </a:solidFill>
              </a:rPr>
              <a:t> </a:t>
            </a:r>
            <a:r>
              <a:rPr lang="en-GB" sz="2700" dirty="0" err="1">
                <a:solidFill>
                  <a:schemeClr val="accent1"/>
                </a:solidFill>
              </a:rPr>
              <a:t>gyfer</a:t>
            </a:r>
            <a:r>
              <a:rPr lang="en-GB" sz="2700" dirty="0">
                <a:solidFill>
                  <a:schemeClr val="accent1"/>
                </a:solidFill>
              </a:rPr>
              <a:t> </a:t>
            </a:r>
            <a:r>
              <a:rPr lang="en-GB" sz="2700" dirty="0" err="1">
                <a:solidFill>
                  <a:schemeClr val="accent1"/>
                </a:solidFill>
              </a:rPr>
              <a:t>ysgrifennu’n</a:t>
            </a:r>
            <a:r>
              <a:rPr lang="en-GB" sz="2700" dirty="0">
                <a:solidFill>
                  <a:schemeClr val="accent1"/>
                </a:solidFill>
              </a:rPr>
              <a:t> </a:t>
            </a:r>
            <a:r>
              <a:rPr lang="en-GB" sz="2700" dirty="0" err="1">
                <a:solidFill>
                  <a:schemeClr val="accent1"/>
                </a:solidFill>
              </a:rPr>
              <a:t>feirniadol</a:t>
            </a:r>
            <a:r>
              <a:rPr lang="en-GB" sz="2700" dirty="0">
                <a:solidFill>
                  <a:schemeClr val="accent1"/>
                </a:solidFill>
              </a:rPr>
              <a:t> </a:t>
            </a:r>
            <a:br>
              <a:rPr lang="en-GB" sz="2700" dirty="0">
                <a:solidFill>
                  <a:schemeClr val="accent1"/>
                </a:solidFill>
              </a:rPr>
            </a:br>
            <a:r>
              <a:rPr lang="en-GB" dirty="0"/>
              <a:t>Reading critically for critical writing</a:t>
            </a:r>
          </a:p>
        </p:txBody>
      </p:sp>
      <p:sp>
        <p:nvSpPr>
          <p:cNvPr id="7" name="Content Placeholder 6"/>
          <p:cNvSpPr>
            <a:spLocks noGrp="1"/>
          </p:cNvSpPr>
          <p:nvPr>
            <p:ph sz="quarter" idx="2"/>
          </p:nvPr>
        </p:nvSpPr>
        <p:spPr>
          <a:xfrm>
            <a:off x="4788024" y="1619869"/>
            <a:ext cx="3657600" cy="2332856"/>
          </a:xfrm>
        </p:spPr>
        <p:style>
          <a:lnRef idx="2">
            <a:schemeClr val="dk1"/>
          </a:lnRef>
          <a:fillRef idx="1">
            <a:schemeClr val="lt1"/>
          </a:fillRef>
          <a:effectRef idx="0">
            <a:schemeClr val="dk1"/>
          </a:effectRef>
          <a:fontRef idx="minor">
            <a:schemeClr val="dk1"/>
          </a:fontRef>
        </p:style>
        <p:txBody>
          <a:bodyPr/>
          <a:lstStyle/>
          <a:p>
            <a:r>
              <a:rPr lang="en-GB" sz="2800" dirty="0"/>
              <a:t>Task A</a:t>
            </a:r>
          </a:p>
          <a:p>
            <a:pPr marL="548640" lvl="2">
              <a:spcBef>
                <a:spcPts val="600"/>
              </a:spcBef>
              <a:buSzPct val="70000"/>
            </a:pPr>
            <a:r>
              <a:rPr lang="en-GB" sz="2000" dirty="0"/>
              <a:t>Skim read the article to yourself. </a:t>
            </a:r>
          </a:p>
          <a:p>
            <a:r>
              <a:rPr lang="en-GB" sz="2800" dirty="0"/>
              <a:t>Task B</a:t>
            </a:r>
          </a:p>
          <a:p>
            <a:pPr lvl="1"/>
            <a:r>
              <a:rPr lang="en-GB" sz="2400" dirty="0"/>
              <a:t>Jigsaw Activity </a:t>
            </a:r>
          </a:p>
          <a:p>
            <a:pPr lvl="1"/>
            <a:endParaRPr lang="en-GB" dirty="0"/>
          </a:p>
        </p:txBody>
      </p:sp>
      <p:pic>
        <p:nvPicPr>
          <p:cNvPr id="3074" name="Picture 2" descr="C:\Users\TERRY\AppData\Local\Microsoft\Windows\INetCache\IE\KWYYDASA\Jigsaw[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4293096"/>
            <a:ext cx="2558681" cy="2382220"/>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6"/>
          <p:cNvSpPr txBox="1">
            <a:spLocks/>
          </p:cNvSpPr>
          <p:nvPr/>
        </p:nvSpPr>
        <p:spPr>
          <a:xfrm>
            <a:off x="611560" y="1619869"/>
            <a:ext cx="3657600" cy="2332856"/>
          </a:xfrm>
          <a:prstGeom prst="rect">
            <a:avLst/>
          </a:prstGeom>
        </p:spPr>
        <p:style>
          <a:lnRef idx="2">
            <a:schemeClr val="accent1"/>
          </a:lnRef>
          <a:fillRef idx="1">
            <a:schemeClr val="lt1"/>
          </a:fillRef>
          <a:effectRef idx="0">
            <a:schemeClr val="accent1"/>
          </a:effectRef>
          <a:fontRef idx="minor">
            <a:schemeClr val="dk1"/>
          </a:fontRef>
        </p:style>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dk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dk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dk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dk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dk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dk1"/>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dk1"/>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dk1"/>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dk1"/>
                </a:solidFill>
                <a:latin typeface="+mn-lt"/>
                <a:ea typeface="+mn-ea"/>
                <a:cs typeface="+mn-cs"/>
              </a:defRPr>
            </a:lvl9pPr>
          </a:lstStyle>
          <a:p>
            <a:r>
              <a:rPr lang="en-GB" sz="2800" dirty="0" err="1"/>
              <a:t>Tasg</a:t>
            </a:r>
            <a:r>
              <a:rPr lang="en-GB" sz="2800" dirty="0"/>
              <a:t> A</a:t>
            </a:r>
          </a:p>
          <a:p>
            <a:pPr lvl="1"/>
            <a:r>
              <a:rPr lang="en-GB" sz="2500" dirty="0" err="1">
                <a:latin typeface="Arial" panose="020B0604020202020204" pitchFamily="34" charset="0"/>
                <a:cs typeface="Arial" panose="020B0604020202020204" pitchFamily="34" charset="0"/>
              </a:rPr>
              <a:t>Cip-ddarllenwch</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yr</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erthygl</a:t>
            </a:r>
            <a:r>
              <a:rPr lang="en-GB" sz="2500" dirty="0">
                <a:latin typeface="Arial" panose="020B0604020202020204" pitchFamily="34" charset="0"/>
                <a:cs typeface="Arial" panose="020B0604020202020204" pitchFamily="34" charset="0"/>
              </a:rPr>
              <a:t> </a:t>
            </a:r>
            <a:endParaRPr lang="en-GB" sz="2800" dirty="0"/>
          </a:p>
          <a:p>
            <a:r>
              <a:rPr lang="en-GB" sz="2800" dirty="0" err="1"/>
              <a:t>Tasg</a:t>
            </a:r>
            <a:r>
              <a:rPr lang="en-GB" sz="2800" dirty="0"/>
              <a:t> B</a:t>
            </a:r>
          </a:p>
          <a:p>
            <a:pPr lvl="1"/>
            <a:r>
              <a:rPr lang="en-GB" sz="2400" dirty="0" err="1"/>
              <a:t>Gweithgaredd</a:t>
            </a:r>
            <a:r>
              <a:rPr lang="en-GB" sz="2400" dirty="0"/>
              <a:t> jig-so </a:t>
            </a:r>
          </a:p>
          <a:p>
            <a:pPr lvl="1"/>
            <a:endParaRPr lang="en-GB" dirty="0"/>
          </a:p>
        </p:txBody>
      </p:sp>
      <p:graphicFrame>
        <p:nvGraphicFramePr>
          <p:cNvPr id="10" name="Table 9"/>
          <p:cNvGraphicFramePr>
            <a:graphicFrameLocks noGrp="1"/>
          </p:cNvGraphicFramePr>
          <p:nvPr>
            <p:extLst>
              <p:ext uri="{D42A27DB-BD31-4B8C-83A1-F6EECF244321}">
                <p14:modId xmlns:p14="http://schemas.microsoft.com/office/powerpoint/2010/main" val="2707171901"/>
              </p:ext>
            </p:extLst>
          </p:nvPr>
        </p:nvGraphicFramePr>
        <p:xfrm>
          <a:off x="3048000" y="4437112"/>
          <a:ext cx="4836368" cy="2123440"/>
        </p:xfrm>
        <a:graphic>
          <a:graphicData uri="http://schemas.openxmlformats.org/drawingml/2006/table">
            <a:tbl>
              <a:tblPr firstRow="1" bandRow="1">
                <a:tableStyleId>{5C22544A-7EE6-4342-B048-85BDC9FD1C3A}</a:tableStyleId>
              </a:tblPr>
              <a:tblGrid>
                <a:gridCol w="1307976">
                  <a:extLst>
                    <a:ext uri="{9D8B030D-6E8A-4147-A177-3AD203B41FA5}">
                      <a16:colId xmlns:a16="http://schemas.microsoft.com/office/drawing/2014/main" val="20000"/>
                    </a:ext>
                  </a:extLst>
                </a:gridCol>
                <a:gridCol w="3528392">
                  <a:extLst>
                    <a:ext uri="{9D8B030D-6E8A-4147-A177-3AD203B41FA5}">
                      <a16:colId xmlns:a16="http://schemas.microsoft.com/office/drawing/2014/main" val="20001"/>
                    </a:ext>
                  </a:extLst>
                </a:gridCol>
              </a:tblGrid>
              <a:tr h="370840">
                <a:tc>
                  <a:txBody>
                    <a:bodyPr/>
                    <a:lstStyle/>
                    <a:p>
                      <a:pPr algn="ctr"/>
                      <a:r>
                        <a:rPr lang="en-GB" b="1" dirty="0" err="1"/>
                        <a:t>Rhif</a:t>
                      </a:r>
                      <a:r>
                        <a:rPr lang="en-GB" b="1" dirty="0"/>
                        <a:t> </a:t>
                      </a:r>
                    </a:p>
                    <a:p>
                      <a:pPr algn="ctr"/>
                      <a:r>
                        <a:rPr lang="en-GB" b="1" dirty="0"/>
                        <a:t>Number</a:t>
                      </a:r>
                    </a:p>
                  </a:txBody>
                  <a:tcPr/>
                </a:tc>
                <a:tc>
                  <a:txBody>
                    <a:bodyPr/>
                    <a:lstStyle/>
                    <a:p>
                      <a:pPr algn="ctr"/>
                      <a:r>
                        <a:rPr lang="en-GB" dirty="0" err="1"/>
                        <a:t>Rhan</a:t>
                      </a:r>
                      <a:r>
                        <a:rPr lang="en-GB" baseline="0" dirty="0"/>
                        <a:t> </a:t>
                      </a:r>
                      <a:r>
                        <a:rPr lang="en-GB" baseline="0" dirty="0" err="1"/>
                        <a:t>i</a:t>
                      </a:r>
                      <a:r>
                        <a:rPr lang="en-GB" baseline="0" dirty="0"/>
                        <a:t> </a:t>
                      </a:r>
                      <a:r>
                        <a:rPr lang="en-GB" baseline="0" dirty="0" err="1"/>
                        <a:t>ymchwilio</a:t>
                      </a:r>
                      <a:endParaRPr lang="en-GB" baseline="0" dirty="0"/>
                    </a:p>
                    <a:p>
                      <a:pPr algn="ctr"/>
                      <a:r>
                        <a:rPr lang="en-GB" baseline="0" dirty="0"/>
                        <a:t>Section to explore</a:t>
                      </a:r>
                      <a:endParaRPr lang="en-GB" dirty="0"/>
                    </a:p>
                  </a:txBody>
                  <a:tcPr/>
                </a:tc>
                <a:extLst>
                  <a:ext uri="{0D108BD9-81ED-4DB2-BD59-A6C34878D82A}">
                    <a16:rowId xmlns:a16="http://schemas.microsoft.com/office/drawing/2014/main" val="10000"/>
                  </a:ext>
                </a:extLst>
              </a:tr>
              <a:tr h="370840">
                <a:tc>
                  <a:txBody>
                    <a:bodyPr/>
                    <a:lstStyle/>
                    <a:p>
                      <a:pPr algn="ctr"/>
                      <a:r>
                        <a:rPr lang="en-GB" b="1" dirty="0"/>
                        <a:t>1</a:t>
                      </a:r>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pPr algn="ctr"/>
                      <a:r>
                        <a:rPr lang="en-GB" b="1" dirty="0"/>
                        <a:t>2</a:t>
                      </a:r>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pPr algn="ctr"/>
                      <a:r>
                        <a:rPr lang="en-GB" b="1" dirty="0"/>
                        <a:t>3</a:t>
                      </a:r>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pPr algn="ctr"/>
                      <a:r>
                        <a:rPr lang="en-GB" b="1" dirty="0"/>
                        <a:t>4</a:t>
                      </a:r>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6986772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Feedback </a:t>
            </a:r>
            <a:br>
              <a:rPr lang="en-GB" dirty="0">
                <a:solidFill>
                  <a:schemeClr val="accent1"/>
                </a:solidFill>
              </a:rPr>
            </a:br>
            <a:r>
              <a:rPr lang="en-GB" dirty="0"/>
              <a:t> </a:t>
            </a:r>
            <a:r>
              <a:rPr lang="en-GB" dirty="0" err="1"/>
              <a:t>Adborth</a:t>
            </a:r>
            <a:endParaRPr lang="cy-GB" dirty="0"/>
          </a:p>
        </p:txBody>
      </p:sp>
      <p:pic>
        <p:nvPicPr>
          <p:cNvPr id="3074" name="Picture 2" descr="C:\Users\l.roberts\AppData\Local\Microsoft\Windows\Temporary Internet Files\Content.IE5\EME09GLO\blog-comment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66801" y="2033587"/>
            <a:ext cx="6781800" cy="4062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677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a:solidFill>
                  <a:schemeClr val="accent1"/>
                </a:solidFill>
              </a:rPr>
              <a:t>Llyfryddiaeth</a:t>
            </a:r>
            <a:br>
              <a:rPr lang="en-GB" dirty="0">
                <a:solidFill>
                  <a:schemeClr val="accent1"/>
                </a:solidFill>
              </a:rPr>
            </a:br>
            <a:r>
              <a:rPr lang="en-GB" dirty="0">
                <a:solidFill>
                  <a:schemeClr val="tx1"/>
                </a:solidFill>
              </a:rPr>
              <a:t>Bibliography </a:t>
            </a:r>
            <a:endParaRPr lang="en-GB" dirty="0">
              <a:solidFill>
                <a:schemeClr val="accent1"/>
              </a:solidFill>
            </a:endParaRPr>
          </a:p>
        </p:txBody>
      </p:sp>
      <p:sp>
        <p:nvSpPr>
          <p:cNvPr id="6" name="Content Placeholder 5"/>
          <p:cNvSpPr>
            <a:spLocks noGrp="1"/>
          </p:cNvSpPr>
          <p:nvPr>
            <p:ph idx="1"/>
          </p:nvPr>
        </p:nvSpPr>
        <p:spPr>
          <a:xfrm>
            <a:off x="467544" y="1772816"/>
            <a:ext cx="7467600" cy="2044824"/>
          </a:xfrm>
        </p:spPr>
        <p:txBody>
          <a:bodyPr/>
          <a:lstStyle/>
          <a:p>
            <a:pPr lvl="0"/>
            <a:r>
              <a:rPr lang="en-GB" altLang="en-US" dirty="0">
                <a:solidFill>
                  <a:prstClr val="black"/>
                </a:solidFill>
                <a:latin typeface="Arial" panose="020B0604020202020204" pitchFamily="34" charset="0"/>
                <a:cs typeface="Arial" panose="020B0604020202020204" pitchFamily="34" charset="0"/>
              </a:rPr>
              <a:t>Cottrell, S. ( 2008) </a:t>
            </a:r>
            <a:r>
              <a:rPr lang="en-GB" altLang="en-US" i="1" dirty="0">
                <a:solidFill>
                  <a:prstClr val="black"/>
                </a:solidFill>
                <a:latin typeface="Arial" panose="020B0604020202020204" pitchFamily="34" charset="0"/>
                <a:cs typeface="Arial" panose="020B0604020202020204" pitchFamily="34" charset="0"/>
              </a:rPr>
              <a:t>The Study Skills Handbook </a:t>
            </a:r>
            <a:r>
              <a:rPr lang="en-GB" altLang="en-US" dirty="0">
                <a:solidFill>
                  <a:prstClr val="black"/>
                </a:solidFill>
                <a:latin typeface="Arial" panose="020B0604020202020204" pitchFamily="34" charset="0"/>
                <a:cs typeface="Arial" panose="020B0604020202020204" pitchFamily="34" charset="0"/>
              </a:rPr>
              <a:t>( Third Edition), Hampshire: Palgrave Macmillan</a:t>
            </a:r>
          </a:p>
          <a:p>
            <a:pPr lvl="0"/>
            <a:r>
              <a:rPr lang="en-GB" altLang="en-US" dirty="0">
                <a:solidFill>
                  <a:prstClr val="black"/>
                </a:solidFill>
                <a:latin typeface="Arial" panose="020B0604020202020204" pitchFamily="34" charset="0"/>
                <a:cs typeface="Arial" panose="020B0604020202020204" pitchFamily="34" charset="0"/>
              </a:rPr>
              <a:t>Hopwood, M. ( 2012) </a:t>
            </a:r>
            <a:r>
              <a:rPr lang="en-GB" altLang="en-US" i="1" dirty="0">
                <a:solidFill>
                  <a:prstClr val="black"/>
                </a:solidFill>
                <a:latin typeface="Arial" panose="020B0604020202020204" pitchFamily="34" charset="0"/>
                <a:cs typeface="Arial" panose="020B0604020202020204" pitchFamily="34" charset="0"/>
              </a:rPr>
              <a:t>ASGY4014C </a:t>
            </a:r>
            <a:r>
              <a:rPr lang="en-GB" altLang="en-US" i="1" dirty="0" err="1">
                <a:solidFill>
                  <a:prstClr val="black"/>
                </a:solidFill>
                <a:latin typeface="Arial" panose="020B0604020202020204" pitchFamily="34" charset="0"/>
                <a:cs typeface="Arial" panose="020B0604020202020204" pitchFamily="34" charset="0"/>
              </a:rPr>
              <a:t>Cymry’r</a:t>
            </a:r>
            <a:r>
              <a:rPr lang="en-GB" altLang="en-US" i="1" dirty="0">
                <a:solidFill>
                  <a:prstClr val="black"/>
                </a:solidFill>
                <a:latin typeface="Arial" panose="020B0604020202020204" pitchFamily="34" charset="0"/>
                <a:cs typeface="Arial" panose="020B0604020202020204" pitchFamily="34" charset="0"/>
              </a:rPr>
              <a:t> </a:t>
            </a:r>
            <a:r>
              <a:rPr lang="en-GB" altLang="en-US" i="1" dirty="0" err="1">
                <a:solidFill>
                  <a:prstClr val="black"/>
                </a:solidFill>
                <a:latin typeface="Arial" panose="020B0604020202020204" pitchFamily="34" charset="0"/>
                <a:cs typeface="Arial" panose="020B0604020202020204" pitchFamily="34" charset="0"/>
              </a:rPr>
              <a:t>Byd</a:t>
            </a:r>
            <a:r>
              <a:rPr lang="en-GB" altLang="en-US" dirty="0">
                <a:solidFill>
                  <a:prstClr val="black"/>
                </a:solidFill>
                <a:latin typeface="Arial" panose="020B0604020202020204" pitchFamily="34" charset="0"/>
                <a:cs typeface="Arial" panose="020B0604020202020204" pitchFamily="34" charset="0"/>
              </a:rPr>
              <a:t>, </a:t>
            </a:r>
            <a:r>
              <a:rPr lang="en-GB" altLang="en-US" dirty="0" err="1">
                <a:solidFill>
                  <a:prstClr val="black"/>
                </a:solidFill>
                <a:latin typeface="Arial" panose="020B0604020202020204" pitchFamily="34" charset="0"/>
                <a:cs typeface="Arial" panose="020B0604020202020204" pitchFamily="34" charset="0"/>
              </a:rPr>
              <a:t>Caerfyrddin</a:t>
            </a:r>
            <a:r>
              <a:rPr lang="en-GB" altLang="en-US" dirty="0">
                <a:solidFill>
                  <a:prstClr val="black"/>
                </a:solidFill>
                <a:latin typeface="Arial" panose="020B0604020202020204" pitchFamily="34" charset="0"/>
                <a:cs typeface="Arial" panose="020B0604020202020204" pitchFamily="34" charset="0"/>
              </a:rPr>
              <a:t>: </a:t>
            </a:r>
            <a:r>
              <a:rPr lang="en-GB" altLang="en-US" dirty="0" err="1">
                <a:solidFill>
                  <a:prstClr val="black"/>
                </a:solidFill>
                <a:latin typeface="Arial" panose="020B0604020202020204" pitchFamily="34" charset="0"/>
                <a:cs typeface="Arial" panose="020B0604020202020204" pitchFamily="34" charset="0"/>
              </a:rPr>
              <a:t>Prifysgol</a:t>
            </a:r>
            <a:r>
              <a:rPr lang="en-GB" altLang="en-US" dirty="0">
                <a:solidFill>
                  <a:prstClr val="black"/>
                </a:solidFill>
                <a:latin typeface="Arial" panose="020B0604020202020204" pitchFamily="34" charset="0"/>
                <a:cs typeface="Arial" panose="020B0604020202020204" pitchFamily="34" charset="0"/>
              </a:rPr>
              <a:t> </a:t>
            </a:r>
            <a:r>
              <a:rPr lang="en-GB" altLang="en-US" dirty="0" err="1">
                <a:solidFill>
                  <a:prstClr val="black"/>
                </a:solidFill>
                <a:latin typeface="Arial" panose="020B0604020202020204" pitchFamily="34" charset="0"/>
                <a:cs typeface="Arial" panose="020B0604020202020204" pitchFamily="34" charset="0"/>
              </a:rPr>
              <a:t>Cymru</a:t>
            </a:r>
            <a:r>
              <a:rPr lang="en-GB" altLang="en-US" dirty="0">
                <a:solidFill>
                  <a:prstClr val="black"/>
                </a:solidFill>
                <a:latin typeface="Arial" panose="020B0604020202020204" pitchFamily="34" charset="0"/>
                <a:cs typeface="Arial" panose="020B0604020202020204" pitchFamily="34" charset="0"/>
              </a:rPr>
              <a:t> Y </a:t>
            </a:r>
            <a:r>
              <a:rPr lang="en-GB" altLang="en-US" dirty="0" err="1">
                <a:solidFill>
                  <a:prstClr val="black"/>
                </a:solidFill>
                <a:latin typeface="Arial" panose="020B0604020202020204" pitchFamily="34" charset="0"/>
                <a:cs typeface="Arial" panose="020B0604020202020204" pitchFamily="34" charset="0"/>
              </a:rPr>
              <a:t>Drindod</a:t>
            </a:r>
            <a:r>
              <a:rPr lang="en-GB" altLang="en-US" dirty="0">
                <a:solidFill>
                  <a:prstClr val="black"/>
                </a:solidFill>
                <a:latin typeface="Arial" panose="020B0604020202020204" pitchFamily="34" charset="0"/>
                <a:cs typeface="Arial" panose="020B0604020202020204" pitchFamily="34" charset="0"/>
              </a:rPr>
              <a:t> </a:t>
            </a:r>
            <a:r>
              <a:rPr lang="en-GB" altLang="en-US" dirty="0" err="1">
                <a:solidFill>
                  <a:prstClr val="black"/>
                </a:solidFill>
                <a:latin typeface="Arial" panose="020B0604020202020204" pitchFamily="34" charset="0"/>
                <a:cs typeface="Arial" panose="020B0604020202020204" pitchFamily="34" charset="0"/>
              </a:rPr>
              <a:t>Dewi</a:t>
            </a:r>
            <a:r>
              <a:rPr lang="en-GB" altLang="en-US" dirty="0">
                <a:solidFill>
                  <a:prstClr val="black"/>
                </a:solidFill>
                <a:latin typeface="Arial" panose="020B0604020202020204" pitchFamily="34" charset="0"/>
                <a:cs typeface="Arial" panose="020B0604020202020204" pitchFamily="34" charset="0"/>
              </a:rPr>
              <a:t> </a:t>
            </a:r>
            <a:r>
              <a:rPr lang="en-GB" altLang="en-US" dirty="0" err="1">
                <a:solidFill>
                  <a:prstClr val="black"/>
                </a:solidFill>
                <a:latin typeface="Arial" panose="020B0604020202020204" pitchFamily="34" charset="0"/>
                <a:cs typeface="Arial" panose="020B0604020202020204" pitchFamily="34" charset="0"/>
              </a:rPr>
              <a:t>Sant</a:t>
            </a:r>
            <a:endParaRPr lang="en-GB" altLang="en-US" dirty="0">
              <a:solidFill>
                <a:prstClr val="black"/>
              </a:solidFill>
              <a:latin typeface="Arial" panose="020B0604020202020204" pitchFamily="34" charset="0"/>
              <a:cs typeface="Arial" panose="020B0604020202020204" pitchFamily="34" charset="0"/>
            </a:endParaRPr>
          </a:p>
          <a:p>
            <a:pPr lvl="0"/>
            <a:endParaRPr lang="en-GB" altLang="en-US" dirty="0">
              <a:solidFill>
                <a:prstClr val="black"/>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84026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0</TotalTime>
  <Words>979</Words>
  <Application>Microsoft Office PowerPoint</Application>
  <PresentationFormat>On-screen Show (4:3)</PresentationFormat>
  <Paragraphs>151</Paragraphs>
  <Slides>26</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Calibri</vt:lpstr>
      <vt:lpstr>Comic Sans MS</vt:lpstr>
      <vt:lpstr>Courier New</vt:lpstr>
      <vt:lpstr>Symbol</vt:lpstr>
      <vt:lpstr>Times New Roman</vt:lpstr>
      <vt:lpstr>Wingdings</vt:lpstr>
      <vt:lpstr>Wingdings 2</vt:lpstr>
      <vt:lpstr>Oriel</vt:lpstr>
      <vt:lpstr>ECGE4001/C </vt:lpstr>
      <vt:lpstr>Deilliannau Dysgu  Learning Outcomes </vt:lpstr>
      <vt:lpstr>Deilliannau Dysgu  Learning Outcomes </vt:lpstr>
      <vt:lpstr>Deilliannau Dysgu  Learning Outcomes </vt:lpstr>
      <vt:lpstr>Deilliannau Dysgu  Learning Outcomes </vt:lpstr>
      <vt:lpstr>Gorolwg Sesiwn   Session Overview</vt:lpstr>
      <vt:lpstr>  Asesiad 1  Assessment 1  (50%)</vt:lpstr>
      <vt:lpstr>Beth welwch chi? What do you see?</vt:lpstr>
      <vt:lpstr>Beth yw meddwl yn feirniadol? What is critical thinking?</vt:lpstr>
      <vt:lpstr>Meddwl Dadansoddol Analytical Thinking </vt:lpstr>
      <vt:lpstr>Y Broses The process</vt:lpstr>
      <vt:lpstr>   Darganfod eich llais academaidd Finding your academic voice</vt:lpstr>
      <vt:lpstr>Amrywiaeth o Sgiliau A variety of skills</vt:lpstr>
      <vt:lpstr>Bloom’s Taxonomy </vt:lpstr>
      <vt:lpstr>Ymateb yn feirniadol  </vt:lpstr>
      <vt:lpstr>Beirniadaeth  Judgement </vt:lpstr>
      <vt:lpstr>Gwrthrychedd  Objectivity</vt:lpstr>
      <vt:lpstr>Y Darlun mawr a’r darnau mân The Big picture and the small pieces</vt:lpstr>
      <vt:lpstr>Darllen rhwng y llinellau Reading between the lines</vt:lpstr>
      <vt:lpstr>Craffu amyneddgar, creadigol Creative, patient scanning</vt:lpstr>
      <vt:lpstr>Amynedd  Patience</vt:lpstr>
      <vt:lpstr>Gofyn cwestiynau beirniadol Asking critical questions </vt:lpstr>
      <vt:lpstr>Tystiolaeth  Evidence</vt:lpstr>
      <vt:lpstr>Darllen yn feirniadol ar gyfer ysgrifennu’n feirniadol  Reading critically for critical writing</vt:lpstr>
      <vt:lpstr>Feedback   Adborth</vt:lpstr>
      <vt:lpstr>Llyfryddiaeth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Helen A Griffiths</cp:lastModifiedBy>
  <cp:revision>26</cp:revision>
  <dcterms:created xsi:type="dcterms:W3CDTF">2016-06-23T12:25:16Z</dcterms:created>
  <dcterms:modified xsi:type="dcterms:W3CDTF">2018-10-07T13:13:01Z</dcterms:modified>
</cp:coreProperties>
</file>