
<file path=[Content_Types].xml><?xml version="1.0" encoding="utf-8"?>
<Types xmlns="http://schemas.openxmlformats.org/package/2006/content-types"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2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816" y="7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c6f972163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c6f972163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6d9acb7b49_0_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6d9acb7b49_0_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6d9acb7b49_0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6d9acb7b49_0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c6f972163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c6f972163_0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6dd0494040_0_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g6dd0494040_0_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7ca0b9285f_1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7ca0b9285f_1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7ca0b9285f_16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Google Shape;110;g7ca0b9285f_16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6dd0494040_0_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6dd0494040_0_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6dd0494040_0_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6dd0494040_0_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c6f972163_0_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" name="Google Shape;135;gc6f972163_0_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6dd0494040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6" name="Google Shape;146;g6dd0494040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6dd0494040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5" name="Google Shape;155;g6dd0494040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gc6f972163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" name="Google Shape;161;gc6f972163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g6d9acb7b49_0_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8" name="Google Shape;178;g6d9acb7b49_0_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6dd0494040_0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6dd0494040_0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g6dd0494040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9" name="Google Shape;199;g6dd0494040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g6dd0494040_0_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8" name="Google Shape;208;g6dd0494040_0_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gc6f972163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5" name="Google Shape;215;gc6f972163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g768661ba46_0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5" name="Google Shape;225;g768661ba46_0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g768661ba46_0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5" name="Google Shape;235;g768661ba46_0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g768661ba46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2" name="Google Shape;242;g768661ba46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g768661ba46_0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1" name="Google Shape;251;g768661ba46_0_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gc6f972163_0_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1" name="Google Shape;261;gc6f972163_0_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g6d9acb7b49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8" name="Google Shape;268;g6d9acb7b49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g768661ba46_0_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4" name="Google Shape;274;g768661ba46_0_4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2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>
                <a:solidFill>
                  <a:schemeClr val="dk1"/>
                </a:solidFill>
              </a:defRPr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dark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Char char="●"/>
              <a:defRPr sz="1800">
                <a:solidFill>
                  <a:schemeClr val="lt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lt2"/>
                </a:solidFill>
              </a:defRPr>
            </a:lvl1pPr>
            <a:lvl2pPr lvl="1" algn="r">
              <a:buNone/>
              <a:defRPr sz="1000">
                <a:solidFill>
                  <a:schemeClr val="lt2"/>
                </a:solidFill>
              </a:defRPr>
            </a:lvl2pPr>
            <a:lvl3pPr lvl="2" algn="r">
              <a:buNone/>
              <a:defRPr sz="1000">
                <a:solidFill>
                  <a:schemeClr val="lt2"/>
                </a:solidFill>
              </a:defRPr>
            </a:lvl3pPr>
            <a:lvl4pPr lvl="3" algn="r">
              <a:buNone/>
              <a:defRPr sz="1000">
                <a:solidFill>
                  <a:schemeClr val="lt2"/>
                </a:solidFill>
              </a:defRPr>
            </a:lvl4pPr>
            <a:lvl5pPr lvl="4" algn="r">
              <a:buNone/>
              <a:defRPr sz="1000">
                <a:solidFill>
                  <a:schemeClr val="lt2"/>
                </a:solidFill>
              </a:defRPr>
            </a:lvl5pPr>
            <a:lvl6pPr lvl="5" algn="r">
              <a:buNone/>
              <a:defRPr sz="1000">
                <a:solidFill>
                  <a:schemeClr val="lt2"/>
                </a:solidFill>
              </a:defRPr>
            </a:lvl6pPr>
            <a:lvl7pPr lvl="6" algn="r">
              <a:buNone/>
              <a:defRPr sz="1000">
                <a:solidFill>
                  <a:schemeClr val="lt2"/>
                </a:solidFill>
              </a:defRPr>
            </a:lvl7pPr>
            <a:lvl8pPr lvl="7" algn="r">
              <a:buNone/>
              <a:defRPr sz="1000">
                <a:solidFill>
                  <a:schemeClr val="lt2"/>
                </a:solidFill>
              </a:defRPr>
            </a:lvl8pPr>
            <a:lvl9pPr lvl="8" algn="r">
              <a:buNone/>
              <a:defRPr sz="1000">
                <a:solidFill>
                  <a:schemeClr val="lt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1.jpg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10" Type="http://schemas.openxmlformats.org/officeDocument/2006/relationships/image" Target="../media/image8.jpg"/><Relationship Id="rId4" Type="http://schemas.openxmlformats.org/officeDocument/2006/relationships/image" Target="../media/image2.jpg"/><Relationship Id="rId9" Type="http://schemas.openxmlformats.org/officeDocument/2006/relationships/image" Target="../media/image7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7.jpg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24.jpg"/><Relationship Id="rId4" Type="http://schemas.openxmlformats.org/officeDocument/2006/relationships/image" Target="../media/image23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27.jpg"/><Relationship Id="rId4" Type="http://schemas.openxmlformats.org/officeDocument/2006/relationships/image" Target="../media/image26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30.jpg"/><Relationship Id="rId4" Type="http://schemas.openxmlformats.org/officeDocument/2006/relationships/image" Target="../media/image29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g"/><Relationship Id="rId3" Type="http://schemas.openxmlformats.org/officeDocument/2006/relationships/image" Target="../media/image34.jpg"/><Relationship Id="rId7" Type="http://schemas.openxmlformats.org/officeDocument/2006/relationships/image" Target="../media/image38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37.jpg"/><Relationship Id="rId5" Type="http://schemas.openxmlformats.org/officeDocument/2006/relationships/image" Target="../media/image36.jpg"/><Relationship Id="rId4" Type="http://schemas.openxmlformats.org/officeDocument/2006/relationships/image" Target="../media/image35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42.jpg"/><Relationship Id="rId4" Type="http://schemas.openxmlformats.org/officeDocument/2006/relationships/image" Target="../media/image41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6.jpg"/><Relationship Id="rId5" Type="http://schemas.openxmlformats.org/officeDocument/2006/relationships/image" Target="../media/image45.jpg"/><Relationship Id="rId4" Type="http://schemas.openxmlformats.org/officeDocument/2006/relationships/image" Target="../media/image44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49.jpg"/><Relationship Id="rId4" Type="http://schemas.openxmlformats.org/officeDocument/2006/relationships/image" Target="../media/image48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51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54.png"/><Relationship Id="rId4" Type="http://schemas.openxmlformats.org/officeDocument/2006/relationships/image" Target="../media/image6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74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title" idx="4294967295"/>
          </p:nvPr>
        </p:nvSpPr>
        <p:spPr>
          <a:xfrm>
            <a:off x="84950" y="111650"/>
            <a:ext cx="3027600" cy="178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>
                <a:solidFill>
                  <a:srgbClr val="FFFFFF"/>
                </a:solidFill>
              </a:rPr>
              <a:t>Intercultural Communications</a:t>
            </a:r>
            <a:br>
              <a:rPr lang="en" sz="2600">
                <a:solidFill>
                  <a:srgbClr val="FFFFFF"/>
                </a:solidFill>
              </a:rPr>
            </a:br>
            <a:r>
              <a:rPr lang="en" sz="2600">
                <a:solidFill>
                  <a:srgbClr val="FFFFFF"/>
                </a:solidFill>
              </a:rPr>
              <a:t>Cultural insight of tourists - Poland.</a:t>
            </a:r>
            <a:endParaRPr sz="2600">
              <a:solidFill>
                <a:srgbClr val="FFFFFF"/>
              </a:solidFill>
            </a:endParaRPr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4294967295"/>
          </p:nvPr>
        </p:nvSpPr>
        <p:spPr>
          <a:xfrm>
            <a:off x="84950" y="1919075"/>
            <a:ext cx="2839200" cy="22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/>
              <a:t>Aleksandra Pawlowska</a:t>
            </a:r>
            <a:br>
              <a:rPr lang="en"/>
            </a:br>
            <a:r>
              <a:rPr lang="en"/>
              <a:t>Germaine King</a:t>
            </a:r>
            <a:br>
              <a:rPr lang="en"/>
            </a:br>
            <a:r>
              <a:rPr lang="en"/>
              <a:t>Joanne Job</a:t>
            </a:r>
            <a:br>
              <a:rPr lang="en"/>
            </a:br>
            <a:r>
              <a:rPr lang="en"/>
              <a:t>Whitney Owen</a:t>
            </a:r>
            <a:endParaRPr/>
          </a:p>
        </p:txBody>
      </p:sp>
      <p:pic>
        <p:nvPicPr>
          <p:cNvPr id="56" name="Google Shape;56;p13" descr="Podobny obraz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27888" y="1919063"/>
            <a:ext cx="2035444" cy="1350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7" name="Google Shape;57;p13" descr="Znalezione obrazy dla zapytania ustka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284275" y="161375"/>
            <a:ext cx="2345650" cy="1642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8" name="Google Shape;58;p13" descr="Znalezione obrazy dla zapytania krzyż na giewoncie w sniegu"/>
          <p:cNvPicPr preferRelativeResize="0"/>
          <p:nvPr/>
        </p:nvPicPr>
        <p:blipFill rotWithShape="1">
          <a:blip r:embed="rId5">
            <a:alphaModFix/>
          </a:blip>
          <a:srcRect l="6231" t="4603" r="2801" b="4603"/>
          <a:stretch/>
        </p:blipFill>
        <p:spPr>
          <a:xfrm>
            <a:off x="2611766" y="1919075"/>
            <a:ext cx="1805559" cy="1350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9" name="Google Shape;59;p13" descr="Znalezione obrazy dla zapytania tatry polskie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349229" y="3384150"/>
            <a:ext cx="2445521" cy="1691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60" name="Google Shape;60;p13"/>
          <p:cNvPicPr preferRelativeResize="0"/>
          <p:nvPr/>
        </p:nvPicPr>
        <p:blipFill rotWithShape="1">
          <a:blip r:embed="rId7">
            <a:alphaModFix/>
          </a:blip>
          <a:srcRect l="-441" t="5170" r="2229" b="8940"/>
          <a:stretch/>
        </p:blipFill>
        <p:spPr>
          <a:xfrm>
            <a:off x="5723225" y="161375"/>
            <a:ext cx="3335063" cy="1642788"/>
          </a:xfrm>
          <a:prstGeom prst="rect">
            <a:avLst/>
          </a:prstGeom>
          <a:noFill/>
          <a:ln>
            <a:noFill/>
          </a:ln>
        </p:spPr>
      </p:pic>
      <p:pic>
        <p:nvPicPr>
          <p:cNvPr id="61" name="Google Shape;61;p13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673900" y="1896663"/>
            <a:ext cx="2384401" cy="1350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62" name="Google Shape;62;p13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5941925" y="3384150"/>
            <a:ext cx="3050301" cy="1691124"/>
          </a:xfrm>
          <a:prstGeom prst="rect">
            <a:avLst/>
          </a:prstGeom>
          <a:noFill/>
          <a:ln>
            <a:noFill/>
          </a:ln>
        </p:spPr>
      </p:pic>
      <p:pic>
        <p:nvPicPr>
          <p:cNvPr id="63" name="Google Shape;63;p13" descr="Znalezione obrazy dla zapytania stare miasto warszawa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768875" y="3384150"/>
            <a:ext cx="2384400" cy="1691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4"/>
          <p:cNvSpPr txBox="1"/>
          <p:nvPr/>
        </p:nvSpPr>
        <p:spPr>
          <a:xfrm>
            <a:off x="415025" y="548450"/>
            <a:ext cx="2445900" cy="69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Introduction.</a:t>
            </a:r>
            <a:endParaRPr sz="3000">
              <a:solidFill>
                <a:schemeClr val="dk1"/>
              </a:solidFill>
            </a:endParaRPr>
          </a:p>
        </p:txBody>
      </p:sp>
      <p:sp>
        <p:nvSpPr>
          <p:cNvPr id="69" name="Google Shape;69;p14"/>
          <p:cNvSpPr txBox="1"/>
          <p:nvPr/>
        </p:nvSpPr>
        <p:spPr>
          <a:xfrm>
            <a:off x="622550" y="1771325"/>
            <a:ext cx="3261000" cy="27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dk1"/>
                </a:solidFill>
              </a:rPr>
              <a:t>-Safety</a:t>
            </a:r>
            <a:br>
              <a:rPr lang="en" sz="2400">
                <a:solidFill>
                  <a:schemeClr val="dk1"/>
                </a:solidFill>
              </a:rPr>
            </a:br>
            <a:r>
              <a:rPr lang="en" sz="2400">
                <a:solidFill>
                  <a:schemeClr val="dk1"/>
                </a:solidFill>
              </a:rPr>
              <a:t>-Culture and heritage</a:t>
            </a:r>
            <a:br>
              <a:rPr lang="en" sz="2400">
                <a:solidFill>
                  <a:schemeClr val="dk1"/>
                </a:solidFill>
              </a:rPr>
            </a:br>
            <a:r>
              <a:rPr lang="en" sz="2400">
                <a:solidFill>
                  <a:schemeClr val="dk1"/>
                </a:solidFill>
              </a:rPr>
              <a:t>-Food  </a:t>
            </a:r>
            <a:br>
              <a:rPr lang="en" sz="2400">
                <a:solidFill>
                  <a:schemeClr val="dk1"/>
                </a:solidFill>
              </a:rPr>
            </a:br>
            <a:r>
              <a:rPr lang="en" sz="2400">
                <a:solidFill>
                  <a:schemeClr val="dk1"/>
                </a:solidFill>
              </a:rPr>
              <a:t>-Budget </a:t>
            </a:r>
            <a:endParaRPr sz="24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70" name="Google Shape;70;p14" descr="Related image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54175" y="2798113"/>
            <a:ext cx="3146799" cy="2173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71" name="Google Shape;71;p14" descr="Related image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222764" y="2798125"/>
            <a:ext cx="3445710" cy="2173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2" name="Google Shape;72;p14" descr="Image result for old town poland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675650" y="261333"/>
            <a:ext cx="3261000" cy="2021367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4" descr="Related image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037175" y="261325"/>
            <a:ext cx="3030236" cy="20213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" name="Google Shape;78;p15" descr="Image result for poland on map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78525" y="-25925"/>
            <a:ext cx="7765475" cy="5195350"/>
          </a:xfrm>
          <a:prstGeom prst="rect">
            <a:avLst/>
          </a:prstGeom>
          <a:noFill/>
          <a:ln>
            <a:noFill/>
          </a:ln>
        </p:spPr>
      </p:pic>
      <p:sp>
        <p:nvSpPr>
          <p:cNvPr id="79" name="Google Shape;79;p15"/>
          <p:cNvSpPr txBox="1"/>
          <p:nvPr/>
        </p:nvSpPr>
        <p:spPr>
          <a:xfrm>
            <a:off x="163050" y="377950"/>
            <a:ext cx="2349300" cy="63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Introduction.</a:t>
            </a:r>
            <a:endParaRPr sz="3000">
              <a:solidFill>
                <a:schemeClr val="dk1"/>
              </a:solidFill>
            </a:endParaRPr>
          </a:p>
        </p:txBody>
      </p:sp>
      <p:cxnSp>
        <p:nvCxnSpPr>
          <p:cNvPr id="80" name="Google Shape;80;p15"/>
          <p:cNvCxnSpPr/>
          <p:nvPr/>
        </p:nvCxnSpPr>
        <p:spPr>
          <a:xfrm rot="10800000" flipH="1">
            <a:off x="5091625" y="2608900"/>
            <a:ext cx="1237500" cy="696600"/>
          </a:xfrm>
          <a:prstGeom prst="straightConnector1">
            <a:avLst/>
          </a:prstGeom>
          <a:noFill/>
          <a:ln w="76200" cap="flat" cmpd="sng">
            <a:solidFill>
              <a:srgbClr val="0000FF"/>
            </a:solidFill>
            <a:prstDash val="solid"/>
            <a:round/>
            <a:headEnd type="none" w="med" len="med"/>
            <a:tailEnd type="triangle" w="med" len="med"/>
          </a:ln>
        </p:spPr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6"/>
          <p:cNvSpPr txBox="1">
            <a:spLocks noGrp="1"/>
          </p:cNvSpPr>
          <p:nvPr>
            <p:ph type="body" idx="4294967295"/>
          </p:nvPr>
        </p:nvSpPr>
        <p:spPr>
          <a:xfrm>
            <a:off x="260825" y="267300"/>
            <a:ext cx="2449800" cy="666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3000">
                <a:solidFill>
                  <a:srgbClr val="FFFFFF"/>
                </a:solidFill>
              </a:rPr>
              <a:t>Introduction.</a:t>
            </a:r>
            <a:br>
              <a:rPr lang="en" sz="3000">
                <a:solidFill>
                  <a:schemeClr val="accent1"/>
                </a:solidFill>
              </a:rPr>
            </a:br>
            <a:endParaRPr sz="3000">
              <a:solidFill>
                <a:schemeClr val="accent1"/>
              </a:solidFill>
            </a:endParaRPr>
          </a:p>
        </p:txBody>
      </p:sp>
      <p:pic>
        <p:nvPicPr>
          <p:cNvPr id="86" name="Google Shape;86;p16" descr="Image result for tatry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757650" y="167225"/>
            <a:ext cx="3233950" cy="1818894"/>
          </a:xfrm>
          <a:prstGeom prst="rect">
            <a:avLst/>
          </a:prstGeom>
          <a:noFill/>
          <a:ln>
            <a:noFill/>
          </a:ln>
        </p:spPr>
      </p:pic>
      <p:pic>
        <p:nvPicPr>
          <p:cNvPr id="87" name="Google Shape;87;p16" descr="Image result for jezioro skorzęcin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110674" y="3199550"/>
            <a:ext cx="3233950" cy="1819099"/>
          </a:xfrm>
          <a:prstGeom prst="rect">
            <a:avLst/>
          </a:prstGeom>
          <a:noFill/>
          <a:ln>
            <a:noFill/>
          </a:ln>
        </p:spPr>
      </p:pic>
      <p:pic>
        <p:nvPicPr>
          <p:cNvPr id="88" name="Google Shape;88;p16" descr="Władysławowo, Polska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793750" y="3179475"/>
            <a:ext cx="3233951" cy="1859250"/>
          </a:xfrm>
          <a:prstGeom prst="rect">
            <a:avLst/>
          </a:prstGeom>
          <a:noFill/>
          <a:ln>
            <a:noFill/>
          </a:ln>
        </p:spPr>
      </p:pic>
      <p:sp>
        <p:nvSpPr>
          <p:cNvPr id="89" name="Google Shape;89;p16"/>
          <p:cNvSpPr txBox="1"/>
          <p:nvPr/>
        </p:nvSpPr>
        <p:spPr>
          <a:xfrm>
            <a:off x="6425675" y="2015900"/>
            <a:ext cx="2090100" cy="29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</a:rPr>
              <a:t>Tatry - Mountains</a:t>
            </a:r>
            <a:r>
              <a:rPr lang="en" sz="1800"/>
              <a:t>.</a:t>
            </a:r>
            <a:endParaRPr sz="1800"/>
          </a:p>
        </p:txBody>
      </p:sp>
      <p:sp>
        <p:nvSpPr>
          <p:cNvPr id="90" name="Google Shape;90;p16"/>
          <p:cNvSpPr txBox="1"/>
          <p:nvPr/>
        </p:nvSpPr>
        <p:spPr>
          <a:xfrm>
            <a:off x="4461650" y="2771850"/>
            <a:ext cx="4617300" cy="36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</a:rPr>
              <a:t>Władysławowo leading to Jastarnia leading to Hel </a:t>
            </a:r>
            <a:endParaRPr sz="1800">
              <a:solidFill>
                <a:schemeClr val="dk1"/>
              </a:solidFill>
            </a:endParaRPr>
          </a:p>
        </p:txBody>
      </p:sp>
      <p:sp>
        <p:nvSpPr>
          <p:cNvPr id="91" name="Google Shape;91;p16"/>
          <p:cNvSpPr txBox="1"/>
          <p:nvPr/>
        </p:nvSpPr>
        <p:spPr>
          <a:xfrm>
            <a:off x="1148750" y="2771850"/>
            <a:ext cx="2134500" cy="36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</a:rPr>
              <a:t>Skorzęcin - Lake</a:t>
            </a:r>
            <a:endParaRPr sz="1800">
              <a:solidFill>
                <a:schemeClr val="dk1"/>
              </a:solidFill>
            </a:endParaRPr>
          </a:p>
        </p:txBody>
      </p:sp>
      <p:pic>
        <p:nvPicPr>
          <p:cNvPr id="92" name="Google Shape;92;p16" descr="Pustynia Błędowska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623625" y="121300"/>
            <a:ext cx="2981624" cy="1859250"/>
          </a:xfrm>
          <a:prstGeom prst="rect">
            <a:avLst/>
          </a:prstGeom>
          <a:noFill/>
          <a:ln>
            <a:noFill/>
          </a:ln>
        </p:spPr>
      </p:pic>
      <p:sp>
        <p:nvSpPr>
          <p:cNvPr id="93" name="Google Shape;93;p16"/>
          <p:cNvSpPr txBox="1"/>
          <p:nvPr/>
        </p:nvSpPr>
        <p:spPr>
          <a:xfrm>
            <a:off x="2260475" y="2134475"/>
            <a:ext cx="3402000" cy="29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</a:rPr>
              <a:t>Pustynia Błędowska - Desert</a:t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7"/>
          <p:cNvSpPr txBox="1"/>
          <p:nvPr/>
        </p:nvSpPr>
        <p:spPr>
          <a:xfrm>
            <a:off x="244575" y="281625"/>
            <a:ext cx="1534200" cy="71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Safety. </a:t>
            </a:r>
            <a:endParaRPr sz="3000">
              <a:solidFill>
                <a:schemeClr val="dk1"/>
              </a:solidFill>
            </a:endParaRPr>
          </a:p>
        </p:txBody>
      </p:sp>
      <p:pic>
        <p:nvPicPr>
          <p:cNvPr id="99" name="Google Shape;99;p17" descr="Image result for safety in poland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834775" y="819525"/>
            <a:ext cx="5734050" cy="3819525"/>
          </a:xfrm>
          <a:prstGeom prst="rect">
            <a:avLst/>
          </a:prstGeom>
          <a:noFill/>
          <a:ln w="762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" name="Google Shape;104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09350" y="2780975"/>
            <a:ext cx="2872175" cy="1791050"/>
          </a:xfrm>
          <a:prstGeom prst="rect">
            <a:avLst/>
          </a:prstGeom>
          <a:noFill/>
          <a:ln w="762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105" name="Google Shape;105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64587" y="413575"/>
            <a:ext cx="2381250" cy="1581150"/>
          </a:xfrm>
          <a:prstGeom prst="rect">
            <a:avLst/>
          </a:prstGeom>
          <a:noFill/>
          <a:ln w="762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06" name="Google Shape;106;p1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48162" y="2487375"/>
            <a:ext cx="3972174" cy="2210500"/>
          </a:xfrm>
          <a:prstGeom prst="rect">
            <a:avLst/>
          </a:prstGeom>
          <a:noFill/>
          <a:ln w="762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07" name="Google Shape;107;p18"/>
          <p:cNvSpPr txBox="1"/>
          <p:nvPr/>
        </p:nvSpPr>
        <p:spPr>
          <a:xfrm>
            <a:off x="4320325" y="413575"/>
            <a:ext cx="3858900" cy="18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●"/>
            </a:pPr>
            <a:r>
              <a:rPr lang="en" sz="1200">
                <a:solidFill>
                  <a:srgbClr val="FFFFFF"/>
                </a:solidFill>
              </a:rPr>
              <a:t>IN TOP 20 OF THE SAFEST COUNTRIES IN THE WORLD</a:t>
            </a:r>
            <a:endParaRPr sz="1200">
              <a:solidFill>
                <a:srgbClr val="FFFFFF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FFFFFF"/>
              </a:solidFill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●"/>
            </a:pPr>
            <a:r>
              <a:rPr lang="en" sz="1200">
                <a:solidFill>
                  <a:srgbClr val="FFFFFF"/>
                </a:solidFill>
              </a:rPr>
              <a:t>IN 2018 34M TOURISTS VISITED POLAND</a:t>
            </a:r>
            <a:endParaRPr sz="1200">
              <a:solidFill>
                <a:srgbClr val="FFFFFF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FFFFFF"/>
              </a:solidFill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●"/>
            </a:pPr>
            <a:r>
              <a:rPr lang="en" sz="1200">
                <a:solidFill>
                  <a:srgbClr val="FFFFFF"/>
                </a:solidFill>
              </a:rPr>
              <a:t>STRICT DRINK DRUG LAWS</a:t>
            </a:r>
            <a:endParaRPr sz="1200">
              <a:solidFill>
                <a:srgbClr val="FFFFFF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FFFFFF"/>
              </a:solidFill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●"/>
            </a:pPr>
            <a:r>
              <a:rPr lang="en" sz="1200">
                <a:solidFill>
                  <a:srgbClr val="FFFFFF"/>
                </a:solidFill>
              </a:rPr>
              <a:t>LOW CRIME RATE</a:t>
            </a:r>
            <a:endParaRPr sz="1200">
              <a:solidFill>
                <a:srgbClr val="FFFFFF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FFFFFF"/>
              </a:solidFill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●"/>
            </a:pPr>
            <a:r>
              <a:rPr lang="en" sz="1200">
                <a:solidFill>
                  <a:srgbClr val="FFFFFF"/>
                </a:solidFill>
              </a:rPr>
              <a:t>LOW TERRORISM THREAT</a:t>
            </a:r>
            <a:endParaRPr sz="1200">
              <a:solidFill>
                <a:srgbClr val="FFFFFF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9"/>
          <p:cNvSpPr txBox="1"/>
          <p:nvPr/>
        </p:nvSpPr>
        <p:spPr>
          <a:xfrm>
            <a:off x="370575" y="437275"/>
            <a:ext cx="3831600" cy="65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Culture and Heritage. </a:t>
            </a:r>
            <a:endParaRPr sz="3000">
              <a:solidFill>
                <a:schemeClr val="dk1"/>
              </a:solidFill>
            </a:endParaRPr>
          </a:p>
        </p:txBody>
      </p:sp>
      <p:sp>
        <p:nvSpPr>
          <p:cNvPr id="113" name="Google Shape;113;p19"/>
          <p:cNvSpPr txBox="1"/>
          <p:nvPr/>
        </p:nvSpPr>
        <p:spPr>
          <a:xfrm>
            <a:off x="1104325" y="1141450"/>
            <a:ext cx="7678200" cy="303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solidFill>
                  <a:schemeClr val="dk1"/>
                </a:solidFill>
              </a:rPr>
              <a:t>Cześć - Hello.</a:t>
            </a:r>
            <a:br>
              <a:rPr lang="en" sz="2200">
                <a:solidFill>
                  <a:schemeClr val="dk1"/>
                </a:solidFill>
              </a:rPr>
            </a:br>
            <a:br>
              <a:rPr lang="en" sz="2200">
                <a:solidFill>
                  <a:schemeClr val="dk1"/>
                </a:solidFill>
              </a:rPr>
            </a:br>
            <a:r>
              <a:rPr lang="en" sz="2200">
                <a:solidFill>
                  <a:schemeClr val="dk1"/>
                </a:solidFill>
              </a:rPr>
              <a:t>Dzień Dobry - Good day.</a:t>
            </a:r>
            <a:br>
              <a:rPr lang="en" sz="2200">
                <a:solidFill>
                  <a:schemeClr val="dk1"/>
                </a:solidFill>
              </a:rPr>
            </a:br>
            <a:br>
              <a:rPr lang="en" sz="2200">
                <a:solidFill>
                  <a:schemeClr val="dk1"/>
                </a:solidFill>
              </a:rPr>
            </a:br>
            <a:r>
              <a:rPr lang="en" sz="2200">
                <a:solidFill>
                  <a:schemeClr val="dk1"/>
                </a:solidFill>
              </a:rPr>
              <a:t>Jak się masz? - How are you ?</a:t>
            </a:r>
            <a:br>
              <a:rPr lang="en" sz="2200">
                <a:solidFill>
                  <a:schemeClr val="dk1"/>
                </a:solidFill>
              </a:rPr>
            </a:br>
            <a:br>
              <a:rPr lang="en" sz="2200">
                <a:solidFill>
                  <a:schemeClr val="dk1"/>
                </a:solidFill>
              </a:rPr>
            </a:br>
            <a:r>
              <a:rPr lang="en" sz="2200">
                <a:solidFill>
                  <a:schemeClr val="dk1"/>
                </a:solidFill>
              </a:rPr>
              <a:t>Dobrze dziękuję a ty? - Good thank you and you?</a:t>
            </a:r>
            <a:endParaRPr sz="22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solidFill>
                  <a:schemeClr val="dk1"/>
                </a:solidFill>
              </a:rPr>
              <a:t>Dziękuję - Thank you.</a:t>
            </a:r>
            <a:br>
              <a:rPr lang="en" sz="2200">
                <a:solidFill>
                  <a:schemeClr val="dk1"/>
                </a:solidFill>
              </a:rPr>
            </a:br>
            <a:br>
              <a:rPr lang="en" sz="2200">
                <a:solidFill>
                  <a:schemeClr val="dk1"/>
                </a:solidFill>
              </a:rPr>
            </a:br>
            <a:r>
              <a:rPr lang="en" sz="2200">
                <a:solidFill>
                  <a:schemeClr val="dk1"/>
                </a:solidFill>
              </a:rPr>
              <a:t>Do widzenia - Goodbye.</a:t>
            </a:r>
            <a:br>
              <a:rPr lang="en" sz="2400">
                <a:solidFill>
                  <a:schemeClr val="dk1"/>
                </a:solidFill>
              </a:rPr>
            </a:br>
            <a:endParaRPr sz="24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0"/>
          <p:cNvSpPr txBox="1"/>
          <p:nvPr/>
        </p:nvSpPr>
        <p:spPr>
          <a:xfrm>
            <a:off x="296450" y="363150"/>
            <a:ext cx="3950400" cy="79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Culture and Heritage. </a:t>
            </a:r>
            <a:endParaRPr sz="3000">
              <a:solidFill>
                <a:schemeClr val="dk1"/>
              </a:solidFill>
            </a:endParaRPr>
          </a:p>
        </p:txBody>
      </p:sp>
      <p:pic>
        <p:nvPicPr>
          <p:cNvPr id="119" name="Google Shape;119;p20" descr="Image result for polish traditional costume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34725" y="157925"/>
            <a:ext cx="3280350" cy="2189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0" name="Google Shape;120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054550" y="2453875"/>
            <a:ext cx="3840700" cy="25604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1" name="Google Shape;121;p2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52400" y="1308450"/>
            <a:ext cx="4749751" cy="3166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1"/>
          <p:cNvSpPr txBox="1"/>
          <p:nvPr/>
        </p:nvSpPr>
        <p:spPr>
          <a:xfrm>
            <a:off x="348325" y="311275"/>
            <a:ext cx="38316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rgbClr val="FFFFFF"/>
                </a:solidFill>
              </a:rPr>
              <a:t>Culture and Heritage. </a:t>
            </a:r>
            <a:endParaRPr sz="3000">
              <a:solidFill>
                <a:srgbClr val="FFFFFF"/>
              </a:solidFill>
            </a:endParaRPr>
          </a:p>
        </p:txBody>
      </p:sp>
      <p:pic>
        <p:nvPicPr>
          <p:cNvPr id="127" name="Google Shape;127;p21" descr="Image result for wszystkich świętych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4625" y="1470225"/>
            <a:ext cx="3597750" cy="2398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8" name="Google Shape;128;p21" descr="Related image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04150" y="340925"/>
            <a:ext cx="4150399" cy="2075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9" name="Google Shape;129;p21" descr="Image result for wielkanoc w polsce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375375" y="2682800"/>
            <a:ext cx="3579178" cy="2300900"/>
          </a:xfrm>
          <a:prstGeom prst="rect">
            <a:avLst/>
          </a:prstGeom>
          <a:noFill/>
          <a:ln>
            <a:noFill/>
          </a:ln>
        </p:spPr>
      </p:pic>
      <p:sp>
        <p:nvSpPr>
          <p:cNvPr id="130" name="Google Shape;130;p21"/>
          <p:cNvSpPr txBox="1"/>
          <p:nvPr/>
        </p:nvSpPr>
        <p:spPr>
          <a:xfrm>
            <a:off x="174625" y="3868725"/>
            <a:ext cx="2052900" cy="46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</a:rPr>
              <a:t>All Saints Day.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131" name="Google Shape;131;p21"/>
          <p:cNvSpPr txBox="1"/>
          <p:nvPr/>
        </p:nvSpPr>
        <p:spPr>
          <a:xfrm>
            <a:off x="2757050" y="3771000"/>
            <a:ext cx="2779200" cy="121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</a:rPr>
              <a:t>Easter baskets with a polish sausage, boiled egg, salt, pepper, bread and something sweet ready to be taken to church and sprayed with a bit of holy water.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132" name="Google Shape;132;p21"/>
          <p:cNvSpPr txBox="1"/>
          <p:nvPr/>
        </p:nvSpPr>
        <p:spPr>
          <a:xfrm>
            <a:off x="2823725" y="919025"/>
            <a:ext cx="2423400" cy="37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</a:rPr>
              <a:t>Example of the feast on Christmas Eve.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2"/>
          <p:cNvSpPr txBox="1">
            <a:spLocks noGrp="1"/>
          </p:cNvSpPr>
          <p:nvPr>
            <p:ph type="body" idx="4294967295"/>
          </p:nvPr>
        </p:nvSpPr>
        <p:spPr>
          <a:xfrm>
            <a:off x="124975" y="125675"/>
            <a:ext cx="3906900" cy="701400"/>
          </a:xfrm>
          <a:prstGeom prst="rect">
            <a:avLst/>
          </a:prstGeom>
          <a:solidFill>
            <a:schemeClr val="lt1"/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rgbClr val="FFFFFF"/>
                </a:solidFill>
              </a:rPr>
              <a:t>Culture and Heritage.</a:t>
            </a:r>
            <a:endParaRPr sz="3000">
              <a:solidFill>
                <a:srgbClr val="FFFFFF"/>
              </a:solidFill>
            </a:endParaRPr>
          </a:p>
        </p:txBody>
      </p:sp>
      <p:pic>
        <p:nvPicPr>
          <p:cNvPr id="138" name="Google Shape;138;p22" descr="Image result for krakow old town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4975" y="757150"/>
            <a:ext cx="4029401" cy="2014700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2"/>
          <p:cNvSpPr txBox="1"/>
          <p:nvPr/>
        </p:nvSpPr>
        <p:spPr>
          <a:xfrm>
            <a:off x="236150" y="2846000"/>
            <a:ext cx="1912200" cy="34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Kraków - Old Town.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40" name="Google Shape;140;p22" descr="Image result for wieliczka salt mine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49873" y="246351"/>
            <a:ext cx="3788251" cy="2525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1" name="Google Shape;141;p22"/>
          <p:cNvSpPr txBox="1"/>
          <p:nvPr/>
        </p:nvSpPr>
        <p:spPr>
          <a:xfrm>
            <a:off x="7100125" y="2812550"/>
            <a:ext cx="1949100" cy="41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Wieliczka - Salt Mine.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42" name="Google Shape;142;p22" descr="Image result for auschwitz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148350" y="2944686"/>
            <a:ext cx="3788249" cy="2132265"/>
          </a:xfrm>
          <a:prstGeom prst="rect">
            <a:avLst/>
          </a:prstGeom>
          <a:noFill/>
          <a:ln>
            <a:noFill/>
          </a:ln>
        </p:spPr>
      </p:pic>
      <p:sp>
        <p:nvSpPr>
          <p:cNvPr id="143" name="Google Shape;143;p22"/>
          <p:cNvSpPr txBox="1"/>
          <p:nvPr/>
        </p:nvSpPr>
        <p:spPr>
          <a:xfrm>
            <a:off x="5973350" y="3946525"/>
            <a:ext cx="1875300" cy="108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Auschwitz Birkenau, Nazi German Concentration and extermination Camp.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" name="Google Shape;148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7875" y="1195755"/>
            <a:ext cx="4344676" cy="290224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9" name="Google Shape;149;p23" descr="Related image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24675" y="1197425"/>
            <a:ext cx="4344676" cy="2898925"/>
          </a:xfrm>
          <a:prstGeom prst="rect">
            <a:avLst/>
          </a:prstGeom>
          <a:noFill/>
          <a:ln>
            <a:noFill/>
          </a:ln>
        </p:spPr>
      </p:pic>
      <p:sp>
        <p:nvSpPr>
          <p:cNvPr id="150" name="Google Shape;150;p23"/>
          <p:cNvSpPr txBox="1"/>
          <p:nvPr/>
        </p:nvSpPr>
        <p:spPr>
          <a:xfrm>
            <a:off x="266800" y="266800"/>
            <a:ext cx="3979800" cy="63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Culture and Heritage.</a:t>
            </a:r>
            <a:endParaRPr sz="3000">
              <a:solidFill>
                <a:schemeClr val="dk1"/>
              </a:solidFill>
            </a:endParaRPr>
          </a:p>
        </p:txBody>
      </p:sp>
      <p:sp>
        <p:nvSpPr>
          <p:cNvPr id="151" name="Google Shape;151;p23"/>
          <p:cNvSpPr txBox="1"/>
          <p:nvPr/>
        </p:nvSpPr>
        <p:spPr>
          <a:xfrm>
            <a:off x="237175" y="4310300"/>
            <a:ext cx="2052900" cy="48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Puszcza Białowieska - Bialowieza Forest. 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152" name="Google Shape;152;p23"/>
          <p:cNvSpPr txBox="1"/>
          <p:nvPr/>
        </p:nvSpPr>
        <p:spPr>
          <a:xfrm>
            <a:off x="4884100" y="4365300"/>
            <a:ext cx="2334600" cy="51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Warsaw Old town - Warszawa Stare Miasto.</a:t>
            </a:r>
            <a:r>
              <a:rPr lang="en"/>
              <a:t> 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24"/>
          <p:cNvSpPr txBox="1"/>
          <p:nvPr/>
        </p:nvSpPr>
        <p:spPr>
          <a:xfrm>
            <a:off x="348325" y="459500"/>
            <a:ext cx="4298700" cy="77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Żubr - European Bison</a:t>
            </a:r>
            <a:endParaRPr sz="3000">
              <a:solidFill>
                <a:schemeClr val="dk1"/>
              </a:solidFill>
            </a:endParaRPr>
          </a:p>
        </p:txBody>
      </p:sp>
      <p:pic>
        <p:nvPicPr>
          <p:cNvPr id="158" name="Google Shape;158;p24" descr="Image result for zubr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27475" y="1138025"/>
            <a:ext cx="5443772" cy="3608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25"/>
          <p:cNvSpPr txBox="1"/>
          <p:nvPr/>
        </p:nvSpPr>
        <p:spPr>
          <a:xfrm>
            <a:off x="146450" y="603225"/>
            <a:ext cx="1180200" cy="65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rgbClr val="FFFFFF"/>
                </a:solidFill>
              </a:rPr>
              <a:t>Food.</a:t>
            </a:r>
            <a:endParaRPr sz="3000">
              <a:solidFill>
                <a:srgbClr val="FFFFFF"/>
              </a:solidFill>
            </a:endParaRPr>
          </a:p>
        </p:txBody>
      </p:sp>
      <p:pic>
        <p:nvPicPr>
          <p:cNvPr id="164" name="Google Shape;164;p25" descr="Image result for pierogi z miesem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06226" y="259900"/>
            <a:ext cx="2287201" cy="1714775"/>
          </a:xfrm>
          <a:prstGeom prst="rect">
            <a:avLst/>
          </a:prstGeom>
          <a:noFill/>
          <a:ln>
            <a:noFill/>
          </a:ln>
        </p:spPr>
      </p:pic>
      <p:sp>
        <p:nvSpPr>
          <p:cNvPr id="165" name="Google Shape;165;p25"/>
          <p:cNvSpPr txBox="1"/>
          <p:nvPr/>
        </p:nvSpPr>
        <p:spPr>
          <a:xfrm>
            <a:off x="1326650" y="1974675"/>
            <a:ext cx="20529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Meat filling dumplings.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66" name="Google Shape;166;p25" descr="Related image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882368" y="259900"/>
            <a:ext cx="2609444" cy="1714775"/>
          </a:xfrm>
          <a:prstGeom prst="rect">
            <a:avLst/>
          </a:prstGeom>
          <a:noFill/>
          <a:ln>
            <a:noFill/>
          </a:ln>
        </p:spPr>
      </p:pic>
      <p:sp>
        <p:nvSpPr>
          <p:cNvPr id="167" name="Google Shape;167;p25"/>
          <p:cNvSpPr txBox="1"/>
          <p:nvPr/>
        </p:nvSpPr>
        <p:spPr>
          <a:xfrm>
            <a:off x="3927100" y="1974675"/>
            <a:ext cx="2520000" cy="16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Farmers cheese dumplings.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68" name="Google Shape;168;p25" descr="Image result for pierogi z kapustą i grzybami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580755" y="259900"/>
            <a:ext cx="2497245" cy="1714775"/>
          </a:xfrm>
          <a:prstGeom prst="rect">
            <a:avLst/>
          </a:prstGeom>
          <a:noFill/>
          <a:ln>
            <a:noFill/>
          </a:ln>
        </p:spPr>
      </p:pic>
      <p:sp>
        <p:nvSpPr>
          <p:cNvPr id="169" name="Google Shape;169;p25"/>
          <p:cNvSpPr txBox="1"/>
          <p:nvPr/>
        </p:nvSpPr>
        <p:spPr>
          <a:xfrm>
            <a:off x="6447100" y="2011725"/>
            <a:ext cx="2609400" cy="25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Sauerkraut and mushroom dumplings.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70" name="Google Shape;170;p25" descr="Image result for bigos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72500" y="2534775"/>
            <a:ext cx="3477650" cy="1956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1" name="Google Shape;171;p25" descr="Image result for golabki"/>
          <p:cNvPicPr preferRelativeResize="0"/>
          <p:nvPr/>
        </p:nvPicPr>
        <p:blipFill rotWithShape="1">
          <a:blip r:embed="rId7">
            <a:alphaModFix/>
          </a:blip>
          <a:srcRect t="15254"/>
          <a:stretch/>
        </p:blipFill>
        <p:spPr>
          <a:xfrm>
            <a:off x="3986125" y="2401275"/>
            <a:ext cx="2287200" cy="2285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2" name="Google Shape;172;p25" descr="Image result for schabowy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403500" y="2582050"/>
            <a:ext cx="2565875" cy="1924406"/>
          </a:xfrm>
          <a:prstGeom prst="rect">
            <a:avLst/>
          </a:prstGeom>
          <a:noFill/>
          <a:ln>
            <a:noFill/>
          </a:ln>
        </p:spPr>
      </p:pic>
      <p:sp>
        <p:nvSpPr>
          <p:cNvPr id="173" name="Google Shape;173;p25"/>
          <p:cNvSpPr txBox="1"/>
          <p:nvPr/>
        </p:nvSpPr>
        <p:spPr>
          <a:xfrm>
            <a:off x="615125" y="4595050"/>
            <a:ext cx="1926900" cy="28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Bigos.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174" name="Google Shape;174;p25"/>
          <p:cNvSpPr txBox="1"/>
          <p:nvPr/>
        </p:nvSpPr>
        <p:spPr>
          <a:xfrm>
            <a:off x="4054025" y="4687225"/>
            <a:ext cx="1180200" cy="20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Gołąbki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175" name="Google Shape;175;p25"/>
          <p:cNvSpPr txBox="1"/>
          <p:nvPr/>
        </p:nvSpPr>
        <p:spPr>
          <a:xfrm>
            <a:off x="6580750" y="4572850"/>
            <a:ext cx="11802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Schabowe.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26"/>
          <p:cNvSpPr txBox="1"/>
          <p:nvPr/>
        </p:nvSpPr>
        <p:spPr>
          <a:xfrm>
            <a:off x="311275" y="259400"/>
            <a:ext cx="1282200" cy="62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Food.</a:t>
            </a:r>
            <a:endParaRPr sz="3000">
              <a:solidFill>
                <a:schemeClr val="dk1"/>
              </a:solidFill>
            </a:endParaRPr>
          </a:p>
        </p:txBody>
      </p:sp>
      <p:pic>
        <p:nvPicPr>
          <p:cNvPr id="181" name="Google Shape;181;p26" descr="Image result for festiwal dobrego piwa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3322" y="1467450"/>
            <a:ext cx="3830601" cy="25590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82" name="Google Shape;182;p26" descr="Image result for festiwal dobrego piwa 20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95073" y="259400"/>
            <a:ext cx="3284401" cy="2312350"/>
          </a:xfrm>
          <a:prstGeom prst="rect">
            <a:avLst/>
          </a:prstGeom>
          <a:noFill/>
          <a:ln>
            <a:noFill/>
          </a:ln>
        </p:spPr>
      </p:pic>
      <p:sp>
        <p:nvSpPr>
          <p:cNvPr id="183" name="Google Shape;183;p26"/>
          <p:cNvSpPr txBox="1"/>
          <p:nvPr/>
        </p:nvSpPr>
        <p:spPr>
          <a:xfrm>
            <a:off x="2090050" y="259400"/>
            <a:ext cx="34686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Wrocławski Festiwal Dobrego Piwa - Festival of Good Beer.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184" name="Google Shape;184;p26"/>
          <p:cNvSpPr txBox="1"/>
          <p:nvPr/>
        </p:nvSpPr>
        <p:spPr>
          <a:xfrm>
            <a:off x="348325" y="1259925"/>
            <a:ext cx="1274700" cy="49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" name="Google Shape;185;p26"/>
          <p:cNvSpPr txBox="1"/>
          <p:nvPr/>
        </p:nvSpPr>
        <p:spPr>
          <a:xfrm>
            <a:off x="177875" y="1096875"/>
            <a:ext cx="1704600" cy="73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pic>
        <p:nvPicPr>
          <p:cNvPr id="186" name="Google Shape;186;p26" descr="Wrocławski Festiwal Dobrego Piwa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305350" y="2794100"/>
            <a:ext cx="4421299" cy="22106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27"/>
          <p:cNvSpPr txBox="1"/>
          <p:nvPr/>
        </p:nvSpPr>
        <p:spPr>
          <a:xfrm>
            <a:off x="326100" y="333500"/>
            <a:ext cx="1319100" cy="6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Food.</a:t>
            </a:r>
            <a:endParaRPr sz="3000">
              <a:solidFill>
                <a:schemeClr val="dk1"/>
              </a:solidFill>
            </a:endParaRPr>
          </a:p>
        </p:txBody>
      </p:sp>
      <p:pic>
        <p:nvPicPr>
          <p:cNvPr id="192" name="Google Shape;192;p27" descr="Image result for jarmark dominika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02975" y="333500"/>
            <a:ext cx="3438825" cy="2124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" name="Google Shape;193;p27" descr="Jarmark św. Dominika w Gdańsku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654303" y="1646378"/>
            <a:ext cx="2229825" cy="3363397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" name="Google Shape;194;p27" descr="Jarmark św. Dominika w Gdańsku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34400" y="1646350"/>
            <a:ext cx="2229825" cy="3363449"/>
          </a:xfrm>
          <a:prstGeom prst="rect">
            <a:avLst/>
          </a:prstGeom>
          <a:noFill/>
          <a:ln>
            <a:noFill/>
          </a:ln>
        </p:spPr>
      </p:pic>
      <p:sp>
        <p:nvSpPr>
          <p:cNvPr id="195" name="Google Shape;195;p27"/>
          <p:cNvSpPr txBox="1"/>
          <p:nvPr/>
        </p:nvSpPr>
        <p:spPr>
          <a:xfrm>
            <a:off x="2201175" y="548450"/>
            <a:ext cx="2260500" cy="74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Jarmark Św. Dominika - St Dominics Fair.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96" name="Google Shape;196;p27" descr="Image result for jarmark sw dominika jedzenie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275678" y="2629300"/>
            <a:ext cx="3566133" cy="23804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28"/>
          <p:cNvSpPr txBox="1"/>
          <p:nvPr/>
        </p:nvSpPr>
        <p:spPr>
          <a:xfrm>
            <a:off x="392800" y="330400"/>
            <a:ext cx="1474800" cy="61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Food.</a:t>
            </a:r>
            <a:endParaRPr sz="3000">
              <a:solidFill>
                <a:schemeClr val="dk1"/>
              </a:solidFill>
            </a:endParaRPr>
          </a:p>
        </p:txBody>
      </p:sp>
      <p:pic>
        <p:nvPicPr>
          <p:cNvPr id="202" name="Google Shape;202;p28" descr="Image result for festiwal dobrego smaku poznan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425" y="115450"/>
            <a:ext cx="3646651" cy="2054500"/>
          </a:xfrm>
          <a:prstGeom prst="rect">
            <a:avLst/>
          </a:prstGeom>
          <a:noFill/>
          <a:ln>
            <a:noFill/>
          </a:ln>
        </p:spPr>
      </p:pic>
      <p:sp>
        <p:nvSpPr>
          <p:cNvPr id="203" name="Google Shape;203;p28"/>
          <p:cNvSpPr txBox="1"/>
          <p:nvPr/>
        </p:nvSpPr>
        <p:spPr>
          <a:xfrm>
            <a:off x="2408675" y="330400"/>
            <a:ext cx="2334600" cy="89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Festiwal Dobrego Smaku - The Good Taste Festival.</a:t>
            </a:r>
            <a:endParaRPr/>
          </a:p>
        </p:txBody>
      </p:sp>
      <p:pic>
        <p:nvPicPr>
          <p:cNvPr id="204" name="Google Shape;204;p2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408950" y="2283099"/>
            <a:ext cx="3522000" cy="2641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" name="Google Shape;205;p2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74650" y="1316550"/>
            <a:ext cx="4939200" cy="3704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29"/>
          <p:cNvSpPr txBox="1"/>
          <p:nvPr/>
        </p:nvSpPr>
        <p:spPr>
          <a:xfrm>
            <a:off x="274225" y="400225"/>
            <a:ext cx="1704600" cy="6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Food.</a:t>
            </a:r>
            <a:endParaRPr sz="3000">
              <a:solidFill>
                <a:schemeClr val="dk1"/>
              </a:solidFill>
            </a:endParaRPr>
          </a:p>
        </p:txBody>
      </p:sp>
      <p:pic>
        <p:nvPicPr>
          <p:cNvPr id="211" name="Google Shape;211;p29" descr="Image result for belvedere vodka no background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444600" y="314325"/>
            <a:ext cx="3516250" cy="4676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2" name="Google Shape;212;p29" descr="Related image"/>
          <p:cNvPicPr preferRelativeResize="0"/>
          <p:nvPr/>
        </p:nvPicPr>
        <p:blipFill rotWithShape="1">
          <a:blip r:embed="rId4">
            <a:alphaModFix/>
          </a:blip>
          <a:srcRect t="2737" b="3506"/>
          <a:stretch/>
        </p:blipFill>
        <p:spPr>
          <a:xfrm>
            <a:off x="345100" y="1400750"/>
            <a:ext cx="6441700" cy="31646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30"/>
          <p:cNvSpPr txBox="1">
            <a:spLocks noGrp="1"/>
          </p:cNvSpPr>
          <p:nvPr>
            <p:ph type="title" idx="4294967295"/>
          </p:nvPr>
        </p:nvSpPr>
        <p:spPr>
          <a:xfrm>
            <a:off x="318800" y="111100"/>
            <a:ext cx="6876300" cy="47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Budget -</a:t>
            </a:r>
            <a:r>
              <a:rPr lang="en" sz="3000">
                <a:solidFill>
                  <a:srgbClr val="FFFFFF"/>
                </a:solidFill>
              </a:rPr>
              <a:t>Affordable transport compared to the rest of Europe.</a:t>
            </a:r>
            <a:endParaRPr sz="3000">
              <a:solidFill>
                <a:srgbClr val="FFFFFF"/>
              </a:solidFill>
            </a:endParaRPr>
          </a:p>
        </p:txBody>
      </p:sp>
      <p:pic>
        <p:nvPicPr>
          <p:cNvPr id="218" name="Google Shape;218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1450" y="1135550"/>
            <a:ext cx="4566600" cy="2561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9" name="Google Shape;219;p3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970450" y="1193138"/>
            <a:ext cx="4021149" cy="2446767"/>
          </a:xfrm>
          <a:prstGeom prst="rect">
            <a:avLst/>
          </a:prstGeom>
          <a:noFill/>
          <a:ln>
            <a:noFill/>
          </a:ln>
        </p:spPr>
      </p:pic>
      <p:sp>
        <p:nvSpPr>
          <p:cNvPr id="220" name="Google Shape;220;p30"/>
          <p:cNvSpPr txBox="1"/>
          <p:nvPr/>
        </p:nvSpPr>
        <p:spPr>
          <a:xfrm>
            <a:off x="251450" y="3728500"/>
            <a:ext cx="3000000" cy="22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FFFFF"/>
                </a:solidFill>
              </a:rPr>
              <a:t>Source: Google flights.com</a:t>
            </a:r>
            <a:endParaRPr sz="1800">
              <a:solidFill>
                <a:srgbClr val="FFFFFF"/>
              </a:solidFill>
            </a:endParaRPr>
          </a:p>
        </p:txBody>
      </p:sp>
      <p:sp>
        <p:nvSpPr>
          <p:cNvPr id="221" name="Google Shape;221;p30"/>
          <p:cNvSpPr txBox="1"/>
          <p:nvPr/>
        </p:nvSpPr>
        <p:spPr>
          <a:xfrm>
            <a:off x="396625" y="4333850"/>
            <a:ext cx="2858400" cy="65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FFFFF"/>
                </a:solidFill>
              </a:rPr>
              <a:t>The public transport is cheap and so are flights.</a:t>
            </a:r>
            <a:r>
              <a:rPr lang="en" sz="1800"/>
              <a:t> </a:t>
            </a:r>
            <a:endParaRPr sz="1800"/>
          </a:p>
        </p:txBody>
      </p:sp>
      <p:pic>
        <p:nvPicPr>
          <p:cNvPr id="222" name="Google Shape;222;p3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062950" y="3697500"/>
            <a:ext cx="2245500" cy="376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31"/>
          <p:cNvSpPr txBox="1"/>
          <p:nvPr/>
        </p:nvSpPr>
        <p:spPr>
          <a:xfrm>
            <a:off x="749950" y="261775"/>
            <a:ext cx="3452700" cy="5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rgbClr val="FFFFFF"/>
                </a:solidFill>
              </a:rPr>
              <a:t>Budget- Alcohol </a:t>
            </a:r>
            <a:endParaRPr sz="3000">
              <a:solidFill>
                <a:srgbClr val="FFFFFF"/>
              </a:solidFill>
            </a:endParaRPr>
          </a:p>
        </p:txBody>
      </p:sp>
      <p:pic>
        <p:nvPicPr>
          <p:cNvPr id="228" name="Google Shape;228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7375" y="952000"/>
            <a:ext cx="3505349" cy="1967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9" name="Google Shape;229;p3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58200" y="301100"/>
            <a:ext cx="4234075" cy="1967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0" name="Google Shape;230;p3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611643" y="2859500"/>
            <a:ext cx="4464857" cy="1967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1" name="Google Shape;231;p31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505825" y="2377775"/>
            <a:ext cx="2676525" cy="385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32" name="Google Shape;232;p31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311300" y="3319300"/>
            <a:ext cx="4181475" cy="10477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7" name="Google Shape;237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91900" y="1004525"/>
            <a:ext cx="4984026" cy="3197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38" name="Google Shape;238;p3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822100" y="225505"/>
            <a:ext cx="5153825" cy="583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9" name="Google Shape;239;p3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169875" y="4312775"/>
            <a:ext cx="2628075" cy="440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4" name="Google Shape;244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6500" y="796225"/>
            <a:ext cx="4212850" cy="2725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5" name="Google Shape;245;p3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87124" y="152400"/>
            <a:ext cx="4104476" cy="2179664"/>
          </a:xfrm>
          <a:prstGeom prst="rect">
            <a:avLst/>
          </a:prstGeom>
          <a:noFill/>
          <a:ln>
            <a:noFill/>
          </a:ln>
        </p:spPr>
      </p:pic>
      <p:pic>
        <p:nvPicPr>
          <p:cNvPr id="246" name="Google Shape;246;p3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016151" y="2571750"/>
            <a:ext cx="4056800" cy="2116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47" name="Google Shape;247;p3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89150" y="3751950"/>
            <a:ext cx="3676650" cy="76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8" name="Google Shape;248;p33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709925" y="152400"/>
            <a:ext cx="3766000" cy="531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3" name="Google Shape;253;p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52300" y="95800"/>
            <a:ext cx="6287951" cy="746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4" name="Google Shape;254;p3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58525" y="1061250"/>
            <a:ext cx="4802975" cy="2412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5" name="Google Shape;255;p3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213900" y="1061250"/>
            <a:ext cx="3777700" cy="22605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56" name="Google Shape;256;p34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22200" y="3562525"/>
            <a:ext cx="3505200" cy="495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7" name="Google Shape;257;p34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182696" y="4189071"/>
            <a:ext cx="4527925" cy="897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8" name="Google Shape;258;p34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5964496" y="3410526"/>
            <a:ext cx="2809875" cy="495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35"/>
          <p:cNvSpPr txBox="1"/>
          <p:nvPr/>
        </p:nvSpPr>
        <p:spPr>
          <a:xfrm>
            <a:off x="453000" y="377500"/>
            <a:ext cx="2000700" cy="67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rgbClr val="FFFFFF"/>
                </a:solidFill>
              </a:rPr>
              <a:t>Summary.</a:t>
            </a:r>
            <a:endParaRPr sz="3000">
              <a:solidFill>
                <a:srgbClr val="FFFFFF"/>
              </a:solidFill>
            </a:endParaRPr>
          </a:p>
        </p:txBody>
      </p:sp>
      <p:pic>
        <p:nvPicPr>
          <p:cNvPr id="264" name="Google Shape;264;p35"/>
          <p:cNvPicPr preferRelativeResize="0"/>
          <p:nvPr/>
        </p:nvPicPr>
        <p:blipFill rotWithShape="1">
          <a:blip r:embed="rId3">
            <a:alphaModFix/>
          </a:blip>
          <a:srcRect b="5285"/>
          <a:stretch/>
        </p:blipFill>
        <p:spPr>
          <a:xfrm>
            <a:off x="4572000" y="408324"/>
            <a:ext cx="4419600" cy="27895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65" name="Google Shape;265;p3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01925" y="2270625"/>
            <a:ext cx="4267200" cy="23652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36"/>
          <p:cNvSpPr txBox="1"/>
          <p:nvPr/>
        </p:nvSpPr>
        <p:spPr>
          <a:xfrm>
            <a:off x="459500" y="489150"/>
            <a:ext cx="2831100" cy="71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rgbClr val="FFFFFF"/>
                </a:solidFill>
              </a:rPr>
              <a:t>Image </a:t>
            </a:r>
            <a:r>
              <a:rPr lang="en" dirty="0">
                <a:solidFill>
                  <a:srgbClr val="FFFFFF"/>
                </a:solidFill>
              </a:rPr>
              <a:t>References.</a:t>
            </a:r>
            <a:endParaRPr dirty="0">
              <a:solidFill>
                <a:srgbClr val="FFFFFF"/>
              </a:solidFill>
            </a:endParaRPr>
          </a:p>
        </p:txBody>
      </p:sp>
      <p:sp>
        <p:nvSpPr>
          <p:cNvPr id="271" name="Google Shape;271;p36"/>
          <p:cNvSpPr txBox="1"/>
          <p:nvPr/>
        </p:nvSpPr>
        <p:spPr>
          <a:xfrm>
            <a:off x="309300" y="891450"/>
            <a:ext cx="8525400" cy="401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www.google.pl/url?sa=i&amp;rct=j&amp;q=&amp;esrc=s&amp;source=images&amp;cd=&amp;cad=rja&amp;uact=8&amp;ved=2ahUKEwimvoLDhvfmAhUF-YUKHWOGDnIQjhx6BAgBEAI&amp;url=https%3A%2F%2Fwww.comp-win.pl%2Funderconstruction%2Fpoland-flag-large%2F&amp;psig=AOvVaw1aZt5YyNC6kV1hHv-DQoZO&amp;ust=1578677405744127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https://www.ustka.info.pl/atrakcje/5/latarnia_morska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http://www.tygodnikpodhalanski.pl/?mod=news&amp;id=4438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https://fajnepodroze.pl/ciekawostki-stare-miasto-warszawa/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https://tvnmeteo.tvn24.pl/informacje-pogoda/polska,28/w-tatrach-zima-turysci-zaskoczeni,122709,1,0.html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https://www.plazujemy.pl/plaza,kapielisko-w-skorzecinie-nad-jeziorem-niedziegiel,1008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https://temperaturamorza.pl/miasto/polska/wladyslawowo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https://www.tresman.co.uk/tree/poland.htm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https://polskazachwyca.pl/ciekawostki/pustynia-bledowska-jedyna-w-polsce-ale-coraz-mniejsza/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https://unsplash.com/photos/0fl-WGMuNPA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https://www.pymnts.com/news/international/2016/weekly-tech-center-roundup-warsaw-poland/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https://onebigphoto.com/old-town-gdansk-poland/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https://depositphotos.com/59913443/stock-photo-krupowki-street-in-zakopane-at.html </a:t>
            </a: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https://www.mojegotowanie.pl/przepis/pierogi-z-miesem2-1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37"/>
          <p:cNvSpPr txBox="1"/>
          <p:nvPr/>
        </p:nvSpPr>
        <p:spPr>
          <a:xfrm>
            <a:off x="219325" y="311300"/>
            <a:ext cx="1846500" cy="41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rgbClr val="FFFFFF"/>
                </a:solidFill>
              </a:rPr>
              <a:t>Image </a:t>
            </a:r>
            <a:r>
              <a:rPr lang="en" dirty="0">
                <a:solidFill>
                  <a:srgbClr val="FFFFFF"/>
                </a:solidFill>
              </a:rPr>
              <a:t>References.</a:t>
            </a:r>
            <a:endParaRPr dirty="0">
              <a:solidFill>
                <a:srgbClr val="FFFFFF"/>
              </a:solidFill>
            </a:endParaRPr>
          </a:p>
        </p:txBody>
      </p:sp>
      <p:sp>
        <p:nvSpPr>
          <p:cNvPr id="277" name="Google Shape;277;p37"/>
          <p:cNvSpPr txBox="1"/>
          <p:nvPr/>
        </p:nvSpPr>
        <p:spPr>
          <a:xfrm>
            <a:off x="309410" y="721700"/>
            <a:ext cx="5365249" cy="411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http://nalesnikarnia.konin.pl/nasze-menu/pierogi-z-serem/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http://ugotuj.to/ugotuj/174940913/pierogi+z+kapusta+i+grzybami/p/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https://www.kamis.pl/przepisy/wolowina/bigos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https://www.kuchnia-domowa.pl/przepisy/dania-glowne/131-golabki-z-miesem-ryzem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https://kuron.com.pl/artykuly/przepisy/dania-glowne/perfekcyjny-kotlet-schabowy/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https://wroclaw.wyborcza.pl/wroclaw/7,35771,24870848,rusza-10-wroclawski-festiwal-dobrego-piwa-przewodnik-po-imprezie.html?disableRedirects=true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https://piwnezwiedzanie.pl/tag/wfdp/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https://zakochanewzupach.pl/jarmark-sw-dominika-w-gdansku/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https://www.inyourpocket.com/poznan/festiwal-dobrego-smaku_1915e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https://pik.poznan.pl/festiwal-dobrego-smaku/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https://culture.pl/en/article/polands-unesco-heritage-sites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https://www.inyourpocket.com/krakow/Old-Town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https://www.inyourpocket.com/krakow/wieliczka-salt-mine-tourist-route_50371v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https://www.dw.com/en/amazon-under-fire-over-auschwitz-christmas-ornaments/a-51491204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https://theuniquepoland.com/bialowieza-forest-facts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https://www.earthtrekkers.com/best-things-to-do-in-warsaw-poland/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https://manufakturaprzygody.pl/oferta/wycieczki-szkolne-wielodniowe/zubr-spi-puszczy-bialowieskiej/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https://www.1sttheworld.com/blogs/news/traditional-costumes-the-charm-of-polish-culture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http://woman-news.pl/zjadamy-do-5-tysiecy-kalorii-w-ten-jeden-wieczor/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https://cypr24.eu/polska-wielkanoc-cypr/ </a:t>
            </a: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https://www.thesun.co.uk/travel/4047272/holiday-danger-map-reveals-the-riskiest-and-safest-countries-where-brits-love-to-holiday/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4DD550-E0C0-4FB3-93C1-15957C863DBE}"/>
              </a:ext>
            </a:extLst>
          </p:cNvPr>
          <p:cNvSpPr txBox="1"/>
          <p:nvPr/>
        </p:nvSpPr>
        <p:spPr>
          <a:xfrm>
            <a:off x="6149788" y="721700"/>
            <a:ext cx="256390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>
                <a:solidFill>
                  <a:schemeClr val="tx1"/>
                </a:solidFill>
              </a:rPr>
              <a:t>https://wroclife.pl/czas-wolny/wroclawski-festiwal-dobrego-piwa/ </a:t>
            </a:r>
          </a:p>
          <a:p>
            <a:endParaRPr lang="en-GB" sz="600" dirty="0">
              <a:solidFill>
                <a:schemeClr val="tx1"/>
              </a:solidFill>
            </a:endParaRPr>
          </a:p>
          <a:p>
            <a:r>
              <a:rPr lang="en-GB" sz="600" dirty="0">
                <a:solidFill>
                  <a:schemeClr val="tx1"/>
                </a:solidFill>
              </a:rPr>
              <a:t>https://pomorskie-prestige.eu/shopping-lifestyle/styl-zycia/jarmark-sw-dominika-w-gdansku-regionalne-jedzenie-i-wyroby-rzemieslnicze/ </a:t>
            </a:r>
          </a:p>
          <a:p>
            <a:endParaRPr lang="en-GB" sz="600" dirty="0">
              <a:solidFill>
                <a:schemeClr val="tx1"/>
              </a:solidFill>
            </a:endParaRPr>
          </a:p>
          <a:p>
            <a:r>
              <a:rPr lang="en-GB" sz="600" dirty="0">
                <a:solidFill>
                  <a:schemeClr val="tx1"/>
                </a:solidFill>
              </a:rPr>
              <a:t>http://codzienneprzyjemnosci.blogspot.com/2013/08/ogolnopolski-festiwal-dobrego-smaku.html </a:t>
            </a:r>
          </a:p>
          <a:p>
            <a:endParaRPr lang="en-GB" sz="600" dirty="0">
              <a:solidFill>
                <a:schemeClr val="tx1"/>
              </a:solidFill>
            </a:endParaRPr>
          </a:p>
          <a:p>
            <a:r>
              <a:rPr lang="en-GB" sz="600" dirty="0">
                <a:solidFill>
                  <a:schemeClr val="tx1"/>
                </a:solidFill>
              </a:rPr>
              <a:t>http://www.winebusinessnews.fr/dans-spectre-james-bond-boira-de-la-vodka-belvedere-54474/ </a:t>
            </a:r>
          </a:p>
          <a:p>
            <a:endParaRPr lang="en-GB" sz="600" dirty="0">
              <a:solidFill>
                <a:schemeClr val="tx1"/>
              </a:solidFill>
            </a:endParaRPr>
          </a:p>
          <a:p>
            <a:r>
              <a:rPr lang="en-GB" sz="600" dirty="0">
                <a:solidFill>
                  <a:schemeClr val="tx1"/>
                </a:solidFill>
              </a:rPr>
              <a:t>https://www.zara.com/uk/en/gingham-frock-coat-p02141156.html?v1=37583628&amp;v2=1445715</a:t>
            </a:r>
          </a:p>
          <a:p>
            <a:endParaRPr lang="en-GB" sz="600" dirty="0">
              <a:solidFill>
                <a:schemeClr val="tx1"/>
              </a:solidFill>
            </a:endParaRPr>
          </a:p>
          <a:p>
            <a:r>
              <a:rPr lang="en-GB" sz="600" dirty="0">
                <a:solidFill>
                  <a:schemeClr val="tx1"/>
                </a:solidFill>
              </a:rPr>
              <a:t>http://www.fanpop.com/clubs/poland/images/613191/title/zyrardow-photo</a:t>
            </a:r>
          </a:p>
          <a:p>
            <a:endParaRPr lang="en-GB" sz="600" dirty="0">
              <a:solidFill>
                <a:schemeClr val="tx1"/>
              </a:solidFill>
            </a:endParaRPr>
          </a:p>
          <a:p>
            <a:r>
              <a:rPr lang="en-GB" sz="600" dirty="0">
                <a:solidFill>
                  <a:schemeClr val="tx1"/>
                </a:solidFill>
              </a:rPr>
              <a:t>https://www.dwf.law/Locations/Poland/Warsaw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Dark">
  <a:themeElements>
    <a:clrScheme name="Simple Dark">
      <a:dk1>
        <a:srgbClr val="FFFFFF"/>
      </a:dk1>
      <a:lt1>
        <a:srgbClr val="212121"/>
      </a:lt1>
      <a:dk2>
        <a:srgbClr val="303030"/>
      </a:dk2>
      <a:lt2>
        <a:srgbClr val="ADADAD"/>
      </a:lt2>
      <a:accent1>
        <a:srgbClr val="009688"/>
      </a:accent1>
      <a:accent2>
        <a:srgbClr val="EEEEEE"/>
      </a:accent2>
      <a:accent3>
        <a:srgbClr val="78909C"/>
      </a:accent3>
      <a:accent4>
        <a:srgbClr val="FFAB40"/>
      </a:accent4>
      <a:accent5>
        <a:srgbClr val="4DD0E1"/>
      </a:accent5>
      <a:accent6>
        <a:srgbClr val="EEFF41"/>
      </a:accent6>
      <a:hlink>
        <a:srgbClr val="4DD0E1"/>
      </a:hlink>
      <a:folHlink>
        <a:srgbClr val="4DD0E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919</Words>
  <Application>Microsoft Office PowerPoint</Application>
  <PresentationFormat>On-screen Show (16:9)</PresentationFormat>
  <Paragraphs>137</Paragraphs>
  <Slides>25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7" baseType="lpstr">
      <vt:lpstr>Arial</vt:lpstr>
      <vt:lpstr>Simple Dark</vt:lpstr>
      <vt:lpstr>Intercultural Communications Cultural insight of tourists - Poland.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Budget -Affordable transport compared to the rest of Europe.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Intercultural Communications Cultural insight of tourists - Poland.</dc:title>
  <dc:creator>User</dc:creator>
  <cp:lastModifiedBy>germaine Engondo</cp:lastModifiedBy>
  <cp:revision>1</cp:revision>
  <dcterms:modified xsi:type="dcterms:W3CDTF">2020-01-20T17:25:17Z</dcterms:modified>
</cp:coreProperties>
</file>