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4" r:id="rId8"/>
    <p:sldId id="265"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3752DD-941B-4EA3-8EBA-8FB77693C1D5}" v="47" dt="2026-06-21T20:50:58.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5F071-D2ED-4BE1-9E3B-D7B7D74ACCC8}"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0958F630-47A4-4FF8-A2C0-3B325189ACA8}">
      <dgm:prSet/>
      <dgm:spPr/>
      <dgm:t>
        <a:bodyPr/>
        <a:lstStyle/>
        <a:p>
          <a:r>
            <a:rPr lang="en-GB"/>
            <a:t>Module: LCHS4009</a:t>
          </a:r>
          <a:endParaRPr lang="en-US"/>
        </a:p>
      </dgm:t>
    </dgm:pt>
    <dgm:pt modelId="{A3774ED8-AAAB-4843-94A7-369639A34ECC}" type="parTrans" cxnId="{16D7A3ED-D52B-4090-979C-C119A6232F53}">
      <dgm:prSet/>
      <dgm:spPr/>
      <dgm:t>
        <a:bodyPr/>
        <a:lstStyle/>
        <a:p>
          <a:endParaRPr lang="en-US"/>
        </a:p>
      </dgm:t>
    </dgm:pt>
    <dgm:pt modelId="{8B85E8CA-D2A8-4240-8C3F-F4298127F7C0}" type="sibTrans" cxnId="{16D7A3ED-D52B-4090-979C-C119A6232F53}">
      <dgm:prSet/>
      <dgm:spPr/>
      <dgm:t>
        <a:bodyPr/>
        <a:lstStyle/>
        <a:p>
          <a:endParaRPr lang="en-US"/>
        </a:p>
      </dgm:t>
    </dgm:pt>
    <dgm:pt modelId="{3676F16D-A31C-4AC6-9995-ECB7DE343892}">
      <dgm:prSet/>
      <dgm:spPr/>
      <dgm:t>
        <a:bodyPr/>
        <a:lstStyle/>
        <a:p>
          <a:r>
            <a:rPr lang="en-GB"/>
            <a:t>Name: Poonam Digwa </a:t>
          </a:r>
          <a:endParaRPr lang="en-US"/>
        </a:p>
      </dgm:t>
    </dgm:pt>
    <dgm:pt modelId="{9E7E6A74-28CD-4502-8C10-6D65C91DA89D}" type="parTrans" cxnId="{1AA7F266-2B9E-4701-A511-18840049F2D1}">
      <dgm:prSet/>
      <dgm:spPr/>
      <dgm:t>
        <a:bodyPr/>
        <a:lstStyle/>
        <a:p>
          <a:endParaRPr lang="en-US"/>
        </a:p>
      </dgm:t>
    </dgm:pt>
    <dgm:pt modelId="{FA507093-D71D-41C7-9327-605B01544DAF}" type="sibTrans" cxnId="{1AA7F266-2B9E-4701-A511-18840049F2D1}">
      <dgm:prSet/>
      <dgm:spPr/>
      <dgm:t>
        <a:bodyPr/>
        <a:lstStyle/>
        <a:p>
          <a:endParaRPr lang="en-US"/>
        </a:p>
      </dgm:t>
    </dgm:pt>
    <dgm:pt modelId="{451F40F6-4DC6-4E43-ABC0-3B302C44E14C}">
      <dgm:prSet/>
      <dgm:spPr/>
      <dgm:t>
        <a:bodyPr/>
        <a:lstStyle/>
        <a:p>
          <a:r>
            <a:rPr lang="en-GB"/>
            <a:t>Student number : 2025 1294 11</a:t>
          </a:r>
          <a:endParaRPr lang="en-US"/>
        </a:p>
      </dgm:t>
    </dgm:pt>
    <dgm:pt modelId="{EBB1DFFC-7503-4A9A-ABA0-2CF26F43BA40}" type="parTrans" cxnId="{7480D6ED-746F-4EC4-B054-039FC30C4E4F}">
      <dgm:prSet/>
      <dgm:spPr/>
      <dgm:t>
        <a:bodyPr/>
        <a:lstStyle/>
        <a:p>
          <a:endParaRPr lang="en-US"/>
        </a:p>
      </dgm:t>
    </dgm:pt>
    <dgm:pt modelId="{0478B269-B6D1-4A8D-9FE9-46A54E6647EA}" type="sibTrans" cxnId="{7480D6ED-746F-4EC4-B054-039FC30C4E4F}">
      <dgm:prSet/>
      <dgm:spPr/>
      <dgm:t>
        <a:bodyPr/>
        <a:lstStyle/>
        <a:p>
          <a:endParaRPr lang="en-US"/>
        </a:p>
      </dgm:t>
    </dgm:pt>
    <dgm:pt modelId="{E571245E-1E4F-4A3A-8A0F-CB806712AF05}">
      <dgm:prSet/>
      <dgm:spPr/>
      <dgm:t>
        <a:bodyPr/>
        <a:lstStyle/>
        <a:p>
          <a:r>
            <a:rPr lang="en-GB"/>
            <a:t>Lecturer :Olubukola Adegbite </a:t>
          </a:r>
          <a:endParaRPr lang="en-US"/>
        </a:p>
      </dgm:t>
    </dgm:pt>
    <dgm:pt modelId="{0929888E-256F-4144-8543-4A9B2060CC8E}" type="parTrans" cxnId="{A12B15D3-5DA9-4F4D-92BE-6BD679E7E576}">
      <dgm:prSet/>
      <dgm:spPr/>
      <dgm:t>
        <a:bodyPr/>
        <a:lstStyle/>
        <a:p>
          <a:endParaRPr lang="en-US"/>
        </a:p>
      </dgm:t>
    </dgm:pt>
    <dgm:pt modelId="{FE776E0B-CEDB-470B-BBFB-59ACFC71A3E4}" type="sibTrans" cxnId="{A12B15D3-5DA9-4F4D-92BE-6BD679E7E576}">
      <dgm:prSet/>
      <dgm:spPr/>
      <dgm:t>
        <a:bodyPr/>
        <a:lstStyle/>
        <a:p>
          <a:endParaRPr lang="en-US"/>
        </a:p>
      </dgm:t>
    </dgm:pt>
    <dgm:pt modelId="{103BE620-94C2-4A96-BEF0-573236C364C0}" type="pres">
      <dgm:prSet presAssocID="{E5C5F071-D2ED-4BE1-9E3B-D7B7D74ACCC8}" presName="linear" presStyleCnt="0">
        <dgm:presLayoutVars>
          <dgm:dir/>
          <dgm:animLvl val="lvl"/>
          <dgm:resizeHandles val="exact"/>
        </dgm:presLayoutVars>
      </dgm:prSet>
      <dgm:spPr/>
    </dgm:pt>
    <dgm:pt modelId="{B8D91ED3-BDB3-4AE0-9007-3F482E1A71EE}" type="pres">
      <dgm:prSet presAssocID="{0958F630-47A4-4FF8-A2C0-3B325189ACA8}" presName="parentLin" presStyleCnt="0"/>
      <dgm:spPr/>
    </dgm:pt>
    <dgm:pt modelId="{151175C0-ACF1-4838-93FF-2EF7D7BE09AF}" type="pres">
      <dgm:prSet presAssocID="{0958F630-47A4-4FF8-A2C0-3B325189ACA8}" presName="parentLeftMargin" presStyleLbl="node1" presStyleIdx="0" presStyleCnt="4"/>
      <dgm:spPr/>
    </dgm:pt>
    <dgm:pt modelId="{9E004579-2CEB-44D3-B829-579A3C53DACE}" type="pres">
      <dgm:prSet presAssocID="{0958F630-47A4-4FF8-A2C0-3B325189ACA8}" presName="parentText" presStyleLbl="node1" presStyleIdx="0" presStyleCnt="4">
        <dgm:presLayoutVars>
          <dgm:chMax val="0"/>
          <dgm:bulletEnabled val="1"/>
        </dgm:presLayoutVars>
      </dgm:prSet>
      <dgm:spPr/>
    </dgm:pt>
    <dgm:pt modelId="{74785EDB-5DFB-437C-A7FB-954BD72024BB}" type="pres">
      <dgm:prSet presAssocID="{0958F630-47A4-4FF8-A2C0-3B325189ACA8}" presName="negativeSpace" presStyleCnt="0"/>
      <dgm:spPr/>
    </dgm:pt>
    <dgm:pt modelId="{9AD0273F-F3A7-4E25-BF60-066C231AD277}" type="pres">
      <dgm:prSet presAssocID="{0958F630-47A4-4FF8-A2C0-3B325189ACA8}" presName="childText" presStyleLbl="conFgAcc1" presStyleIdx="0" presStyleCnt="4">
        <dgm:presLayoutVars>
          <dgm:bulletEnabled val="1"/>
        </dgm:presLayoutVars>
      </dgm:prSet>
      <dgm:spPr/>
    </dgm:pt>
    <dgm:pt modelId="{CD5B1295-572C-4534-A48A-8B8730D7E85E}" type="pres">
      <dgm:prSet presAssocID="{8B85E8CA-D2A8-4240-8C3F-F4298127F7C0}" presName="spaceBetweenRectangles" presStyleCnt="0"/>
      <dgm:spPr/>
    </dgm:pt>
    <dgm:pt modelId="{09C3FB33-1393-483E-8FD1-152D6F8EDDE9}" type="pres">
      <dgm:prSet presAssocID="{3676F16D-A31C-4AC6-9995-ECB7DE343892}" presName="parentLin" presStyleCnt="0"/>
      <dgm:spPr/>
    </dgm:pt>
    <dgm:pt modelId="{E403AE72-0658-4B30-8C7F-CFC5E6555B97}" type="pres">
      <dgm:prSet presAssocID="{3676F16D-A31C-4AC6-9995-ECB7DE343892}" presName="parentLeftMargin" presStyleLbl="node1" presStyleIdx="0" presStyleCnt="4"/>
      <dgm:spPr/>
    </dgm:pt>
    <dgm:pt modelId="{EBDED57E-1B52-4412-8F1D-39B16E597D87}" type="pres">
      <dgm:prSet presAssocID="{3676F16D-A31C-4AC6-9995-ECB7DE343892}" presName="parentText" presStyleLbl="node1" presStyleIdx="1" presStyleCnt="4">
        <dgm:presLayoutVars>
          <dgm:chMax val="0"/>
          <dgm:bulletEnabled val="1"/>
        </dgm:presLayoutVars>
      </dgm:prSet>
      <dgm:spPr/>
    </dgm:pt>
    <dgm:pt modelId="{895F377B-7CB0-492E-91A0-5B8ADE9772F0}" type="pres">
      <dgm:prSet presAssocID="{3676F16D-A31C-4AC6-9995-ECB7DE343892}" presName="negativeSpace" presStyleCnt="0"/>
      <dgm:spPr/>
    </dgm:pt>
    <dgm:pt modelId="{6E90FF91-2B3F-4F9B-8701-DC19A1A9221C}" type="pres">
      <dgm:prSet presAssocID="{3676F16D-A31C-4AC6-9995-ECB7DE343892}" presName="childText" presStyleLbl="conFgAcc1" presStyleIdx="1" presStyleCnt="4">
        <dgm:presLayoutVars>
          <dgm:bulletEnabled val="1"/>
        </dgm:presLayoutVars>
      </dgm:prSet>
      <dgm:spPr/>
    </dgm:pt>
    <dgm:pt modelId="{4DC401E5-B652-4188-9141-DD6571FE3DBE}" type="pres">
      <dgm:prSet presAssocID="{FA507093-D71D-41C7-9327-605B01544DAF}" presName="spaceBetweenRectangles" presStyleCnt="0"/>
      <dgm:spPr/>
    </dgm:pt>
    <dgm:pt modelId="{9CD14134-8771-46EE-B2AB-10A0B61F872F}" type="pres">
      <dgm:prSet presAssocID="{451F40F6-4DC6-4E43-ABC0-3B302C44E14C}" presName="parentLin" presStyleCnt="0"/>
      <dgm:spPr/>
    </dgm:pt>
    <dgm:pt modelId="{53D10902-4C40-4683-8320-64B671745EDC}" type="pres">
      <dgm:prSet presAssocID="{451F40F6-4DC6-4E43-ABC0-3B302C44E14C}" presName="parentLeftMargin" presStyleLbl="node1" presStyleIdx="1" presStyleCnt="4"/>
      <dgm:spPr/>
    </dgm:pt>
    <dgm:pt modelId="{7712E34F-B0BD-461C-9665-BC90EC5B53BA}" type="pres">
      <dgm:prSet presAssocID="{451F40F6-4DC6-4E43-ABC0-3B302C44E14C}" presName="parentText" presStyleLbl="node1" presStyleIdx="2" presStyleCnt="4">
        <dgm:presLayoutVars>
          <dgm:chMax val="0"/>
          <dgm:bulletEnabled val="1"/>
        </dgm:presLayoutVars>
      </dgm:prSet>
      <dgm:spPr/>
    </dgm:pt>
    <dgm:pt modelId="{CDFB4D46-E442-48AE-9FC7-B7C8CCD50831}" type="pres">
      <dgm:prSet presAssocID="{451F40F6-4DC6-4E43-ABC0-3B302C44E14C}" presName="negativeSpace" presStyleCnt="0"/>
      <dgm:spPr/>
    </dgm:pt>
    <dgm:pt modelId="{783C3607-865D-4192-AD14-4235B7A4B963}" type="pres">
      <dgm:prSet presAssocID="{451F40F6-4DC6-4E43-ABC0-3B302C44E14C}" presName="childText" presStyleLbl="conFgAcc1" presStyleIdx="2" presStyleCnt="4">
        <dgm:presLayoutVars>
          <dgm:bulletEnabled val="1"/>
        </dgm:presLayoutVars>
      </dgm:prSet>
      <dgm:spPr/>
    </dgm:pt>
    <dgm:pt modelId="{38297409-E28D-446A-94BD-C665B1C35322}" type="pres">
      <dgm:prSet presAssocID="{0478B269-B6D1-4A8D-9FE9-46A54E6647EA}" presName="spaceBetweenRectangles" presStyleCnt="0"/>
      <dgm:spPr/>
    </dgm:pt>
    <dgm:pt modelId="{21FAA758-34D1-4086-8F88-87D7DDFCD09A}" type="pres">
      <dgm:prSet presAssocID="{E571245E-1E4F-4A3A-8A0F-CB806712AF05}" presName="parentLin" presStyleCnt="0"/>
      <dgm:spPr/>
    </dgm:pt>
    <dgm:pt modelId="{5E7EE77A-9999-491D-942B-CF637BAE3498}" type="pres">
      <dgm:prSet presAssocID="{E571245E-1E4F-4A3A-8A0F-CB806712AF05}" presName="parentLeftMargin" presStyleLbl="node1" presStyleIdx="2" presStyleCnt="4"/>
      <dgm:spPr/>
    </dgm:pt>
    <dgm:pt modelId="{006846A8-486C-4051-B542-CF23D22436BB}" type="pres">
      <dgm:prSet presAssocID="{E571245E-1E4F-4A3A-8A0F-CB806712AF05}" presName="parentText" presStyleLbl="node1" presStyleIdx="3" presStyleCnt="4">
        <dgm:presLayoutVars>
          <dgm:chMax val="0"/>
          <dgm:bulletEnabled val="1"/>
        </dgm:presLayoutVars>
      </dgm:prSet>
      <dgm:spPr/>
    </dgm:pt>
    <dgm:pt modelId="{FD3A2AF3-0EE7-4A05-993E-1B83F313BA74}" type="pres">
      <dgm:prSet presAssocID="{E571245E-1E4F-4A3A-8A0F-CB806712AF05}" presName="negativeSpace" presStyleCnt="0"/>
      <dgm:spPr/>
    </dgm:pt>
    <dgm:pt modelId="{66582C63-3F39-4E89-9FB0-CA2D397F66F0}" type="pres">
      <dgm:prSet presAssocID="{E571245E-1E4F-4A3A-8A0F-CB806712AF05}" presName="childText" presStyleLbl="conFgAcc1" presStyleIdx="3" presStyleCnt="4">
        <dgm:presLayoutVars>
          <dgm:bulletEnabled val="1"/>
        </dgm:presLayoutVars>
      </dgm:prSet>
      <dgm:spPr/>
    </dgm:pt>
  </dgm:ptLst>
  <dgm:cxnLst>
    <dgm:cxn modelId="{2D805A2B-E45F-41A8-B468-E34BFB55365E}" type="presOf" srcId="{3676F16D-A31C-4AC6-9995-ECB7DE343892}" destId="{E403AE72-0658-4B30-8C7F-CFC5E6555B97}" srcOrd="0" destOrd="0" presId="urn:microsoft.com/office/officeart/2005/8/layout/list1"/>
    <dgm:cxn modelId="{621DBD2C-6947-4070-A500-DD90951D890C}" type="presOf" srcId="{451F40F6-4DC6-4E43-ABC0-3B302C44E14C}" destId="{7712E34F-B0BD-461C-9665-BC90EC5B53BA}" srcOrd="1" destOrd="0" presId="urn:microsoft.com/office/officeart/2005/8/layout/list1"/>
    <dgm:cxn modelId="{B7D9682D-F65F-47DC-8F2E-74B8BED2D3BB}" type="presOf" srcId="{3676F16D-A31C-4AC6-9995-ECB7DE343892}" destId="{EBDED57E-1B52-4412-8F1D-39B16E597D87}" srcOrd="1" destOrd="0" presId="urn:microsoft.com/office/officeart/2005/8/layout/list1"/>
    <dgm:cxn modelId="{1AA7F266-2B9E-4701-A511-18840049F2D1}" srcId="{E5C5F071-D2ED-4BE1-9E3B-D7B7D74ACCC8}" destId="{3676F16D-A31C-4AC6-9995-ECB7DE343892}" srcOrd="1" destOrd="0" parTransId="{9E7E6A74-28CD-4502-8C10-6D65C91DA89D}" sibTransId="{FA507093-D71D-41C7-9327-605B01544DAF}"/>
    <dgm:cxn modelId="{B958C751-1932-41ED-8DB1-A567BAB7D902}" type="presOf" srcId="{E5C5F071-D2ED-4BE1-9E3B-D7B7D74ACCC8}" destId="{103BE620-94C2-4A96-BEF0-573236C364C0}" srcOrd="0" destOrd="0" presId="urn:microsoft.com/office/officeart/2005/8/layout/list1"/>
    <dgm:cxn modelId="{19CD6E98-E23B-470E-A1EF-4B230DFD8239}" type="presOf" srcId="{E571245E-1E4F-4A3A-8A0F-CB806712AF05}" destId="{006846A8-486C-4051-B542-CF23D22436BB}" srcOrd="1" destOrd="0" presId="urn:microsoft.com/office/officeart/2005/8/layout/list1"/>
    <dgm:cxn modelId="{FD32579C-76D8-4350-BD99-39B928CE38B0}" type="presOf" srcId="{0958F630-47A4-4FF8-A2C0-3B325189ACA8}" destId="{9E004579-2CEB-44D3-B829-579A3C53DACE}" srcOrd="1" destOrd="0" presId="urn:microsoft.com/office/officeart/2005/8/layout/list1"/>
    <dgm:cxn modelId="{64EEE6A5-8B2C-4E66-BBB7-90405C5102C6}" type="presOf" srcId="{E571245E-1E4F-4A3A-8A0F-CB806712AF05}" destId="{5E7EE77A-9999-491D-942B-CF637BAE3498}" srcOrd="0" destOrd="0" presId="urn:microsoft.com/office/officeart/2005/8/layout/list1"/>
    <dgm:cxn modelId="{7D30A9C5-1086-4A14-9BFB-D928BF701DD5}" type="presOf" srcId="{0958F630-47A4-4FF8-A2C0-3B325189ACA8}" destId="{151175C0-ACF1-4838-93FF-2EF7D7BE09AF}" srcOrd="0" destOrd="0" presId="urn:microsoft.com/office/officeart/2005/8/layout/list1"/>
    <dgm:cxn modelId="{A12B15D3-5DA9-4F4D-92BE-6BD679E7E576}" srcId="{E5C5F071-D2ED-4BE1-9E3B-D7B7D74ACCC8}" destId="{E571245E-1E4F-4A3A-8A0F-CB806712AF05}" srcOrd="3" destOrd="0" parTransId="{0929888E-256F-4144-8543-4A9B2060CC8E}" sibTransId="{FE776E0B-CEDB-470B-BBFB-59ACFC71A3E4}"/>
    <dgm:cxn modelId="{F0057FDE-5F55-48C5-83A0-D5994B3626B5}" type="presOf" srcId="{451F40F6-4DC6-4E43-ABC0-3B302C44E14C}" destId="{53D10902-4C40-4683-8320-64B671745EDC}" srcOrd="0" destOrd="0" presId="urn:microsoft.com/office/officeart/2005/8/layout/list1"/>
    <dgm:cxn modelId="{16D7A3ED-D52B-4090-979C-C119A6232F53}" srcId="{E5C5F071-D2ED-4BE1-9E3B-D7B7D74ACCC8}" destId="{0958F630-47A4-4FF8-A2C0-3B325189ACA8}" srcOrd="0" destOrd="0" parTransId="{A3774ED8-AAAB-4843-94A7-369639A34ECC}" sibTransId="{8B85E8CA-D2A8-4240-8C3F-F4298127F7C0}"/>
    <dgm:cxn modelId="{7480D6ED-746F-4EC4-B054-039FC30C4E4F}" srcId="{E5C5F071-D2ED-4BE1-9E3B-D7B7D74ACCC8}" destId="{451F40F6-4DC6-4E43-ABC0-3B302C44E14C}" srcOrd="2" destOrd="0" parTransId="{EBB1DFFC-7503-4A9A-ABA0-2CF26F43BA40}" sibTransId="{0478B269-B6D1-4A8D-9FE9-46A54E6647EA}"/>
    <dgm:cxn modelId="{207DD751-B3E3-4F83-B64F-3593F53AD70D}" type="presParOf" srcId="{103BE620-94C2-4A96-BEF0-573236C364C0}" destId="{B8D91ED3-BDB3-4AE0-9007-3F482E1A71EE}" srcOrd="0" destOrd="0" presId="urn:microsoft.com/office/officeart/2005/8/layout/list1"/>
    <dgm:cxn modelId="{9647C6DD-F0E5-4FDF-9B79-D0D5312C4EF0}" type="presParOf" srcId="{B8D91ED3-BDB3-4AE0-9007-3F482E1A71EE}" destId="{151175C0-ACF1-4838-93FF-2EF7D7BE09AF}" srcOrd="0" destOrd="0" presId="urn:microsoft.com/office/officeart/2005/8/layout/list1"/>
    <dgm:cxn modelId="{D822FE3F-D96F-4849-9FCB-A34DD22BAF4B}" type="presParOf" srcId="{B8D91ED3-BDB3-4AE0-9007-3F482E1A71EE}" destId="{9E004579-2CEB-44D3-B829-579A3C53DACE}" srcOrd="1" destOrd="0" presId="urn:microsoft.com/office/officeart/2005/8/layout/list1"/>
    <dgm:cxn modelId="{3416E77B-9011-4DCF-AC87-8ADFE5B3F751}" type="presParOf" srcId="{103BE620-94C2-4A96-BEF0-573236C364C0}" destId="{74785EDB-5DFB-437C-A7FB-954BD72024BB}" srcOrd="1" destOrd="0" presId="urn:microsoft.com/office/officeart/2005/8/layout/list1"/>
    <dgm:cxn modelId="{6CCC6DDF-A24E-4903-8338-B796E19084EE}" type="presParOf" srcId="{103BE620-94C2-4A96-BEF0-573236C364C0}" destId="{9AD0273F-F3A7-4E25-BF60-066C231AD277}" srcOrd="2" destOrd="0" presId="urn:microsoft.com/office/officeart/2005/8/layout/list1"/>
    <dgm:cxn modelId="{727457C4-E585-482E-8FB0-D52ECA35912C}" type="presParOf" srcId="{103BE620-94C2-4A96-BEF0-573236C364C0}" destId="{CD5B1295-572C-4534-A48A-8B8730D7E85E}" srcOrd="3" destOrd="0" presId="urn:microsoft.com/office/officeart/2005/8/layout/list1"/>
    <dgm:cxn modelId="{391D8072-825B-4BB5-A551-13B8528ECA79}" type="presParOf" srcId="{103BE620-94C2-4A96-BEF0-573236C364C0}" destId="{09C3FB33-1393-483E-8FD1-152D6F8EDDE9}" srcOrd="4" destOrd="0" presId="urn:microsoft.com/office/officeart/2005/8/layout/list1"/>
    <dgm:cxn modelId="{6983FC27-BFF5-439C-B4C8-19604EB2D0BA}" type="presParOf" srcId="{09C3FB33-1393-483E-8FD1-152D6F8EDDE9}" destId="{E403AE72-0658-4B30-8C7F-CFC5E6555B97}" srcOrd="0" destOrd="0" presId="urn:microsoft.com/office/officeart/2005/8/layout/list1"/>
    <dgm:cxn modelId="{A8E936AE-3317-4C77-A069-1F86B4C2AE49}" type="presParOf" srcId="{09C3FB33-1393-483E-8FD1-152D6F8EDDE9}" destId="{EBDED57E-1B52-4412-8F1D-39B16E597D87}" srcOrd="1" destOrd="0" presId="urn:microsoft.com/office/officeart/2005/8/layout/list1"/>
    <dgm:cxn modelId="{1164DBCA-445C-4886-A840-11FB12670E01}" type="presParOf" srcId="{103BE620-94C2-4A96-BEF0-573236C364C0}" destId="{895F377B-7CB0-492E-91A0-5B8ADE9772F0}" srcOrd="5" destOrd="0" presId="urn:microsoft.com/office/officeart/2005/8/layout/list1"/>
    <dgm:cxn modelId="{31F6094C-6A0B-4835-B558-E40743274564}" type="presParOf" srcId="{103BE620-94C2-4A96-BEF0-573236C364C0}" destId="{6E90FF91-2B3F-4F9B-8701-DC19A1A9221C}" srcOrd="6" destOrd="0" presId="urn:microsoft.com/office/officeart/2005/8/layout/list1"/>
    <dgm:cxn modelId="{CBA3E931-67D5-4832-9BFF-DF0603687A82}" type="presParOf" srcId="{103BE620-94C2-4A96-BEF0-573236C364C0}" destId="{4DC401E5-B652-4188-9141-DD6571FE3DBE}" srcOrd="7" destOrd="0" presId="urn:microsoft.com/office/officeart/2005/8/layout/list1"/>
    <dgm:cxn modelId="{CDA4EF2D-2C3F-46A6-89F4-F5241C2B9058}" type="presParOf" srcId="{103BE620-94C2-4A96-BEF0-573236C364C0}" destId="{9CD14134-8771-46EE-B2AB-10A0B61F872F}" srcOrd="8" destOrd="0" presId="urn:microsoft.com/office/officeart/2005/8/layout/list1"/>
    <dgm:cxn modelId="{53307298-4628-4DA4-8EFA-266C4540AD61}" type="presParOf" srcId="{9CD14134-8771-46EE-B2AB-10A0B61F872F}" destId="{53D10902-4C40-4683-8320-64B671745EDC}" srcOrd="0" destOrd="0" presId="urn:microsoft.com/office/officeart/2005/8/layout/list1"/>
    <dgm:cxn modelId="{AE24CD1C-ADEC-4D30-8124-052A22A76F8A}" type="presParOf" srcId="{9CD14134-8771-46EE-B2AB-10A0B61F872F}" destId="{7712E34F-B0BD-461C-9665-BC90EC5B53BA}" srcOrd="1" destOrd="0" presId="urn:microsoft.com/office/officeart/2005/8/layout/list1"/>
    <dgm:cxn modelId="{3D336308-E1F3-45FC-81B8-4FF4C710244B}" type="presParOf" srcId="{103BE620-94C2-4A96-BEF0-573236C364C0}" destId="{CDFB4D46-E442-48AE-9FC7-B7C8CCD50831}" srcOrd="9" destOrd="0" presId="urn:microsoft.com/office/officeart/2005/8/layout/list1"/>
    <dgm:cxn modelId="{466E6D04-FB4F-45BF-9593-D6858C60C12B}" type="presParOf" srcId="{103BE620-94C2-4A96-BEF0-573236C364C0}" destId="{783C3607-865D-4192-AD14-4235B7A4B963}" srcOrd="10" destOrd="0" presId="urn:microsoft.com/office/officeart/2005/8/layout/list1"/>
    <dgm:cxn modelId="{0AB216F3-BABD-47BE-957D-C0D033280DE6}" type="presParOf" srcId="{103BE620-94C2-4A96-BEF0-573236C364C0}" destId="{38297409-E28D-446A-94BD-C665B1C35322}" srcOrd="11" destOrd="0" presId="urn:microsoft.com/office/officeart/2005/8/layout/list1"/>
    <dgm:cxn modelId="{33D25520-1AD0-4B5D-94B3-1FE61DC7D461}" type="presParOf" srcId="{103BE620-94C2-4A96-BEF0-573236C364C0}" destId="{21FAA758-34D1-4086-8F88-87D7DDFCD09A}" srcOrd="12" destOrd="0" presId="urn:microsoft.com/office/officeart/2005/8/layout/list1"/>
    <dgm:cxn modelId="{C8A63E94-FD21-41C6-9F7D-1D6B1234C2A8}" type="presParOf" srcId="{21FAA758-34D1-4086-8F88-87D7DDFCD09A}" destId="{5E7EE77A-9999-491D-942B-CF637BAE3498}" srcOrd="0" destOrd="0" presId="urn:microsoft.com/office/officeart/2005/8/layout/list1"/>
    <dgm:cxn modelId="{66A1FEC1-886D-4E9C-A61C-298692B20542}" type="presParOf" srcId="{21FAA758-34D1-4086-8F88-87D7DDFCD09A}" destId="{006846A8-486C-4051-B542-CF23D22436BB}" srcOrd="1" destOrd="0" presId="urn:microsoft.com/office/officeart/2005/8/layout/list1"/>
    <dgm:cxn modelId="{5F6173A4-12F2-4042-BD6B-C6AB80A460B3}" type="presParOf" srcId="{103BE620-94C2-4A96-BEF0-573236C364C0}" destId="{FD3A2AF3-0EE7-4A05-993E-1B83F313BA74}" srcOrd="13" destOrd="0" presId="urn:microsoft.com/office/officeart/2005/8/layout/list1"/>
    <dgm:cxn modelId="{BC058BCC-9A71-499D-8723-2CC8A83E8431}" type="presParOf" srcId="{103BE620-94C2-4A96-BEF0-573236C364C0}" destId="{66582C63-3F39-4E89-9FB0-CA2D397F66F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48E67-A5FD-41A0-A229-5FA3114945E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06EEA8C-14E7-4395-8F7E-7B98E7BB5224}">
      <dgm:prSet custT="1"/>
      <dgm:spPr/>
      <dgm:t>
        <a:bodyPr/>
        <a:lstStyle/>
        <a:p>
          <a:r>
            <a:rPr lang="en-GB" sz="3200" b="1" dirty="0"/>
            <a:t>Conclusion </a:t>
          </a:r>
          <a:endParaRPr lang="en-US" sz="3200" b="1" dirty="0"/>
        </a:p>
      </dgm:t>
    </dgm:pt>
    <dgm:pt modelId="{DF18066A-F81D-4F92-86B9-314AC7B7EA02}" type="parTrans" cxnId="{0631DC22-FC1A-4AAC-B4CF-FF7761193298}">
      <dgm:prSet/>
      <dgm:spPr/>
      <dgm:t>
        <a:bodyPr/>
        <a:lstStyle/>
        <a:p>
          <a:endParaRPr lang="en-US"/>
        </a:p>
      </dgm:t>
    </dgm:pt>
    <dgm:pt modelId="{C9516FBC-E852-48D3-9B2F-A871FE3AD3A5}" type="sibTrans" cxnId="{0631DC22-FC1A-4AAC-B4CF-FF7761193298}">
      <dgm:prSet/>
      <dgm:spPr/>
      <dgm:t>
        <a:bodyPr/>
        <a:lstStyle/>
        <a:p>
          <a:endParaRPr lang="en-US"/>
        </a:p>
      </dgm:t>
    </dgm:pt>
    <dgm:pt modelId="{269EBD71-BED8-44E5-A836-3644FE9362F7}">
      <dgm:prSet/>
      <dgm:spPr/>
      <dgm:t>
        <a:bodyPr/>
        <a:lstStyle/>
        <a:p>
          <a:r>
            <a:rPr lang="en-GB" dirty="0"/>
            <a:t>Problem  solving is a vital skill in health and social care and everyday life. It support professionals to respond effectively to challenges, provide safe care, and support positive outcomes for service users. Developing strong problem-solving skills helps practitioners meet professional standards and deliver person-centred care. Professionals can make informed choices to ensure the services users are receiving the best possible care. It reduces stress and work pressure. It also allows individual overcome obstacles effectively,  having  mastered the skills of problem solving  can initiate opportunities and improve performance </a:t>
          </a:r>
          <a:endParaRPr lang="en-US" dirty="0"/>
        </a:p>
      </dgm:t>
    </dgm:pt>
    <dgm:pt modelId="{09489163-4314-42AF-88B6-0253E9662DB0}" type="parTrans" cxnId="{3AA78152-C40F-4607-84AB-ED4C9CC43868}">
      <dgm:prSet/>
      <dgm:spPr/>
      <dgm:t>
        <a:bodyPr/>
        <a:lstStyle/>
        <a:p>
          <a:endParaRPr lang="en-US"/>
        </a:p>
      </dgm:t>
    </dgm:pt>
    <dgm:pt modelId="{AE2EFFBD-8BE2-4388-A5EF-06B29FC195EC}" type="sibTrans" cxnId="{3AA78152-C40F-4607-84AB-ED4C9CC43868}">
      <dgm:prSet/>
      <dgm:spPr/>
      <dgm:t>
        <a:bodyPr/>
        <a:lstStyle/>
        <a:p>
          <a:endParaRPr lang="en-US"/>
        </a:p>
      </dgm:t>
    </dgm:pt>
    <dgm:pt modelId="{6CAB99A9-1068-4300-9747-BBC90F2F8D98}" type="pres">
      <dgm:prSet presAssocID="{76948E67-A5FD-41A0-A229-5FA3114945ED}" presName="hierChild1" presStyleCnt="0">
        <dgm:presLayoutVars>
          <dgm:chPref val="1"/>
          <dgm:dir/>
          <dgm:animOne val="branch"/>
          <dgm:animLvl val="lvl"/>
          <dgm:resizeHandles/>
        </dgm:presLayoutVars>
      </dgm:prSet>
      <dgm:spPr/>
    </dgm:pt>
    <dgm:pt modelId="{D67981EA-D8B9-4A1F-AA85-01DB742B5BBA}" type="pres">
      <dgm:prSet presAssocID="{006EEA8C-14E7-4395-8F7E-7B98E7BB5224}" presName="hierRoot1" presStyleCnt="0"/>
      <dgm:spPr/>
    </dgm:pt>
    <dgm:pt modelId="{C0EB42A5-B54A-4A87-BE8F-E7CC9D6D920A}" type="pres">
      <dgm:prSet presAssocID="{006EEA8C-14E7-4395-8F7E-7B98E7BB5224}" presName="composite" presStyleCnt="0"/>
      <dgm:spPr/>
    </dgm:pt>
    <dgm:pt modelId="{00499381-54DE-4FBF-AA22-7B9A3AF096E7}" type="pres">
      <dgm:prSet presAssocID="{006EEA8C-14E7-4395-8F7E-7B98E7BB5224}" presName="background" presStyleLbl="node0" presStyleIdx="0" presStyleCnt="2"/>
      <dgm:spPr/>
    </dgm:pt>
    <dgm:pt modelId="{6B23A770-E5DD-489C-AE41-B4064D7328E0}" type="pres">
      <dgm:prSet presAssocID="{006EEA8C-14E7-4395-8F7E-7B98E7BB5224}" presName="text" presStyleLbl="fgAcc0" presStyleIdx="0" presStyleCnt="2" custScaleX="47515" custScaleY="54926" custLinFactNeighborX="481" custLinFactNeighborY="-10373">
        <dgm:presLayoutVars>
          <dgm:chPref val="3"/>
        </dgm:presLayoutVars>
      </dgm:prSet>
      <dgm:spPr/>
    </dgm:pt>
    <dgm:pt modelId="{09D611A1-D1FC-4078-9746-95B7A7BD10C6}" type="pres">
      <dgm:prSet presAssocID="{006EEA8C-14E7-4395-8F7E-7B98E7BB5224}" presName="hierChild2" presStyleCnt="0"/>
      <dgm:spPr/>
    </dgm:pt>
    <dgm:pt modelId="{54D4F71E-9ABD-418D-9452-EA92F9FF8CA4}" type="pres">
      <dgm:prSet presAssocID="{269EBD71-BED8-44E5-A836-3644FE9362F7}" presName="hierRoot1" presStyleCnt="0"/>
      <dgm:spPr/>
    </dgm:pt>
    <dgm:pt modelId="{6A91FE9C-A13F-45A0-B780-E259278B1B9A}" type="pres">
      <dgm:prSet presAssocID="{269EBD71-BED8-44E5-A836-3644FE9362F7}" presName="composite" presStyleCnt="0"/>
      <dgm:spPr/>
    </dgm:pt>
    <dgm:pt modelId="{D21C7982-648D-4A11-B6FF-1CFEE8436813}" type="pres">
      <dgm:prSet presAssocID="{269EBD71-BED8-44E5-A836-3644FE9362F7}" presName="background" presStyleLbl="node0" presStyleIdx="1" presStyleCnt="2"/>
      <dgm:spPr/>
    </dgm:pt>
    <dgm:pt modelId="{448EC3EA-AFFE-41AB-9A26-2D65795C1EF3}" type="pres">
      <dgm:prSet presAssocID="{269EBD71-BED8-44E5-A836-3644FE9362F7}" presName="text" presStyleLbl="fgAcc0" presStyleIdx="1" presStyleCnt="2" custScaleX="113091" custScaleY="110251" custLinFactNeighborX="-6487" custLinFactNeighborY="-4998">
        <dgm:presLayoutVars>
          <dgm:chPref val="3"/>
        </dgm:presLayoutVars>
      </dgm:prSet>
      <dgm:spPr/>
    </dgm:pt>
    <dgm:pt modelId="{88651DFD-5372-4238-BBF3-44DD8E3CE36E}" type="pres">
      <dgm:prSet presAssocID="{269EBD71-BED8-44E5-A836-3644FE9362F7}" presName="hierChild2" presStyleCnt="0"/>
      <dgm:spPr/>
    </dgm:pt>
  </dgm:ptLst>
  <dgm:cxnLst>
    <dgm:cxn modelId="{0631DC22-FC1A-4AAC-B4CF-FF7761193298}" srcId="{76948E67-A5FD-41A0-A229-5FA3114945ED}" destId="{006EEA8C-14E7-4395-8F7E-7B98E7BB5224}" srcOrd="0" destOrd="0" parTransId="{DF18066A-F81D-4F92-86B9-314AC7B7EA02}" sibTransId="{C9516FBC-E852-48D3-9B2F-A871FE3AD3A5}"/>
    <dgm:cxn modelId="{14B6704D-6EFA-42AD-8EC1-2F21AC2E5248}" type="presOf" srcId="{006EEA8C-14E7-4395-8F7E-7B98E7BB5224}" destId="{6B23A770-E5DD-489C-AE41-B4064D7328E0}" srcOrd="0" destOrd="0" presId="urn:microsoft.com/office/officeart/2005/8/layout/hierarchy1"/>
    <dgm:cxn modelId="{E019A970-A880-402C-B158-4C61A2BC92F8}" type="presOf" srcId="{269EBD71-BED8-44E5-A836-3644FE9362F7}" destId="{448EC3EA-AFFE-41AB-9A26-2D65795C1EF3}" srcOrd="0" destOrd="0" presId="urn:microsoft.com/office/officeart/2005/8/layout/hierarchy1"/>
    <dgm:cxn modelId="{0CC3CA71-2D3B-413A-A0DC-AB0188DA2178}" type="presOf" srcId="{76948E67-A5FD-41A0-A229-5FA3114945ED}" destId="{6CAB99A9-1068-4300-9747-BBC90F2F8D98}" srcOrd="0" destOrd="0" presId="urn:microsoft.com/office/officeart/2005/8/layout/hierarchy1"/>
    <dgm:cxn modelId="{3AA78152-C40F-4607-84AB-ED4C9CC43868}" srcId="{76948E67-A5FD-41A0-A229-5FA3114945ED}" destId="{269EBD71-BED8-44E5-A836-3644FE9362F7}" srcOrd="1" destOrd="0" parTransId="{09489163-4314-42AF-88B6-0253E9662DB0}" sibTransId="{AE2EFFBD-8BE2-4388-A5EF-06B29FC195EC}"/>
    <dgm:cxn modelId="{FA8ACF73-2470-4680-B0F0-EC6F9D475284}" type="presParOf" srcId="{6CAB99A9-1068-4300-9747-BBC90F2F8D98}" destId="{D67981EA-D8B9-4A1F-AA85-01DB742B5BBA}" srcOrd="0" destOrd="0" presId="urn:microsoft.com/office/officeart/2005/8/layout/hierarchy1"/>
    <dgm:cxn modelId="{1524A9CB-39E9-44DE-8403-144DC183DD7A}" type="presParOf" srcId="{D67981EA-D8B9-4A1F-AA85-01DB742B5BBA}" destId="{C0EB42A5-B54A-4A87-BE8F-E7CC9D6D920A}" srcOrd="0" destOrd="0" presId="urn:microsoft.com/office/officeart/2005/8/layout/hierarchy1"/>
    <dgm:cxn modelId="{284F0774-869B-4DFC-B4F8-42CBFAA75CE9}" type="presParOf" srcId="{C0EB42A5-B54A-4A87-BE8F-E7CC9D6D920A}" destId="{00499381-54DE-4FBF-AA22-7B9A3AF096E7}" srcOrd="0" destOrd="0" presId="urn:microsoft.com/office/officeart/2005/8/layout/hierarchy1"/>
    <dgm:cxn modelId="{A3F2D7DC-9536-48C1-A7C3-CBD21C2C8C8D}" type="presParOf" srcId="{C0EB42A5-B54A-4A87-BE8F-E7CC9D6D920A}" destId="{6B23A770-E5DD-489C-AE41-B4064D7328E0}" srcOrd="1" destOrd="0" presId="urn:microsoft.com/office/officeart/2005/8/layout/hierarchy1"/>
    <dgm:cxn modelId="{84E7BDD6-D469-4AFB-81E1-BA7110F3CF4B}" type="presParOf" srcId="{D67981EA-D8B9-4A1F-AA85-01DB742B5BBA}" destId="{09D611A1-D1FC-4078-9746-95B7A7BD10C6}" srcOrd="1" destOrd="0" presId="urn:microsoft.com/office/officeart/2005/8/layout/hierarchy1"/>
    <dgm:cxn modelId="{AE6F4F56-3162-48FF-8E70-E0FD735FA0E1}" type="presParOf" srcId="{6CAB99A9-1068-4300-9747-BBC90F2F8D98}" destId="{54D4F71E-9ABD-418D-9452-EA92F9FF8CA4}" srcOrd="1" destOrd="0" presId="urn:microsoft.com/office/officeart/2005/8/layout/hierarchy1"/>
    <dgm:cxn modelId="{B7603EA4-48FF-493A-BF31-FD6E191D93F0}" type="presParOf" srcId="{54D4F71E-9ABD-418D-9452-EA92F9FF8CA4}" destId="{6A91FE9C-A13F-45A0-B780-E259278B1B9A}" srcOrd="0" destOrd="0" presId="urn:microsoft.com/office/officeart/2005/8/layout/hierarchy1"/>
    <dgm:cxn modelId="{FA107439-7982-4F2F-A700-AE79F84C4F7E}" type="presParOf" srcId="{6A91FE9C-A13F-45A0-B780-E259278B1B9A}" destId="{D21C7982-648D-4A11-B6FF-1CFEE8436813}" srcOrd="0" destOrd="0" presId="urn:microsoft.com/office/officeart/2005/8/layout/hierarchy1"/>
    <dgm:cxn modelId="{AD3758B0-6E66-4503-A16C-478334C27CCD}" type="presParOf" srcId="{6A91FE9C-A13F-45A0-B780-E259278B1B9A}" destId="{448EC3EA-AFFE-41AB-9A26-2D65795C1EF3}" srcOrd="1" destOrd="0" presId="urn:microsoft.com/office/officeart/2005/8/layout/hierarchy1"/>
    <dgm:cxn modelId="{4687F400-84B8-47F0-92E6-D1786E3ECC25}" type="presParOf" srcId="{54D4F71E-9ABD-418D-9452-EA92F9FF8CA4}" destId="{88651DFD-5372-4238-BBF3-44DD8E3CE36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0273F-F3A7-4E25-BF60-066C231AD277}">
      <dsp:nvSpPr>
        <dsp:cNvPr id="0" name=""/>
        <dsp:cNvSpPr/>
      </dsp:nvSpPr>
      <dsp:spPr>
        <a:xfrm>
          <a:off x="0" y="968720"/>
          <a:ext cx="6666833"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E004579-2CEB-44D3-B829-579A3C53DACE}">
      <dsp:nvSpPr>
        <dsp:cNvPr id="0" name=""/>
        <dsp:cNvSpPr/>
      </dsp:nvSpPr>
      <dsp:spPr>
        <a:xfrm>
          <a:off x="333341" y="614480"/>
          <a:ext cx="4666783" cy="708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Module: LCHS4009</a:t>
          </a:r>
          <a:endParaRPr lang="en-US" sz="2400" kern="1200"/>
        </a:p>
      </dsp:txBody>
      <dsp:txXfrm>
        <a:off x="367926" y="649065"/>
        <a:ext cx="4597613" cy="639310"/>
      </dsp:txXfrm>
    </dsp:sp>
    <dsp:sp modelId="{6E90FF91-2B3F-4F9B-8701-DC19A1A9221C}">
      <dsp:nvSpPr>
        <dsp:cNvPr id="0" name=""/>
        <dsp:cNvSpPr/>
      </dsp:nvSpPr>
      <dsp:spPr>
        <a:xfrm>
          <a:off x="0" y="2057360"/>
          <a:ext cx="6666833"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BDED57E-1B52-4412-8F1D-39B16E597D87}">
      <dsp:nvSpPr>
        <dsp:cNvPr id="0" name=""/>
        <dsp:cNvSpPr/>
      </dsp:nvSpPr>
      <dsp:spPr>
        <a:xfrm>
          <a:off x="333341" y="1703120"/>
          <a:ext cx="4666783" cy="708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Name: Poonam Digwa </a:t>
          </a:r>
          <a:endParaRPr lang="en-US" sz="2400" kern="1200"/>
        </a:p>
      </dsp:txBody>
      <dsp:txXfrm>
        <a:off x="367926" y="1737705"/>
        <a:ext cx="4597613" cy="639310"/>
      </dsp:txXfrm>
    </dsp:sp>
    <dsp:sp modelId="{783C3607-865D-4192-AD14-4235B7A4B963}">
      <dsp:nvSpPr>
        <dsp:cNvPr id="0" name=""/>
        <dsp:cNvSpPr/>
      </dsp:nvSpPr>
      <dsp:spPr>
        <a:xfrm>
          <a:off x="0" y="3146000"/>
          <a:ext cx="6666833"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712E34F-B0BD-461C-9665-BC90EC5B53BA}">
      <dsp:nvSpPr>
        <dsp:cNvPr id="0" name=""/>
        <dsp:cNvSpPr/>
      </dsp:nvSpPr>
      <dsp:spPr>
        <a:xfrm>
          <a:off x="333341" y="2791759"/>
          <a:ext cx="4666783" cy="708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Student number : 2025 1294 11</a:t>
          </a:r>
          <a:endParaRPr lang="en-US" sz="2400" kern="1200"/>
        </a:p>
      </dsp:txBody>
      <dsp:txXfrm>
        <a:off x="367926" y="2826344"/>
        <a:ext cx="4597613" cy="639310"/>
      </dsp:txXfrm>
    </dsp:sp>
    <dsp:sp modelId="{66582C63-3F39-4E89-9FB0-CA2D397F66F0}">
      <dsp:nvSpPr>
        <dsp:cNvPr id="0" name=""/>
        <dsp:cNvSpPr/>
      </dsp:nvSpPr>
      <dsp:spPr>
        <a:xfrm>
          <a:off x="0" y="4234639"/>
          <a:ext cx="6666833"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06846A8-486C-4051-B542-CF23D22436BB}">
      <dsp:nvSpPr>
        <dsp:cNvPr id="0" name=""/>
        <dsp:cNvSpPr/>
      </dsp:nvSpPr>
      <dsp:spPr>
        <a:xfrm>
          <a:off x="333341" y="3880400"/>
          <a:ext cx="4666783" cy="708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kern="1200"/>
            <a:t>Lecturer :Olubukola Adegbite </a:t>
          </a:r>
          <a:endParaRPr lang="en-US" sz="2400" kern="1200"/>
        </a:p>
      </dsp:txBody>
      <dsp:txXfrm>
        <a:off x="367926" y="3914985"/>
        <a:ext cx="4597613"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99381-54DE-4FBF-AA22-7B9A3AF096E7}">
      <dsp:nvSpPr>
        <dsp:cNvPr id="0" name=""/>
        <dsp:cNvSpPr/>
      </dsp:nvSpPr>
      <dsp:spPr>
        <a:xfrm>
          <a:off x="32955" y="-144566"/>
          <a:ext cx="2647977" cy="19437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3A770-E5DD-489C-AE41-B4064D7328E0}">
      <dsp:nvSpPr>
        <dsp:cNvPr id="0" name=""/>
        <dsp:cNvSpPr/>
      </dsp:nvSpPr>
      <dsp:spPr>
        <a:xfrm>
          <a:off x="652169" y="443687"/>
          <a:ext cx="2647977" cy="194372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Conclusion </a:t>
          </a:r>
          <a:endParaRPr lang="en-US" sz="3200" b="1" kern="1200" dirty="0"/>
        </a:p>
      </dsp:txBody>
      <dsp:txXfrm>
        <a:off x="709099" y="500617"/>
        <a:ext cx="2534117" cy="1829866"/>
      </dsp:txXfrm>
    </dsp:sp>
    <dsp:sp modelId="{D21C7982-648D-4A11-B6FF-1CFEE8436813}">
      <dsp:nvSpPr>
        <dsp:cNvPr id="0" name=""/>
        <dsp:cNvSpPr/>
      </dsp:nvSpPr>
      <dsp:spPr>
        <a:xfrm>
          <a:off x="3531039" y="45644"/>
          <a:ext cx="6302480" cy="39015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8EC3EA-AFFE-41AB-9A26-2D65795C1EF3}">
      <dsp:nvSpPr>
        <dsp:cNvPr id="0" name=""/>
        <dsp:cNvSpPr/>
      </dsp:nvSpPr>
      <dsp:spPr>
        <a:xfrm>
          <a:off x="4150253" y="633898"/>
          <a:ext cx="6302480" cy="390157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Problem  solving is a vital skill in health and social care and everyday life. It support professionals to respond effectively to challenges, provide safe care, and support positive outcomes for service users. Developing strong problem-solving skills helps practitioners meet professional standards and deliver person-centred care. Professionals can make informed choices to ensure the services users are receiving the best possible care. It reduces stress and work pressure. It also allows individual overcome obstacles effectively,  having  mastered the skills of problem solving  can initiate opportunities and improve performance </a:t>
          </a:r>
          <a:endParaRPr lang="en-US" sz="1900" kern="1200" dirty="0"/>
        </a:p>
      </dsp:txBody>
      <dsp:txXfrm>
        <a:off x="4264526" y="748171"/>
        <a:ext cx="6073934" cy="367302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63AAD-7320-27C7-622B-A9A24D0FE0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34841A-FAEC-1F9F-DFCF-BA12A91241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005F03-F19F-0428-C30B-C18BA4EB980E}"/>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16DA9E8F-A792-2073-ECE1-512828AF3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A25-0E12-A4DC-8E2E-DB5B40D3DC05}"/>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985703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B2A6-DE92-E9EC-3AD0-A43CB8F6D0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6A65B3-61A1-8C67-A8FC-85FAC0A1D6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B50B3-F197-0716-F767-B54710F92835}"/>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D4D0D81B-16AD-77E3-273E-11F6C1946F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5A466C-2B7C-8C82-57C8-3A9C50B63FBA}"/>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2748092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079FD-DC1B-45E2-6B1F-FC7D4A3365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FDE781-F798-8528-62A2-73762811A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279E41-21CA-6270-1358-8C43BD6659F0}"/>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EA4D7075-FF00-07D3-4435-D184650F2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59AFB-845F-72BD-74E1-D6B976A2B0B4}"/>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209733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05086-8E17-553E-58AB-26FC8CAC3C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56F477-9F5C-CE81-6682-7B97B20511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D5ACBB-A158-B283-A1E7-310F23C006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249899-26DD-A913-9A1E-3876D3BDA35C}"/>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6" name="Footer Placeholder 5">
            <a:extLst>
              <a:ext uri="{FF2B5EF4-FFF2-40B4-BE49-F238E27FC236}">
                <a16:creationId xmlns:a16="http://schemas.microsoft.com/office/drawing/2014/main" id="{E87D399D-8514-EBF9-9468-26BB74EB0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7E28C6-225A-AFD3-C5A9-BB28C2AA1F80}"/>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770247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DB752-F497-E86D-7FE8-DEAB292B54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4BA931-5863-B66B-D059-29B0C9DF9D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50FCEC-F5C8-206F-57D7-5041C49D1C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35D417-ADC2-4EE3-0FB4-D59BB71427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EBBE03-4D44-DF80-A923-685214F09C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5E9670-D146-11BD-CCB5-36486BE93929}"/>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8" name="Footer Placeholder 7">
            <a:extLst>
              <a:ext uri="{FF2B5EF4-FFF2-40B4-BE49-F238E27FC236}">
                <a16:creationId xmlns:a16="http://schemas.microsoft.com/office/drawing/2014/main" id="{22408DBA-0D27-4C2D-5CE1-D00467C211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2C29C4-2963-890A-6EA3-E07F9C31208A}"/>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419721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4A48B-6BAC-8F94-B6BE-897EC31EDB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785B91-394D-1100-25C9-D36B24EC9839}"/>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4" name="Footer Placeholder 3">
            <a:extLst>
              <a:ext uri="{FF2B5EF4-FFF2-40B4-BE49-F238E27FC236}">
                <a16:creationId xmlns:a16="http://schemas.microsoft.com/office/drawing/2014/main" id="{CA56927D-1B8D-E24C-39CC-E93B58825E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1A30E3-A8A2-F104-B146-6B4ED3EF4FDE}"/>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547845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8A9FD1-1320-9729-CCB0-664F593F5958}"/>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3" name="Footer Placeholder 2">
            <a:extLst>
              <a:ext uri="{FF2B5EF4-FFF2-40B4-BE49-F238E27FC236}">
                <a16:creationId xmlns:a16="http://schemas.microsoft.com/office/drawing/2014/main" id="{5F2E267F-87B2-E53D-4A23-EC3CAF9CB0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E4582F-CE64-7B4B-7299-1F7B4C77098F}"/>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955808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8ED7F-55DD-9504-D61D-0842093613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3002FC-59D1-8A56-2EA0-371710F400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DC09FC-4BD9-5DFF-85D0-73011795A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63A517-7CF8-557A-6E10-13F60263DEA9}"/>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6" name="Footer Placeholder 5">
            <a:extLst>
              <a:ext uri="{FF2B5EF4-FFF2-40B4-BE49-F238E27FC236}">
                <a16:creationId xmlns:a16="http://schemas.microsoft.com/office/drawing/2014/main" id="{2654C34F-1DDB-44E2-216D-797384F4C3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EE4A0-D0A9-1FCB-9767-35583B1C438E}"/>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4005471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A54B-3868-DB0A-CF73-35DF8ACBD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82A5DA-2C3E-B1C2-D76B-532883F2D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D936E6-1AAB-68B9-AA21-7073C834A5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C4F9A1-4AFB-4893-4F76-EEBF95B35736}"/>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6" name="Footer Placeholder 5">
            <a:extLst>
              <a:ext uri="{FF2B5EF4-FFF2-40B4-BE49-F238E27FC236}">
                <a16:creationId xmlns:a16="http://schemas.microsoft.com/office/drawing/2014/main" id="{C1F94B7D-8CC2-69A8-FC83-6AC3D691E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726C4E-D06B-71DB-82C2-7A18D118CF26}"/>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721403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BB5E2-6B7E-E977-6072-F43FD3D0C4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E92824-B467-1DCA-D2E8-11A9F80DFA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76CFE2-A040-7680-5B79-1053E6530AB1}"/>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F4DDD9C5-0D6E-FDE6-DC7C-FC5B9C37D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34E1A-2574-A3FF-82D0-D429030B9778}"/>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575630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BD4AD1-F09D-1E50-B4E8-4FB2370A1E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FEDCCF-5E91-8053-DC89-2088EE3398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758FA-46EE-C167-FE5A-614BFBDE1F5C}"/>
              </a:ext>
            </a:extLst>
          </p:cNvPr>
          <p:cNvSpPr>
            <a:spLocks noGrp="1"/>
          </p:cNvSpPr>
          <p:nvPr>
            <p:ph type="dt" sz="half" idx="10"/>
          </p:nvPr>
        </p:nvSpPr>
        <p:spPr/>
        <p:txBody>
          <a:body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788304C5-533A-0E3C-73DB-B6DE82358B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13B1AC-58E8-3A38-C438-0DAE1BCBB089}"/>
              </a:ext>
            </a:extLst>
          </p:cNvPr>
          <p:cNvSpPr>
            <a:spLocks noGrp="1"/>
          </p:cNvSpPr>
          <p:nvPr>
            <p:ph type="sldNum" sz="quarter" idx="12"/>
          </p:nvPr>
        </p:nvSpPr>
        <p:spPr/>
        <p:txBody>
          <a:bodyPr/>
          <a:lstStyle/>
          <a:p>
            <a:fld id="{C8207A1E-D1EF-42A4-8EBE-ADE0182FEB23}" type="slidenum">
              <a:rPr lang="en-GB" smtClean="0"/>
              <a:t>‹#›</a:t>
            </a:fld>
            <a:endParaRPr lang="en-GB"/>
          </a:p>
        </p:txBody>
      </p:sp>
    </p:spTree>
    <p:extLst>
      <p:ext uri="{BB962C8B-B14F-4D97-AF65-F5344CB8AC3E}">
        <p14:creationId xmlns:p14="http://schemas.microsoft.com/office/powerpoint/2010/main" val="49029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BF250D-7CF5-1506-CAA3-1732397EF1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D28C09-D4FF-B88A-8572-0BC77453B1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8895D-F048-64E3-0B17-69C283AB34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9F8A71-EAE6-456E-A2A1-DF3E911CDF41}" type="datetimeFigureOut">
              <a:rPr lang="en-GB" smtClean="0"/>
              <a:t>21/06/2026</a:t>
            </a:fld>
            <a:endParaRPr lang="en-GB"/>
          </a:p>
        </p:txBody>
      </p:sp>
      <p:sp>
        <p:nvSpPr>
          <p:cNvPr id="5" name="Footer Placeholder 4">
            <a:extLst>
              <a:ext uri="{FF2B5EF4-FFF2-40B4-BE49-F238E27FC236}">
                <a16:creationId xmlns:a16="http://schemas.microsoft.com/office/drawing/2014/main" id="{0D9F6172-CBE2-1492-8333-51619960CF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3CA9637-FE9D-53EB-53F4-C3EE32B025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207A1E-D1EF-42A4-8EBE-ADE0182FEB23}" type="slidenum">
              <a:rPr lang="en-GB" smtClean="0"/>
              <a:t>‹#›</a:t>
            </a:fld>
            <a:endParaRPr lang="en-GB"/>
          </a:p>
        </p:txBody>
      </p:sp>
    </p:spTree>
    <p:extLst>
      <p:ext uri="{BB962C8B-B14F-4D97-AF65-F5344CB8AC3E}">
        <p14:creationId xmlns:p14="http://schemas.microsoft.com/office/powerpoint/2010/main" val="19034120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qi.elft.nhs.uk/resource/cause-and-effect-diagram-fish-bone" TargetMode="External"/><Relationship Id="rId7" Type="http://schemas.openxmlformats.org/officeDocument/2006/relationships/hyperlink" Target="https://blog.proactioninternational.com/en/tag/continuous-improvement/page/4"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6" Type="http://schemas.openxmlformats.org/officeDocument/2006/relationships/hyperlink" Target="https://www.england.nhs.uk/" TargetMode="External"/><Relationship Id="rId5" Type="http://schemas.openxmlformats.org/officeDocument/2006/relationships/hyperlink" Target="https://www.england.nhs.uk/long-read/nhs-long-term-workforce-plan/" TargetMode="External"/><Relationship Id="rId4" Type="http://schemas.openxmlformats.org/officeDocument/2006/relationships/hyperlink" Target="https://www.hcpc-uk.org/standards/standards-of-proficie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1" name="Picture 20" descr="Yellow question mark">
            <a:extLst>
              <a:ext uri="{FF2B5EF4-FFF2-40B4-BE49-F238E27FC236}">
                <a16:creationId xmlns:a16="http://schemas.microsoft.com/office/drawing/2014/main" id="{68799897-A9AB-85BE-2900-BB96FE48ED41}"/>
              </a:ext>
            </a:extLst>
          </p:cNvPr>
          <p:cNvPicPr>
            <a:picLocks noChangeAspect="1"/>
          </p:cNvPicPr>
          <p:nvPr/>
        </p:nvPicPr>
        <p:blipFill>
          <a:blip r:embed="rId2">
            <a:alphaModFix amt="60000"/>
          </a:blip>
          <a:srcRect b="625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2EB8E0F-C591-CB32-A056-3CF368C47702}"/>
              </a:ext>
            </a:extLst>
          </p:cNvPr>
          <p:cNvSpPr>
            <a:spLocks noGrp="1"/>
          </p:cNvSpPr>
          <p:nvPr>
            <p:ph type="ctrTitle"/>
          </p:nvPr>
        </p:nvSpPr>
        <p:spPr>
          <a:xfrm>
            <a:off x="838200" y="914402"/>
            <a:ext cx="10515600" cy="2985923"/>
          </a:xfrm>
        </p:spPr>
        <p:txBody>
          <a:bodyPr>
            <a:normAutofit/>
          </a:bodyPr>
          <a:lstStyle/>
          <a:p>
            <a:r>
              <a:rPr lang="en-GB" sz="5200" b="0" cap="none" spc="0">
                <a:ln w="0"/>
                <a:solidFill>
                  <a:srgbClr val="FFFFFF"/>
                </a:solidFill>
                <a:effectLst>
                  <a:outerShdw blurRad="38100" dist="25400" dir="5400000" algn="ctr" rotWithShape="0">
                    <a:srgbClr val="6E747A">
                      <a:alpha val="43000"/>
                    </a:srgbClr>
                  </a:outerShdw>
                </a:effectLst>
              </a:rPr>
              <a:t>Problem solving </a:t>
            </a:r>
          </a:p>
        </p:txBody>
      </p:sp>
      <p:sp>
        <p:nvSpPr>
          <p:cNvPr id="3" name="Subtitle 2">
            <a:extLst>
              <a:ext uri="{FF2B5EF4-FFF2-40B4-BE49-F238E27FC236}">
                <a16:creationId xmlns:a16="http://schemas.microsoft.com/office/drawing/2014/main" id="{C18F91E8-561D-AC93-FA91-69528743DD51}"/>
              </a:ext>
            </a:extLst>
          </p:cNvPr>
          <p:cNvSpPr>
            <a:spLocks noGrp="1"/>
          </p:cNvSpPr>
          <p:nvPr>
            <p:ph type="subTitle" idx="1"/>
          </p:nvPr>
        </p:nvSpPr>
        <p:spPr>
          <a:xfrm>
            <a:off x="838200" y="4072040"/>
            <a:ext cx="10515600" cy="1384310"/>
          </a:xfrm>
        </p:spPr>
        <p:txBody>
          <a:bodyPr>
            <a:normAutofit/>
          </a:bodyPr>
          <a:lstStyle/>
          <a:p>
            <a:r>
              <a:rPr lang="en-GB">
                <a:solidFill>
                  <a:srgbClr val="FFFFFF"/>
                </a:solidFill>
              </a:rPr>
              <a:t>Poonam Digwa </a:t>
            </a:r>
          </a:p>
          <a:p>
            <a:endParaRPr lang="en-GB">
              <a:solidFill>
                <a:srgbClr val="FFFFFF"/>
              </a:solidFill>
            </a:endParaRPr>
          </a:p>
        </p:txBody>
      </p:sp>
    </p:spTree>
    <p:extLst>
      <p:ext uri="{BB962C8B-B14F-4D97-AF65-F5344CB8AC3E}">
        <p14:creationId xmlns:p14="http://schemas.microsoft.com/office/powerpoint/2010/main" val="1441258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32396E3F-2F37-03A7-39BE-5CB7847EC73D}"/>
              </a:ext>
            </a:extLst>
          </p:cNvPr>
          <p:cNvGraphicFramePr/>
          <p:nvPr>
            <p:extLst>
              <p:ext uri="{D42A27DB-BD31-4B8C-83A1-F6EECF244321}">
                <p14:modId xmlns:p14="http://schemas.microsoft.com/office/powerpoint/2010/main" val="36284946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821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4CD17D5-FE30-C649-3100-4B6180D17CA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What is problem solving and why is it important. </a:t>
            </a:r>
          </a:p>
        </p:txBody>
      </p:sp>
      <p:sp>
        <p:nvSpPr>
          <p:cNvPr id="34" name="TextBox 33">
            <a:extLst>
              <a:ext uri="{FF2B5EF4-FFF2-40B4-BE49-F238E27FC236}">
                <a16:creationId xmlns:a16="http://schemas.microsoft.com/office/drawing/2014/main" id="{DE6EB418-385E-5967-9538-AF78304224A1}"/>
              </a:ext>
            </a:extLst>
          </p:cNvPr>
          <p:cNvSpPr txBox="1"/>
          <p:nvPr/>
        </p:nvSpPr>
        <p:spPr>
          <a:xfrm>
            <a:off x="4504548" y="272144"/>
            <a:ext cx="7458851" cy="5923384"/>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Problem solving play's major role in our daily lives in our job roles. Problem solving a is a crucial skill, it gives the ability to identify the problem, analyses and evaluate all the information, consider  possible solutions and take appropriate action to solve the problem.   </a:t>
            </a:r>
          </a:p>
          <a:p>
            <a:pPr indent="-228600">
              <a:lnSpc>
                <a:spcPct val="90000"/>
              </a:lnSpc>
              <a:spcAft>
                <a:spcPts val="600"/>
              </a:spcAft>
              <a:buFont typeface="Arial" panose="020B0604020202020204" pitchFamily="34" charset="0"/>
              <a:buChar char="•"/>
            </a:pPr>
            <a:r>
              <a:rPr lang="en-US" sz="2000" dirty="0"/>
              <a:t>In the health and social care sector there are many challenges and problems that  may arrive in the workforce requiring professions to solve problem quickly and safely.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b="1" dirty="0"/>
              <a:t>Problem solving in health and social care </a:t>
            </a:r>
          </a:p>
          <a:p>
            <a:pPr marL="285750" indent="-228600">
              <a:lnSpc>
                <a:spcPct val="90000"/>
              </a:lnSpc>
              <a:spcAft>
                <a:spcPts val="600"/>
              </a:spcAft>
              <a:buFont typeface="Arial" panose="020B0604020202020204" pitchFamily="34" charset="0"/>
              <a:buChar char="•"/>
            </a:pPr>
            <a:r>
              <a:rPr lang="en-US" sz="2000" dirty="0"/>
              <a:t>helps practitioner make informed choices </a:t>
            </a:r>
          </a:p>
          <a:p>
            <a:pPr marL="285750" indent="-228600">
              <a:lnSpc>
                <a:spcPct val="90000"/>
              </a:lnSpc>
              <a:spcAft>
                <a:spcPts val="600"/>
              </a:spcAft>
              <a:buFont typeface="Arial" panose="020B0604020202020204" pitchFamily="34" charset="0"/>
              <a:buChar char="•"/>
            </a:pPr>
            <a:r>
              <a:rPr lang="en-US" sz="2000" dirty="0"/>
              <a:t>Respond effectively to situation and challenges that may arise </a:t>
            </a:r>
          </a:p>
          <a:p>
            <a:pPr marL="285750" indent="-228600">
              <a:lnSpc>
                <a:spcPct val="90000"/>
              </a:lnSpc>
              <a:spcAft>
                <a:spcPts val="600"/>
              </a:spcAft>
              <a:buFont typeface="Arial" panose="020B0604020202020204" pitchFamily="34" charset="0"/>
              <a:buChar char="•"/>
            </a:pPr>
            <a:r>
              <a:rPr lang="en-US" sz="2000" dirty="0"/>
              <a:t>It support better outcomes for patients </a:t>
            </a:r>
            <a:r>
              <a:rPr lang="en-GB" sz="2000" dirty="0"/>
              <a:t>(Care Quality Commission, 2023).</a:t>
            </a:r>
            <a:endParaRPr lang="en-US" sz="2000" dirty="0"/>
          </a:p>
          <a:p>
            <a:pPr marL="285750" indent="-228600">
              <a:lnSpc>
                <a:spcPct val="90000"/>
              </a:lnSpc>
              <a:spcAft>
                <a:spcPts val="600"/>
              </a:spcAft>
              <a:buFont typeface="Arial" panose="020B0604020202020204" pitchFamily="34" charset="0"/>
              <a:buChar char="•"/>
            </a:pPr>
            <a:r>
              <a:rPr lang="en-US" sz="2000" dirty="0"/>
              <a:t>Work better within the multidisciplinary teams </a:t>
            </a:r>
          </a:p>
          <a:p>
            <a:pPr marL="285750" indent="-228600">
              <a:lnSpc>
                <a:spcPct val="90000"/>
              </a:lnSpc>
              <a:spcAft>
                <a:spcPts val="600"/>
              </a:spcAft>
              <a:buFont typeface="Arial" panose="020B0604020202020204" pitchFamily="34" charset="0"/>
              <a:buChar char="•"/>
            </a:pPr>
            <a:r>
              <a:rPr lang="en-US" sz="2000" dirty="0"/>
              <a:t>Problem solving reduces risk and further complications.  </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p:txBody>
      </p:sp>
    </p:spTree>
    <p:extLst>
      <p:ext uri="{BB962C8B-B14F-4D97-AF65-F5344CB8AC3E}">
        <p14:creationId xmlns:p14="http://schemas.microsoft.com/office/powerpoint/2010/main" val="3006431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D49BBE-4C14-C3AB-CB9D-FD91E60EE5E6}"/>
              </a:ext>
            </a:extLst>
          </p:cNvPr>
          <p:cNvSpPr txBox="1"/>
          <p:nvPr/>
        </p:nvSpPr>
        <p:spPr>
          <a:xfrm>
            <a:off x="1153886" y="3586724"/>
            <a:ext cx="8893627" cy="1477328"/>
          </a:xfrm>
          <a:prstGeom prst="rect">
            <a:avLst/>
          </a:prstGeom>
          <a:noFill/>
        </p:spPr>
        <p:txBody>
          <a:bodyPr wrap="square">
            <a:spAutoFit/>
          </a:bodyPr>
          <a:lstStyle/>
          <a:p>
            <a:r>
              <a:rPr lang="en-GB" dirty="0"/>
              <a:t>Promote person-centred care by finding solutions tailored to individual needs.</a:t>
            </a:r>
          </a:p>
          <a:p>
            <a:r>
              <a:rPr lang="en-GB" b="1" dirty="0"/>
              <a:t>Professional Relevance:</a:t>
            </a:r>
            <a:br>
              <a:rPr lang="en-GB" dirty="0"/>
            </a:br>
            <a:r>
              <a:rPr lang="en-GB" dirty="0"/>
              <a:t>The Care Quality Commission (CQC) expects care providers to deliver safe, effective and responsive care, which relies heavily on problem-solving abilities.</a:t>
            </a:r>
          </a:p>
          <a:p>
            <a:pPr>
              <a:buFont typeface="Arial" panose="020B0604020202020204" pitchFamily="34" charset="0"/>
              <a:buChar char="•"/>
            </a:pPr>
            <a:endParaRPr lang="en-GB" dirty="0"/>
          </a:p>
        </p:txBody>
      </p:sp>
      <p:graphicFrame>
        <p:nvGraphicFramePr>
          <p:cNvPr id="2" name="Table 1">
            <a:extLst>
              <a:ext uri="{FF2B5EF4-FFF2-40B4-BE49-F238E27FC236}">
                <a16:creationId xmlns:a16="http://schemas.microsoft.com/office/drawing/2014/main" id="{87DC6E33-B63B-7979-7D4C-B619D74F4484}"/>
              </a:ext>
            </a:extLst>
          </p:cNvPr>
          <p:cNvGraphicFramePr>
            <a:graphicFrameLocks noGrp="1"/>
          </p:cNvGraphicFramePr>
          <p:nvPr>
            <p:extLst>
              <p:ext uri="{D42A27DB-BD31-4B8C-83A1-F6EECF244321}">
                <p14:modId xmlns:p14="http://schemas.microsoft.com/office/powerpoint/2010/main" val="209268647"/>
              </p:ext>
            </p:extLst>
          </p:nvPr>
        </p:nvGraphicFramePr>
        <p:xfrm>
          <a:off x="1153886" y="458832"/>
          <a:ext cx="9006114" cy="3016440"/>
        </p:xfrm>
        <a:graphic>
          <a:graphicData uri="http://schemas.openxmlformats.org/drawingml/2006/table">
            <a:tbl>
              <a:tblPr firstRow="1" bandRow="1">
                <a:tableStyleId>{5C22544A-7EE6-4342-B048-85BDC9FD1C3A}</a:tableStyleId>
              </a:tblPr>
              <a:tblGrid>
                <a:gridCol w="9006114">
                  <a:extLst>
                    <a:ext uri="{9D8B030D-6E8A-4147-A177-3AD203B41FA5}">
                      <a16:colId xmlns:a16="http://schemas.microsoft.com/office/drawing/2014/main" val="1901430631"/>
                    </a:ext>
                  </a:extLst>
                </a:gridCol>
              </a:tblGrid>
              <a:tr h="414312">
                <a:tc>
                  <a:txBody>
                    <a:bodyPr/>
                    <a:lstStyle/>
                    <a:p>
                      <a:pPr algn="ctr"/>
                      <a:r>
                        <a:rPr lang="en-GB" sz="2800" dirty="0"/>
                        <a:t>Why is problem solving important in health and social care ?</a:t>
                      </a:r>
                    </a:p>
                  </a:txBody>
                  <a:tcPr/>
                </a:tc>
                <a:extLst>
                  <a:ext uri="{0D108BD9-81ED-4DB2-BD59-A6C34878D82A}">
                    <a16:rowId xmlns:a16="http://schemas.microsoft.com/office/drawing/2014/main" val="1967248833"/>
                  </a:ext>
                </a:extLst>
              </a:tr>
              <a:tr h="414312">
                <a:tc>
                  <a:txBody>
                    <a:bodyPr/>
                    <a:lstStyle/>
                    <a:p>
                      <a:r>
                        <a:rPr lang="en-GB" dirty="0"/>
                        <a:t>Support safe and effective care </a:t>
                      </a:r>
                    </a:p>
                  </a:txBody>
                  <a:tcPr/>
                </a:tc>
                <a:extLst>
                  <a:ext uri="{0D108BD9-81ED-4DB2-BD59-A6C34878D82A}">
                    <a16:rowId xmlns:a16="http://schemas.microsoft.com/office/drawing/2014/main" val="2610119900"/>
                  </a:ext>
                </a:extLst>
              </a:tr>
              <a:tr h="414312">
                <a:tc>
                  <a:txBody>
                    <a:bodyPr/>
                    <a:lstStyle/>
                    <a:p>
                      <a:r>
                        <a:rPr lang="en-GB" dirty="0"/>
                        <a:t>It improves communication between the services users and professionals </a:t>
                      </a:r>
                    </a:p>
                  </a:txBody>
                  <a:tcPr/>
                </a:tc>
                <a:extLst>
                  <a:ext uri="{0D108BD9-81ED-4DB2-BD59-A6C34878D82A}">
                    <a16:rowId xmlns:a16="http://schemas.microsoft.com/office/drawing/2014/main" val="1830987613"/>
                  </a:ext>
                </a:extLst>
              </a:tr>
              <a:tr h="414312">
                <a:tc>
                  <a:txBody>
                    <a:bodyPr/>
                    <a:lstStyle/>
                    <a:p>
                      <a:r>
                        <a:rPr lang="en-GB" dirty="0"/>
                        <a:t>It supports staff to make changes due to circumstances regarding safety and care plans. </a:t>
                      </a:r>
                    </a:p>
                  </a:txBody>
                  <a:tcPr/>
                </a:tc>
                <a:extLst>
                  <a:ext uri="{0D108BD9-81ED-4DB2-BD59-A6C34878D82A}">
                    <a16:rowId xmlns:a16="http://schemas.microsoft.com/office/drawing/2014/main" val="604734323"/>
                  </a:ext>
                </a:extLst>
              </a:tr>
              <a:tr h="414312">
                <a:tc>
                  <a:txBody>
                    <a:bodyPr/>
                    <a:lstStyle/>
                    <a:p>
                      <a:r>
                        <a:rPr lang="en-GB" dirty="0"/>
                        <a:t>Helps identify risk before the problem can become serious </a:t>
                      </a:r>
                    </a:p>
                  </a:txBody>
                  <a:tcPr/>
                </a:tc>
                <a:extLst>
                  <a:ext uri="{0D108BD9-81ED-4DB2-BD59-A6C34878D82A}">
                    <a16:rowId xmlns:a16="http://schemas.microsoft.com/office/drawing/2014/main" val="2987496334"/>
                  </a:ext>
                </a:extLst>
              </a:tr>
              <a:tr h="414312">
                <a:tc>
                  <a:txBody>
                    <a:bodyPr/>
                    <a:lstStyle/>
                    <a:p>
                      <a:r>
                        <a:rPr lang="en-GB" dirty="0"/>
                        <a:t>Effective problem solving encourages evidence-based practice </a:t>
                      </a:r>
                    </a:p>
                  </a:txBody>
                  <a:tcPr/>
                </a:tc>
                <a:extLst>
                  <a:ext uri="{0D108BD9-81ED-4DB2-BD59-A6C34878D82A}">
                    <a16:rowId xmlns:a16="http://schemas.microsoft.com/office/drawing/2014/main" val="3967515187"/>
                  </a:ext>
                </a:extLst>
              </a:tr>
            </a:tbl>
          </a:graphicData>
        </a:graphic>
      </p:graphicFrame>
    </p:spTree>
    <p:extLst>
      <p:ext uri="{BB962C8B-B14F-4D97-AF65-F5344CB8AC3E}">
        <p14:creationId xmlns:p14="http://schemas.microsoft.com/office/powerpoint/2010/main" val="3787505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D0874F-3B08-75F5-E416-F56E88ECEE2C}"/>
              </a:ext>
            </a:extLst>
          </p:cNvPr>
          <p:cNvSpPr txBox="1"/>
          <p:nvPr/>
        </p:nvSpPr>
        <p:spPr>
          <a:xfrm>
            <a:off x="598713" y="674914"/>
            <a:ext cx="11244943" cy="5078313"/>
          </a:xfrm>
          <a:prstGeom prst="rect">
            <a:avLst/>
          </a:prstGeom>
          <a:noFill/>
        </p:spPr>
        <p:txBody>
          <a:bodyPr wrap="square">
            <a:spAutoFit/>
          </a:bodyPr>
          <a:lstStyle/>
          <a:p>
            <a:pPr algn="ctr">
              <a:buNone/>
            </a:pPr>
            <a:r>
              <a:rPr lang="en-GB" b="1" dirty="0"/>
              <a:t>Practical Example in a Health and Social Care Setting</a:t>
            </a:r>
          </a:p>
          <a:p>
            <a:pPr algn="ctr">
              <a:buNone/>
            </a:pPr>
            <a:endParaRPr lang="en-GB" b="1" dirty="0"/>
          </a:p>
          <a:p>
            <a:pPr>
              <a:buNone/>
            </a:pPr>
            <a:r>
              <a:rPr lang="en-GB" dirty="0"/>
              <a:t>In health and social care setting there are many complex needs and can be unpredictable, health care professionals face many challenges that require for them to find solutions on the spot. </a:t>
            </a:r>
          </a:p>
          <a:p>
            <a:pPr>
              <a:buNone/>
            </a:pPr>
            <a:r>
              <a:rPr lang="en-GB" dirty="0"/>
              <a:t>For example, </a:t>
            </a:r>
          </a:p>
          <a:p>
            <a:pPr>
              <a:buNone/>
            </a:pPr>
            <a:r>
              <a:rPr lang="en-GB" b="1" dirty="0"/>
              <a:t>Scenario 1</a:t>
            </a:r>
            <a:r>
              <a:rPr lang="en-GB" dirty="0"/>
              <a:t>:an elderly resident is refusing to take their regular medication they suffer from dementia and are becoming very angry and frustrated. </a:t>
            </a:r>
          </a:p>
          <a:p>
            <a:pPr>
              <a:buNone/>
            </a:pPr>
            <a:r>
              <a:rPr lang="en-GB" dirty="0"/>
              <a:t>Forcing the patient to take medication is causing them stress.  </a:t>
            </a:r>
            <a:br>
              <a:rPr lang="en-GB" dirty="0"/>
            </a:br>
            <a:r>
              <a:rPr lang="en-GB" b="1" dirty="0"/>
              <a:t>Problem solving solution: </a:t>
            </a:r>
            <a:r>
              <a:rPr lang="en-GB" dirty="0"/>
              <a:t>the practitioners needs to find out why the patient is refusing the medication. They can speak to colleges and ask for the events previously. </a:t>
            </a:r>
            <a:br>
              <a:rPr lang="en-GB" dirty="0"/>
            </a:br>
            <a:r>
              <a:rPr lang="en-GB" dirty="0"/>
              <a:t>Practitioners need to talk to the patient calmly and give them reassured, even a change face may help. They can communicatee with family members and other staff members. </a:t>
            </a:r>
          </a:p>
          <a:p>
            <a:pPr>
              <a:buNone/>
            </a:pPr>
            <a:r>
              <a:rPr lang="en-GB" dirty="0"/>
              <a:t>Practitioners may need to consider other methods that may support the patient approved by other health care professionals. </a:t>
            </a:r>
          </a:p>
          <a:p>
            <a:pPr>
              <a:buNone/>
            </a:pPr>
            <a:r>
              <a:rPr lang="en-GB" dirty="0"/>
              <a:t>Always monitor and observe the patient and keep a record. </a:t>
            </a:r>
          </a:p>
          <a:p>
            <a:pPr>
              <a:buNone/>
            </a:pPr>
            <a:r>
              <a:rPr lang="en-GB" b="1" dirty="0"/>
              <a:t>Outcome: </a:t>
            </a:r>
            <a:r>
              <a:rPr lang="en-GB" dirty="0"/>
              <a:t>The patient may feel calmer and supported, their needs and wellbeing is being met. Family member feel reassured that their loved one are been taken care off, also quality and appropriate care is given. </a:t>
            </a:r>
          </a:p>
          <a:p>
            <a:endParaRPr lang="en-GB" dirty="0"/>
          </a:p>
        </p:txBody>
      </p:sp>
    </p:spTree>
    <p:extLst>
      <p:ext uri="{BB962C8B-B14F-4D97-AF65-F5344CB8AC3E}">
        <p14:creationId xmlns:p14="http://schemas.microsoft.com/office/powerpoint/2010/main" val="448628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CB37BF-98D7-A104-F3E6-5D949D86962F}"/>
              </a:ext>
            </a:extLst>
          </p:cNvPr>
          <p:cNvSpPr txBox="1"/>
          <p:nvPr/>
        </p:nvSpPr>
        <p:spPr>
          <a:xfrm>
            <a:off x="849086" y="315687"/>
            <a:ext cx="10363200" cy="2893100"/>
          </a:xfrm>
          <a:prstGeom prst="rect">
            <a:avLst/>
          </a:prstGeom>
          <a:noFill/>
        </p:spPr>
        <p:txBody>
          <a:bodyPr wrap="square">
            <a:spAutoFit/>
          </a:bodyPr>
          <a:lstStyle/>
          <a:p>
            <a:pPr algn="ctr">
              <a:buNone/>
            </a:pPr>
            <a:r>
              <a:rPr lang="en-GB" sz="2800" b="1" dirty="0"/>
              <a:t>Benefits of Effective Problem Solving</a:t>
            </a:r>
          </a:p>
          <a:p>
            <a:pPr algn="ctr">
              <a:buNone/>
            </a:pPr>
            <a:endParaRPr lang="en-GB" sz="2800" b="1" dirty="0"/>
          </a:p>
          <a:p>
            <a:pPr>
              <a:buNone/>
            </a:pPr>
            <a:r>
              <a:rPr lang="en-GB" dirty="0"/>
              <a:t>Problem solving benefits patients, careers and professionals it creates positive outcomes for both service users and the health care staff. It creates better environment for the staff and clients to be in,  </a:t>
            </a:r>
          </a:p>
          <a:p>
            <a:pPr>
              <a:buNone/>
            </a:pPr>
            <a:r>
              <a:rPr lang="en-GB" dirty="0"/>
              <a:t>For Patients:</a:t>
            </a:r>
          </a:p>
          <a:p>
            <a:pPr>
              <a:buNone/>
            </a:pPr>
            <a:endParaRPr lang="en-GB" dirty="0"/>
          </a:p>
          <a:p>
            <a:pPr>
              <a:buNone/>
            </a:pPr>
            <a:endParaRPr lang="en-GB" dirty="0"/>
          </a:p>
          <a:p>
            <a:pPr>
              <a:buNone/>
            </a:pPr>
            <a:endParaRPr lang="en-GB" dirty="0"/>
          </a:p>
          <a:p>
            <a:endParaRPr lang="en-GB" dirty="0"/>
          </a:p>
        </p:txBody>
      </p:sp>
      <p:graphicFrame>
        <p:nvGraphicFramePr>
          <p:cNvPr id="2" name="Table 1">
            <a:extLst>
              <a:ext uri="{FF2B5EF4-FFF2-40B4-BE49-F238E27FC236}">
                <a16:creationId xmlns:a16="http://schemas.microsoft.com/office/drawing/2014/main" id="{A3BE08B0-4ECC-C7F7-A10D-8175F57623FA}"/>
              </a:ext>
            </a:extLst>
          </p:cNvPr>
          <p:cNvGraphicFramePr>
            <a:graphicFrameLocks noGrp="1"/>
          </p:cNvGraphicFramePr>
          <p:nvPr>
            <p:extLst>
              <p:ext uri="{D42A27DB-BD31-4B8C-83A1-F6EECF244321}">
                <p14:modId xmlns:p14="http://schemas.microsoft.com/office/powerpoint/2010/main" val="89254071"/>
              </p:ext>
            </p:extLst>
          </p:nvPr>
        </p:nvGraphicFramePr>
        <p:xfrm>
          <a:off x="979714" y="2100942"/>
          <a:ext cx="9089572" cy="2016760"/>
        </p:xfrm>
        <a:graphic>
          <a:graphicData uri="http://schemas.openxmlformats.org/drawingml/2006/table">
            <a:tbl>
              <a:tblPr firstRow="1" bandRow="1">
                <a:tableStyleId>{5C22544A-7EE6-4342-B048-85BDC9FD1C3A}</a:tableStyleId>
              </a:tblPr>
              <a:tblGrid>
                <a:gridCol w="4544786">
                  <a:extLst>
                    <a:ext uri="{9D8B030D-6E8A-4147-A177-3AD203B41FA5}">
                      <a16:colId xmlns:a16="http://schemas.microsoft.com/office/drawing/2014/main" val="603665038"/>
                    </a:ext>
                  </a:extLst>
                </a:gridCol>
                <a:gridCol w="4544786">
                  <a:extLst>
                    <a:ext uri="{9D8B030D-6E8A-4147-A177-3AD203B41FA5}">
                      <a16:colId xmlns:a16="http://schemas.microsoft.com/office/drawing/2014/main" val="1240805943"/>
                    </a:ext>
                  </a:extLst>
                </a:gridCol>
              </a:tblGrid>
              <a:tr h="348343">
                <a:tc>
                  <a:txBody>
                    <a:bodyPr/>
                    <a:lstStyle/>
                    <a:p>
                      <a:r>
                        <a:rPr lang="en-GB" dirty="0"/>
                        <a:t>Patients </a:t>
                      </a:r>
                    </a:p>
                  </a:txBody>
                  <a:tcPr/>
                </a:tc>
                <a:tc>
                  <a:txBody>
                    <a:bodyPr/>
                    <a:lstStyle/>
                    <a:p>
                      <a:r>
                        <a:rPr lang="en-GB" dirty="0"/>
                        <a:t>Professionals </a:t>
                      </a:r>
                    </a:p>
                  </a:txBody>
                  <a:tcPr/>
                </a:tc>
                <a:extLst>
                  <a:ext uri="{0D108BD9-81ED-4DB2-BD59-A6C34878D82A}">
                    <a16:rowId xmlns:a16="http://schemas.microsoft.com/office/drawing/2014/main" val="821061447"/>
                  </a:ext>
                </a:extLst>
              </a:tr>
              <a:tr h="370840">
                <a:tc>
                  <a:txBody>
                    <a:bodyPr/>
                    <a:lstStyle/>
                    <a:p>
                      <a:r>
                        <a:rPr lang="en-GB" dirty="0"/>
                        <a:t>Safety and wellbeing </a:t>
                      </a:r>
                    </a:p>
                  </a:txBody>
                  <a:tcPr/>
                </a:tc>
                <a:tc>
                  <a:txBody>
                    <a:bodyPr/>
                    <a:lstStyle/>
                    <a:p>
                      <a:r>
                        <a:rPr lang="en-GB" dirty="0"/>
                        <a:t>Reduced workspace stress </a:t>
                      </a:r>
                    </a:p>
                  </a:txBody>
                  <a:tcPr/>
                </a:tc>
                <a:extLst>
                  <a:ext uri="{0D108BD9-81ED-4DB2-BD59-A6C34878D82A}">
                    <a16:rowId xmlns:a16="http://schemas.microsoft.com/office/drawing/2014/main" val="154028621"/>
                  </a:ext>
                </a:extLst>
              </a:tr>
              <a:tr h="370840">
                <a:tc>
                  <a:txBody>
                    <a:bodyPr/>
                    <a:lstStyle/>
                    <a:p>
                      <a:r>
                        <a:rPr lang="en-GB" dirty="0"/>
                        <a:t>They have better trust with healthcare professionals </a:t>
                      </a:r>
                    </a:p>
                  </a:txBody>
                  <a:tcPr/>
                </a:tc>
                <a:tc>
                  <a:txBody>
                    <a:bodyPr/>
                    <a:lstStyle/>
                    <a:p>
                      <a:r>
                        <a:rPr lang="en-GB" dirty="0"/>
                        <a:t>Confidence in decision making </a:t>
                      </a:r>
                    </a:p>
                  </a:txBody>
                  <a:tcPr/>
                </a:tc>
                <a:extLst>
                  <a:ext uri="{0D108BD9-81ED-4DB2-BD59-A6C34878D82A}">
                    <a16:rowId xmlns:a16="http://schemas.microsoft.com/office/drawing/2014/main" val="268472140"/>
                  </a:ext>
                </a:extLst>
              </a:tr>
              <a:tr h="370840">
                <a:tc>
                  <a:txBody>
                    <a:bodyPr/>
                    <a:lstStyle/>
                    <a:p>
                      <a:r>
                        <a:rPr lang="en-GB" dirty="0"/>
                        <a:t>Good quality care </a:t>
                      </a:r>
                    </a:p>
                  </a:txBody>
                  <a:tcPr/>
                </a:tc>
                <a:tc>
                  <a:txBody>
                    <a:bodyPr/>
                    <a:lstStyle/>
                    <a:p>
                      <a:r>
                        <a:rPr lang="en-GB" dirty="0"/>
                        <a:t>Enhances professional competence </a:t>
                      </a:r>
                    </a:p>
                    <a:p>
                      <a:r>
                        <a:rPr lang="en-GB" dirty="0"/>
                        <a:t>Improved teamwork </a:t>
                      </a:r>
                    </a:p>
                  </a:txBody>
                  <a:tcPr/>
                </a:tc>
                <a:extLst>
                  <a:ext uri="{0D108BD9-81ED-4DB2-BD59-A6C34878D82A}">
                    <a16:rowId xmlns:a16="http://schemas.microsoft.com/office/drawing/2014/main" val="3434353930"/>
                  </a:ext>
                </a:extLst>
              </a:tr>
            </a:tbl>
          </a:graphicData>
        </a:graphic>
      </p:graphicFrame>
      <p:sp>
        <p:nvSpPr>
          <p:cNvPr id="3" name="TextBox 2">
            <a:extLst>
              <a:ext uri="{FF2B5EF4-FFF2-40B4-BE49-F238E27FC236}">
                <a16:creationId xmlns:a16="http://schemas.microsoft.com/office/drawing/2014/main" id="{3EE3586D-E691-7EFC-45B5-2C2ADAEB62DB}"/>
              </a:ext>
            </a:extLst>
          </p:cNvPr>
          <p:cNvSpPr txBox="1"/>
          <p:nvPr/>
        </p:nvSpPr>
        <p:spPr>
          <a:xfrm>
            <a:off x="696685" y="4593772"/>
            <a:ext cx="10765971" cy="1754326"/>
          </a:xfrm>
          <a:prstGeom prst="rect">
            <a:avLst/>
          </a:prstGeom>
          <a:noFill/>
        </p:spPr>
        <p:txBody>
          <a:bodyPr wrap="square" rtlCol="0">
            <a:spAutoFit/>
          </a:bodyPr>
          <a:lstStyle/>
          <a:p>
            <a:pPr algn="ctr"/>
            <a:r>
              <a:rPr lang="en-GB" b="1" dirty="0"/>
              <a:t>Challenges that may be faced </a:t>
            </a:r>
          </a:p>
          <a:p>
            <a:r>
              <a:rPr lang="en-GB" dirty="0"/>
              <a:t>In the health care sector, there are many barrier and limitations for effective problem solving. Care homes can be a stressful environment there can be lots of time pressure and lots of workload and stress, which can limit the time to access the problem and may delay in the care. Some staff may require training and may not have much knowledge on dealing with certain situations. Lack of communication and limited resources would have impact on effective problem solving.  </a:t>
            </a:r>
          </a:p>
        </p:txBody>
      </p:sp>
    </p:spTree>
    <p:extLst>
      <p:ext uri="{BB962C8B-B14F-4D97-AF65-F5344CB8AC3E}">
        <p14:creationId xmlns:p14="http://schemas.microsoft.com/office/powerpoint/2010/main" val="217608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DA0DFF-1FE6-F727-F6D9-3DD9CA09E1EC}"/>
              </a:ext>
            </a:extLst>
          </p:cNvPr>
          <p:cNvPicPr>
            <a:picLocks noChangeAspect="1"/>
          </p:cNvPicPr>
          <p:nvPr/>
        </p:nvPicPr>
        <p:blipFill>
          <a:blip r:embed="rId2"/>
          <a:stretch>
            <a:fillRect/>
          </a:stretch>
        </p:blipFill>
        <p:spPr>
          <a:xfrm>
            <a:off x="266477" y="658585"/>
            <a:ext cx="4494588" cy="5540829"/>
          </a:xfrm>
          <a:prstGeom prst="rect">
            <a:avLst/>
          </a:prstGeom>
        </p:spPr>
      </p:pic>
      <p:sp>
        <p:nvSpPr>
          <p:cNvPr id="2" name="TextBox 1">
            <a:extLst>
              <a:ext uri="{FF2B5EF4-FFF2-40B4-BE49-F238E27FC236}">
                <a16:creationId xmlns:a16="http://schemas.microsoft.com/office/drawing/2014/main" id="{C9C1975A-E6CC-AA5E-3E2C-9F38ECF4AF02}"/>
              </a:ext>
            </a:extLst>
          </p:cNvPr>
          <p:cNvSpPr txBox="1"/>
          <p:nvPr/>
        </p:nvSpPr>
        <p:spPr>
          <a:xfrm>
            <a:off x="5214257" y="288472"/>
            <a:ext cx="6711266" cy="1754326"/>
          </a:xfrm>
          <a:prstGeom prst="rect">
            <a:avLst/>
          </a:prstGeom>
          <a:noFill/>
        </p:spPr>
        <p:txBody>
          <a:bodyPr wrap="square" rtlCol="0">
            <a:spAutoFit/>
          </a:bodyPr>
          <a:lstStyle/>
          <a:p>
            <a:r>
              <a:rPr lang="en-GB" dirty="0"/>
              <a:t>Another method that is used to solve problem effectively is the fishbone Methode.  </a:t>
            </a:r>
          </a:p>
          <a:p>
            <a:endParaRPr lang="en-GB" dirty="0"/>
          </a:p>
          <a:p>
            <a:r>
              <a:rPr lang="en-GB" dirty="0"/>
              <a:t>According to Ecobici (2017), the fishbone diagram helps organisations identify the causes and effects of a phenomenon.</a:t>
            </a:r>
          </a:p>
          <a:p>
            <a:endParaRPr lang="en-GB" dirty="0"/>
          </a:p>
        </p:txBody>
      </p:sp>
      <p:pic>
        <p:nvPicPr>
          <p:cNvPr id="5" name="Picture 4">
            <a:extLst>
              <a:ext uri="{FF2B5EF4-FFF2-40B4-BE49-F238E27FC236}">
                <a16:creationId xmlns:a16="http://schemas.microsoft.com/office/drawing/2014/main" id="{5FFCBBA2-EBDF-E986-5EE5-3176600D537F}"/>
              </a:ext>
            </a:extLst>
          </p:cNvPr>
          <p:cNvPicPr>
            <a:picLocks noChangeAspect="1"/>
          </p:cNvPicPr>
          <p:nvPr/>
        </p:nvPicPr>
        <p:blipFill>
          <a:blip r:embed="rId3"/>
          <a:stretch>
            <a:fillRect/>
          </a:stretch>
        </p:blipFill>
        <p:spPr>
          <a:xfrm>
            <a:off x="4523084" y="2177143"/>
            <a:ext cx="7554839" cy="3575957"/>
          </a:xfrm>
          <a:prstGeom prst="rect">
            <a:avLst/>
          </a:prstGeom>
        </p:spPr>
      </p:pic>
    </p:spTree>
    <p:extLst>
      <p:ext uri="{BB962C8B-B14F-4D97-AF65-F5344CB8AC3E}">
        <p14:creationId xmlns:p14="http://schemas.microsoft.com/office/powerpoint/2010/main" val="2519555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71BD805-E902-A549-8110-17FAD6811CD1}"/>
              </a:ext>
            </a:extLst>
          </p:cNvPr>
          <p:cNvPicPr>
            <a:picLocks noChangeAspect="1"/>
          </p:cNvPicPr>
          <p:nvPr/>
        </p:nvPicPr>
        <p:blipFill>
          <a:blip r:embed="rId2"/>
          <a:stretch>
            <a:fillRect/>
          </a:stretch>
        </p:blipFill>
        <p:spPr>
          <a:xfrm>
            <a:off x="576243" y="542827"/>
            <a:ext cx="7141727" cy="4570703"/>
          </a:xfrm>
          <a:prstGeom prst="rect">
            <a:avLst/>
          </a:prstGeom>
        </p:spPr>
      </p:pic>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AB4F4BD-88F2-D198-E120-DEF507EAF6BD}"/>
              </a:ext>
            </a:extLst>
          </p:cNvPr>
          <p:cNvSpPr txBox="1"/>
          <p:nvPr/>
        </p:nvSpPr>
        <p:spPr>
          <a:xfrm>
            <a:off x="7717970" y="1410383"/>
            <a:ext cx="4282984" cy="351194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Figure 1: Fishbone Diagram (Cause and Effect Diagram)Source: Adapted from </a:t>
            </a:r>
            <a:r>
              <a:rPr lang="en-US" dirty="0" err="1"/>
              <a:t>Ecobici</a:t>
            </a:r>
            <a:r>
              <a:rPr lang="en-US" dirty="0"/>
              <a:t> (2017) and East London NHS Foundation Trust (n.d.).</a:t>
            </a:r>
          </a:p>
        </p:txBody>
      </p:sp>
      <p:sp>
        <p:nvSpPr>
          <p:cNvPr id="18"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8427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TextBox 2">
            <a:extLst>
              <a:ext uri="{FF2B5EF4-FFF2-40B4-BE49-F238E27FC236}">
                <a16:creationId xmlns:a16="http://schemas.microsoft.com/office/drawing/2014/main" id="{4E618102-A676-1368-8103-126BCB7828B2}"/>
              </a:ext>
            </a:extLst>
          </p:cNvPr>
          <p:cNvGraphicFramePr/>
          <p:nvPr>
            <p:extLst>
              <p:ext uri="{D42A27DB-BD31-4B8C-83A1-F6EECF244321}">
                <p14:modId xmlns:p14="http://schemas.microsoft.com/office/powerpoint/2010/main" val="3549092975"/>
              </p:ext>
            </p:extLst>
          </p:nvPr>
        </p:nvGraphicFramePr>
        <p:xfrm>
          <a:off x="685800" y="936172"/>
          <a:ext cx="10820400" cy="4934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2222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BF9BD40-F4F8-ACFC-E07B-8C133B2E2C06}"/>
              </a:ext>
            </a:extLst>
          </p:cNvPr>
          <p:cNvSpPr txBox="1"/>
          <p:nvPr/>
        </p:nvSpPr>
        <p:spPr>
          <a:xfrm>
            <a:off x="598715" y="423829"/>
            <a:ext cx="11059885" cy="7509748"/>
          </a:xfrm>
          <a:prstGeom prst="rect">
            <a:avLst/>
          </a:prstGeom>
          <a:noFill/>
        </p:spPr>
        <p:txBody>
          <a:bodyPr wrap="square">
            <a:spAutoFit/>
          </a:bodyPr>
          <a:lstStyle/>
          <a:p>
            <a:pPr algn="ctr">
              <a:buNone/>
            </a:pPr>
            <a:r>
              <a:rPr lang="en-GB" sz="3200" b="1" dirty="0"/>
              <a:t>Reference List</a:t>
            </a:r>
          </a:p>
          <a:p>
            <a:pPr>
              <a:buNone/>
            </a:pPr>
            <a:endParaRPr lang="en-GB" dirty="0"/>
          </a:p>
          <a:p>
            <a:r>
              <a:rPr lang="en-GB" dirty="0"/>
              <a:t>Care Quality Commission (CQC) (2023) </a:t>
            </a:r>
            <a:r>
              <a:rPr lang="en-GB" i="1" dirty="0"/>
              <a:t>Guidance for providers on meeting the regulations</a:t>
            </a:r>
            <a:r>
              <a:rPr lang="en-GB" dirty="0"/>
              <a:t>. Available at: </a:t>
            </a:r>
            <a:r>
              <a:rPr lang="en-GB" dirty="0">
                <a:hlinkClick r:id="rId2">
                  <a:extLst>
                    <a:ext uri="{A12FA001-AC4F-418D-AE19-62706E023703}">
                      <ahyp:hlinkClr xmlns:ahyp="http://schemas.microsoft.com/office/drawing/2018/hyperlinkcolor" val="tx"/>
                    </a:ext>
                  </a:extLst>
                </a:hlinkClick>
              </a:rPr>
              <a:t>https://www.cqc.org.uk/</a:t>
            </a:r>
            <a:r>
              <a:rPr lang="en-GB" dirty="0"/>
              <a:t> (Accessed: 6 June 2026).</a:t>
            </a:r>
          </a:p>
          <a:p>
            <a:r>
              <a:rPr lang="en-GB" dirty="0"/>
              <a:t>Ecobici, M. L., 2017. </a:t>
            </a:r>
            <a:r>
              <a:rPr lang="en-GB" i="1" dirty="0"/>
              <a:t>The analysis of causes and effects of a phenomenon by means of the fishbone diagram</a:t>
            </a:r>
            <a:r>
              <a:rPr lang="en-GB" dirty="0"/>
              <a:t>. </a:t>
            </a:r>
            <a:r>
              <a:rPr lang="en-GB" i="1" dirty="0"/>
              <a:t>Annals of the "Constantin </a:t>
            </a:r>
            <a:r>
              <a:rPr lang="en-GB" i="1" dirty="0" err="1"/>
              <a:t>Brâncuși</a:t>
            </a:r>
            <a:r>
              <a:rPr lang="en-GB" i="1" dirty="0"/>
              <a:t>" University of Târgu Jiu, Economy Series</a:t>
            </a:r>
            <a:r>
              <a:rPr lang="en-GB" dirty="0"/>
              <a:t>, 5, pp. 97–103.</a:t>
            </a:r>
          </a:p>
          <a:p>
            <a:r>
              <a:rPr lang="en-GB" dirty="0"/>
              <a:t>East London NHS Foundation Trust (n.d.) </a:t>
            </a:r>
            <a:r>
              <a:rPr lang="en-GB" i="1" dirty="0"/>
              <a:t>Cause and effect diagram (fish bone).</a:t>
            </a:r>
            <a:r>
              <a:rPr lang="en-GB" dirty="0"/>
              <a:t> Available at: </a:t>
            </a:r>
            <a:r>
              <a:rPr lang="en-GB" dirty="0">
                <a:hlinkClick r:id="rId3"/>
              </a:rPr>
              <a:t>https://qi.elft.nhs.uk/resource/cause-and-effect-diagram-fish-bone</a:t>
            </a:r>
            <a:r>
              <a:rPr lang="en-GB" dirty="0"/>
              <a:t> (Accessed: 21 June 2026).</a:t>
            </a:r>
          </a:p>
          <a:p>
            <a:r>
              <a:rPr lang="en-GB" dirty="0"/>
              <a:t>Health and Care Professions Council (HCPC) (2023) </a:t>
            </a:r>
            <a:r>
              <a:rPr lang="en-GB" i="1" dirty="0"/>
              <a:t>Standards of proficiency</a:t>
            </a:r>
            <a:r>
              <a:rPr lang="en-GB" dirty="0"/>
              <a:t>. Available at: </a:t>
            </a:r>
            <a:r>
              <a:rPr lang="en-GB" dirty="0">
                <a:hlinkClick r:id="rId4">
                  <a:extLst>
                    <a:ext uri="{A12FA001-AC4F-418D-AE19-62706E023703}">
                      <ahyp:hlinkClr xmlns:ahyp="http://schemas.microsoft.com/office/drawing/2018/hyperlinkcolor" val="tx"/>
                    </a:ext>
                  </a:extLst>
                </a:hlinkClick>
              </a:rPr>
              <a:t>https://www.hcpc-uk.org/standards/standards-of-proficiency/</a:t>
            </a:r>
            <a:r>
              <a:rPr lang="en-GB" dirty="0"/>
              <a:t> (Accessed: 15 September 2025).</a:t>
            </a:r>
          </a:p>
          <a:p>
            <a:r>
              <a:rPr lang="en-GB" dirty="0"/>
              <a:t>NHS England (2023) </a:t>
            </a:r>
            <a:r>
              <a:rPr lang="en-GB" i="1" dirty="0"/>
              <a:t>NHS Long Term Workforce Plan</a:t>
            </a:r>
            <a:r>
              <a:rPr lang="en-GB" dirty="0"/>
              <a:t>. Available at: </a:t>
            </a:r>
            <a:r>
              <a:rPr lang="en-GB" dirty="0">
                <a:hlinkClick r:id="rId5">
                  <a:extLst>
                    <a:ext uri="{A12FA001-AC4F-418D-AE19-62706E023703}">
                      <ahyp:hlinkClr xmlns:ahyp="http://schemas.microsoft.com/office/drawing/2018/hyperlinkcolor" val="tx"/>
                    </a:ext>
                  </a:extLst>
                </a:hlinkClick>
              </a:rPr>
              <a:t>https://www.england.nhs.uk/long-read/nhs-long-term-workforce-plan/</a:t>
            </a:r>
            <a:r>
              <a:rPr lang="en-GB" dirty="0"/>
              <a:t> (Accessed: 15 September 2025).</a:t>
            </a:r>
          </a:p>
          <a:p>
            <a:r>
              <a:rPr lang="en-GB" dirty="0"/>
              <a:t>NHS England (2024) </a:t>
            </a:r>
            <a:r>
              <a:rPr lang="en-GB" i="1" dirty="0"/>
              <a:t>The NHS Constitution for England</a:t>
            </a:r>
            <a:r>
              <a:rPr lang="en-GB" dirty="0"/>
              <a:t>. Available at: </a:t>
            </a:r>
            <a:r>
              <a:rPr lang="en-GB" dirty="0">
                <a:hlinkClick r:id="rId6">
                  <a:extLst>
                    <a:ext uri="{A12FA001-AC4F-418D-AE19-62706E023703}">
                      <ahyp:hlinkClr xmlns:ahyp="http://schemas.microsoft.com/office/drawing/2018/hyperlinkcolor" val="tx"/>
                    </a:ext>
                  </a:extLst>
                </a:hlinkClick>
              </a:rPr>
              <a:t>https://www.england.nhs.uk/</a:t>
            </a:r>
            <a:r>
              <a:rPr lang="en-GB" dirty="0"/>
              <a:t> (Accessed: 6 June 2026).</a:t>
            </a:r>
          </a:p>
          <a:p>
            <a:r>
              <a:rPr lang="en-GB" dirty="0"/>
              <a:t>Proaction International (n.d.) </a:t>
            </a:r>
            <a:r>
              <a:rPr lang="en-GB" i="1" dirty="0"/>
              <a:t>5 Whys Method: Root Cause Analysis to Solve Problems Faster</a:t>
            </a:r>
            <a:r>
              <a:rPr lang="en-GB" dirty="0"/>
              <a:t>. Available at: </a:t>
            </a:r>
            <a:r>
              <a:rPr lang="en-GB" dirty="0">
                <a:hlinkClick r:id="rId7">
                  <a:extLst>
                    <a:ext uri="{A12FA001-AC4F-418D-AE19-62706E023703}">
                      <ahyp:hlinkClr xmlns:ahyp="http://schemas.microsoft.com/office/drawing/2018/hyperlinkcolor" val="tx"/>
                    </a:ext>
                  </a:extLst>
                </a:hlinkClick>
              </a:rPr>
              <a:t>https://blog.proactioninternational.com/en/tag/continuous-improvement/page/4</a:t>
            </a:r>
            <a:r>
              <a:rPr lang="en-GB" dirty="0"/>
              <a:t> (Accessed: 15 September 2025).</a:t>
            </a:r>
          </a:p>
          <a:p>
            <a:r>
              <a:rPr lang="en-GB" dirty="0"/>
              <a:t>Skills for Care (2023) </a:t>
            </a:r>
            <a:r>
              <a:rPr lang="en-GB" i="1" dirty="0"/>
              <a:t>Core skills for adult social care</a:t>
            </a:r>
            <a:r>
              <a:rPr lang="en-GB" dirty="0"/>
              <a:t>. Available at: </a:t>
            </a:r>
            <a:r>
              <a:rPr lang="en-GB" dirty="0">
                <a:hlinkClick r:id="rId8">
                  <a:extLst>
                    <a:ext uri="{A12FA001-AC4F-418D-AE19-62706E023703}">
                      <ahyp:hlinkClr xmlns:ahyp="http://schemas.microsoft.com/office/drawing/2018/hyperlinkcolor" val="tx"/>
                    </a:ext>
                  </a:extLst>
                </a:hlinkClick>
              </a:rPr>
              <a:t>https://www.skillsforcare.org.uk/</a:t>
            </a:r>
            <a:r>
              <a:rPr lang="en-GB" dirty="0"/>
              <a:t> (Accessed: 6 June 2026).</a:t>
            </a:r>
          </a:p>
          <a:p>
            <a:br>
              <a:rPr lang="en-GB" dirty="0"/>
            </a:br>
            <a:endParaRPr lang="en-GB" dirty="0"/>
          </a:p>
          <a:p>
            <a:endParaRPr lang="en-GB" dirty="0"/>
          </a:p>
          <a:p>
            <a:br>
              <a:rPr lang="en-GB" dirty="0"/>
            </a:br>
            <a:endParaRPr lang="en-GB" dirty="0"/>
          </a:p>
          <a:p>
            <a:pPr>
              <a:buNone/>
            </a:pPr>
            <a:endParaRPr lang="en-GB" dirty="0"/>
          </a:p>
        </p:txBody>
      </p:sp>
    </p:spTree>
    <p:extLst>
      <p:ext uri="{BB962C8B-B14F-4D97-AF65-F5344CB8AC3E}">
        <p14:creationId xmlns:p14="http://schemas.microsoft.com/office/powerpoint/2010/main" val="1204835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220</TotalTime>
  <Words>1096</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Problem solving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poonam Bhara</dc:creator>
  <cp:lastModifiedBy>poonam Bhara</cp:lastModifiedBy>
  <cp:revision>2</cp:revision>
  <dcterms:created xsi:type="dcterms:W3CDTF">2026-06-06T13:10:30Z</dcterms:created>
  <dcterms:modified xsi:type="dcterms:W3CDTF">2026-06-21T20:53:45Z</dcterms:modified>
</cp:coreProperties>
</file>