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7" r:id="rId4"/>
    <p:sldId id="259" r:id="rId5"/>
    <p:sldId id="265" r:id="rId6"/>
    <p:sldId id="260" r:id="rId7"/>
    <p:sldId id="261" r:id="rId8"/>
    <p:sldId id="263" r:id="rId9"/>
    <p:sldId id="264" r:id="rId10"/>
    <p:sldId id="266" r:id="rId11"/>
    <p:sldId id="267" r:id="rId12"/>
    <p:sldId id="262"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5" autoAdjust="0"/>
    <p:restoredTop sz="62577" autoAdjust="0"/>
  </p:normalViewPr>
  <p:slideViewPr>
    <p:cSldViewPr snapToGrid="0">
      <p:cViewPr varScale="1">
        <p:scale>
          <a:sx n="52" d="100"/>
          <a:sy n="52" d="100"/>
        </p:scale>
        <p:origin x="-1768" y="-56"/>
      </p:cViewPr>
      <p:guideLst>
        <p:guide orient="horz" pos="2160"/>
        <p:guide pos="2880"/>
      </p:guideLst>
    </p:cSldViewPr>
  </p:slideViewPr>
  <p:notesTextViewPr>
    <p:cViewPr>
      <p:scale>
        <a:sx n="1" d="1"/>
        <a:sy n="1" d="1"/>
      </p:scale>
      <p:origin x="0" y="1048"/>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61230A-B424-442A-9CCE-7CDE78C48DF8}" type="datetimeFigureOut">
              <a:rPr lang="en-US" smtClean="0"/>
              <a:t>12/26/2019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79B91F-0F42-40E1-BF1A-325D80701F68}" type="slidenum">
              <a:rPr lang="en-US" smtClean="0"/>
              <a:t>‹#›</a:t>
            </a:fld>
            <a:endParaRPr lang="en-US"/>
          </a:p>
        </p:txBody>
      </p:sp>
    </p:spTree>
    <p:extLst>
      <p:ext uri="{BB962C8B-B14F-4D97-AF65-F5344CB8AC3E}">
        <p14:creationId xmlns:p14="http://schemas.microsoft.com/office/powerpoint/2010/main" val="1322145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Although anthropologists and scientists are highly</a:t>
            </a:r>
            <a:r>
              <a:rPr lang="en-US" baseline="0" dirty="0" smtClean="0"/>
              <a:t> </a:t>
            </a:r>
            <a:r>
              <a:rPr lang="en-US" dirty="0" smtClean="0"/>
              <a:t>inquisitive people and love to</a:t>
            </a:r>
            <a:r>
              <a:rPr lang="en-US" baseline="0" dirty="0" smtClean="0"/>
              <a:t> question any given assumptions, I will attempt throughout this presentation to demonstrate that they don’t have that much more in common.  The question of whether Anthropology is a science may seem outdated but it is still part of the anthropological debate today. I will endeavor to convince you that anthropologists are not hard scientists but are skillful artists who bring to the discipline much needed elasticity, freedom of interpretation and a unique openness, impossible to reach through the closed tunnel of hard science.  </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1</a:t>
            </a:fld>
            <a:endParaRPr lang="en-US"/>
          </a:p>
        </p:txBody>
      </p:sp>
    </p:spTree>
    <p:extLst>
      <p:ext uri="{BB962C8B-B14F-4D97-AF65-F5344CB8AC3E}">
        <p14:creationId xmlns:p14="http://schemas.microsoft.com/office/powerpoint/2010/main" val="671671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 me take you through</a:t>
            </a:r>
            <a:r>
              <a:rPr lang="en-US" baseline="0" dirty="0" smtClean="0"/>
              <a:t> the agenda:</a:t>
            </a:r>
          </a:p>
          <a:p>
            <a:r>
              <a:rPr lang="en-US" baseline="0" dirty="0" smtClean="0"/>
              <a:t>I will start by explaining the different definitions of both Science and Art. We will also explore what is their respective missions.</a:t>
            </a:r>
          </a:p>
          <a:p>
            <a:r>
              <a:rPr lang="en-US" baseline="0" dirty="0" smtClean="0"/>
              <a:t>Once the definitions are laid, I will zoom in into the skills required when conducting ethnographic research and will illustrate the artistry in this key process.</a:t>
            </a:r>
          </a:p>
          <a:p>
            <a:r>
              <a:rPr lang="en-US" baseline="0" dirty="0" smtClean="0"/>
              <a:t>I will once again distance science from anthropology by underlying the reasons why anthropology is not about absolute but more about experience.</a:t>
            </a:r>
          </a:p>
          <a:p>
            <a:r>
              <a:rPr lang="en-US" baseline="0" dirty="0" smtClean="0"/>
              <a:t>I wanted to finish off by giving a concrete example of how businesses which use scientific methods to understand their consumers are turning to anthropology to give them a different insight into how their customers really think and achieve amazing results.</a:t>
            </a:r>
          </a:p>
          <a:p>
            <a:r>
              <a:rPr lang="en-US" baseline="0" dirty="0" smtClean="0"/>
              <a:t>I will then close the presentation with some final statements</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2</a:t>
            </a:fld>
            <a:endParaRPr lang="en-US"/>
          </a:p>
        </p:txBody>
      </p:sp>
    </p:spTree>
    <p:extLst>
      <p:ext uri="{BB962C8B-B14F-4D97-AF65-F5344CB8AC3E}">
        <p14:creationId xmlns:p14="http://schemas.microsoft.com/office/powerpoint/2010/main" val="1571775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Scientific truth </a:t>
            </a:r>
            <a:r>
              <a:rPr lang="en-US" sz="1200" kern="1200" dirty="0" smtClean="0">
                <a:solidFill>
                  <a:schemeClr val="tx1"/>
                </a:solidFill>
                <a:effectLst/>
                <a:latin typeface="+mn-lt"/>
                <a:ea typeface="+mn-ea"/>
                <a:cs typeface="+mn-cs"/>
              </a:rPr>
              <a:t>is based on facts. Only facts matter. Verified, reproducible facts are the bedrock of </a:t>
            </a:r>
            <a:r>
              <a:rPr lang="en-US" sz="1200" b="0" kern="1200" dirty="0" smtClean="0">
                <a:solidFill>
                  <a:schemeClr val="tx1"/>
                </a:solidFill>
                <a:effectLst/>
                <a:latin typeface="+mn-lt"/>
                <a:ea typeface="+mn-ea"/>
                <a:cs typeface="+mn-cs"/>
              </a:rPr>
              <a:t>scientific truth.</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a:t>
            </a:r>
            <a:r>
              <a:rPr lang="en-US" sz="1200" kern="1200" baseline="0" dirty="0" smtClean="0">
                <a:solidFill>
                  <a:schemeClr val="tx1"/>
                </a:solidFill>
                <a:effectLst/>
                <a:latin typeface="+mn-lt"/>
                <a:ea typeface="+mn-ea"/>
                <a:cs typeface="+mn-cs"/>
              </a:rPr>
              <a:t> can add to those characteristics the following: </a:t>
            </a:r>
            <a:r>
              <a:rPr lang="en-US" dirty="0" smtClean="0"/>
              <a:t>mathematical models, a high degree of accuracy and objectivity and generally applying a purer form of the scientific method.</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Science has enabled humanity to cure</a:t>
            </a:r>
            <a:r>
              <a:rPr lang="en-US" sz="1200" kern="1200" baseline="0" dirty="0" smtClean="0">
                <a:solidFill>
                  <a:schemeClr val="tx1"/>
                </a:solidFill>
                <a:effectLst/>
                <a:latin typeface="+mn-lt"/>
                <a:ea typeface="+mn-ea"/>
                <a:cs typeface="+mn-cs"/>
              </a:rPr>
              <a:t> diseases, put men on the moon, channel the power of the sun to generate consumable and clean energy, just to name a few accomplishments.  There is no denying that science has a key role to play in humankind’s developments.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3</a:t>
            </a:fld>
            <a:endParaRPr lang="en-US"/>
          </a:p>
        </p:txBody>
      </p:sp>
    </p:spTree>
    <p:extLst>
      <p:ext uri="{BB962C8B-B14F-4D97-AF65-F5344CB8AC3E}">
        <p14:creationId xmlns:p14="http://schemas.microsoft.com/office/powerpoint/2010/main" val="315282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It encompasses a diverse range of human activities, creations and ways of expression, including music, literature, film, sculpture and paintings.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does not imply that the purpose of art is “vague” but that it has had many unique, different reasons for being created.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Art is not based on evidence, but on experience. Art does not confine to logic, it is an expression of feelings. The purpose of art is not to produce a product. The purpose of art is to produce thinking. The secret is not the mechanics or technical skill that create art – but the process of introspection and different levels of contemplation that generate it.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Who can not feel</a:t>
            </a:r>
            <a:r>
              <a:rPr lang="en-US" sz="1200" kern="1200" baseline="0" dirty="0" smtClean="0">
                <a:solidFill>
                  <a:schemeClr val="tx1"/>
                </a:solidFill>
                <a:effectLst/>
                <a:latin typeface="+mn-lt"/>
                <a:ea typeface="+mn-ea"/>
                <a:cs typeface="+mn-cs"/>
              </a:rPr>
              <a:t> moved when standing in front of a painting from either Claude Monet, Pablo Picasso or Salvador Dali?  Who can not reflect on their own cultures and question their values when gazing into the brilliance of a Banksy creation? </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4</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err="1" smtClean="0">
                <a:solidFill>
                  <a:schemeClr val="tx1"/>
                </a:solidFill>
                <a:effectLst/>
                <a:latin typeface="+mn-lt"/>
                <a:ea typeface="+mn-ea"/>
                <a:cs typeface="+mn-cs"/>
              </a:rPr>
              <a:t>Noone</a:t>
            </a:r>
            <a:r>
              <a:rPr lang="en-US" sz="1200" kern="1200" baseline="0" dirty="0" smtClean="0">
                <a:solidFill>
                  <a:schemeClr val="tx1"/>
                </a:solidFill>
                <a:effectLst/>
                <a:latin typeface="+mn-lt"/>
                <a:ea typeface="+mn-ea"/>
                <a:cs typeface="+mn-cs"/>
              </a:rPr>
              <a:t> can deny the utter genius of Leonardo da Vinci.  His two paintings the Mona Lisa and the Last Supper, whose fame transcend time, race, cultures.  It was </a:t>
            </a:r>
            <a:r>
              <a:rPr lang="en-US" b="0" dirty="0" smtClean="0"/>
              <a:t>Leonardo's</a:t>
            </a:r>
            <a:r>
              <a:rPr lang="en-US" dirty="0" smtClean="0"/>
              <a:t> designs and art which later helped invent things like the tank, parachute, helicopter and many other inventions.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Here we see the design of a wing later used for a flying device.</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5</a:t>
            </a:fld>
            <a:endParaRPr lang="en-US"/>
          </a:p>
        </p:txBody>
      </p:sp>
    </p:spTree>
    <p:extLst>
      <p:ext uri="{BB962C8B-B14F-4D97-AF65-F5344CB8AC3E}">
        <p14:creationId xmlns:p14="http://schemas.microsoft.com/office/powerpoint/2010/main" val="3987141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smtClean="0"/>
              <a:t>Ethnography </a:t>
            </a:r>
            <a:r>
              <a:rPr lang="en-US" dirty="0" smtClean="0"/>
              <a:t>is the primary method of social and cultural </a:t>
            </a:r>
            <a:r>
              <a:rPr lang="en-US" b="0" dirty="0" smtClean="0"/>
              <a:t>anthropology</a:t>
            </a:r>
            <a:r>
              <a:rPr lang="en-US" b="1" dirty="0" smtClean="0"/>
              <a:t>. </a:t>
            </a:r>
            <a:r>
              <a:rPr lang="en-US" dirty="0" smtClean="0"/>
              <a:t>It</a:t>
            </a:r>
            <a:r>
              <a:rPr lang="en-US" baseline="0" dirty="0" smtClean="0"/>
              <a:t> is the</a:t>
            </a:r>
            <a:r>
              <a:rPr lang="en-US" dirty="0" smtClean="0"/>
              <a:t> study and systematic recording of human cultures which</a:t>
            </a:r>
            <a:r>
              <a:rPr lang="en-US" baseline="0" dirty="0" smtClean="0"/>
              <a:t> often results as</a:t>
            </a:r>
            <a:r>
              <a:rPr lang="en-US" dirty="0" smtClean="0"/>
              <a:t> a descriptive work produced from such research.</a:t>
            </a:r>
          </a:p>
          <a:p>
            <a:endParaRPr lang="en-US" b="1" dirty="0" smtClean="0"/>
          </a:p>
          <a:p>
            <a:r>
              <a:rPr lang="en-US" dirty="0" smtClean="0"/>
              <a:t>The </a:t>
            </a:r>
            <a:r>
              <a:rPr lang="en-US" b="0" dirty="0" smtClean="0"/>
              <a:t>goal of an ethnographer </a:t>
            </a:r>
            <a:r>
              <a:rPr lang="en-US" dirty="0" smtClean="0"/>
              <a:t>is to develop a rich understanding of how and why people think, behave, and interact as they do in a given community or organization, and most importantly, to understand these things from an emic perspective.</a:t>
            </a:r>
          </a:p>
          <a:p>
            <a:endParaRPr lang="en-US" b="1" dirty="0" smtClean="0"/>
          </a:p>
          <a:p>
            <a:r>
              <a:rPr lang="en-US" dirty="0" smtClean="0"/>
              <a:t>In order to gain such a rich understanding, I would present to you that the ethnographer</a:t>
            </a:r>
            <a:r>
              <a:rPr lang="en-US" baseline="0" dirty="0" smtClean="0"/>
              <a:t> </a:t>
            </a:r>
            <a:r>
              <a:rPr lang="en-US" dirty="0" smtClean="0"/>
              <a:t>has to be skillful in</a:t>
            </a:r>
            <a:r>
              <a:rPr lang="en-US" baseline="0" dirty="0" smtClean="0"/>
              <a:t> </a:t>
            </a:r>
            <a:r>
              <a:rPr lang="en-US" dirty="0" smtClean="0"/>
              <a:t>becoming a trusted insider.  Ethnography</a:t>
            </a:r>
            <a:r>
              <a:rPr lang="en-US" baseline="0" dirty="0" smtClean="0"/>
              <a:t> is unlike any other research I have encountered before.  There are no pointed questions in the interview process.  It is a far more in-depth research which allows for an immerse relationship with the participant.  This in turn allows for a more holistic observation.  It is all about studying people on their terms, they are the one controlling the narrative.  The art is very much in 1. becoming trusted so that barriers come down and you are invited to watch and hear the real stories and 2. in observing the” as is” with minimum interference from our own judgements, values and biases.  This, I believe, is art and not science.  There is no algebra that will enable a human to trust another human and feel comfortable enough to share the real reasons why we do things the way we do them and more importantly why we do them in a certain way.  Very often, this is linked with subconscious motivations, which are by far more telling that the conscious ones.</a:t>
            </a:r>
          </a:p>
          <a:p>
            <a:endParaRPr lang="en-US" baseline="0" dirty="0" smtClean="0"/>
          </a:p>
          <a:p>
            <a:r>
              <a:rPr lang="en-US" baseline="0" dirty="0" smtClean="0"/>
              <a:t>I would add that this is the main strength of anthropologists/ethnographers and puts them in a unique position to bypass superficial interpretations and provide a key insight into the real motives of humanity and its place in the universe. </a:t>
            </a:r>
          </a:p>
          <a:p>
            <a:endParaRPr lang="en-US" baseline="0" dirty="0" smtClean="0"/>
          </a:p>
          <a:p>
            <a:r>
              <a:rPr lang="en-US" sz="1200" kern="1200" dirty="0" smtClean="0">
                <a:solidFill>
                  <a:schemeClr val="tx1"/>
                </a:solidFill>
                <a:effectLst/>
                <a:latin typeface="+mn-lt"/>
                <a:ea typeface="+mn-ea"/>
                <a:cs typeface="+mn-cs"/>
              </a:rPr>
              <a:t>Ethnographic evidence</a:t>
            </a:r>
            <a:r>
              <a:rPr lang="en-US" sz="1200" kern="1200" baseline="0" dirty="0" smtClean="0">
                <a:solidFill>
                  <a:schemeClr val="tx1"/>
                </a:solidFill>
                <a:effectLst/>
                <a:latin typeface="+mn-lt"/>
                <a:ea typeface="+mn-ea"/>
                <a:cs typeface="+mn-cs"/>
              </a:rPr>
              <a:t> is not factual, is not description, is not pure observation, it is interpretation.  Nonetheless interpretation is not to be disregarded and not to be frowned upon.  As mentioned above, anthropology is about rich interpretation.   How could a rigid and hard scientist with strict boundaries of experiment, achieve such rich interpretation?  I hereby suggest that most of the time it is the rigidity that prevents them from achieving this depth of observation. </a:t>
            </a:r>
            <a:r>
              <a:rPr lang="en-US" baseline="0" dirty="0" smtClean="0"/>
              <a:t>I  strongly suggest that </a:t>
            </a:r>
            <a:r>
              <a:rPr lang="en-US" sz="1200" kern="1200" baseline="0" dirty="0" smtClean="0">
                <a:solidFill>
                  <a:schemeClr val="tx1"/>
                </a:solidFill>
                <a:effectLst/>
                <a:latin typeface="+mn-lt"/>
                <a:ea typeface="+mn-ea"/>
                <a:cs typeface="+mn-cs"/>
              </a:rPr>
              <a:t>s</a:t>
            </a:r>
            <a:r>
              <a:rPr lang="en-US" sz="1200" kern="1200" dirty="0" smtClean="0">
                <a:solidFill>
                  <a:schemeClr val="tx1"/>
                </a:solidFill>
                <a:effectLst/>
                <a:latin typeface="+mn-lt"/>
                <a:ea typeface="+mn-ea"/>
                <a:cs typeface="+mn-cs"/>
              </a:rPr>
              <a:t>ometimes it’s in dropping the systematic part of the research that we can see things we normally wouldn’t.  Sometimes it is the “going with the flow” that allows the unseen to be seen. </a:t>
            </a:r>
            <a:endParaRPr lang="en-US" sz="1200" kern="1200" baseline="0" dirty="0" smtClean="0">
              <a:solidFill>
                <a:schemeClr val="tx1"/>
              </a:solidFill>
              <a:effectLst/>
              <a:latin typeface="+mn-lt"/>
              <a:ea typeface="+mn-ea"/>
              <a:cs typeface="+mn-cs"/>
            </a:endParaRPr>
          </a:p>
          <a:p>
            <a:endParaRPr lang="en-US" sz="1200" kern="1200" baseline="0" dirty="0" smtClean="0">
              <a:solidFill>
                <a:schemeClr val="tx1"/>
              </a:solidFill>
              <a:effectLst/>
              <a:latin typeface="+mn-lt"/>
              <a:ea typeface="+mn-ea"/>
              <a:cs typeface="+mn-cs"/>
            </a:endParaRPr>
          </a:p>
          <a:p>
            <a:r>
              <a:rPr lang="en-US" sz="1200" kern="1200" baseline="0" dirty="0" smtClean="0">
                <a:solidFill>
                  <a:schemeClr val="tx1"/>
                </a:solidFill>
                <a:effectLst/>
                <a:latin typeface="+mn-lt"/>
                <a:ea typeface="+mn-ea"/>
                <a:cs typeface="+mn-cs"/>
              </a:rPr>
              <a:t>This is what art is about: artists generate art from a profound knowledge of the cultural context they are studying.  This work serves to make visible to its audience, aspects of that context and by doing so make strange features of its world visible, which otherwise might have been overlooked.</a:t>
            </a:r>
          </a:p>
          <a:p>
            <a:endParaRPr lang="en-US" sz="1200" kern="1200" baseline="0" dirty="0" smtClean="0">
              <a:solidFill>
                <a:schemeClr val="tx1"/>
              </a:solidFill>
              <a:effectLst/>
              <a:latin typeface="+mn-lt"/>
              <a:ea typeface="+mn-ea"/>
              <a:cs typeface="+mn-cs"/>
            </a:endParaRPr>
          </a:p>
          <a:p>
            <a:r>
              <a:rPr lang="en-US" sz="1200" kern="1200" baseline="0" dirty="0" smtClean="0">
                <a:solidFill>
                  <a:schemeClr val="tx1"/>
                </a:solidFill>
                <a:effectLst/>
                <a:latin typeface="+mn-lt"/>
                <a:ea typeface="+mn-ea"/>
                <a:cs typeface="+mn-cs"/>
              </a:rPr>
              <a:t>Anthropologists as artists enable us to move away from conceptual notions, ethnocentric view points only available to an elitist and esoteric community.  Artists enable us to feel and there is nothing else to solve.</a:t>
            </a:r>
            <a:endParaRPr lang="en-US" dirty="0"/>
          </a:p>
        </p:txBody>
      </p:sp>
      <p:sp>
        <p:nvSpPr>
          <p:cNvPr id="4" name="Slide Number Placeholder 3"/>
          <p:cNvSpPr>
            <a:spLocks noGrp="1"/>
          </p:cNvSpPr>
          <p:nvPr>
            <p:ph type="sldNum" sz="quarter" idx="10"/>
          </p:nvPr>
        </p:nvSpPr>
        <p:spPr/>
        <p:txBody>
          <a:bodyPr/>
          <a:lstStyle/>
          <a:p>
            <a:fld id="{3E79B91F-0F42-40E1-BF1A-325D80701F68}" type="slidenum">
              <a:rPr lang="en-US" smtClean="0"/>
              <a:t>6</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In science, conclusion of research is either true or false.  It’ s either one or the other but never a matter of representation.  Anthropology being the study of humans, I find it impossible to evaluate humans’ experiences in a true or false context.  Humans live in a reality that is textured, nuanced and complicated.  We are all situated in a context.  Therefore if we are to understand human </a:t>
            </a:r>
            <a:r>
              <a:rPr lang="en-US" baseline="0" dirty="0" err="1" smtClean="0"/>
              <a:t>behaviours</a:t>
            </a:r>
            <a:r>
              <a:rPr lang="en-US" baseline="0" dirty="0" smtClean="0"/>
              <a:t>, then we must understand the context.  For me, this is the argument for the holistic versus the </a:t>
            </a:r>
            <a:r>
              <a:rPr lang="en-US" baseline="0" dirty="0" err="1" smtClean="0"/>
              <a:t>atomised</a:t>
            </a:r>
            <a:r>
              <a:rPr lang="en-US" baseline="0" dirty="0" smtClean="0"/>
              <a:t> / for the artistry versus the science.  I will even go as far as saying that letting absolute definitions and true or false judgements into anthropology could become a real danger.  Who are we to know what is right and what is wrong?  How do we judge who are the oppressed and the oppressors?  Are they not both informants providing key information for our overall understanding? How can we maintain our non-judgmental observer status when science is making decisions as to what is true or false?  I would view this as being contrary to the very essence of our discipline.</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Ethnography</a:t>
            </a:r>
            <a:r>
              <a:rPr lang="en-US" baseline="0" dirty="0" smtClean="0"/>
              <a:t> as we saw in the previous slides is about writing and reflection and this represents the antithesis of science.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Another argument against anthropologists as scientists is the fact that one of the tasks of science is to generate replicable knowledge, to get something right again and again .  Experiments can be made by different people but by following strict formulas/steps, the outcome will be the same regardless of who is conducting the experiment. This is called interchangeability. Interchangeability is the cornerstone of all sciences. The same can not be said for anthropology.  Different ethnographers could be observing the same target, by trying to the best of their ability to delete their biases, and still might come to different observations and understanding of what the object is that they are observing.</a:t>
            </a: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Using a very simplistic metaphor to underline the difference between science and anthropology, I will say that if hard science can help us determine if a person is a man or a woman, anthropologists can help us understand what it means to experience masculinity and femininity.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What other discipline can provide such granularity? None.  Anthropology is unique and it is time it renders the debate of anthropology as a science obsolete and fully embrace its artistic weight without shame.</a:t>
            </a:r>
            <a:endParaRPr lang="en-US" dirty="0" smtClean="0"/>
          </a:p>
          <a:p>
            <a:endParaRPr lang="en-US" baseline="0" dirty="0" smtClean="0"/>
          </a:p>
          <a:p>
            <a:endParaRPr lang="en-US" baseline="0" dirty="0" smtClean="0"/>
          </a:p>
        </p:txBody>
      </p:sp>
      <p:sp>
        <p:nvSpPr>
          <p:cNvPr id="4" name="Slide Number Placeholder 3"/>
          <p:cNvSpPr>
            <a:spLocks noGrp="1"/>
          </p:cNvSpPr>
          <p:nvPr>
            <p:ph type="sldNum" sz="quarter" idx="10"/>
          </p:nvPr>
        </p:nvSpPr>
        <p:spPr/>
        <p:txBody>
          <a:bodyPr/>
          <a:lstStyle/>
          <a:p>
            <a:fld id="{3E79B91F-0F42-40E1-BF1A-325D80701F68}" type="slidenum">
              <a:rPr lang="en-US" smtClean="0"/>
              <a:t>7</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r>
              <a:rPr lang="en-US" baseline="0" dirty="0" smtClean="0"/>
              <a:t>Anthropology is going through a period of revival, so I believe.  For some people, anthropology still </a:t>
            </a:r>
            <a:r>
              <a:rPr lang="en-US" baseline="0" dirty="0" err="1" smtClean="0"/>
              <a:t>evoque</a:t>
            </a:r>
            <a:r>
              <a:rPr lang="en-US" baseline="0" dirty="0" smtClean="0"/>
              <a:t> some exotic far away locations.  They still imagine anthropologists wearing </a:t>
            </a:r>
            <a:r>
              <a:rPr lang="en-US" baseline="0" dirty="0" err="1" smtClean="0"/>
              <a:t>plint</a:t>
            </a:r>
            <a:r>
              <a:rPr lang="en-US" baseline="0" dirty="0" smtClean="0"/>
              <a:t> hats, kaki trousers and observing witchcrafts traditions.  This might have been true in a bygone era, in colonial times maybe, when the empire needed to know how to best exploit the natural resources and manpower of its colonies.</a:t>
            </a:r>
          </a:p>
          <a:p>
            <a:endParaRPr lang="en-US" baseline="0" dirty="0" smtClean="0"/>
          </a:p>
          <a:p>
            <a:r>
              <a:rPr lang="en-US" baseline="0" dirty="0" smtClean="0"/>
              <a:t>The discipline now recognizes that all forms of human life are fascinating, not just the distant tribes.  Anthropology can therefore be applied to ourselves, to our next door </a:t>
            </a:r>
            <a:r>
              <a:rPr lang="en-US" baseline="0" dirty="0" err="1" smtClean="0"/>
              <a:t>neighbours</a:t>
            </a:r>
            <a:r>
              <a:rPr lang="en-US" baseline="0" dirty="0" smtClean="0"/>
              <a:t> as well as to any </a:t>
            </a:r>
            <a:r>
              <a:rPr lang="en-US" baseline="0" dirty="0" err="1" smtClean="0"/>
              <a:t>organisations</a:t>
            </a:r>
            <a:r>
              <a:rPr lang="en-US" baseline="0" dirty="0" smtClean="0"/>
              <a:t>.</a:t>
            </a:r>
          </a:p>
          <a:p>
            <a:endParaRPr lang="en-US" baseline="0" dirty="0" smtClean="0"/>
          </a:p>
          <a:p>
            <a:r>
              <a:rPr lang="en-US" baseline="0" dirty="0" smtClean="0"/>
              <a:t>Companies have been using business models for years to enable to make predictions about their P and L (profit and loss), their brands, their customers.  These models are based on refined algebra, computer </a:t>
            </a:r>
            <a:r>
              <a:rPr lang="en-US" baseline="0" dirty="0" err="1" smtClean="0"/>
              <a:t>codings</a:t>
            </a:r>
            <a:r>
              <a:rPr lang="en-US" baseline="0" dirty="0" smtClean="0"/>
              <a:t> which sees people as predictable, rational business decision makers.</a:t>
            </a:r>
          </a:p>
          <a:p>
            <a:r>
              <a:rPr lang="en-US" baseline="0" dirty="0" smtClean="0"/>
              <a:t>Most of the strategies, created with a linear mode of problem solving, aim at getting the maximum profit out of the business through rational and logical analysis.  This is called “default thinking” and it borrows its ideas from hard science like </a:t>
            </a:r>
            <a:r>
              <a:rPr lang="en-US" baseline="0" dirty="0" err="1" smtClean="0"/>
              <a:t>maths</a:t>
            </a:r>
            <a:r>
              <a:rPr lang="en-US" baseline="0" dirty="0" smtClean="0"/>
              <a:t> and physics.</a:t>
            </a:r>
          </a:p>
          <a:p>
            <a:endParaRPr lang="en-US" baseline="0" dirty="0" smtClean="0"/>
          </a:p>
          <a:p>
            <a:r>
              <a:rPr lang="en-US" baseline="0" dirty="0" smtClean="0"/>
              <a:t>I believe that such models work well when a challenge demands an increase of productivity of a system but what happens when the challenge involves people’s behavior?</a:t>
            </a:r>
          </a:p>
          <a:p>
            <a:endParaRPr lang="en-US" baseline="0" dirty="0" smtClean="0"/>
          </a:p>
          <a:p>
            <a:r>
              <a:rPr lang="en-US" baseline="0" dirty="0" smtClean="0"/>
              <a:t>More and more companies are turning to anthropology. They understand that anthropologists bring a different viewpoint to the problem.  They understand that the artists can tell them a lot more about their employees, their customers than the most sophisticated algorithm.  They have come to understand that science focusses on data with properties (like margin, revenues, </a:t>
            </a:r>
            <a:r>
              <a:rPr lang="en-US" baseline="0" dirty="0" err="1" smtClean="0"/>
              <a:t>output.etc</a:t>
            </a:r>
            <a:r>
              <a:rPr lang="en-US" baseline="0" dirty="0" smtClean="0"/>
              <a:t>..) and anthropology collects data that allows them to see the way people experience such properties.</a:t>
            </a:r>
          </a:p>
        </p:txBody>
      </p:sp>
      <p:sp>
        <p:nvSpPr>
          <p:cNvPr id="4" name="Slide Number Placeholder 3"/>
          <p:cNvSpPr>
            <a:spLocks noGrp="1"/>
          </p:cNvSpPr>
          <p:nvPr>
            <p:ph type="sldNum" sz="quarter" idx="10"/>
          </p:nvPr>
        </p:nvSpPr>
        <p:spPr/>
        <p:txBody>
          <a:bodyPr/>
          <a:lstStyle/>
          <a:p>
            <a:fld id="{3E79B91F-0F42-40E1-BF1A-325D80701F68}" type="slidenum">
              <a:rPr lang="en-US" smtClean="0"/>
              <a:t>8</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r>
              <a:rPr lang="en-US" baseline="0" dirty="0" smtClean="0"/>
              <a:t>I would like to present real case studies of 2 companies that have embraced anthropology and as a result, gained real insight into their brands and businesses.</a:t>
            </a:r>
          </a:p>
        </p:txBody>
      </p:sp>
      <p:sp>
        <p:nvSpPr>
          <p:cNvPr id="4" name="Slide Number Placeholder 3"/>
          <p:cNvSpPr>
            <a:spLocks noGrp="1"/>
          </p:cNvSpPr>
          <p:nvPr>
            <p:ph type="sldNum" sz="quarter" idx="10"/>
          </p:nvPr>
        </p:nvSpPr>
        <p:spPr/>
        <p:txBody>
          <a:bodyPr/>
          <a:lstStyle/>
          <a:p>
            <a:fld id="{3E79B91F-0F42-40E1-BF1A-325D80701F68}" type="slidenum">
              <a:rPr lang="en-US" smtClean="0"/>
              <a:t>9</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r>
              <a:rPr lang="en-US" baseline="0" dirty="0" smtClean="0"/>
              <a:t>I will start with Lego, a Danish company which manufactures the Lego toy products, </a:t>
            </a:r>
            <a:r>
              <a:rPr lang="en-US" dirty="0" smtClean="0"/>
              <a:t>consisting mostly of interlocking plastic bricks.  </a:t>
            </a:r>
            <a:r>
              <a:rPr lang="en-US" baseline="0" dirty="0" smtClean="0"/>
              <a:t>When Lego Management team looked at their financial figures a few years ago, they </a:t>
            </a:r>
            <a:r>
              <a:rPr lang="en-US" baseline="0" dirty="0" err="1" smtClean="0"/>
              <a:t>realised</a:t>
            </a:r>
            <a:r>
              <a:rPr lang="en-US" baseline="0" dirty="0" smtClean="0"/>
              <a:t> that something had to change, their revenue was falling due to online and electronic games.  The new CEO Niels B. Christiansen</a:t>
            </a:r>
            <a:r>
              <a:rPr lang="en-US" dirty="0" smtClean="0"/>
              <a:t> (since</a:t>
            </a:r>
            <a:r>
              <a:rPr lang="en-US" baseline="0" dirty="0" smtClean="0"/>
              <a:t> 2017) knew that Lego needed to cut costs but he also felt that something else was being lost beyond the numbers.  He understood that financial analysis and modelling wasn’t enough to help understand their customers, he needed to widen the analysis beyond the science.  Lego didn’t need to redesign the toys, cut costs or increase distribution channels, it needed to understand the meaning of play and how it felt.  For me, this illustrates that understanding how people feel something is key in understanding and predicting why people consume.  </a:t>
            </a:r>
            <a:r>
              <a:rPr lang="en-US" baseline="0" dirty="0" err="1" smtClean="0"/>
              <a:t>Mr</a:t>
            </a:r>
            <a:r>
              <a:rPr lang="en-US" baseline="0" dirty="0" smtClean="0"/>
              <a:t> Christiansen went onto hire a team of anthropologists who went to people’s homes and observed children and parents and how play time was spent.  The anthropologists were able to see patterns that numbers could never have identified and from those patterns, a new strategic direction for Lego was taken.</a:t>
            </a:r>
          </a:p>
          <a:p>
            <a:endParaRPr lang="en-US" baseline="0" dirty="0" smtClean="0"/>
          </a:p>
          <a:p>
            <a:r>
              <a:rPr lang="en-US" baseline="0" dirty="0" smtClean="0"/>
              <a:t>Source: Financial Times, article “</a:t>
            </a:r>
            <a:r>
              <a:rPr lang="en-US" b="0" dirty="0" smtClean="0"/>
              <a:t>How Lego took to anthropology “ by Andrew Jack, 26</a:t>
            </a:r>
            <a:r>
              <a:rPr lang="en-US" b="0" baseline="30000" dirty="0" smtClean="0"/>
              <a:t>th</a:t>
            </a:r>
            <a:r>
              <a:rPr lang="en-US" b="0" dirty="0" smtClean="0"/>
              <a:t> February 2014 based on the book</a:t>
            </a:r>
            <a:r>
              <a:rPr lang="en-US" b="0" baseline="0" dirty="0" smtClean="0"/>
              <a:t> </a:t>
            </a:r>
            <a:r>
              <a:rPr lang="en-US" dirty="0" smtClean="0"/>
              <a:t>‘The Moment of Clarity’ by Christian </a:t>
            </a:r>
            <a:r>
              <a:rPr lang="en-US" dirty="0" err="1" smtClean="0"/>
              <a:t>Madsbjerg</a:t>
            </a:r>
            <a:r>
              <a:rPr lang="en-US" dirty="0" smtClean="0"/>
              <a:t> and </a:t>
            </a:r>
            <a:r>
              <a:rPr lang="en-US" dirty="0" err="1" smtClean="0"/>
              <a:t>Mikkel</a:t>
            </a:r>
            <a:r>
              <a:rPr lang="en-US" dirty="0" smtClean="0"/>
              <a:t> Rasmussen</a:t>
            </a:r>
          </a:p>
          <a:p>
            <a:endParaRPr lang="en-US" baseline="0" dirty="0" smtClean="0"/>
          </a:p>
        </p:txBody>
      </p:sp>
      <p:sp>
        <p:nvSpPr>
          <p:cNvPr id="4" name="Slide Number Placeholder 3"/>
          <p:cNvSpPr>
            <a:spLocks noGrp="1"/>
          </p:cNvSpPr>
          <p:nvPr>
            <p:ph type="sldNum" sz="quarter" idx="10"/>
          </p:nvPr>
        </p:nvSpPr>
        <p:spPr/>
        <p:txBody>
          <a:bodyPr/>
          <a:lstStyle/>
          <a:p>
            <a:fld id="{3E79B91F-0F42-40E1-BF1A-325D80701F68}" type="slidenum">
              <a:rPr lang="en-US" smtClean="0"/>
              <a:t>10</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r>
              <a:rPr lang="en-US" baseline="0" dirty="0" smtClean="0"/>
              <a:t>Another company that understands that engineers and hard science is not sufficient at predicting the future is Intel.  20 years ago, Intel hired the Australian anthropologist, Genevieve Bell.  Her job was to study </a:t>
            </a:r>
            <a:r>
              <a:rPr lang="en-US" dirty="0" smtClean="0"/>
              <a:t>how different cultures around the globe used technology, what motivates this use and what frustrates them, all in an effort to design microprocessors that help meet those demands.</a:t>
            </a:r>
          </a:p>
          <a:p>
            <a:endParaRPr lang="en-US" baseline="0" dirty="0" smtClean="0"/>
          </a:p>
          <a:p>
            <a:r>
              <a:rPr lang="en-US" baseline="0" dirty="0" smtClean="0"/>
              <a:t>I am fascinated by how Ms Bell was able to usefully implant </a:t>
            </a:r>
            <a:r>
              <a:rPr lang="en-US" baseline="0" dirty="0" err="1" smtClean="0"/>
              <a:t>anthropolgy</a:t>
            </a:r>
            <a:r>
              <a:rPr lang="en-US" baseline="0" dirty="0" smtClean="0"/>
              <a:t> into everyday business and make a success of it.</a:t>
            </a:r>
          </a:p>
          <a:p>
            <a:endParaRPr lang="en-US" baseline="0" dirty="0" smtClean="0"/>
          </a:p>
          <a:p>
            <a:r>
              <a:rPr lang="en-US" dirty="0" smtClean="0"/>
              <a:t>I</a:t>
            </a:r>
            <a:r>
              <a:rPr lang="en-US" baseline="0" dirty="0" smtClean="0"/>
              <a:t> quote: </a:t>
            </a:r>
            <a:r>
              <a:rPr lang="en-US" dirty="0" smtClean="0"/>
              <a:t>“I came to </a:t>
            </a:r>
            <a:r>
              <a:rPr lang="en-US" dirty="0" err="1" smtClean="0"/>
              <a:t>realise</a:t>
            </a:r>
            <a:r>
              <a:rPr lang="en-US" dirty="0" smtClean="0"/>
              <a:t> companies like Intel and the others in Silicon Valley were building the future,” says Bell “I do not want the future to</a:t>
            </a:r>
            <a:r>
              <a:rPr lang="en-US" baseline="0" dirty="0" smtClean="0"/>
              <a:t> be built just by engineers. </a:t>
            </a:r>
            <a:r>
              <a:rPr lang="en-US" dirty="0" smtClean="0"/>
              <a:t>It will work really well and none of us would like to live in it.”  </a:t>
            </a:r>
          </a:p>
          <a:p>
            <a:endParaRPr lang="en-US" dirty="0" smtClean="0"/>
          </a:p>
          <a:p>
            <a:r>
              <a:rPr lang="en-US" dirty="0" smtClean="0"/>
              <a:t>This illustrates that life</a:t>
            </a:r>
            <a:r>
              <a:rPr lang="en-US" baseline="0" dirty="0" smtClean="0"/>
              <a:t> is not just about making things work like science would have it but also to ensure that enjoyment which is a human emotion is being met.  This solidifies my argument that anthropologists understand the importance of art and as artists, they understand that art which is an expression of feelings, has a key role to play in the contemporary world of business.</a:t>
            </a:r>
            <a:endParaRPr lang="en-US" dirty="0" smtClean="0"/>
          </a:p>
          <a:p>
            <a:endParaRPr lang="en-US" baseline="0" dirty="0" smtClean="0"/>
          </a:p>
        </p:txBody>
      </p:sp>
      <p:sp>
        <p:nvSpPr>
          <p:cNvPr id="4" name="Slide Number Placeholder 3"/>
          <p:cNvSpPr>
            <a:spLocks noGrp="1"/>
          </p:cNvSpPr>
          <p:nvPr>
            <p:ph type="sldNum" sz="quarter" idx="10"/>
          </p:nvPr>
        </p:nvSpPr>
        <p:spPr/>
        <p:txBody>
          <a:bodyPr/>
          <a:lstStyle/>
          <a:p>
            <a:fld id="{3E79B91F-0F42-40E1-BF1A-325D80701F68}" type="slidenum">
              <a:rPr lang="en-US" smtClean="0"/>
              <a:t>11</a:t>
            </a:fld>
            <a:endParaRPr lang="en-US"/>
          </a:p>
        </p:txBody>
      </p:sp>
    </p:spTree>
    <p:extLst>
      <p:ext uri="{BB962C8B-B14F-4D97-AF65-F5344CB8AC3E}">
        <p14:creationId xmlns:p14="http://schemas.microsoft.com/office/powerpoint/2010/main" val="3931206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stated by Margaret Mead, Anthropology demands the</a:t>
            </a:r>
            <a:r>
              <a:rPr lang="en-US" baseline="0" dirty="0" smtClean="0"/>
              <a:t> open-</a:t>
            </a:r>
            <a:r>
              <a:rPr lang="en-US" baseline="0" dirty="0" err="1" smtClean="0"/>
              <a:t>mindness</a:t>
            </a:r>
            <a:r>
              <a:rPr lang="en-US" baseline="0" dirty="0" smtClean="0"/>
              <a:t> with which one must look and listen, record in astonishment and wonder at that which one would not have been able to guess.</a:t>
            </a:r>
          </a:p>
          <a:p>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Unlike Science, Anthropology isn't trying to solve a problem.  There is no problem to be solved.  Like art, when admiring a painting, it is not about whether the image reflected in the painting is either good or bad, nor whether the message is right or wrong but it is about what emotions the painting unearth in a human and why.</a:t>
            </a:r>
            <a:r>
              <a:rPr lang="en-US" baseline="0" dirty="0" smtClean="0"/>
              <a:t>  Anthropological knowledge is interpretive rather than positive, tentative rather than conclusive; and this is as far from hard science as you can get.</a:t>
            </a:r>
            <a:endParaRPr lang="en-US" baseline="0" dirty="0" smtClean="0"/>
          </a:p>
          <a:p>
            <a:endParaRPr lang="en-US" baseline="0" dirty="0" smtClean="0"/>
          </a:p>
          <a:p>
            <a:r>
              <a:rPr lang="en-US" baseline="0" dirty="0" smtClean="0"/>
              <a:t>Anthropology is an opened discipline, it is forward thinking, it is all encompassing.  Without it, we would live in a structural matrix where absolutes would be worshipped and emotions would be seen as a fluffy side dish of the human construct.  </a:t>
            </a:r>
          </a:p>
          <a:p>
            <a:endParaRPr lang="en-US" baseline="0" dirty="0" smtClean="0"/>
          </a:p>
          <a:p>
            <a:r>
              <a:rPr lang="en-US" baseline="0" dirty="0" smtClean="0"/>
              <a:t>Anthropologists do not have to be seen as scientists to be taken seriously.  A strict scientific Anthropology can result in an anthropology where people, individuals are almost purely incidental, almost ignored if they can not be generalized in some category or another.  Anthropologists should embrace the fact that they are skillful artists and give a unique perspective to key challenges and this is what the world needs more of today.  Science alone has not been able to solve key issues like climate change</a:t>
            </a:r>
            <a:r>
              <a:rPr lang="en-US" baseline="0" smtClean="0"/>
              <a:t>, world </a:t>
            </a:r>
            <a:r>
              <a:rPr lang="en-US" baseline="0" dirty="0" smtClean="0"/>
              <a:t>famine, inequalities, animal cruelty amongst others.  Why is it then that anthropologists so want their craft to be defined as a science when clearly science hasn’t been able to solve the major issues facing humanity.</a:t>
            </a:r>
          </a:p>
          <a:p>
            <a:endParaRPr lang="en-US" baseline="0" dirty="0" smtClean="0"/>
          </a:p>
          <a:p>
            <a:r>
              <a:rPr lang="en-US" baseline="0" dirty="0" smtClean="0"/>
              <a:t>I am looking forward to becoming an artist who can paint more doors for humans to open and </a:t>
            </a:r>
            <a:r>
              <a:rPr lang="en-US" sz="1200" kern="1200" dirty="0" smtClean="0">
                <a:solidFill>
                  <a:schemeClr val="tx1"/>
                </a:solidFill>
                <a:effectLst/>
                <a:latin typeface="+mn-lt"/>
                <a:ea typeface="+mn-ea"/>
                <a:cs typeface="+mn-cs"/>
              </a:rPr>
              <a:t>glimpse something where they had looked a thousand times and failed to find anything noteworthy.</a:t>
            </a:r>
          </a:p>
          <a:p>
            <a:endParaRPr lang="en-US" baseline="0" dirty="0" smtClean="0"/>
          </a:p>
        </p:txBody>
      </p:sp>
      <p:sp>
        <p:nvSpPr>
          <p:cNvPr id="4" name="Slide Number Placeholder 3"/>
          <p:cNvSpPr>
            <a:spLocks noGrp="1"/>
          </p:cNvSpPr>
          <p:nvPr>
            <p:ph type="sldNum" sz="quarter" idx="10"/>
          </p:nvPr>
        </p:nvSpPr>
        <p:spPr/>
        <p:txBody>
          <a:bodyPr/>
          <a:lstStyle/>
          <a:p>
            <a:fld id="{3E79B91F-0F42-40E1-BF1A-325D80701F68}" type="slidenum">
              <a:rPr lang="en-US" smtClean="0"/>
              <a:t>12</a:t>
            </a:fld>
            <a:endParaRPr lang="en-US"/>
          </a:p>
        </p:txBody>
      </p:sp>
    </p:spTree>
    <p:extLst>
      <p:ext uri="{BB962C8B-B14F-4D97-AF65-F5344CB8AC3E}">
        <p14:creationId xmlns:p14="http://schemas.microsoft.com/office/powerpoint/2010/main" val="3931206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1E8EF9F-4CFF-4769-B792-42C7A0EB1197}" type="datetimeFigureOut">
              <a:rPr lang="en-US" smtClean="0"/>
              <a:t>12/26/2019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9CB78CB-1701-4B95-A9EB-90CB2A30CFB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CB78CB-1701-4B95-A9EB-90CB2A30CFB5}" type="slidenum">
              <a:rPr lang="en-US" smtClean="0"/>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CB78CB-1701-4B95-A9EB-90CB2A30CFB5}"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CB78CB-1701-4B95-A9EB-90CB2A30CFB5}" type="slidenum">
              <a:rPr lang="en-US" smtClean="0"/>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9CB78CB-1701-4B95-A9EB-90CB2A30CFB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9CB78CB-1701-4B95-A9EB-90CB2A30CFB5}" type="slidenum">
              <a:rPr lang="en-US" smtClean="0"/>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9CB78CB-1701-4B95-A9EB-90CB2A30CFB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1E8EF9F-4CFF-4769-B792-42C7A0EB1197}" type="datetimeFigureOut">
              <a:rPr lang="en-US" smtClean="0"/>
              <a:t>12/26/2019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9CB78CB-1701-4B95-A9EB-90CB2A30CFB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1E8EF9F-4CFF-4769-B792-42C7A0EB1197}" type="datetimeFigureOut">
              <a:rPr lang="en-US" smtClean="0"/>
              <a:t>12/26/2019</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9CB78CB-1701-4B95-A9EB-90CB2A30CFB5}"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CB78CB-1701-4B95-A9EB-90CB2A30CFB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1E8EF9F-4CFF-4769-B792-42C7A0EB1197}" type="datetimeFigureOut">
              <a:rPr lang="en-US" smtClean="0"/>
              <a:t>12/26/2019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9CB78CB-1701-4B95-A9EB-90CB2A30CFB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1E8EF9F-4CFF-4769-B792-42C7A0EB1197}" type="datetimeFigureOut">
              <a:rPr lang="en-US" smtClean="0"/>
              <a:t>12/26/2019</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9CB78CB-1701-4B95-A9EB-90CB2A30CFB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av"/><Relationship Id="rId1" Type="http://schemas.microsoft.com/office/2007/relationships/media" Target="../media/media4.wav"/><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wav"/><Relationship Id="rId1" Type="http://schemas.microsoft.com/office/2007/relationships/media" Target="../media/media5.wav"/><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wav"/><Relationship Id="rId1" Type="http://schemas.microsoft.com/office/2007/relationships/media" Target="../media/media8.wav"/><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wav"/><Relationship Id="rId1" Type="http://schemas.microsoft.com/office/2007/relationships/media" Target="../media/media9.wav"/><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wav"/><Relationship Id="rId1" Type="http://schemas.microsoft.com/office/2007/relationships/media" Target="../media/media11.wav"/><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wav"/><Relationship Id="rId1" Type="http://schemas.microsoft.com/office/2007/relationships/media" Target="../media/media12.wav"/><Relationship Id="rId5" Type="http://schemas.openxmlformats.org/officeDocument/2006/relationships/image" Target="../media/image2.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Anthropologists are artists, not scientists</a:t>
            </a:r>
            <a:endParaRPr lang="en-US" dirty="0"/>
          </a:p>
        </p:txBody>
      </p:sp>
      <p:sp>
        <p:nvSpPr>
          <p:cNvPr id="3" name="Subtitle 2"/>
          <p:cNvSpPr>
            <a:spLocks noGrp="1"/>
          </p:cNvSpPr>
          <p:nvPr>
            <p:ph type="subTitle" idx="1"/>
          </p:nvPr>
        </p:nvSpPr>
        <p:spPr/>
        <p:txBody>
          <a:bodyPr/>
          <a:lstStyle/>
          <a:p>
            <a:r>
              <a:rPr lang="en-US" dirty="0" smtClean="0"/>
              <a:t>By Hessia Fernandes </a:t>
            </a:r>
            <a:r>
              <a:rPr lang="en-US" dirty="0" err="1" smtClean="0"/>
              <a:t>Boulaghlem</a:t>
            </a:r>
            <a:endParaRPr lang="en-US" dirty="0" smtClean="0"/>
          </a:p>
          <a:p>
            <a:r>
              <a:rPr lang="en-US" dirty="0" smtClean="0"/>
              <a:t>26</a:t>
            </a:r>
            <a:r>
              <a:rPr lang="en-US" baseline="30000" dirty="0" smtClean="0"/>
              <a:t>th</a:t>
            </a:r>
            <a:r>
              <a:rPr lang="en-US" dirty="0" smtClean="0"/>
              <a:t> Dec 2019</a:t>
            </a:r>
            <a:endParaRPr lang="en-US"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3898826172"/>
      </p:ext>
    </p:extLst>
  </p:cSld>
  <p:clrMapOvr>
    <a:masterClrMapping/>
  </p:clrMapOvr>
  <mc:AlternateContent xmlns:mc="http://schemas.openxmlformats.org/markup-compatibility/2006">
    <mc:Choice xmlns:p14="http://schemas.microsoft.com/office/powerpoint/2010/main" Requires="p14">
      <p:transition spd="slow" p14:dur="2000" advTm="58854"/>
    </mc:Choice>
    <mc:Fallback>
      <p:transition spd="slow" advTm="58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Definitions and objectives of Science and Art</a:t>
            </a:r>
          </a:p>
          <a:p>
            <a:r>
              <a:rPr lang="en-US" dirty="0" smtClean="0"/>
              <a:t>Ethnography: an Art form</a:t>
            </a:r>
          </a:p>
          <a:p>
            <a:r>
              <a:rPr lang="en-US" dirty="0" smtClean="0"/>
              <a:t>Anthropology is not about absolute</a:t>
            </a:r>
          </a:p>
          <a:p>
            <a:r>
              <a:rPr lang="en-US" dirty="0" smtClean="0"/>
              <a:t>Businesses seeks anthropological artists</a:t>
            </a:r>
          </a:p>
          <a:p>
            <a:r>
              <a:rPr lang="en-US" dirty="0" smtClean="0"/>
              <a:t>Conclusion</a:t>
            </a:r>
          </a:p>
          <a:p>
            <a:endParaRPr lang="en-US" dirty="0"/>
          </a:p>
        </p:txBody>
      </p:sp>
      <p:sp>
        <p:nvSpPr>
          <p:cNvPr id="2" name="Title 1"/>
          <p:cNvSpPr>
            <a:spLocks noGrp="1"/>
          </p:cNvSpPr>
          <p:nvPr>
            <p:ph type="title"/>
          </p:nvPr>
        </p:nvSpPr>
        <p:spPr/>
        <p:txBody>
          <a:bodyPr/>
          <a:lstStyle/>
          <a:p>
            <a:r>
              <a:rPr lang="en-US" dirty="0" smtClean="0"/>
              <a:t>Agenda</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2655133109"/>
      </p:ext>
    </p:extLst>
  </p:cSld>
  <p:clrMapOvr>
    <a:masterClrMapping/>
  </p:clrMapOvr>
  <mc:AlternateContent xmlns:mc="http://schemas.openxmlformats.org/markup-compatibility/2006">
    <mc:Choice xmlns:p14="http://schemas.microsoft.com/office/powerpoint/2010/main" Requires="p14">
      <p:transition spd="slow" p14:dur="2000" advTm="58847"/>
    </mc:Choice>
    <mc:Fallback>
      <p:transition spd="slow" advTm="58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US" dirty="0" smtClean="0"/>
              <a:t>Science: </a:t>
            </a:r>
            <a:r>
              <a:rPr lang="en-US" sz="1400" dirty="0" smtClean="0"/>
              <a:t>is the knowledge  which is derived from the careful study of the structure and behavior of the physical world, especially by watching, measuring, and doing experiments, and the development of theories to describe the results of these activities </a:t>
            </a:r>
            <a:r>
              <a:rPr lang="en-US" sz="1100" dirty="0" smtClean="0"/>
              <a:t>(1)</a:t>
            </a:r>
          </a:p>
          <a:p>
            <a:pPr marL="0" lvl="0" indent="0">
              <a:buNone/>
            </a:pPr>
            <a:endParaRPr lang="en-US" sz="1100" dirty="0" smtClean="0"/>
          </a:p>
          <a:p>
            <a:r>
              <a:rPr lang="en-US" dirty="0" smtClean="0"/>
              <a:t>Characteristics of hard science include producing testable predictions, performing controlled experiments, relying on quantifiable data</a:t>
            </a:r>
            <a:r>
              <a:rPr lang="en-US" dirty="0"/>
              <a:t>.</a:t>
            </a:r>
            <a:r>
              <a:rPr lang="en-US" dirty="0" smtClean="0"/>
              <a:t> Replicability is an important aspect</a:t>
            </a:r>
          </a:p>
          <a:p>
            <a:r>
              <a:rPr lang="en-US" dirty="0" smtClean="0"/>
              <a:t>Broadly </a:t>
            </a:r>
            <a:r>
              <a:rPr lang="en-US" dirty="0"/>
              <a:t>speaking, science is interested in answering questions and acquiring knowledge concerning the observable universe. </a:t>
            </a:r>
          </a:p>
          <a:p>
            <a:pPr marL="0" lvl="0" indent="0">
              <a:buNone/>
            </a:pPr>
            <a:r>
              <a:rPr lang="en-US" sz="1100" dirty="0" smtClean="0"/>
              <a:t>1: definition extracted from Cambridge English Dictionary</a:t>
            </a:r>
            <a:endParaRPr lang="en-US" sz="1100" dirty="0"/>
          </a:p>
        </p:txBody>
      </p:sp>
      <p:sp>
        <p:nvSpPr>
          <p:cNvPr id="2" name="Title 1"/>
          <p:cNvSpPr>
            <a:spLocks noGrp="1"/>
          </p:cNvSpPr>
          <p:nvPr>
            <p:ph type="title"/>
          </p:nvPr>
        </p:nvSpPr>
        <p:spPr/>
        <p:txBody>
          <a:bodyPr>
            <a:normAutofit/>
          </a:bodyPr>
          <a:lstStyle/>
          <a:p>
            <a:r>
              <a:rPr lang="en-US" dirty="0" smtClean="0"/>
              <a:t>Definition and goals of Science</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077466006"/>
      </p:ext>
    </p:extLst>
  </p:cSld>
  <p:clrMapOvr>
    <a:masterClrMapping/>
  </p:clrMapOvr>
  <mc:AlternateContent xmlns:mc="http://schemas.openxmlformats.org/markup-compatibility/2006">
    <mc:Choice xmlns:p14="http://schemas.microsoft.com/office/powerpoint/2010/main" Requires="p14">
      <p:transition spd="slow" p14:dur="2000" advTm="88784"/>
    </mc:Choice>
    <mc:Fallback>
      <p:transition spd="slow" advTm="88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Art is often considered the process or product of deliberately arranging elements in a way that appeals to the senses or emotions.</a:t>
            </a:r>
          </a:p>
          <a:p>
            <a:r>
              <a:rPr lang="en-US" dirty="0"/>
              <a:t>Art has had a great number of different functions throughout its history, making its purpose difficult to quantify to any single concept</a:t>
            </a:r>
            <a:r>
              <a:rPr lang="en-US" dirty="0" smtClean="0"/>
              <a:t>.</a:t>
            </a:r>
          </a:p>
          <a:p>
            <a:endParaRPr lang="en-US" dirty="0"/>
          </a:p>
        </p:txBody>
      </p:sp>
      <p:sp>
        <p:nvSpPr>
          <p:cNvPr id="2" name="Title 1"/>
          <p:cNvSpPr>
            <a:spLocks noGrp="1"/>
          </p:cNvSpPr>
          <p:nvPr>
            <p:ph type="title"/>
          </p:nvPr>
        </p:nvSpPr>
        <p:spPr/>
        <p:txBody>
          <a:bodyPr/>
          <a:lstStyle/>
          <a:p>
            <a:r>
              <a:rPr lang="en-US" dirty="0" smtClean="0"/>
              <a:t>Definition and goals of Art</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964141143"/>
      </p:ext>
    </p:extLst>
  </p:cSld>
  <p:clrMapOvr>
    <a:masterClrMapping/>
  </p:clrMapOvr>
  <mc:AlternateContent xmlns:mc="http://schemas.openxmlformats.org/markup-compatibility/2006">
    <mc:Choice xmlns:p14="http://schemas.microsoft.com/office/powerpoint/2010/main" Requires="p14">
      <p:transition spd="slow" p14:dur="2000" advTm="109417"/>
    </mc:Choice>
    <mc:Fallback>
      <p:transition spd="slow" advTm="109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457200" y="1666145"/>
            <a:ext cx="8229600" cy="4155948"/>
          </a:xfrm>
        </p:spPr>
      </p:pic>
      <p:sp>
        <p:nvSpPr>
          <p:cNvPr id="2" name="Title 1"/>
          <p:cNvSpPr>
            <a:spLocks noGrp="1"/>
          </p:cNvSpPr>
          <p:nvPr>
            <p:ph type="title"/>
          </p:nvPr>
        </p:nvSpPr>
        <p:spPr/>
        <p:txBody>
          <a:bodyPr>
            <a:normAutofit fontScale="90000"/>
          </a:bodyPr>
          <a:lstStyle/>
          <a:p>
            <a:r>
              <a:rPr lang="en-US" dirty="0" smtClean="0"/>
              <a:t>Definition and goals of Art, cont.</a:t>
            </a:r>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577699025"/>
      </p:ext>
    </p:extLst>
  </p:cSld>
  <p:clrMapOvr>
    <a:masterClrMapping/>
  </p:clrMapOvr>
  <mc:AlternateContent xmlns:mc="http://schemas.openxmlformats.org/markup-compatibility/2006">
    <mc:Choice xmlns:p14="http://schemas.microsoft.com/office/powerpoint/2010/main" Requires="p14">
      <p:transition spd="slow" p14:dur="2000" advTm="49012"/>
    </mc:Choice>
    <mc:Fallback>
      <p:transition spd="slow" advTm="49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It’s all in the art of research</a:t>
            </a:r>
          </a:p>
          <a:p>
            <a:r>
              <a:rPr lang="en-US" dirty="0" smtClean="0"/>
              <a:t>Beyond concept of representation towards evocation, figuration</a:t>
            </a:r>
          </a:p>
          <a:p>
            <a:r>
              <a:rPr lang="en-US" dirty="0" smtClean="0"/>
              <a:t>Seeing the strange in the familiar and the familiar in the strange</a:t>
            </a:r>
          </a:p>
          <a:p>
            <a:endParaRPr lang="en-US" dirty="0"/>
          </a:p>
        </p:txBody>
      </p:sp>
      <p:sp>
        <p:nvSpPr>
          <p:cNvPr id="2" name="Title 1"/>
          <p:cNvSpPr>
            <a:spLocks noGrp="1"/>
          </p:cNvSpPr>
          <p:nvPr>
            <p:ph type="title"/>
          </p:nvPr>
        </p:nvSpPr>
        <p:spPr/>
        <p:txBody>
          <a:bodyPr/>
          <a:lstStyle/>
          <a:p>
            <a:r>
              <a:rPr lang="en-US" dirty="0" smtClean="0"/>
              <a:t>Ethnography: an Art form</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2222824864"/>
      </p:ext>
    </p:extLst>
  </p:cSld>
  <p:clrMapOvr>
    <a:masterClrMapping/>
  </p:clrMapOvr>
  <mc:AlternateContent xmlns:mc="http://schemas.openxmlformats.org/markup-compatibility/2006">
    <mc:Choice xmlns:p14="http://schemas.microsoft.com/office/powerpoint/2010/main" Requires="p14">
      <p:transition spd="slow" p14:dur="2000" advTm="294984"/>
    </mc:Choice>
    <mc:Fallback>
      <p:transition spd="slow" advTm="294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True or False</a:t>
            </a:r>
          </a:p>
          <a:p>
            <a:r>
              <a:rPr lang="en-US" dirty="0" smtClean="0"/>
              <a:t>Interchangeability</a:t>
            </a:r>
          </a:p>
          <a:p>
            <a:endParaRPr lang="en-US" dirty="0"/>
          </a:p>
          <a:p>
            <a:pPr marL="0" indent="0">
              <a:buNone/>
            </a:pPr>
            <a:endParaRPr lang="en-US" dirty="0" smtClean="0"/>
          </a:p>
          <a:p>
            <a:pPr marL="0" indent="0">
              <a:buNone/>
            </a:pPr>
            <a:endParaRPr lang="en-US" dirty="0" smtClean="0"/>
          </a:p>
          <a:p>
            <a:pPr marL="0" indent="0">
              <a:buNone/>
            </a:pPr>
            <a:endParaRPr lang="en-US" dirty="0" smtClean="0"/>
          </a:p>
          <a:p>
            <a:r>
              <a:rPr lang="en-US" dirty="0" smtClean="0"/>
              <a:t>Man and Woman yes! But no more. </a:t>
            </a:r>
          </a:p>
          <a:p>
            <a:endParaRPr lang="en-US" dirty="0"/>
          </a:p>
        </p:txBody>
      </p:sp>
      <p:sp>
        <p:nvSpPr>
          <p:cNvPr id="2" name="Title 1"/>
          <p:cNvSpPr>
            <a:spLocks noGrp="1"/>
          </p:cNvSpPr>
          <p:nvPr>
            <p:ph type="title"/>
          </p:nvPr>
        </p:nvSpPr>
        <p:spPr/>
        <p:txBody>
          <a:bodyPr>
            <a:normAutofit/>
          </a:bodyPr>
          <a:lstStyle/>
          <a:p>
            <a:r>
              <a:rPr lang="en-US" sz="3600" dirty="0" smtClean="0"/>
              <a:t>Anthropology is not about Absolute</a:t>
            </a:r>
            <a:endParaRPr lang="en-US" sz="3600" dirty="0"/>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118360" y="2477262"/>
            <a:ext cx="1680972" cy="1680972"/>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3417741617"/>
      </p:ext>
    </p:extLst>
  </p:cSld>
  <p:clrMapOvr>
    <a:masterClrMapping/>
  </p:clrMapOvr>
  <mc:AlternateContent xmlns:mc="http://schemas.openxmlformats.org/markup-compatibility/2006">
    <mc:Choice xmlns:p14="http://schemas.microsoft.com/office/powerpoint/2010/main" Requires="p14">
      <p:transition spd="slow" p14:dur="2000" advTm="232768"/>
    </mc:Choice>
    <mc:Fallback>
      <p:transition spd="slow" advTm="232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069975" y="1569244"/>
            <a:ext cx="7004050" cy="4349750"/>
          </a:xfrm>
        </p:spPr>
      </p:pic>
      <p:sp>
        <p:nvSpPr>
          <p:cNvPr id="2" name="Title 1"/>
          <p:cNvSpPr>
            <a:spLocks noGrp="1"/>
          </p:cNvSpPr>
          <p:nvPr>
            <p:ph type="title"/>
          </p:nvPr>
        </p:nvSpPr>
        <p:spPr/>
        <p:txBody>
          <a:bodyPr>
            <a:normAutofit fontScale="90000"/>
          </a:bodyPr>
          <a:lstStyle/>
          <a:p>
            <a:r>
              <a:rPr lang="en-US" dirty="0" smtClean="0"/>
              <a:t>Businesses seek anthropological artists</a:t>
            </a:r>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840148268"/>
      </p:ext>
    </p:extLst>
  </p:cSld>
  <p:clrMapOvr>
    <a:masterClrMapping/>
  </p:clrMapOvr>
  <mc:AlternateContent xmlns:mc="http://schemas.openxmlformats.org/markup-compatibility/2006">
    <mc:Choice xmlns:p14="http://schemas.microsoft.com/office/powerpoint/2010/main" Requires="p14">
      <p:transition spd="slow" p14:dur="2000" advTm="141082"/>
    </mc:Choice>
    <mc:Fallback>
      <p:transition spd="slow" advTm="141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Lego: beyond the numbers</a:t>
            </a:r>
          </a:p>
          <a:p>
            <a:r>
              <a:rPr lang="en-US" dirty="0" smtClean="0"/>
              <a:t>Intel</a:t>
            </a:r>
          </a:p>
          <a:p>
            <a:endParaRPr lang="en-US" dirty="0"/>
          </a:p>
        </p:txBody>
      </p:sp>
      <p:sp>
        <p:nvSpPr>
          <p:cNvPr id="2" name="Title 1"/>
          <p:cNvSpPr>
            <a:spLocks noGrp="1"/>
          </p:cNvSpPr>
          <p:nvPr>
            <p:ph type="title"/>
          </p:nvPr>
        </p:nvSpPr>
        <p:spPr/>
        <p:txBody>
          <a:bodyPr>
            <a:normAutofit fontScale="90000"/>
          </a:bodyPr>
          <a:lstStyle/>
          <a:p>
            <a:r>
              <a:rPr lang="en-US" dirty="0" smtClean="0"/>
              <a:t>Businesses seek anthropological artists</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2213694960"/>
      </p:ext>
    </p:extLst>
  </p:cSld>
  <p:clrMapOvr>
    <a:masterClrMapping/>
  </p:clrMapOvr>
  <mc:AlternateContent xmlns:mc="http://schemas.openxmlformats.org/markup-compatibility/2006">
    <mc:Choice xmlns:p14="http://schemas.microsoft.com/office/powerpoint/2010/main" Requires="p14">
      <p:transition spd="slow" p14:dur="2000" advTm="7022"/>
    </mc:Choice>
    <mc:Fallback>
      <p:transition spd="slow" advTm="70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Lego:</a:t>
            </a:r>
          </a:p>
          <a:p>
            <a:pPr marL="109728" indent="0">
              <a:buNone/>
            </a:pPr>
            <a:endParaRPr lang="en-US" dirty="0"/>
          </a:p>
        </p:txBody>
      </p:sp>
      <p:sp>
        <p:nvSpPr>
          <p:cNvPr id="2" name="Title 1"/>
          <p:cNvSpPr>
            <a:spLocks noGrp="1"/>
          </p:cNvSpPr>
          <p:nvPr>
            <p:ph type="title"/>
          </p:nvPr>
        </p:nvSpPr>
        <p:spPr/>
        <p:txBody>
          <a:bodyPr>
            <a:normAutofit fontScale="90000"/>
          </a:bodyPr>
          <a:lstStyle/>
          <a:p>
            <a:r>
              <a:rPr lang="en-US" dirty="0" smtClean="0"/>
              <a:t>Businesses seek anthropological artists</a:t>
            </a:r>
            <a:endParaRPr lang="en-US"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11500" y="1968500"/>
            <a:ext cx="2921000" cy="29210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4288418477"/>
      </p:ext>
    </p:extLst>
  </p:cSld>
  <p:clrMapOvr>
    <a:masterClrMapping/>
  </p:clrMapOvr>
  <mc:AlternateContent xmlns:mc="http://schemas.openxmlformats.org/markup-compatibility/2006">
    <mc:Choice xmlns:p14="http://schemas.microsoft.com/office/powerpoint/2010/main" Requires="p14">
      <p:transition spd="slow" p14:dur="2000" advTm="110902"/>
    </mc:Choice>
    <mc:Fallback>
      <p:transition spd="slow" advTm="110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Intel:</a:t>
            </a:r>
          </a:p>
          <a:p>
            <a:pPr marL="109728" indent="0">
              <a:buNone/>
            </a:pPr>
            <a:endParaRPr lang="en-US" dirty="0"/>
          </a:p>
          <a:p>
            <a:pPr marL="109728" indent="0">
              <a:buNone/>
            </a:pPr>
            <a:endParaRPr lang="en-US" dirty="0" smtClean="0"/>
          </a:p>
          <a:p>
            <a:pPr marL="109728" indent="0">
              <a:buNone/>
            </a:pPr>
            <a:endParaRPr lang="en-US" dirty="0"/>
          </a:p>
        </p:txBody>
      </p:sp>
      <p:sp>
        <p:nvSpPr>
          <p:cNvPr id="2" name="Title 1"/>
          <p:cNvSpPr>
            <a:spLocks noGrp="1"/>
          </p:cNvSpPr>
          <p:nvPr>
            <p:ph type="title"/>
          </p:nvPr>
        </p:nvSpPr>
        <p:spPr/>
        <p:txBody>
          <a:bodyPr>
            <a:normAutofit fontScale="90000"/>
          </a:bodyPr>
          <a:lstStyle/>
          <a:p>
            <a:r>
              <a:rPr lang="en-US" dirty="0" smtClean="0"/>
              <a:t>Businesses seek anthropological artists</a:t>
            </a:r>
            <a:endParaRPr lang="en-US" dirty="0"/>
          </a:p>
        </p:txBody>
      </p:sp>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49500" y="1784350"/>
            <a:ext cx="4445000" cy="3289300"/>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2100653783"/>
      </p:ext>
    </p:extLst>
  </p:cSld>
  <p:clrMapOvr>
    <a:masterClrMapping/>
  </p:clrMapOvr>
  <mc:AlternateContent xmlns:mc="http://schemas.openxmlformats.org/markup-compatibility/2006">
    <mc:Choice xmlns:p14="http://schemas.microsoft.com/office/powerpoint/2010/main" Requires="p14">
      <p:transition spd="slow" p14:dur="2000" advTm="89846"/>
    </mc:Choice>
    <mc:Fallback>
      <p:transition spd="slow" advTm="89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smtClean="0"/>
              <a:t>There </a:t>
            </a:r>
            <a:r>
              <a:rPr lang="en-US" dirty="0" err="1" smtClean="0"/>
              <a:t>isnt</a:t>
            </a:r>
            <a:r>
              <a:rPr lang="en-US" dirty="0" smtClean="0"/>
              <a:t> a problem to be solved, nor side to take.  When it comes to human </a:t>
            </a:r>
            <a:r>
              <a:rPr lang="en-US" dirty="0" err="1" smtClean="0"/>
              <a:t>behaviour</a:t>
            </a:r>
            <a:r>
              <a:rPr lang="en-US" dirty="0" smtClean="0"/>
              <a:t>, there </a:t>
            </a:r>
            <a:r>
              <a:rPr lang="en-US" dirty="0" err="1" smtClean="0"/>
              <a:t>isnt</a:t>
            </a:r>
            <a:r>
              <a:rPr lang="en-US" dirty="0" smtClean="0"/>
              <a:t> a True or False</a:t>
            </a:r>
            <a:endParaRPr lang="en-US" dirty="0"/>
          </a:p>
        </p:txBody>
      </p:sp>
      <p:sp>
        <p:nvSpPr>
          <p:cNvPr id="2" name="Title 1"/>
          <p:cNvSpPr>
            <a:spLocks noGrp="1"/>
          </p:cNvSpPr>
          <p:nvPr>
            <p:ph type="title"/>
          </p:nvPr>
        </p:nvSpPr>
        <p:spPr/>
        <p:txBody>
          <a:bodyPr>
            <a:normAutofit/>
          </a:bodyPr>
          <a:lstStyle/>
          <a:p>
            <a:r>
              <a:rPr lang="en-US" dirty="0" smtClean="0"/>
              <a:t>Conclusion</a:t>
            </a:r>
            <a:endParaRPr lang="en-US"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5200" y="6299200"/>
            <a:ext cx="406400" cy="406400"/>
          </a:xfrm>
          <a:prstGeom prst="rect">
            <a:avLst/>
          </a:prstGeom>
        </p:spPr>
      </p:pic>
    </p:spTree>
    <p:extLst>
      <p:ext uri="{BB962C8B-B14F-4D97-AF65-F5344CB8AC3E}">
        <p14:creationId xmlns:p14="http://schemas.microsoft.com/office/powerpoint/2010/main" val="1974440003"/>
      </p:ext>
    </p:extLst>
  </p:cSld>
  <p:clrMapOvr>
    <a:masterClrMapping/>
  </p:clrMapOvr>
  <mc:AlternateContent xmlns:mc="http://schemas.openxmlformats.org/markup-compatibility/2006">
    <mc:Choice xmlns:p14="http://schemas.microsoft.com/office/powerpoint/2010/main" Requires="p14">
      <p:transition spd="slow" p14:dur="2000" advTm="151430"/>
    </mc:Choice>
    <mc:Fallback>
      <p:transition spd="slow" advTm="151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4890</TotalTime>
  <Words>3016</Words>
  <Application>Microsoft Office PowerPoint</Application>
  <PresentationFormat>On-screen Show (4:3)</PresentationFormat>
  <Paragraphs>132</Paragraphs>
  <Slides>12</Slides>
  <Notes>12</Notes>
  <HiddenSlides>0</HiddenSlides>
  <MMClips>12</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Anthropologists are artists, not scientists</vt:lpstr>
      <vt:lpstr>Agenda</vt:lpstr>
      <vt:lpstr>Definition and goals of Science</vt:lpstr>
      <vt:lpstr>Definition and goals of Art</vt:lpstr>
      <vt:lpstr>Definition and goals of Art, cont.</vt:lpstr>
      <vt:lpstr>Ethnography: an Art form</vt:lpstr>
      <vt:lpstr>Anthropology is not about Absolute</vt:lpstr>
      <vt:lpstr>Businesses seek anthropological artists</vt:lpstr>
      <vt:lpstr>Businesses seek anthropological artists</vt:lpstr>
      <vt:lpstr>Businesses seek anthropological artists</vt:lpstr>
      <vt:lpstr>Businesses seek anthropological artists</vt:lpstr>
      <vt:lpstr>Conclusion</vt:lpstr>
    </vt:vector>
  </TitlesOfParts>
  <Company>Oracle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Anthropologists are artists and not scientists</dc:title>
  <dc:creator>Hessia Fernandes</dc:creator>
  <cp:lastModifiedBy>Hessia Fernandes</cp:lastModifiedBy>
  <cp:revision>60</cp:revision>
  <dcterms:created xsi:type="dcterms:W3CDTF">2019-12-26T09:41:46Z</dcterms:created>
  <dcterms:modified xsi:type="dcterms:W3CDTF">2019-12-29T19:12:41Z</dcterms:modified>
</cp:coreProperties>
</file>