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3"/>
  </p:sldMasterIdLst>
  <p:notesMasterIdLst>
    <p:notesMasterId r:id="rId36"/>
  </p:notesMasterIdLst>
  <p:handoutMasterIdLst>
    <p:handoutMasterId r:id="rId37"/>
  </p:handoutMasterIdLst>
  <p:sldIdLst>
    <p:sldId id="256" r:id="rId4"/>
    <p:sldId id="296" r:id="rId5"/>
    <p:sldId id="360" r:id="rId6"/>
    <p:sldId id="362" r:id="rId7"/>
    <p:sldId id="363" r:id="rId8"/>
    <p:sldId id="372" r:id="rId9"/>
    <p:sldId id="364" r:id="rId10"/>
    <p:sldId id="365" r:id="rId11"/>
    <p:sldId id="366" r:id="rId12"/>
    <p:sldId id="353" r:id="rId13"/>
    <p:sldId id="373" r:id="rId14"/>
    <p:sldId id="359" r:id="rId15"/>
    <p:sldId id="374" r:id="rId16"/>
    <p:sldId id="355" r:id="rId17"/>
    <p:sldId id="356" r:id="rId18"/>
    <p:sldId id="371" r:id="rId19"/>
    <p:sldId id="368" r:id="rId20"/>
    <p:sldId id="347" r:id="rId21"/>
    <p:sldId id="348" r:id="rId22"/>
    <p:sldId id="349" r:id="rId23"/>
    <p:sldId id="346" r:id="rId24"/>
    <p:sldId id="369" r:id="rId25"/>
    <p:sldId id="370" r:id="rId26"/>
    <p:sldId id="350" r:id="rId27"/>
    <p:sldId id="351" r:id="rId28"/>
    <p:sldId id="352" r:id="rId29"/>
    <p:sldId id="358" r:id="rId30"/>
    <p:sldId id="361" r:id="rId31"/>
    <p:sldId id="357" r:id="rId32"/>
    <p:sldId id="354" r:id="rId33"/>
    <p:sldId id="367" r:id="rId34"/>
    <p:sldId id="345" r:id="rId35"/>
  </p:sldIdLst>
  <p:sldSz cx="9144000" cy="6858000" type="screen4x3"/>
  <p:notesSz cx="6797675" cy="9926638"/>
  <p:custShowLst>
    <p:custShow name="Lecture Presentation" id="0">
      <p:sldLst>
        <p:sld r:id="rId4"/>
      </p:sldLst>
    </p:custShow>
  </p:custShow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emi Ademoye" initials="KA" lastIdx="0" clrIdx="0">
    <p:extLst>
      <p:ext uri="{19B8F6BF-5375-455C-9EA6-DF929625EA0E}">
        <p15:presenceInfo xmlns:p15="http://schemas.microsoft.com/office/powerpoint/2012/main" userId="S-1-5-21-809251214-2178901256-4152538893-2668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1BC6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1444" autoAdjust="0"/>
  </p:normalViewPr>
  <p:slideViewPr>
    <p:cSldViewPr>
      <p:cViewPr varScale="1">
        <p:scale>
          <a:sx n="91" d="100"/>
          <a:sy n="91" d="100"/>
        </p:scale>
        <p:origin x="588"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handoutMaster" Target="handoutMasters/handoutMaster1.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8" Type="http://schemas.openxmlformats.org/officeDocument/2006/relationships/slide" Target="slides/slide5.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859A93B2-AC31-4CC8-8888-43B06E0E59AB}" type="datetimeFigureOut">
              <a:rPr lang="en-GB" smtClean="0"/>
              <a:t>15/03/2021</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E06CB166-AF45-45F0-8AC9-283301A83121}" type="slidenum">
              <a:rPr lang="en-GB" smtClean="0"/>
              <a:t>‹#›</a:t>
            </a:fld>
            <a:endParaRPr lang="en-GB"/>
          </a:p>
        </p:txBody>
      </p:sp>
    </p:spTree>
    <p:extLst>
      <p:ext uri="{BB962C8B-B14F-4D97-AF65-F5344CB8AC3E}">
        <p14:creationId xmlns:p14="http://schemas.microsoft.com/office/powerpoint/2010/main" val="23513855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5709BF45-866D-408B-BE41-63D4CBED4D11}" type="datetimeFigureOut">
              <a:rPr lang="en-US" smtClean="0"/>
              <a:pPr/>
              <a:t>3/15/2021</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C97F37A7-6CD5-480C-8A9C-8A14678CA55C}" type="slidenum">
              <a:rPr lang="en-GB" smtClean="0"/>
              <a:pPr/>
              <a:t>‹#›</a:t>
            </a:fld>
            <a:endParaRPr lang="en-GB"/>
          </a:p>
        </p:txBody>
      </p:sp>
    </p:spTree>
    <p:extLst>
      <p:ext uri="{BB962C8B-B14F-4D97-AF65-F5344CB8AC3E}">
        <p14:creationId xmlns:p14="http://schemas.microsoft.com/office/powerpoint/2010/main" val="21021626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google.com/search?q=web+development+roles" TargetMode="External"/><Relationship Id="rId2" Type="http://schemas.openxmlformats.org/officeDocument/2006/relationships/slide" Target="../slides/slide5.xml"/><Relationship Id="rId1" Type="http://schemas.openxmlformats.org/officeDocument/2006/relationships/notesMaster" Target="../notesMasters/notesMaster1.xml"/><Relationship Id="rId4" Type="http://schemas.openxmlformats.org/officeDocument/2006/relationships/hyperlink" Target="https://room34.com/philosophy/roles/" TargetMode="Externa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google.com/search?q=web+development+roles" TargetMode="External"/><Relationship Id="rId2" Type="http://schemas.openxmlformats.org/officeDocument/2006/relationships/slide" Target="../slides/slide6.xml"/><Relationship Id="rId1" Type="http://schemas.openxmlformats.org/officeDocument/2006/relationships/notesMaster" Target="../notesMasters/notesMaster1.xml"/><Relationship Id="rId4" Type="http://schemas.openxmlformats.org/officeDocument/2006/relationships/hyperlink" Target="https://room34.com/philosophy/roles/"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7F37A7-6CD5-480C-8A9C-8A14678CA55C}" type="slidenum">
              <a:rPr lang="en-GB" smtClean="0"/>
              <a:pPr/>
              <a:t>1</a:t>
            </a:fld>
            <a:endParaRPr lang="en-GB"/>
          </a:p>
        </p:txBody>
      </p:sp>
    </p:spTree>
    <p:extLst>
      <p:ext uri="{BB962C8B-B14F-4D97-AF65-F5344CB8AC3E}">
        <p14:creationId xmlns:p14="http://schemas.microsoft.com/office/powerpoint/2010/main" val="30774404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See more:</a:t>
            </a:r>
          </a:p>
          <a:p>
            <a:pPr marL="171450" indent="-171450">
              <a:buFont typeface="Arial" panose="020B0604020202020204" pitchFamily="34" charset="0"/>
              <a:buChar char="•"/>
            </a:pPr>
            <a:r>
              <a:rPr lang="en-GB" dirty="0">
                <a:hlinkClick r:id="rId3"/>
              </a:rPr>
              <a:t>https://www.google.com/search?q=web+development+roles</a:t>
            </a:r>
            <a:endParaRPr lang="en-GB" dirty="0">
              <a:hlinkClick r:id="rId4"/>
            </a:endParaRPr>
          </a:p>
          <a:p>
            <a:pPr marL="171450" indent="-171450">
              <a:buFont typeface="Arial" panose="020B0604020202020204" pitchFamily="34" charset="0"/>
              <a:buChar char="•"/>
            </a:pPr>
            <a:r>
              <a:rPr lang="en-GB" dirty="0">
                <a:hlinkClick r:id="rId4"/>
              </a:rPr>
              <a:t>https://room34.com/philosophy/roles/</a:t>
            </a:r>
            <a:endParaRPr lang="en-GB" dirty="0"/>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endParaRPr lang="en-GB" dirty="0"/>
          </a:p>
          <a:p>
            <a:endParaRPr lang="en-GB" dirty="0"/>
          </a:p>
        </p:txBody>
      </p:sp>
      <p:sp>
        <p:nvSpPr>
          <p:cNvPr id="4" name="Slide Number Placeholder 3"/>
          <p:cNvSpPr>
            <a:spLocks noGrp="1"/>
          </p:cNvSpPr>
          <p:nvPr>
            <p:ph type="sldNum" sz="quarter" idx="10"/>
          </p:nvPr>
        </p:nvSpPr>
        <p:spPr/>
        <p:txBody>
          <a:bodyPr/>
          <a:lstStyle/>
          <a:p>
            <a:fld id="{C97F37A7-6CD5-480C-8A9C-8A14678CA55C}" type="slidenum">
              <a:rPr lang="en-GB" smtClean="0"/>
              <a:pPr/>
              <a:t>5</a:t>
            </a:fld>
            <a:endParaRPr lang="en-GB"/>
          </a:p>
        </p:txBody>
      </p:sp>
    </p:spTree>
    <p:extLst>
      <p:ext uri="{BB962C8B-B14F-4D97-AF65-F5344CB8AC3E}">
        <p14:creationId xmlns:p14="http://schemas.microsoft.com/office/powerpoint/2010/main" val="4838523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See more:</a:t>
            </a:r>
          </a:p>
          <a:p>
            <a:pPr marL="171450" indent="-171450">
              <a:buFont typeface="Arial" panose="020B0604020202020204" pitchFamily="34" charset="0"/>
              <a:buChar char="•"/>
            </a:pPr>
            <a:r>
              <a:rPr lang="en-GB" dirty="0">
                <a:hlinkClick r:id="rId3"/>
              </a:rPr>
              <a:t>https://www.google.com/search?q=web+development+roles</a:t>
            </a:r>
            <a:endParaRPr lang="en-GB" dirty="0">
              <a:hlinkClick r:id="rId4"/>
            </a:endParaRPr>
          </a:p>
          <a:p>
            <a:pPr marL="171450" indent="-171450">
              <a:buFont typeface="Arial" panose="020B0604020202020204" pitchFamily="34" charset="0"/>
              <a:buChar char="•"/>
            </a:pPr>
            <a:r>
              <a:rPr lang="en-GB" dirty="0">
                <a:hlinkClick r:id="rId4"/>
              </a:rPr>
              <a:t>https://room34.com/philosophy/roles/</a:t>
            </a:r>
            <a:endParaRPr lang="en-GB" dirty="0"/>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endParaRPr lang="en-GB" dirty="0"/>
          </a:p>
          <a:p>
            <a:endParaRPr lang="en-GB" dirty="0"/>
          </a:p>
        </p:txBody>
      </p:sp>
      <p:sp>
        <p:nvSpPr>
          <p:cNvPr id="4" name="Slide Number Placeholder 3"/>
          <p:cNvSpPr>
            <a:spLocks noGrp="1"/>
          </p:cNvSpPr>
          <p:nvPr>
            <p:ph type="sldNum" sz="quarter" idx="10"/>
          </p:nvPr>
        </p:nvSpPr>
        <p:spPr/>
        <p:txBody>
          <a:bodyPr/>
          <a:lstStyle/>
          <a:p>
            <a:fld id="{C97F37A7-6CD5-480C-8A9C-8A14678CA55C}" type="slidenum">
              <a:rPr lang="en-GB" smtClean="0"/>
              <a:pPr/>
              <a:t>6</a:t>
            </a:fld>
            <a:endParaRPr lang="en-GB"/>
          </a:p>
        </p:txBody>
      </p:sp>
    </p:spTree>
    <p:extLst>
      <p:ext uri="{BB962C8B-B14F-4D97-AF65-F5344CB8AC3E}">
        <p14:creationId xmlns:p14="http://schemas.microsoft.com/office/powerpoint/2010/main" val="2136860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22</a:t>
            </a:fld>
            <a:endParaRPr lang="en-GB"/>
          </a:p>
        </p:txBody>
      </p:sp>
    </p:spTree>
    <p:extLst>
      <p:ext uri="{BB962C8B-B14F-4D97-AF65-F5344CB8AC3E}">
        <p14:creationId xmlns:p14="http://schemas.microsoft.com/office/powerpoint/2010/main" val="6566736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32</a:t>
            </a:fld>
            <a:endParaRPr lang="en-GB"/>
          </a:p>
        </p:txBody>
      </p:sp>
    </p:spTree>
    <p:extLst>
      <p:ext uri="{BB962C8B-B14F-4D97-AF65-F5344CB8AC3E}">
        <p14:creationId xmlns:p14="http://schemas.microsoft.com/office/powerpoint/2010/main" val="347392567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a:t>Click to edit Master title style</a:t>
            </a:r>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EFD89C59-280D-43ED-8FC0-545418D6ECAE}" type="datetimeFigureOut">
              <a:rPr lang="en-US" smtClean="0"/>
              <a:pPr/>
              <a:t>3/15/2021</a:t>
            </a:fld>
            <a:endParaRPr lang="en-GB"/>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GB"/>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A6EA856F-7FCD-4AED-824B-82A47E56E707}" type="slidenum">
              <a:rPr lang="en-GB" smtClean="0"/>
              <a:pPr/>
              <a:t>‹#›</a:t>
            </a:fld>
            <a:endParaRPr lang="en-GB"/>
          </a:p>
        </p:txBody>
      </p:sp>
      <p:pic>
        <p:nvPicPr>
          <p:cNvPr id="4" name="Picture 3"/>
          <p:cNvPicPr>
            <a:picLocks noChangeAspect="1"/>
          </p:cNvPicPr>
          <p:nvPr userDrawn="1"/>
        </p:nvPicPr>
        <p:blipFill>
          <a:blip r:embed="rId2"/>
          <a:stretch>
            <a:fillRect/>
          </a:stretch>
        </p:blipFill>
        <p:spPr>
          <a:xfrm>
            <a:off x="108000" y="108000"/>
            <a:ext cx="2857500" cy="1000125"/>
          </a:xfrm>
          <a:prstGeom prst="rect">
            <a:avLst/>
          </a:prstGeom>
        </p:spPr>
      </p:pic>
      <p:pic>
        <p:nvPicPr>
          <p:cNvPr id="16" name="Picture 15"/>
          <p:cNvPicPr>
            <a:picLocks noChangeAspect="1"/>
          </p:cNvPicPr>
          <p:nvPr userDrawn="1"/>
        </p:nvPicPr>
        <p:blipFill>
          <a:blip r:embed="rId3"/>
          <a:stretch>
            <a:fillRect/>
          </a:stretch>
        </p:blipFill>
        <p:spPr>
          <a:xfrm>
            <a:off x="7596000" y="108000"/>
            <a:ext cx="1543050" cy="114300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dirty="0"/>
              <a:t>Click to edit Master title style</a:t>
            </a:r>
          </a:p>
        </p:txBody>
      </p:sp>
      <p:sp>
        <p:nvSpPr>
          <p:cNvPr id="4" name="Date Placeholder 3"/>
          <p:cNvSpPr>
            <a:spLocks noGrp="1"/>
          </p:cNvSpPr>
          <p:nvPr>
            <p:ph type="dt" sz="half" idx="10"/>
          </p:nvPr>
        </p:nvSpPr>
        <p:spPr/>
        <p:txBody>
          <a:bodyPr/>
          <a:lstStyle/>
          <a:p>
            <a:fld id="{EFD89C59-280D-43ED-8FC0-545418D6ECAE}" type="datetimeFigureOut">
              <a:rPr lang="en-US" smtClean="0"/>
              <a:pPr/>
              <a:t>3/15/2021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A6EA856F-7FCD-4AED-824B-82A47E56E707}" type="slidenum">
              <a:rPr lang="en-GB" smtClean="0"/>
              <a:pPr/>
              <a:t>‹#›</a:t>
            </a:fld>
            <a:endParaRPr lang="en-GB"/>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a:t>Click to edit Master title style</a:t>
            </a:r>
          </a:p>
        </p:txBody>
      </p:sp>
      <p:sp>
        <p:nvSpPr>
          <p:cNvPr id="12" name="Date Placeholder 11"/>
          <p:cNvSpPr>
            <a:spLocks noGrp="1"/>
          </p:cNvSpPr>
          <p:nvPr>
            <p:ph type="dt" sz="half" idx="10"/>
          </p:nvPr>
        </p:nvSpPr>
        <p:spPr/>
        <p:txBody>
          <a:bodyPr/>
          <a:lstStyle/>
          <a:p>
            <a:fld id="{EFD89C59-280D-43ED-8FC0-545418D6ECAE}" type="datetimeFigureOut">
              <a:rPr lang="en-US" smtClean="0"/>
              <a:pPr/>
              <a:t>3/15/2021</a:t>
            </a:fld>
            <a:endParaRPr lang="en-GB"/>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A6EA856F-7FCD-4AED-824B-82A47E56E707}" type="slidenum">
              <a:rPr lang="en-GB" smtClean="0"/>
              <a:pPr/>
              <a:t>‹#›</a:t>
            </a:fld>
            <a:endParaRPr lang="en-GB"/>
          </a:p>
        </p:txBody>
      </p:sp>
      <p:sp>
        <p:nvSpPr>
          <p:cNvPr id="14" name="Footer Placeholder 13"/>
          <p:cNvSpPr>
            <a:spLocks noGrp="1"/>
          </p:cNvSpPr>
          <p:nvPr>
            <p:ph type="ftr" sz="quarter" idx="12"/>
          </p:nvPr>
        </p:nvSpPr>
        <p:spPr/>
        <p:txBody>
          <a:bodyPr/>
          <a:lstStyle/>
          <a:p>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8" name="Date Placeholder 7"/>
          <p:cNvSpPr>
            <a:spLocks noGrp="1"/>
          </p:cNvSpPr>
          <p:nvPr>
            <p:ph type="dt" sz="half" idx="15"/>
          </p:nvPr>
        </p:nvSpPr>
        <p:spPr/>
        <p:txBody>
          <a:bodyPr rtlCol="0"/>
          <a:lstStyle/>
          <a:p>
            <a:fld id="{EFD89C59-280D-43ED-8FC0-545418D6ECAE}" type="datetimeFigureOut">
              <a:rPr lang="en-US" smtClean="0"/>
              <a:pPr/>
              <a:t>3/15/2021</a:t>
            </a:fld>
            <a:endParaRPr lang="en-GB"/>
          </a:p>
        </p:txBody>
      </p:sp>
      <p:sp>
        <p:nvSpPr>
          <p:cNvPr id="10" name="Slide Number Placeholder 9"/>
          <p:cNvSpPr>
            <a:spLocks noGrp="1"/>
          </p:cNvSpPr>
          <p:nvPr>
            <p:ph type="sldNum" sz="quarter" idx="16"/>
          </p:nvPr>
        </p:nvSpPr>
        <p:spPr/>
        <p:txBody>
          <a:bodyPr rtlCol="0"/>
          <a:lstStyle/>
          <a:p>
            <a:fld id="{A6EA856F-7FCD-4AED-824B-82A47E56E707}" type="slidenum">
              <a:rPr lang="en-GB" smtClean="0"/>
              <a:pPr/>
              <a:t>‹#›</a:t>
            </a:fld>
            <a:endParaRPr lang="en-GB"/>
          </a:p>
        </p:txBody>
      </p:sp>
      <p:sp>
        <p:nvSpPr>
          <p:cNvPr id="12" name="Footer Placeholder 11"/>
          <p:cNvSpPr>
            <a:spLocks noGrp="1"/>
          </p:cNvSpPr>
          <p:nvPr>
            <p:ph type="ftr" sz="quarter" idx="17"/>
          </p:nvPr>
        </p:nvSpPr>
        <p:spPr/>
        <p:txBody>
          <a:bodyPr rtlCol="0"/>
          <a:lstStyle/>
          <a:p>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a:t>Click to edit Master title style</a:t>
            </a:r>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0" name="Date Placeholder 9"/>
          <p:cNvSpPr>
            <a:spLocks noGrp="1"/>
          </p:cNvSpPr>
          <p:nvPr>
            <p:ph type="dt" sz="half" idx="15"/>
          </p:nvPr>
        </p:nvSpPr>
        <p:spPr/>
        <p:txBody>
          <a:bodyPr rtlCol="0"/>
          <a:lstStyle/>
          <a:p>
            <a:fld id="{EFD89C59-280D-43ED-8FC0-545418D6ECAE}" type="datetimeFigureOut">
              <a:rPr lang="en-US" smtClean="0"/>
              <a:pPr/>
              <a:t>3/15/2021</a:t>
            </a:fld>
            <a:endParaRPr lang="en-GB"/>
          </a:p>
        </p:txBody>
      </p:sp>
      <p:sp>
        <p:nvSpPr>
          <p:cNvPr id="12" name="Slide Number Placeholder 11"/>
          <p:cNvSpPr>
            <a:spLocks noGrp="1"/>
          </p:cNvSpPr>
          <p:nvPr>
            <p:ph type="sldNum" sz="quarter" idx="16"/>
          </p:nvPr>
        </p:nvSpPr>
        <p:spPr/>
        <p:txBody>
          <a:bodyPr rtlCol="0"/>
          <a:lstStyle/>
          <a:p>
            <a:fld id="{A6EA856F-7FCD-4AED-824B-82A47E56E707}" type="slidenum">
              <a:rPr lang="en-GB" smtClean="0"/>
              <a:pPr/>
              <a:t>‹#›</a:t>
            </a:fld>
            <a:endParaRPr lang="en-GB"/>
          </a:p>
        </p:txBody>
      </p:sp>
      <p:sp>
        <p:nvSpPr>
          <p:cNvPr id="14" name="Footer Placeholder 13"/>
          <p:cNvSpPr>
            <a:spLocks noGrp="1"/>
          </p:cNvSpPr>
          <p:nvPr>
            <p:ph type="ftr" sz="quarter" idx="17"/>
          </p:nvPr>
        </p:nvSpPr>
        <p:spPr/>
        <p:txBody>
          <a:bodyPr rtlCol="0"/>
          <a:lstStyle/>
          <a:p>
            <a:endParaRPr lang="en-GB"/>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EFD89C59-280D-43ED-8FC0-545418D6ECAE}" type="datetimeFigureOut">
              <a:rPr lang="en-US" smtClean="0"/>
              <a:pPr/>
              <a:t>3/15/2021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A6EA856F-7FCD-4AED-824B-82A47E56E707}"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D89C59-280D-43ED-8FC0-545418D6ECAE}" type="datetimeFigureOut">
              <a:rPr lang="en-US" smtClean="0"/>
              <a:pPr/>
              <a:t>3/15/2021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A6EA856F-7FCD-4AED-824B-82A47E56E707}"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a:t>Click to edit Master title style</a:t>
            </a:r>
          </a:p>
        </p:txBody>
      </p:sp>
      <p:sp>
        <p:nvSpPr>
          <p:cNvPr id="5" name="Date Placeholder 4"/>
          <p:cNvSpPr>
            <a:spLocks noGrp="1"/>
          </p:cNvSpPr>
          <p:nvPr>
            <p:ph type="dt" sz="half" idx="10"/>
          </p:nvPr>
        </p:nvSpPr>
        <p:spPr/>
        <p:txBody>
          <a:bodyPr/>
          <a:lstStyle/>
          <a:p>
            <a:fld id="{EFD89C59-280D-43ED-8FC0-545418D6ECAE}" type="datetimeFigureOut">
              <a:rPr lang="en-US" smtClean="0"/>
              <a:pPr/>
              <a:t>3/15/2021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A6EA856F-7FCD-4AED-824B-82A47E56E707}" type="slidenum">
              <a:rPr lang="en-GB" smtClean="0"/>
              <a:pPr/>
              <a:t>‹#›</a:t>
            </a:fld>
            <a:endParaRPr lang="en-GB"/>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a:t>Click to edit Master title style</a:t>
            </a:r>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EFD89C59-280D-43ED-8FC0-545418D6ECAE}" type="datetimeFigureOut">
              <a:rPr lang="en-US" smtClean="0"/>
              <a:pPr/>
              <a:t>3/15/2021</a:t>
            </a:fld>
            <a:endParaRPr lang="en-GB"/>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A6EA856F-7FCD-4AED-824B-82A47E56E707}" type="slidenum">
              <a:rPr lang="en-GB" smtClean="0"/>
              <a:pPr/>
              <a:t>‹#›</a:t>
            </a:fld>
            <a:endParaRPr lang="en-GB"/>
          </a:p>
        </p:txBody>
      </p:sp>
      <p:sp>
        <p:nvSpPr>
          <p:cNvPr id="14" name="Footer Placeholder 13"/>
          <p:cNvSpPr>
            <a:spLocks noGrp="1"/>
          </p:cNvSpPr>
          <p:nvPr>
            <p:ph type="ftr" sz="quarter" idx="12"/>
          </p:nvPr>
        </p:nvSpPr>
        <p:spPr>
          <a:xfrm>
            <a:off x="1600200" y="6248206"/>
            <a:ext cx="4572000" cy="365125"/>
          </a:xfrm>
        </p:spPr>
        <p:txBody>
          <a:bodyPr rtlCol="0"/>
          <a:lstStyle/>
          <a:p>
            <a:endParaRPr lang="en-GB"/>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FD89C59-280D-43ED-8FC0-545418D6ECAE}" type="datetimeFigureOut">
              <a:rPr lang="en-US" smtClean="0"/>
              <a:pPr/>
              <a:t>3/15/2021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EA856F-7FCD-4AED-824B-82A47E56E707}"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EFD89C59-280D-43ED-8FC0-545418D6ECAE}" type="datetimeFigureOut">
              <a:rPr lang="en-US" smtClean="0"/>
              <a:pPr/>
              <a:t>3/15/2021</a:t>
            </a:fld>
            <a:endParaRPr lang="en-GB"/>
          </a:p>
        </p:txBody>
      </p:sp>
      <p:sp>
        <p:nvSpPr>
          <p:cNvPr id="5" name="Footer Placeholder 4"/>
          <p:cNvSpPr>
            <a:spLocks noGrp="1"/>
          </p:cNvSpPr>
          <p:nvPr>
            <p:ph type="ftr" sz="quarter" idx="11"/>
          </p:nvPr>
        </p:nvSpPr>
        <p:spPr>
          <a:xfrm>
            <a:off x="457201" y="6248207"/>
            <a:ext cx="5573483" cy="365125"/>
          </a:xfrm>
        </p:spPr>
        <p:txBody>
          <a:bodyPr/>
          <a:lstStyle/>
          <a:p>
            <a:endParaRPr lang="en-GB"/>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A6EA856F-7FCD-4AED-824B-82A47E56E707}"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dirty="0"/>
              <a:t>Click to edit Master title style</a:t>
            </a:r>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EFD89C59-280D-43ED-8FC0-545418D6ECAE}" type="datetimeFigureOut">
              <a:rPr lang="en-US" smtClean="0"/>
              <a:pPr/>
              <a:t>3/15/2021</a:t>
            </a:fld>
            <a:endParaRPr lang="en-GB"/>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GB" dirty="0"/>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A6EA856F-7FCD-4AED-824B-82A47E56E707}"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jobsite.co.uk/"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room34.com/philosophy/roles/"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4Ngcx0gFcQ" TargetMode="External"/><Relationship Id="rId2" Type="http://schemas.openxmlformats.org/officeDocument/2006/relationships/hyperlink" Target="https://careerfoundry.com/en/blog/ux-design/how-to-create-your-first-wireframe/"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www.youtube.com/watch?v=-4Ngcx0gFcQ"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www.nngroup.com/people/jakob-nielsen/"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nngroup.com/articles/f-shaped-pattern-reading-web-content/" TargetMode="External"/><Relationship Id="rId2" Type="http://schemas.openxmlformats.org/officeDocument/2006/relationships/hyperlink" Target="https://www.nngroup.com/articles/f-shaped-pattern-reading-web-content-discovered/"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nngroup.com/articles/why-does-design-look-good/"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webflow.com/blog/web-page-layout-101-website-anatomy-every-designer-needs-to-learn"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vwo.com/blog/crap-design-principles/"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s://linchpinseo.com/how-to-design-an-seo-friendly-website/#:~:text=SEO%20web%20design%20is%20a,index%20it%20in%20their%20database"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s://ahrefs.com/blog/what-are-serps/"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s://developers.google.com/search/docs"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www.w3.org/WAI/standards-guidelines/wcag/" TargetMode="External"/><Relationship Id="rId2" Type="http://schemas.openxmlformats.org/officeDocument/2006/relationships/hyperlink" Target="https://www.w3.org/WAI/"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https://www.w3.org/WAI/test-evaluate/"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3500" y="2204864"/>
            <a:ext cx="6477000" cy="1324744"/>
          </a:xfrm>
        </p:spPr>
        <p:txBody>
          <a:bodyPr>
            <a:normAutofit fontScale="90000"/>
          </a:bodyPr>
          <a:lstStyle/>
          <a:p>
            <a:pPr algn="ctr"/>
            <a:r>
              <a:rPr lang="en-GB" dirty="0"/>
              <a:t>The role of ‘Design’ in  Web sites</a:t>
            </a:r>
          </a:p>
        </p:txBody>
      </p:sp>
      <p:sp>
        <p:nvSpPr>
          <p:cNvPr id="3" name="Subtitle 2"/>
          <p:cNvSpPr>
            <a:spLocks noGrp="1"/>
          </p:cNvSpPr>
          <p:nvPr>
            <p:ph type="subTitle" idx="1"/>
          </p:nvPr>
        </p:nvSpPr>
        <p:spPr/>
        <p:txBody>
          <a:bodyPr>
            <a:normAutofit/>
          </a:bodyPr>
          <a:lstStyle/>
          <a:p>
            <a:r>
              <a:rPr lang="en-GB" dirty="0"/>
              <a:t>Gareth Jones</a:t>
            </a:r>
          </a:p>
        </p:txBody>
      </p:sp>
      <p:sp>
        <p:nvSpPr>
          <p:cNvPr id="5" name="Date Placeholder 4"/>
          <p:cNvSpPr>
            <a:spLocks noGrp="1"/>
          </p:cNvSpPr>
          <p:nvPr>
            <p:ph type="dt" sz="half" idx="10"/>
          </p:nvPr>
        </p:nvSpPr>
        <p:spPr/>
        <p:txBody>
          <a:bodyPr/>
          <a:lstStyle/>
          <a:p>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Today’s Lecture</a:t>
            </a:r>
          </a:p>
        </p:txBody>
      </p:sp>
      <p:sp>
        <p:nvSpPr>
          <p:cNvPr id="3" name="Content Placeholder 2"/>
          <p:cNvSpPr>
            <a:spLocks noGrp="1"/>
          </p:cNvSpPr>
          <p:nvPr>
            <p:ph sz="quarter" idx="1"/>
          </p:nvPr>
        </p:nvSpPr>
        <p:spPr/>
        <p:txBody>
          <a:bodyPr/>
          <a:lstStyle/>
          <a:p>
            <a:r>
              <a:rPr lang="en-GB" dirty="0"/>
              <a:t>Job roles in Web Design</a:t>
            </a:r>
          </a:p>
          <a:p>
            <a:r>
              <a:rPr lang="en-GB" dirty="0"/>
              <a:t>Site diagrams</a:t>
            </a:r>
          </a:p>
          <a:p>
            <a:r>
              <a:rPr lang="en-GB" dirty="0"/>
              <a:t>Wireframe diagrams</a:t>
            </a:r>
          </a:p>
          <a:p>
            <a:r>
              <a:rPr lang="en-GB" dirty="0"/>
              <a:t>User Interface Design</a:t>
            </a:r>
          </a:p>
          <a:p>
            <a:r>
              <a:rPr lang="en-GB" dirty="0"/>
              <a:t>Layout design</a:t>
            </a:r>
          </a:p>
          <a:p>
            <a:r>
              <a:rPr lang="en-GB" dirty="0"/>
              <a:t>Search Engine Optimisation</a:t>
            </a:r>
          </a:p>
          <a:p>
            <a:r>
              <a:rPr lang="en-GB" dirty="0"/>
              <a:t>Accessibility </a:t>
            </a:r>
          </a:p>
          <a:p>
            <a:pPr marL="0" indent="0">
              <a:buNone/>
            </a:pPr>
            <a:endParaRPr lang="en-GB" dirty="0"/>
          </a:p>
          <a:p>
            <a:endParaRPr lang="en-GB" dirty="0"/>
          </a:p>
        </p:txBody>
      </p:sp>
    </p:spTree>
    <p:extLst>
      <p:ext uri="{BB962C8B-B14F-4D97-AF65-F5344CB8AC3E}">
        <p14:creationId xmlns:p14="http://schemas.microsoft.com/office/powerpoint/2010/main" val="601619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BA811B-94FB-4892-A710-DFBBDC75C4AC}"/>
              </a:ext>
            </a:extLst>
          </p:cNvPr>
          <p:cNvSpPr>
            <a:spLocks noGrp="1"/>
          </p:cNvSpPr>
          <p:nvPr>
            <p:ph type="title"/>
          </p:nvPr>
        </p:nvSpPr>
        <p:spPr/>
        <p:txBody>
          <a:bodyPr/>
          <a:lstStyle/>
          <a:p>
            <a:pPr algn="ctr"/>
            <a:r>
              <a:rPr lang="en-GB" dirty="0"/>
              <a:t>First things first</a:t>
            </a:r>
          </a:p>
        </p:txBody>
      </p:sp>
      <p:pic>
        <p:nvPicPr>
          <p:cNvPr id="1026" name="Picture 2">
            <a:extLst>
              <a:ext uri="{FF2B5EF4-FFF2-40B4-BE49-F238E27FC236}">
                <a16:creationId xmlns:a16="http://schemas.microsoft.com/office/drawing/2014/main" id="{B151F605-F39C-450E-82CB-77B5123043A6}"/>
              </a:ext>
            </a:extLst>
          </p:cNvPr>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179512" y="1772816"/>
            <a:ext cx="3802022" cy="475252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CF35952-8E20-4EEF-92CE-B35776BB86D7}"/>
              </a:ext>
            </a:extLst>
          </p:cNvPr>
          <p:cNvSpPr txBox="1"/>
          <p:nvPr/>
        </p:nvSpPr>
        <p:spPr>
          <a:xfrm>
            <a:off x="4139952" y="1628800"/>
            <a:ext cx="4392488" cy="5016758"/>
          </a:xfrm>
          <a:prstGeom prst="rect">
            <a:avLst/>
          </a:prstGeom>
          <a:noFill/>
        </p:spPr>
        <p:txBody>
          <a:bodyPr wrap="square" rtlCol="0">
            <a:spAutoFit/>
          </a:bodyPr>
          <a:lstStyle/>
          <a:p>
            <a:r>
              <a:rPr lang="en-GB" sz="2000" dirty="0">
                <a:latin typeface="Abadi" panose="020B0604020104020204" pitchFamily="34" charset="0"/>
              </a:rPr>
              <a:t>“Web Design” encompasses many different disciplines.</a:t>
            </a:r>
            <a:br>
              <a:rPr lang="en-GB" sz="2000" dirty="0">
                <a:latin typeface="Abadi" panose="020B0604020104020204" pitchFamily="34" charset="0"/>
              </a:rPr>
            </a:br>
            <a:endParaRPr lang="en-GB" sz="2000" dirty="0">
              <a:latin typeface="Abadi" panose="020B0604020104020204" pitchFamily="34" charset="0"/>
            </a:endParaRPr>
          </a:p>
          <a:p>
            <a:r>
              <a:rPr lang="en-GB" sz="2000" dirty="0">
                <a:latin typeface="Abadi" panose="020B0604020104020204" pitchFamily="34" charset="0"/>
              </a:rPr>
              <a:t>Sometimes you need to have a handle on multiple aspects</a:t>
            </a:r>
            <a:br>
              <a:rPr lang="en-GB" sz="2000" dirty="0">
                <a:latin typeface="Abadi" panose="020B0604020104020204" pitchFamily="34" charset="0"/>
              </a:rPr>
            </a:br>
            <a:endParaRPr lang="en-GB" sz="2000" dirty="0">
              <a:latin typeface="Abadi" panose="020B0604020104020204" pitchFamily="34" charset="0"/>
            </a:endParaRPr>
          </a:p>
          <a:p>
            <a:r>
              <a:rPr lang="en-GB" sz="2000" dirty="0">
                <a:latin typeface="Abadi" panose="020B0604020104020204" pitchFamily="34" charset="0"/>
              </a:rPr>
              <a:t>But some areas have specialists who’ve been doing it for years.</a:t>
            </a:r>
          </a:p>
          <a:p>
            <a:endParaRPr lang="en-GB" sz="2000" dirty="0">
              <a:latin typeface="Abadi" panose="020B0604020104020204" pitchFamily="34" charset="0"/>
            </a:endParaRPr>
          </a:p>
          <a:p>
            <a:r>
              <a:rPr lang="en-GB" sz="2000" dirty="0">
                <a:latin typeface="Abadi" panose="020B0604020104020204" pitchFamily="34" charset="0"/>
              </a:rPr>
              <a:t>A 10 credit module at Level4 doesn’t expect you to be an expert at everything!</a:t>
            </a:r>
          </a:p>
          <a:p>
            <a:r>
              <a:rPr lang="en-GB" sz="2000" dirty="0">
                <a:latin typeface="Abadi" panose="020B0604020104020204" pitchFamily="34" charset="0"/>
              </a:rPr>
              <a:t>(but you should be aware of the general concepts so you can discuss them and implement SOME in your assignment and report)</a:t>
            </a:r>
          </a:p>
        </p:txBody>
      </p:sp>
    </p:spTree>
    <p:extLst>
      <p:ext uri="{BB962C8B-B14F-4D97-AF65-F5344CB8AC3E}">
        <p14:creationId xmlns:p14="http://schemas.microsoft.com/office/powerpoint/2010/main" val="14124124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Question</a:t>
            </a:r>
          </a:p>
        </p:txBody>
      </p:sp>
      <p:sp>
        <p:nvSpPr>
          <p:cNvPr id="3" name="Content Placeholder 2"/>
          <p:cNvSpPr>
            <a:spLocks noGrp="1"/>
          </p:cNvSpPr>
          <p:nvPr>
            <p:ph sz="quarter" idx="1"/>
          </p:nvPr>
        </p:nvSpPr>
        <p:spPr/>
        <p:txBody>
          <a:bodyPr/>
          <a:lstStyle/>
          <a:p>
            <a:r>
              <a:rPr lang="en-GB" dirty="0"/>
              <a:t>What job roles do you think are available in web development?</a:t>
            </a:r>
          </a:p>
        </p:txBody>
      </p:sp>
    </p:spTree>
    <p:extLst>
      <p:ext uri="{BB962C8B-B14F-4D97-AF65-F5344CB8AC3E}">
        <p14:creationId xmlns:p14="http://schemas.microsoft.com/office/powerpoint/2010/main" val="18095359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Web Development Roles</a:t>
            </a:r>
          </a:p>
        </p:txBody>
      </p:sp>
      <p:sp>
        <p:nvSpPr>
          <p:cNvPr id="3" name="Content Placeholder 2"/>
          <p:cNvSpPr>
            <a:spLocks noGrp="1"/>
          </p:cNvSpPr>
          <p:nvPr>
            <p:ph sz="quarter" idx="1"/>
          </p:nvPr>
        </p:nvSpPr>
        <p:spPr/>
        <p:txBody>
          <a:bodyPr>
            <a:normAutofit fontScale="92500" lnSpcReduction="10000"/>
          </a:bodyPr>
          <a:lstStyle/>
          <a:p>
            <a:r>
              <a:rPr lang="en-GB" dirty="0"/>
              <a:t>Information Architect (IA)</a:t>
            </a:r>
          </a:p>
          <a:p>
            <a:r>
              <a:rPr lang="en-GB" dirty="0"/>
              <a:t>User Experience (UX) Designer</a:t>
            </a:r>
          </a:p>
          <a:p>
            <a:r>
              <a:rPr lang="en-GB" dirty="0"/>
              <a:t>User Interface (UI) Designer </a:t>
            </a:r>
          </a:p>
          <a:p>
            <a:pPr lvl="1"/>
            <a:r>
              <a:rPr lang="en-GB" dirty="0"/>
              <a:t>aka Front-end Developer</a:t>
            </a:r>
          </a:p>
          <a:p>
            <a:r>
              <a:rPr lang="en-GB" dirty="0"/>
              <a:t>Web Developer</a:t>
            </a:r>
          </a:p>
          <a:p>
            <a:pPr lvl="1"/>
            <a:r>
              <a:rPr lang="en-GB" dirty="0"/>
              <a:t>aka Back-end Developer / Full-stack Developer</a:t>
            </a:r>
          </a:p>
          <a:p>
            <a:pPr lvl="1"/>
            <a:r>
              <a:rPr lang="en-GB" dirty="0"/>
              <a:t>May also be responsible for UI development</a:t>
            </a:r>
            <a:endParaRPr lang="en-GB" dirty="0">
              <a:sym typeface="Wingdings" panose="05000000000000000000" pitchFamily="2" charset="2"/>
            </a:endParaRPr>
          </a:p>
          <a:p>
            <a:r>
              <a:rPr lang="en-GB" dirty="0">
                <a:sym typeface="Wingdings" panose="05000000000000000000" pitchFamily="2" charset="2"/>
              </a:rPr>
              <a:t>Web Content Specialists</a:t>
            </a:r>
          </a:p>
          <a:p>
            <a:r>
              <a:rPr lang="en-GB" dirty="0">
                <a:sym typeface="Wingdings" panose="05000000000000000000" pitchFamily="2" charset="2"/>
              </a:rPr>
              <a:t>SEO Specialists</a:t>
            </a:r>
          </a:p>
          <a:p>
            <a:r>
              <a:rPr lang="en-GB" dirty="0">
                <a:sym typeface="Wingdings" panose="05000000000000000000" pitchFamily="2" charset="2"/>
              </a:rPr>
              <a:t>Web Designer or Graphics Designer</a:t>
            </a:r>
            <a:endParaRPr lang="en-GB" dirty="0"/>
          </a:p>
        </p:txBody>
      </p:sp>
      <p:sp>
        <p:nvSpPr>
          <p:cNvPr id="4" name="TextBox 3"/>
          <p:cNvSpPr txBox="1"/>
          <p:nvPr/>
        </p:nvSpPr>
        <p:spPr>
          <a:xfrm>
            <a:off x="2192004" y="6477000"/>
            <a:ext cx="6574044" cy="307777"/>
          </a:xfrm>
          <a:prstGeom prst="rect">
            <a:avLst/>
          </a:prstGeom>
          <a:noFill/>
        </p:spPr>
        <p:txBody>
          <a:bodyPr wrap="none" rtlCol="0">
            <a:spAutoFit/>
          </a:bodyPr>
          <a:lstStyle/>
          <a:p>
            <a:r>
              <a:rPr lang="en-GB" sz="1400" dirty="0"/>
              <a:t>Try searching a job site, e.g. </a:t>
            </a:r>
            <a:r>
              <a:rPr lang="en-GB" sz="1400" dirty="0">
                <a:hlinkClick r:id="rId3"/>
              </a:rPr>
              <a:t>jobsite.co.uk</a:t>
            </a:r>
            <a:r>
              <a:rPr lang="en-GB" sz="1400" dirty="0"/>
              <a:t>, to find out responsibilities for these roles. </a:t>
            </a:r>
          </a:p>
        </p:txBody>
      </p:sp>
    </p:spTree>
    <p:extLst>
      <p:ext uri="{BB962C8B-B14F-4D97-AF65-F5344CB8AC3E}">
        <p14:creationId xmlns:p14="http://schemas.microsoft.com/office/powerpoint/2010/main" val="41245149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GB" dirty="0"/>
              <a:t>Roles &amp; Responsibilities</a:t>
            </a:r>
          </a:p>
        </p:txBody>
      </p:sp>
      <p:sp>
        <p:nvSpPr>
          <p:cNvPr id="3" name="Content Placeholder 2"/>
          <p:cNvSpPr>
            <a:spLocks noGrp="1"/>
          </p:cNvSpPr>
          <p:nvPr>
            <p:ph sz="quarter" idx="1"/>
          </p:nvPr>
        </p:nvSpPr>
        <p:spPr/>
        <p:txBody>
          <a:bodyPr>
            <a:normAutofit/>
          </a:bodyPr>
          <a:lstStyle/>
          <a:p>
            <a:r>
              <a:rPr lang="en-GB" dirty="0">
                <a:hlinkClick r:id="rId3"/>
              </a:rPr>
              <a:t>https://room34.com/philosophy/roles/</a:t>
            </a:r>
            <a:endParaRPr lang="en-GB" dirty="0"/>
          </a:p>
          <a:p>
            <a:endParaRPr lang="en-GB" dirty="0"/>
          </a:p>
        </p:txBody>
      </p:sp>
    </p:spTree>
    <p:extLst>
      <p:ext uri="{BB962C8B-B14F-4D97-AF65-F5344CB8AC3E}">
        <p14:creationId xmlns:p14="http://schemas.microsoft.com/office/powerpoint/2010/main" val="30989101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A5F951-EB6C-4D1A-9539-BF27858A173D}"/>
              </a:ext>
            </a:extLst>
          </p:cNvPr>
          <p:cNvSpPr>
            <a:spLocks noGrp="1"/>
          </p:cNvSpPr>
          <p:nvPr>
            <p:ph type="title"/>
          </p:nvPr>
        </p:nvSpPr>
        <p:spPr/>
        <p:txBody>
          <a:bodyPr>
            <a:normAutofit fontScale="90000"/>
          </a:bodyPr>
          <a:lstStyle/>
          <a:p>
            <a:r>
              <a:rPr lang="en-GB" dirty="0"/>
              <a:t>User Experience, Interaction, and User Interface design</a:t>
            </a:r>
          </a:p>
        </p:txBody>
      </p:sp>
      <p:sp>
        <p:nvSpPr>
          <p:cNvPr id="3" name="Content Placeholder 2">
            <a:extLst>
              <a:ext uri="{FF2B5EF4-FFF2-40B4-BE49-F238E27FC236}">
                <a16:creationId xmlns:a16="http://schemas.microsoft.com/office/drawing/2014/main" id="{C9D0F0C5-0F68-4006-905B-A6921289C75B}"/>
              </a:ext>
            </a:extLst>
          </p:cNvPr>
          <p:cNvSpPr>
            <a:spLocks noGrp="1"/>
          </p:cNvSpPr>
          <p:nvPr>
            <p:ph sz="quarter" idx="1"/>
          </p:nvPr>
        </p:nvSpPr>
        <p:spPr>
          <a:xfrm>
            <a:off x="612648" y="1600200"/>
            <a:ext cx="8153400" cy="5141168"/>
          </a:xfrm>
        </p:spPr>
        <p:txBody>
          <a:bodyPr>
            <a:normAutofit fontScale="92500"/>
          </a:bodyPr>
          <a:lstStyle/>
          <a:p>
            <a:pPr marL="0" indent="0">
              <a:buNone/>
            </a:pPr>
            <a:r>
              <a:rPr lang="en-GB" dirty="0"/>
              <a:t>Often, when we think of design, we think about how something looks.</a:t>
            </a:r>
          </a:p>
          <a:p>
            <a:pPr marL="0" indent="0">
              <a:buNone/>
            </a:pPr>
            <a:r>
              <a:rPr lang="en-GB" dirty="0"/>
              <a:t>On the Web, the first matter of business is designing how the site works. Before picking </a:t>
            </a:r>
            <a:r>
              <a:rPr lang="en-GB" dirty="0" err="1"/>
              <a:t>colors</a:t>
            </a:r>
            <a:r>
              <a:rPr lang="en-GB" dirty="0"/>
              <a:t> and fonts, it is important to identify the site’s goals, how it will be used, and how visitors move through it.</a:t>
            </a:r>
          </a:p>
          <a:p>
            <a:pPr marL="0" indent="0">
              <a:buNone/>
            </a:pPr>
            <a:r>
              <a:rPr lang="en-GB" dirty="0"/>
              <a:t>These tasks fall under the disciplines of Interaction Design (</a:t>
            </a:r>
            <a:r>
              <a:rPr lang="en-GB" dirty="0" err="1"/>
              <a:t>IxD</a:t>
            </a:r>
            <a:r>
              <a:rPr lang="en-GB" dirty="0"/>
              <a:t>), User Interface (UI) design, and User Experience (UX) design. There is a lot of overlap between these responsibilities, and it is not uncommon for one person or team to handle all three.</a:t>
            </a:r>
          </a:p>
        </p:txBody>
      </p:sp>
    </p:spTree>
    <p:extLst>
      <p:ext uri="{BB962C8B-B14F-4D97-AF65-F5344CB8AC3E}">
        <p14:creationId xmlns:p14="http://schemas.microsoft.com/office/powerpoint/2010/main" val="1273753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A5F951-EB6C-4D1A-9539-BF27858A173D}"/>
              </a:ext>
            </a:extLst>
          </p:cNvPr>
          <p:cNvSpPr>
            <a:spLocks noGrp="1"/>
          </p:cNvSpPr>
          <p:nvPr>
            <p:ph type="title"/>
          </p:nvPr>
        </p:nvSpPr>
        <p:spPr/>
        <p:txBody>
          <a:bodyPr>
            <a:normAutofit fontScale="90000"/>
          </a:bodyPr>
          <a:lstStyle/>
          <a:p>
            <a:r>
              <a:rPr lang="en-GB" dirty="0"/>
              <a:t>User Experience, Interaction, and User Interface design</a:t>
            </a:r>
          </a:p>
        </p:txBody>
      </p:sp>
      <p:sp>
        <p:nvSpPr>
          <p:cNvPr id="3" name="Content Placeholder 2">
            <a:extLst>
              <a:ext uri="{FF2B5EF4-FFF2-40B4-BE49-F238E27FC236}">
                <a16:creationId xmlns:a16="http://schemas.microsoft.com/office/drawing/2014/main" id="{C9D0F0C5-0F68-4006-905B-A6921289C75B}"/>
              </a:ext>
            </a:extLst>
          </p:cNvPr>
          <p:cNvSpPr>
            <a:spLocks noGrp="1"/>
          </p:cNvSpPr>
          <p:nvPr>
            <p:ph sz="quarter" idx="1"/>
          </p:nvPr>
        </p:nvSpPr>
        <p:spPr>
          <a:xfrm>
            <a:off x="612648" y="1600200"/>
            <a:ext cx="8153400" cy="5141168"/>
          </a:xfrm>
        </p:spPr>
        <p:txBody>
          <a:bodyPr>
            <a:normAutofit/>
          </a:bodyPr>
          <a:lstStyle/>
          <a:p>
            <a:pPr marL="0" indent="0">
              <a:buNone/>
            </a:pPr>
            <a:r>
              <a:rPr lang="en-GB" dirty="0"/>
              <a:t>The goal of the Interaction Designer is to make the site as easy, efficient, and delightful to use as possible.</a:t>
            </a:r>
          </a:p>
          <a:p>
            <a:pPr marL="0" indent="0">
              <a:buNone/>
            </a:pPr>
            <a:r>
              <a:rPr lang="en-GB" dirty="0"/>
              <a:t>Closely related to interaction design is User  Interface design, which tends to be more narrowly focused on the functional organization of the page as well as the specific tools (buttons, links, menus, and so on) that users use to navigate content or accomplish tasks.</a:t>
            </a:r>
          </a:p>
        </p:txBody>
      </p:sp>
    </p:spTree>
    <p:extLst>
      <p:ext uri="{BB962C8B-B14F-4D97-AF65-F5344CB8AC3E}">
        <p14:creationId xmlns:p14="http://schemas.microsoft.com/office/powerpoint/2010/main" val="3893092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A5F951-EB6C-4D1A-9539-BF27858A173D}"/>
              </a:ext>
            </a:extLst>
          </p:cNvPr>
          <p:cNvSpPr>
            <a:spLocks noGrp="1"/>
          </p:cNvSpPr>
          <p:nvPr>
            <p:ph type="title"/>
          </p:nvPr>
        </p:nvSpPr>
        <p:spPr/>
        <p:txBody>
          <a:bodyPr>
            <a:normAutofit fontScale="90000"/>
          </a:bodyPr>
          <a:lstStyle/>
          <a:p>
            <a:r>
              <a:rPr lang="en-GB" dirty="0"/>
              <a:t>User Experience, Interaction, and User Interface design</a:t>
            </a:r>
          </a:p>
        </p:txBody>
      </p:sp>
      <p:sp>
        <p:nvSpPr>
          <p:cNvPr id="3" name="Content Placeholder 2">
            <a:extLst>
              <a:ext uri="{FF2B5EF4-FFF2-40B4-BE49-F238E27FC236}">
                <a16:creationId xmlns:a16="http://schemas.microsoft.com/office/drawing/2014/main" id="{C9D0F0C5-0F68-4006-905B-A6921289C75B}"/>
              </a:ext>
            </a:extLst>
          </p:cNvPr>
          <p:cNvSpPr>
            <a:spLocks noGrp="1"/>
          </p:cNvSpPr>
          <p:nvPr>
            <p:ph sz="quarter" idx="1"/>
          </p:nvPr>
        </p:nvSpPr>
        <p:spPr>
          <a:xfrm>
            <a:off x="612648" y="1600200"/>
            <a:ext cx="8153400" cy="5141168"/>
          </a:xfrm>
        </p:spPr>
        <p:txBody>
          <a:bodyPr>
            <a:normAutofit fontScale="85000" lnSpcReduction="10000"/>
          </a:bodyPr>
          <a:lstStyle/>
          <a:p>
            <a:pPr marL="0" indent="0">
              <a:buNone/>
            </a:pPr>
            <a:r>
              <a:rPr lang="en-GB" dirty="0"/>
              <a:t>A more recent job title in the web design realm is the User Experience Designer. The UX designer takes a more holistic view—ensuring the entire experience with the site is favourable.</a:t>
            </a:r>
          </a:p>
          <a:p>
            <a:pPr marL="0" indent="0">
              <a:buNone/>
            </a:pPr>
            <a:r>
              <a:rPr lang="en-GB" dirty="0"/>
              <a:t>UX design is based on a solid understanding of users and their needs based on observations and interviews.</a:t>
            </a:r>
          </a:p>
          <a:p>
            <a:pPr marL="0" indent="0">
              <a:buNone/>
            </a:pPr>
            <a:r>
              <a:rPr lang="en-GB" dirty="0"/>
              <a:t>According to Donald Norman (who coined the term), user experience design includes “all aspects of the user’s interaction with the product: how it is perceived, learned, and used.” For a website or application, that includes the visual design, the user interface, the quality and message of the content, and even overall site performance. The experience must be in line with the organization’s brand and business goals in order to be successful.</a:t>
            </a:r>
          </a:p>
        </p:txBody>
      </p:sp>
    </p:spTree>
    <p:extLst>
      <p:ext uri="{BB962C8B-B14F-4D97-AF65-F5344CB8AC3E}">
        <p14:creationId xmlns:p14="http://schemas.microsoft.com/office/powerpoint/2010/main" val="495155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64D034-8740-4BE0-9DEF-A6164D364D8C}"/>
              </a:ext>
            </a:extLst>
          </p:cNvPr>
          <p:cNvSpPr>
            <a:spLocks noGrp="1"/>
          </p:cNvSpPr>
          <p:nvPr>
            <p:ph type="title"/>
          </p:nvPr>
        </p:nvSpPr>
        <p:spPr/>
        <p:txBody>
          <a:bodyPr/>
          <a:lstStyle/>
          <a:p>
            <a:r>
              <a:rPr lang="en-GB" dirty="0"/>
              <a:t>Site diagrams</a:t>
            </a:r>
          </a:p>
        </p:txBody>
      </p:sp>
      <p:sp>
        <p:nvSpPr>
          <p:cNvPr id="3" name="Content Placeholder 2">
            <a:extLst>
              <a:ext uri="{FF2B5EF4-FFF2-40B4-BE49-F238E27FC236}">
                <a16:creationId xmlns:a16="http://schemas.microsoft.com/office/drawing/2014/main" id="{63CABFD0-1F76-4E02-810A-A6218F71F39F}"/>
              </a:ext>
            </a:extLst>
          </p:cNvPr>
          <p:cNvSpPr>
            <a:spLocks noGrp="1"/>
          </p:cNvSpPr>
          <p:nvPr>
            <p:ph sz="quarter" idx="1"/>
          </p:nvPr>
        </p:nvSpPr>
        <p:spPr>
          <a:xfrm>
            <a:off x="251520" y="1600200"/>
            <a:ext cx="8514528" cy="4495800"/>
          </a:xfrm>
        </p:spPr>
        <p:txBody>
          <a:bodyPr/>
          <a:lstStyle/>
          <a:p>
            <a:r>
              <a:rPr lang="en-GB" dirty="0"/>
              <a:t>A site diagram indicates the structure of the site as a whole and how individual pages relate to one another</a:t>
            </a:r>
          </a:p>
          <a:p>
            <a:endParaRPr lang="en-GB" dirty="0"/>
          </a:p>
        </p:txBody>
      </p:sp>
      <p:pic>
        <p:nvPicPr>
          <p:cNvPr id="4" name="Picture 3">
            <a:extLst>
              <a:ext uri="{FF2B5EF4-FFF2-40B4-BE49-F238E27FC236}">
                <a16:creationId xmlns:a16="http://schemas.microsoft.com/office/drawing/2014/main" id="{2F08664B-5DF5-4099-89E6-4F5C42A8A45D}"/>
              </a:ext>
            </a:extLst>
          </p:cNvPr>
          <p:cNvPicPr>
            <a:picLocks noChangeAspect="1"/>
          </p:cNvPicPr>
          <p:nvPr/>
        </p:nvPicPr>
        <p:blipFill>
          <a:blip r:embed="rId2"/>
          <a:stretch>
            <a:fillRect/>
          </a:stretch>
        </p:blipFill>
        <p:spPr>
          <a:xfrm>
            <a:off x="2771800" y="2489887"/>
            <a:ext cx="6241316" cy="4368114"/>
          </a:xfrm>
          <a:prstGeom prst="rect">
            <a:avLst/>
          </a:prstGeom>
        </p:spPr>
      </p:pic>
    </p:spTree>
    <p:extLst>
      <p:ext uri="{BB962C8B-B14F-4D97-AF65-F5344CB8AC3E}">
        <p14:creationId xmlns:p14="http://schemas.microsoft.com/office/powerpoint/2010/main" val="4001708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64D034-8740-4BE0-9DEF-A6164D364D8C}"/>
              </a:ext>
            </a:extLst>
          </p:cNvPr>
          <p:cNvSpPr>
            <a:spLocks noGrp="1"/>
          </p:cNvSpPr>
          <p:nvPr>
            <p:ph type="title"/>
          </p:nvPr>
        </p:nvSpPr>
        <p:spPr/>
        <p:txBody>
          <a:bodyPr/>
          <a:lstStyle/>
          <a:p>
            <a:r>
              <a:rPr lang="en-GB" dirty="0"/>
              <a:t>Site diagrams</a:t>
            </a:r>
          </a:p>
        </p:txBody>
      </p:sp>
      <p:sp>
        <p:nvSpPr>
          <p:cNvPr id="3" name="Content Placeholder 2">
            <a:extLst>
              <a:ext uri="{FF2B5EF4-FFF2-40B4-BE49-F238E27FC236}">
                <a16:creationId xmlns:a16="http://schemas.microsoft.com/office/drawing/2014/main" id="{63CABFD0-1F76-4E02-810A-A6218F71F39F}"/>
              </a:ext>
            </a:extLst>
          </p:cNvPr>
          <p:cNvSpPr>
            <a:spLocks noGrp="1"/>
          </p:cNvSpPr>
          <p:nvPr>
            <p:ph sz="quarter" idx="1"/>
          </p:nvPr>
        </p:nvSpPr>
        <p:spPr>
          <a:xfrm>
            <a:off x="251520" y="1600200"/>
            <a:ext cx="8514528" cy="4495800"/>
          </a:xfrm>
        </p:spPr>
        <p:txBody>
          <a:bodyPr/>
          <a:lstStyle/>
          <a:p>
            <a:r>
              <a:rPr lang="en-GB" dirty="0"/>
              <a:t>You should include a site diagram in your assignment report!</a:t>
            </a:r>
          </a:p>
          <a:p>
            <a:endParaRPr lang="en-GB" dirty="0"/>
          </a:p>
        </p:txBody>
      </p:sp>
    </p:spTree>
    <p:extLst>
      <p:ext uri="{BB962C8B-B14F-4D97-AF65-F5344CB8AC3E}">
        <p14:creationId xmlns:p14="http://schemas.microsoft.com/office/powerpoint/2010/main" val="12411463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2E288-6ED0-4A98-A492-3B02836E7B11}"/>
              </a:ext>
            </a:extLst>
          </p:cNvPr>
          <p:cNvSpPr>
            <a:spLocks noGrp="1"/>
          </p:cNvSpPr>
          <p:nvPr>
            <p:ph type="title"/>
          </p:nvPr>
        </p:nvSpPr>
        <p:spPr/>
        <p:txBody>
          <a:bodyPr/>
          <a:lstStyle/>
          <a:p>
            <a:r>
              <a:rPr lang="en-GB" dirty="0"/>
              <a:t>Wireframe diagrams</a:t>
            </a:r>
          </a:p>
        </p:txBody>
      </p:sp>
      <p:sp>
        <p:nvSpPr>
          <p:cNvPr id="3" name="Content Placeholder 2">
            <a:extLst>
              <a:ext uri="{FF2B5EF4-FFF2-40B4-BE49-F238E27FC236}">
                <a16:creationId xmlns:a16="http://schemas.microsoft.com/office/drawing/2014/main" id="{F889FBA8-E241-4DF1-AF91-D46C98F89D4A}"/>
              </a:ext>
            </a:extLst>
          </p:cNvPr>
          <p:cNvSpPr>
            <a:spLocks noGrp="1"/>
          </p:cNvSpPr>
          <p:nvPr>
            <p:ph sz="quarter" idx="1"/>
          </p:nvPr>
        </p:nvSpPr>
        <p:spPr>
          <a:xfrm>
            <a:off x="107504" y="1600200"/>
            <a:ext cx="8658544" cy="4495800"/>
          </a:xfrm>
        </p:spPr>
        <p:txBody>
          <a:bodyPr/>
          <a:lstStyle/>
          <a:p>
            <a:r>
              <a:rPr lang="en-GB" dirty="0"/>
              <a:t>A wireframe diagram shows the structure of a web page using only outlines for each content type and widget</a:t>
            </a:r>
          </a:p>
        </p:txBody>
      </p:sp>
      <p:pic>
        <p:nvPicPr>
          <p:cNvPr id="4" name="Picture 3">
            <a:extLst>
              <a:ext uri="{FF2B5EF4-FFF2-40B4-BE49-F238E27FC236}">
                <a16:creationId xmlns:a16="http://schemas.microsoft.com/office/drawing/2014/main" id="{31A77D45-0951-4171-BAA9-C03FA06D3A98}"/>
              </a:ext>
            </a:extLst>
          </p:cNvPr>
          <p:cNvPicPr>
            <a:picLocks noChangeAspect="1"/>
          </p:cNvPicPr>
          <p:nvPr/>
        </p:nvPicPr>
        <p:blipFill>
          <a:blip r:embed="rId2"/>
          <a:stretch>
            <a:fillRect/>
          </a:stretch>
        </p:blipFill>
        <p:spPr>
          <a:xfrm>
            <a:off x="2555776" y="2523182"/>
            <a:ext cx="5436096" cy="4334818"/>
          </a:xfrm>
          <a:prstGeom prst="rect">
            <a:avLst/>
          </a:prstGeom>
        </p:spPr>
      </p:pic>
    </p:spTree>
    <p:extLst>
      <p:ext uri="{BB962C8B-B14F-4D97-AF65-F5344CB8AC3E}">
        <p14:creationId xmlns:p14="http://schemas.microsoft.com/office/powerpoint/2010/main" val="13195367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64D034-8740-4BE0-9DEF-A6164D364D8C}"/>
              </a:ext>
            </a:extLst>
          </p:cNvPr>
          <p:cNvSpPr>
            <a:spLocks noGrp="1"/>
          </p:cNvSpPr>
          <p:nvPr>
            <p:ph type="title"/>
          </p:nvPr>
        </p:nvSpPr>
        <p:spPr/>
        <p:txBody>
          <a:bodyPr/>
          <a:lstStyle/>
          <a:p>
            <a:r>
              <a:rPr lang="en-GB" dirty="0"/>
              <a:t>Wireframe diagrams</a:t>
            </a:r>
          </a:p>
        </p:txBody>
      </p:sp>
      <p:sp>
        <p:nvSpPr>
          <p:cNvPr id="3" name="Content Placeholder 2">
            <a:extLst>
              <a:ext uri="{FF2B5EF4-FFF2-40B4-BE49-F238E27FC236}">
                <a16:creationId xmlns:a16="http://schemas.microsoft.com/office/drawing/2014/main" id="{63CABFD0-1F76-4E02-810A-A6218F71F39F}"/>
              </a:ext>
            </a:extLst>
          </p:cNvPr>
          <p:cNvSpPr>
            <a:spLocks noGrp="1"/>
          </p:cNvSpPr>
          <p:nvPr>
            <p:ph sz="quarter" idx="1"/>
          </p:nvPr>
        </p:nvSpPr>
        <p:spPr>
          <a:xfrm>
            <a:off x="251520" y="1600200"/>
            <a:ext cx="8514528" cy="4495800"/>
          </a:xfrm>
        </p:spPr>
        <p:txBody>
          <a:bodyPr/>
          <a:lstStyle/>
          <a:p>
            <a:r>
              <a:rPr lang="en-GB" dirty="0"/>
              <a:t>You should include wireframe diagrams in your assignment report!</a:t>
            </a:r>
          </a:p>
          <a:p>
            <a:r>
              <a:rPr lang="en-GB" dirty="0"/>
              <a:t>(and ideally you should have STARTED with wireframe diagrams and a site layout BEFORE you opened up your HTML editor!!)</a:t>
            </a:r>
          </a:p>
          <a:p>
            <a:pPr marL="0" indent="0">
              <a:buNone/>
            </a:pPr>
            <a:endParaRPr lang="en-GB" dirty="0"/>
          </a:p>
        </p:txBody>
      </p:sp>
    </p:spTree>
    <p:extLst>
      <p:ext uri="{BB962C8B-B14F-4D97-AF65-F5344CB8AC3E}">
        <p14:creationId xmlns:p14="http://schemas.microsoft.com/office/powerpoint/2010/main" val="3158459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7590E-81A2-45E4-A934-1A559997E1E0}"/>
              </a:ext>
            </a:extLst>
          </p:cNvPr>
          <p:cNvSpPr>
            <a:spLocks noGrp="1"/>
          </p:cNvSpPr>
          <p:nvPr>
            <p:ph type="title"/>
          </p:nvPr>
        </p:nvSpPr>
        <p:spPr/>
        <p:txBody>
          <a:bodyPr>
            <a:normAutofit fontScale="90000"/>
          </a:bodyPr>
          <a:lstStyle/>
          <a:p>
            <a:r>
              <a:rPr lang="en-GB" dirty="0"/>
              <a:t>A brief article &amp; video on wireframing</a:t>
            </a:r>
          </a:p>
        </p:txBody>
      </p:sp>
      <p:sp>
        <p:nvSpPr>
          <p:cNvPr id="3" name="Content Placeholder 2">
            <a:extLst>
              <a:ext uri="{FF2B5EF4-FFF2-40B4-BE49-F238E27FC236}">
                <a16:creationId xmlns:a16="http://schemas.microsoft.com/office/drawing/2014/main" id="{2F8BD1D2-3315-481F-9DD0-3E00FF7792C9}"/>
              </a:ext>
            </a:extLst>
          </p:cNvPr>
          <p:cNvSpPr>
            <a:spLocks noGrp="1"/>
          </p:cNvSpPr>
          <p:nvPr>
            <p:ph sz="quarter" idx="1"/>
          </p:nvPr>
        </p:nvSpPr>
        <p:spPr/>
        <p:txBody>
          <a:bodyPr/>
          <a:lstStyle/>
          <a:p>
            <a:r>
              <a:rPr lang="en-GB" dirty="0">
                <a:hlinkClick r:id="rId2"/>
              </a:rPr>
              <a:t>https://careerfoundry.com/en/blog/ux-design/how-to-create-your-first-wireframe/</a:t>
            </a:r>
            <a:endParaRPr lang="en-GB" dirty="0">
              <a:hlinkClick r:id="rId3"/>
            </a:endParaRPr>
          </a:p>
          <a:p>
            <a:endParaRPr lang="en-GB" dirty="0">
              <a:hlinkClick r:id="rId3"/>
            </a:endParaRPr>
          </a:p>
          <a:p>
            <a:r>
              <a:rPr lang="en-GB"/>
              <a:t>(watch the video!)</a:t>
            </a:r>
            <a:endParaRPr lang="en-GB" dirty="0"/>
          </a:p>
        </p:txBody>
      </p:sp>
    </p:spTree>
    <p:extLst>
      <p:ext uri="{BB962C8B-B14F-4D97-AF65-F5344CB8AC3E}">
        <p14:creationId xmlns:p14="http://schemas.microsoft.com/office/powerpoint/2010/main" val="40792542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7590E-81A2-45E4-A934-1A559997E1E0}"/>
              </a:ext>
            </a:extLst>
          </p:cNvPr>
          <p:cNvSpPr>
            <a:spLocks noGrp="1"/>
          </p:cNvSpPr>
          <p:nvPr>
            <p:ph type="title"/>
          </p:nvPr>
        </p:nvSpPr>
        <p:spPr/>
        <p:txBody>
          <a:bodyPr>
            <a:normAutofit fontScale="90000"/>
          </a:bodyPr>
          <a:lstStyle/>
          <a:p>
            <a:r>
              <a:rPr lang="en-GB" dirty="0"/>
              <a:t>A(</a:t>
            </a:r>
            <a:r>
              <a:rPr lang="en-GB" dirty="0" err="1"/>
              <a:t>nother</a:t>
            </a:r>
            <a:r>
              <a:rPr lang="en-GB" dirty="0"/>
              <a:t>) brief article &amp; video on wireframing</a:t>
            </a:r>
          </a:p>
        </p:txBody>
      </p:sp>
      <p:sp>
        <p:nvSpPr>
          <p:cNvPr id="3" name="Content Placeholder 2">
            <a:extLst>
              <a:ext uri="{FF2B5EF4-FFF2-40B4-BE49-F238E27FC236}">
                <a16:creationId xmlns:a16="http://schemas.microsoft.com/office/drawing/2014/main" id="{2F8BD1D2-3315-481F-9DD0-3E00FF7792C9}"/>
              </a:ext>
            </a:extLst>
          </p:cNvPr>
          <p:cNvSpPr>
            <a:spLocks noGrp="1"/>
          </p:cNvSpPr>
          <p:nvPr>
            <p:ph sz="quarter" idx="1"/>
          </p:nvPr>
        </p:nvSpPr>
        <p:spPr/>
        <p:txBody>
          <a:bodyPr/>
          <a:lstStyle/>
          <a:p>
            <a:r>
              <a:rPr lang="en-GB" dirty="0">
                <a:hlinkClick r:id="rId2"/>
              </a:rPr>
              <a:t>https://webdesign.tutsplus.com/articles/a-beginners-guide-to-wireframing--webdesign-7399</a:t>
            </a:r>
          </a:p>
          <a:p>
            <a:endParaRPr lang="en-GB" dirty="0">
              <a:hlinkClick r:id="rId2"/>
            </a:endParaRPr>
          </a:p>
          <a:p>
            <a:endParaRPr lang="en-GB" dirty="0">
              <a:hlinkClick r:id="rId2"/>
            </a:endParaRPr>
          </a:p>
          <a:p>
            <a:r>
              <a:rPr lang="en-GB" dirty="0">
                <a:hlinkClick r:id="rId2"/>
              </a:rPr>
              <a:t>https://www.youtube.com/watch?v=-4Ngcx0gFcQ</a:t>
            </a:r>
            <a:endParaRPr lang="en-GB" dirty="0"/>
          </a:p>
          <a:p>
            <a:endParaRPr lang="en-GB" dirty="0"/>
          </a:p>
        </p:txBody>
      </p:sp>
    </p:spTree>
    <p:extLst>
      <p:ext uri="{BB962C8B-B14F-4D97-AF65-F5344CB8AC3E}">
        <p14:creationId xmlns:p14="http://schemas.microsoft.com/office/powerpoint/2010/main" val="19407993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5FAC6A-0133-482A-9CD8-742905EDF35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566CCB4-358F-4C28-8DAA-33C6FDBB1CDE}"/>
              </a:ext>
            </a:extLst>
          </p:cNvPr>
          <p:cNvSpPr>
            <a:spLocks noGrp="1"/>
          </p:cNvSpPr>
          <p:nvPr>
            <p:ph sz="quarter" idx="1"/>
          </p:nvPr>
        </p:nvSpPr>
        <p:spPr/>
        <p:txBody>
          <a:bodyPr/>
          <a:lstStyle/>
          <a:p>
            <a:endParaRPr lang="en-GB"/>
          </a:p>
        </p:txBody>
      </p:sp>
    </p:spTree>
    <p:extLst>
      <p:ext uri="{BB962C8B-B14F-4D97-AF65-F5344CB8AC3E}">
        <p14:creationId xmlns:p14="http://schemas.microsoft.com/office/powerpoint/2010/main" val="19604855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87776B-1211-4360-9300-B0734F7126FF}"/>
              </a:ext>
            </a:extLst>
          </p:cNvPr>
          <p:cNvSpPr>
            <a:spLocks noGrp="1"/>
          </p:cNvSpPr>
          <p:nvPr>
            <p:ph type="title"/>
          </p:nvPr>
        </p:nvSpPr>
        <p:spPr/>
        <p:txBody>
          <a:bodyPr/>
          <a:lstStyle/>
          <a:p>
            <a:r>
              <a:rPr lang="en-GB" dirty="0"/>
              <a:t>UID</a:t>
            </a:r>
          </a:p>
        </p:txBody>
      </p:sp>
      <p:sp>
        <p:nvSpPr>
          <p:cNvPr id="3" name="Content Placeholder 2">
            <a:extLst>
              <a:ext uri="{FF2B5EF4-FFF2-40B4-BE49-F238E27FC236}">
                <a16:creationId xmlns:a16="http://schemas.microsoft.com/office/drawing/2014/main" id="{807E1A8A-D02A-49E2-BA2E-F3EB53E1DDFB}"/>
              </a:ext>
            </a:extLst>
          </p:cNvPr>
          <p:cNvSpPr>
            <a:spLocks noGrp="1"/>
          </p:cNvSpPr>
          <p:nvPr>
            <p:ph sz="quarter" idx="1"/>
          </p:nvPr>
        </p:nvSpPr>
        <p:spPr/>
        <p:txBody>
          <a:bodyPr/>
          <a:lstStyle/>
          <a:p>
            <a:r>
              <a:rPr lang="en-GB" dirty="0"/>
              <a:t>UID – User interface design</a:t>
            </a:r>
          </a:p>
        </p:txBody>
      </p:sp>
    </p:spTree>
    <p:extLst>
      <p:ext uri="{BB962C8B-B14F-4D97-AF65-F5344CB8AC3E}">
        <p14:creationId xmlns:p14="http://schemas.microsoft.com/office/powerpoint/2010/main" val="28578822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50902-A184-412C-83BF-110F0D60301E}"/>
              </a:ext>
            </a:extLst>
          </p:cNvPr>
          <p:cNvSpPr>
            <a:spLocks noGrp="1"/>
          </p:cNvSpPr>
          <p:nvPr>
            <p:ph type="title"/>
          </p:nvPr>
        </p:nvSpPr>
        <p:spPr/>
        <p:txBody>
          <a:bodyPr/>
          <a:lstStyle/>
          <a:p>
            <a:r>
              <a:rPr lang="en-GB" dirty="0"/>
              <a:t>Jakob Nielsen</a:t>
            </a:r>
          </a:p>
        </p:txBody>
      </p:sp>
      <p:sp>
        <p:nvSpPr>
          <p:cNvPr id="3" name="Content Placeholder 2">
            <a:extLst>
              <a:ext uri="{FF2B5EF4-FFF2-40B4-BE49-F238E27FC236}">
                <a16:creationId xmlns:a16="http://schemas.microsoft.com/office/drawing/2014/main" id="{6970446A-260E-43F2-A700-56B2252634F5}"/>
              </a:ext>
            </a:extLst>
          </p:cNvPr>
          <p:cNvSpPr>
            <a:spLocks noGrp="1"/>
          </p:cNvSpPr>
          <p:nvPr>
            <p:ph sz="quarter" idx="1"/>
          </p:nvPr>
        </p:nvSpPr>
        <p:spPr/>
        <p:txBody>
          <a:bodyPr/>
          <a:lstStyle/>
          <a:p>
            <a:r>
              <a:rPr lang="en-GB" dirty="0"/>
              <a:t>Called ““the guru of Web page usability”</a:t>
            </a:r>
          </a:p>
          <a:p>
            <a:endParaRPr lang="en-GB" dirty="0"/>
          </a:p>
          <a:p>
            <a:r>
              <a:rPr lang="en-GB" dirty="0">
                <a:hlinkClick r:id="rId2"/>
              </a:rPr>
              <a:t>https://www.nngroup.com/people/jakob-nielsen/</a:t>
            </a:r>
            <a:endParaRPr lang="en-GB" dirty="0"/>
          </a:p>
          <a:p>
            <a:endParaRPr lang="en-GB" dirty="0"/>
          </a:p>
          <a:p>
            <a:endParaRPr lang="en-GB" dirty="0"/>
          </a:p>
        </p:txBody>
      </p:sp>
    </p:spTree>
    <p:extLst>
      <p:ext uri="{BB962C8B-B14F-4D97-AF65-F5344CB8AC3E}">
        <p14:creationId xmlns:p14="http://schemas.microsoft.com/office/powerpoint/2010/main" val="30771734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50902-A184-412C-83BF-110F0D60301E}"/>
              </a:ext>
            </a:extLst>
          </p:cNvPr>
          <p:cNvSpPr>
            <a:spLocks noGrp="1"/>
          </p:cNvSpPr>
          <p:nvPr>
            <p:ph type="title"/>
          </p:nvPr>
        </p:nvSpPr>
        <p:spPr/>
        <p:txBody>
          <a:bodyPr/>
          <a:lstStyle/>
          <a:p>
            <a:r>
              <a:rPr lang="en-GB" dirty="0"/>
              <a:t>Nielsen Norman Group articles:</a:t>
            </a:r>
          </a:p>
        </p:txBody>
      </p:sp>
      <p:sp>
        <p:nvSpPr>
          <p:cNvPr id="3" name="Content Placeholder 2">
            <a:extLst>
              <a:ext uri="{FF2B5EF4-FFF2-40B4-BE49-F238E27FC236}">
                <a16:creationId xmlns:a16="http://schemas.microsoft.com/office/drawing/2014/main" id="{6970446A-260E-43F2-A700-56B2252634F5}"/>
              </a:ext>
            </a:extLst>
          </p:cNvPr>
          <p:cNvSpPr>
            <a:spLocks noGrp="1"/>
          </p:cNvSpPr>
          <p:nvPr>
            <p:ph sz="quarter" idx="1"/>
          </p:nvPr>
        </p:nvSpPr>
        <p:spPr/>
        <p:txBody>
          <a:bodyPr/>
          <a:lstStyle/>
          <a:p>
            <a:r>
              <a:rPr lang="en-GB" b="1" dirty="0"/>
              <a:t>F-Shaped Pattern For Reading Web Content (original study)</a:t>
            </a:r>
          </a:p>
          <a:p>
            <a:r>
              <a:rPr lang="en-GB" dirty="0">
                <a:hlinkClick r:id="rId2"/>
              </a:rPr>
              <a:t>https://www.nngroup.com/articles/f-shaped-pattern-reading-web-content-discovered/</a:t>
            </a:r>
            <a:endParaRPr lang="en-GB" dirty="0"/>
          </a:p>
          <a:p>
            <a:endParaRPr lang="en-GB" dirty="0"/>
          </a:p>
          <a:p>
            <a:r>
              <a:rPr lang="en-GB" dirty="0"/>
              <a:t>Updated:</a:t>
            </a:r>
          </a:p>
          <a:p>
            <a:r>
              <a:rPr lang="en-GB" dirty="0">
                <a:hlinkClick r:id="rId3"/>
              </a:rPr>
              <a:t>https://www.nngroup.com/articles/f-shaped-pattern-reading-web-content/</a:t>
            </a:r>
            <a:endParaRPr lang="en-GB" dirty="0"/>
          </a:p>
          <a:p>
            <a:endParaRPr lang="en-GB" dirty="0"/>
          </a:p>
        </p:txBody>
      </p:sp>
    </p:spTree>
    <p:extLst>
      <p:ext uri="{BB962C8B-B14F-4D97-AF65-F5344CB8AC3E}">
        <p14:creationId xmlns:p14="http://schemas.microsoft.com/office/powerpoint/2010/main" val="36160840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50902-A184-412C-83BF-110F0D60301E}"/>
              </a:ext>
            </a:extLst>
          </p:cNvPr>
          <p:cNvSpPr>
            <a:spLocks noGrp="1"/>
          </p:cNvSpPr>
          <p:nvPr>
            <p:ph type="title"/>
          </p:nvPr>
        </p:nvSpPr>
        <p:spPr/>
        <p:txBody>
          <a:bodyPr/>
          <a:lstStyle/>
          <a:p>
            <a:r>
              <a:rPr lang="en-GB" dirty="0"/>
              <a:t>Nielsen Normal Group articles:</a:t>
            </a:r>
          </a:p>
        </p:txBody>
      </p:sp>
      <p:sp>
        <p:nvSpPr>
          <p:cNvPr id="3" name="Content Placeholder 2">
            <a:extLst>
              <a:ext uri="{FF2B5EF4-FFF2-40B4-BE49-F238E27FC236}">
                <a16:creationId xmlns:a16="http://schemas.microsoft.com/office/drawing/2014/main" id="{6970446A-260E-43F2-A700-56B2252634F5}"/>
              </a:ext>
            </a:extLst>
          </p:cNvPr>
          <p:cNvSpPr>
            <a:spLocks noGrp="1"/>
          </p:cNvSpPr>
          <p:nvPr>
            <p:ph sz="quarter" idx="1"/>
          </p:nvPr>
        </p:nvSpPr>
        <p:spPr/>
        <p:txBody>
          <a:bodyPr/>
          <a:lstStyle/>
          <a:p>
            <a:r>
              <a:rPr lang="en-GB" dirty="0"/>
              <a:t>Why Does a Design Look Good?</a:t>
            </a:r>
          </a:p>
          <a:p>
            <a:r>
              <a:rPr lang="en-GB" dirty="0">
                <a:hlinkClick r:id="rId2"/>
              </a:rPr>
              <a:t>https://www.nngroup.com/articles/why-does-design-look-good/</a:t>
            </a:r>
            <a:endParaRPr lang="en-GB" dirty="0"/>
          </a:p>
          <a:p>
            <a:endParaRPr lang="en-GB" dirty="0"/>
          </a:p>
          <a:p>
            <a:endParaRPr lang="en-GB" dirty="0"/>
          </a:p>
        </p:txBody>
      </p:sp>
    </p:spTree>
    <p:extLst>
      <p:ext uri="{BB962C8B-B14F-4D97-AF65-F5344CB8AC3E}">
        <p14:creationId xmlns:p14="http://schemas.microsoft.com/office/powerpoint/2010/main" val="41557630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50902-A184-412C-83BF-110F0D60301E}"/>
              </a:ext>
            </a:extLst>
          </p:cNvPr>
          <p:cNvSpPr>
            <a:spLocks noGrp="1"/>
          </p:cNvSpPr>
          <p:nvPr>
            <p:ph type="title"/>
          </p:nvPr>
        </p:nvSpPr>
        <p:spPr/>
        <p:txBody>
          <a:bodyPr/>
          <a:lstStyle/>
          <a:p>
            <a:r>
              <a:rPr lang="en-GB" dirty="0"/>
              <a:t>Web page layout – quick guide</a:t>
            </a:r>
          </a:p>
        </p:txBody>
      </p:sp>
      <p:sp>
        <p:nvSpPr>
          <p:cNvPr id="3" name="Content Placeholder 2">
            <a:extLst>
              <a:ext uri="{FF2B5EF4-FFF2-40B4-BE49-F238E27FC236}">
                <a16:creationId xmlns:a16="http://schemas.microsoft.com/office/drawing/2014/main" id="{6970446A-260E-43F2-A700-56B2252634F5}"/>
              </a:ext>
            </a:extLst>
          </p:cNvPr>
          <p:cNvSpPr>
            <a:spLocks noGrp="1"/>
          </p:cNvSpPr>
          <p:nvPr>
            <p:ph sz="quarter" idx="1"/>
          </p:nvPr>
        </p:nvSpPr>
        <p:spPr/>
        <p:txBody>
          <a:bodyPr/>
          <a:lstStyle/>
          <a:p>
            <a:r>
              <a:rPr lang="en-GB" dirty="0">
                <a:hlinkClick r:id="rId2"/>
              </a:rPr>
              <a:t>https://webflow.com/blog/web-page-layout-101-website-anatomy-every-designer-needs-to-learn</a:t>
            </a:r>
            <a:endParaRPr lang="en-GB" dirty="0"/>
          </a:p>
          <a:p>
            <a:endParaRPr lang="en-GB" dirty="0"/>
          </a:p>
        </p:txBody>
      </p:sp>
    </p:spTree>
    <p:extLst>
      <p:ext uri="{BB962C8B-B14F-4D97-AF65-F5344CB8AC3E}">
        <p14:creationId xmlns:p14="http://schemas.microsoft.com/office/powerpoint/2010/main" val="33353563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F709B8-7327-46A9-A427-E45707C67016}"/>
              </a:ext>
            </a:extLst>
          </p:cNvPr>
          <p:cNvSpPr>
            <a:spLocks noGrp="1"/>
          </p:cNvSpPr>
          <p:nvPr>
            <p:ph type="title"/>
          </p:nvPr>
        </p:nvSpPr>
        <p:spPr/>
        <p:txBody>
          <a:bodyPr/>
          <a:lstStyle/>
          <a:p>
            <a:r>
              <a:rPr lang="en-GB" dirty="0"/>
              <a:t>Don’t forget the C.R.A.P!</a:t>
            </a:r>
          </a:p>
        </p:txBody>
      </p:sp>
      <p:sp>
        <p:nvSpPr>
          <p:cNvPr id="3" name="Content Placeholder 2">
            <a:extLst>
              <a:ext uri="{FF2B5EF4-FFF2-40B4-BE49-F238E27FC236}">
                <a16:creationId xmlns:a16="http://schemas.microsoft.com/office/drawing/2014/main" id="{61B210DE-B856-411B-ADBD-A9BDD3B38E7F}"/>
              </a:ext>
            </a:extLst>
          </p:cNvPr>
          <p:cNvSpPr>
            <a:spLocks noGrp="1"/>
          </p:cNvSpPr>
          <p:nvPr>
            <p:ph sz="quarter" idx="1"/>
          </p:nvPr>
        </p:nvSpPr>
        <p:spPr>
          <a:xfrm>
            <a:off x="0" y="1700808"/>
            <a:ext cx="8964488" cy="5040560"/>
          </a:xfrm>
        </p:spPr>
        <p:txBody>
          <a:bodyPr>
            <a:normAutofit fontScale="92500" lnSpcReduction="10000"/>
          </a:bodyPr>
          <a:lstStyle/>
          <a:p>
            <a:r>
              <a:rPr lang="en-GB" dirty="0"/>
              <a:t>Many free sources out there – do a search.</a:t>
            </a:r>
          </a:p>
          <a:p>
            <a:r>
              <a:rPr lang="en-GB" dirty="0"/>
              <a:t>One nice example:</a:t>
            </a:r>
            <a:br>
              <a:rPr lang="en-GB" dirty="0"/>
            </a:br>
            <a:endParaRPr lang="en-GB" dirty="0"/>
          </a:p>
          <a:p>
            <a:r>
              <a:rPr lang="en-GB" dirty="0">
                <a:hlinkClick r:id="rId3"/>
              </a:rPr>
              <a:t>https://vwo.com/blog/crap-design-principles/</a:t>
            </a:r>
            <a:endParaRPr lang="en-GB" dirty="0"/>
          </a:p>
          <a:p>
            <a:r>
              <a:rPr lang="en-GB" dirty="0"/>
              <a:t>“You know a good (or a bad) design when you see one! However, you cannot always objectively point out the qualities (or flaws) in design, </a:t>
            </a:r>
            <a:r>
              <a:rPr lang="en-GB" b="1" dirty="0"/>
              <a:t>especially if you’re not a designer</a:t>
            </a:r>
            <a:r>
              <a:rPr lang="en-GB" dirty="0"/>
              <a:t>. Even as marketers or front-end developers, you might often find it challenging to come up with designs that effectively engage your target audience and nudge them to take the desired action. What might help here is a thorough understanding of CRAP”</a:t>
            </a:r>
          </a:p>
          <a:p>
            <a:endParaRPr lang="en-GB" dirty="0"/>
          </a:p>
        </p:txBody>
      </p:sp>
    </p:spTree>
    <p:extLst>
      <p:ext uri="{BB962C8B-B14F-4D97-AF65-F5344CB8AC3E}">
        <p14:creationId xmlns:p14="http://schemas.microsoft.com/office/powerpoint/2010/main" val="41557669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11DB46-F5CA-43BB-B7F1-E856F00F60B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6C1BAA7-567B-4B67-92B3-782AF2399A7C}"/>
              </a:ext>
            </a:extLst>
          </p:cNvPr>
          <p:cNvSpPr>
            <a:spLocks noGrp="1"/>
          </p:cNvSpPr>
          <p:nvPr>
            <p:ph sz="quarter" idx="1"/>
          </p:nvPr>
        </p:nvSpPr>
        <p:spPr/>
        <p:txBody>
          <a:bodyPr/>
          <a:lstStyle/>
          <a:p>
            <a:endParaRPr lang="en-GB"/>
          </a:p>
        </p:txBody>
      </p:sp>
    </p:spTree>
    <p:extLst>
      <p:ext uri="{BB962C8B-B14F-4D97-AF65-F5344CB8AC3E}">
        <p14:creationId xmlns:p14="http://schemas.microsoft.com/office/powerpoint/2010/main" val="11649931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539199-9D15-4D20-994D-BAEBC00FCCA2}"/>
              </a:ext>
            </a:extLst>
          </p:cNvPr>
          <p:cNvSpPr>
            <a:spLocks noGrp="1"/>
          </p:cNvSpPr>
          <p:nvPr>
            <p:ph type="title"/>
          </p:nvPr>
        </p:nvSpPr>
        <p:spPr/>
        <p:txBody>
          <a:bodyPr/>
          <a:lstStyle/>
          <a:p>
            <a:r>
              <a:rPr lang="en-GB" dirty="0"/>
              <a:t>SEO – Search Engine Optimisation</a:t>
            </a:r>
          </a:p>
        </p:txBody>
      </p:sp>
      <p:sp>
        <p:nvSpPr>
          <p:cNvPr id="3" name="Content Placeholder 2">
            <a:extLst>
              <a:ext uri="{FF2B5EF4-FFF2-40B4-BE49-F238E27FC236}">
                <a16:creationId xmlns:a16="http://schemas.microsoft.com/office/drawing/2014/main" id="{3522325D-7489-465D-919F-A273D7E2BA14}"/>
              </a:ext>
            </a:extLst>
          </p:cNvPr>
          <p:cNvSpPr>
            <a:spLocks noGrp="1"/>
          </p:cNvSpPr>
          <p:nvPr>
            <p:ph sz="quarter" idx="1"/>
          </p:nvPr>
        </p:nvSpPr>
        <p:spPr/>
        <p:txBody>
          <a:bodyPr/>
          <a:lstStyle/>
          <a:p>
            <a:r>
              <a:rPr lang="en-GB" dirty="0">
                <a:hlinkClick r:id="rId2"/>
              </a:rPr>
              <a:t>https://linchpinseo.com/how-to-design-an-seo-friendly-website/#:~:text=SEO%20web%20design%20is%20a,index%20it%20in%20their%20database</a:t>
            </a:r>
            <a:r>
              <a:rPr lang="en-GB" dirty="0"/>
              <a:t>.</a:t>
            </a:r>
          </a:p>
          <a:p>
            <a:endParaRPr lang="en-GB" dirty="0"/>
          </a:p>
          <a:p>
            <a:endParaRPr lang="en-GB" dirty="0"/>
          </a:p>
        </p:txBody>
      </p:sp>
    </p:spTree>
    <p:extLst>
      <p:ext uri="{BB962C8B-B14F-4D97-AF65-F5344CB8AC3E}">
        <p14:creationId xmlns:p14="http://schemas.microsoft.com/office/powerpoint/2010/main" val="17854443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A0E3CB-CCFE-4AA6-B6F0-7AEA5B831756}"/>
              </a:ext>
            </a:extLst>
          </p:cNvPr>
          <p:cNvSpPr>
            <a:spLocks noGrp="1"/>
          </p:cNvSpPr>
          <p:nvPr>
            <p:ph type="title"/>
          </p:nvPr>
        </p:nvSpPr>
        <p:spPr/>
        <p:txBody>
          <a:bodyPr/>
          <a:lstStyle/>
          <a:p>
            <a:r>
              <a:rPr lang="en-GB" dirty="0"/>
              <a:t>SERPs</a:t>
            </a:r>
          </a:p>
        </p:txBody>
      </p:sp>
      <p:sp>
        <p:nvSpPr>
          <p:cNvPr id="3" name="Content Placeholder 2">
            <a:extLst>
              <a:ext uri="{FF2B5EF4-FFF2-40B4-BE49-F238E27FC236}">
                <a16:creationId xmlns:a16="http://schemas.microsoft.com/office/drawing/2014/main" id="{A4E5750B-AC54-4BBF-9D91-E815596D7128}"/>
              </a:ext>
            </a:extLst>
          </p:cNvPr>
          <p:cNvSpPr>
            <a:spLocks noGrp="1"/>
          </p:cNvSpPr>
          <p:nvPr>
            <p:ph sz="quarter" idx="1"/>
          </p:nvPr>
        </p:nvSpPr>
        <p:spPr/>
        <p:txBody>
          <a:bodyPr/>
          <a:lstStyle/>
          <a:p>
            <a:r>
              <a:rPr lang="en-GB" dirty="0"/>
              <a:t>“Nobody knows all of Google’s ranking factors, but we do know some of them”</a:t>
            </a:r>
          </a:p>
          <a:p>
            <a:endParaRPr lang="en-GB" dirty="0"/>
          </a:p>
          <a:p>
            <a:r>
              <a:rPr lang="en-GB" dirty="0">
                <a:hlinkClick r:id="rId2"/>
              </a:rPr>
              <a:t>https://ahrefs.com/blog/what-are-serps/</a:t>
            </a:r>
            <a:endParaRPr lang="en-GB" dirty="0"/>
          </a:p>
          <a:p>
            <a:endParaRPr lang="en-GB" dirty="0"/>
          </a:p>
          <a:p>
            <a:endParaRPr lang="en-GB" dirty="0"/>
          </a:p>
        </p:txBody>
      </p:sp>
    </p:spTree>
    <p:extLst>
      <p:ext uri="{BB962C8B-B14F-4D97-AF65-F5344CB8AC3E}">
        <p14:creationId xmlns:p14="http://schemas.microsoft.com/office/powerpoint/2010/main" val="20202003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699CDD-1C7B-4B91-9BE0-EC1AE9CABD0B}"/>
              </a:ext>
            </a:extLst>
          </p:cNvPr>
          <p:cNvSpPr>
            <a:spLocks noGrp="1"/>
          </p:cNvSpPr>
          <p:nvPr>
            <p:ph type="title"/>
          </p:nvPr>
        </p:nvSpPr>
        <p:spPr/>
        <p:txBody>
          <a:bodyPr/>
          <a:lstStyle/>
          <a:p>
            <a:r>
              <a:rPr lang="en-GB" dirty="0"/>
              <a:t>Ask google itself ….</a:t>
            </a:r>
          </a:p>
        </p:txBody>
      </p:sp>
      <p:sp>
        <p:nvSpPr>
          <p:cNvPr id="3" name="Content Placeholder 2">
            <a:extLst>
              <a:ext uri="{FF2B5EF4-FFF2-40B4-BE49-F238E27FC236}">
                <a16:creationId xmlns:a16="http://schemas.microsoft.com/office/drawing/2014/main" id="{5C13803B-4A0C-4A5D-B3C2-73BCB235D516}"/>
              </a:ext>
            </a:extLst>
          </p:cNvPr>
          <p:cNvSpPr>
            <a:spLocks noGrp="1"/>
          </p:cNvSpPr>
          <p:nvPr>
            <p:ph sz="quarter" idx="1"/>
          </p:nvPr>
        </p:nvSpPr>
        <p:spPr/>
        <p:txBody>
          <a:bodyPr/>
          <a:lstStyle/>
          <a:p>
            <a:r>
              <a:rPr lang="en-GB" dirty="0">
                <a:hlinkClick r:id="rId2"/>
              </a:rPr>
              <a:t>https://developers.google.com/search/docs</a:t>
            </a:r>
            <a:endParaRPr lang="en-GB" dirty="0"/>
          </a:p>
          <a:p>
            <a:endParaRPr lang="en-GB" dirty="0"/>
          </a:p>
        </p:txBody>
      </p:sp>
    </p:spTree>
    <p:extLst>
      <p:ext uri="{BB962C8B-B14F-4D97-AF65-F5344CB8AC3E}">
        <p14:creationId xmlns:p14="http://schemas.microsoft.com/office/powerpoint/2010/main" val="42286946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8940F-169D-4620-B784-B6DBFBE3845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252FCF9-497C-46EA-B02A-68913E45A50F}"/>
              </a:ext>
            </a:extLst>
          </p:cNvPr>
          <p:cNvSpPr>
            <a:spLocks noGrp="1"/>
          </p:cNvSpPr>
          <p:nvPr>
            <p:ph sz="quarter" idx="1"/>
          </p:nvPr>
        </p:nvSpPr>
        <p:spPr/>
        <p:txBody>
          <a:bodyPr/>
          <a:lstStyle/>
          <a:p>
            <a:endParaRPr lang="en-GB"/>
          </a:p>
        </p:txBody>
      </p:sp>
    </p:spTree>
    <p:extLst>
      <p:ext uri="{BB962C8B-B14F-4D97-AF65-F5344CB8AC3E}">
        <p14:creationId xmlns:p14="http://schemas.microsoft.com/office/powerpoint/2010/main" val="24975388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Remember the Question?</a:t>
            </a:r>
          </a:p>
        </p:txBody>
      </p:sp>
      <p:sp>
        <p:nvSpPr>
          <p:cNvPr id="3" name="Content Placeholder 2"/>
          <p:cNvSpPr>
            <a:spLocks noGrp="1"/>
          </p:cNvSpPr>
          <p:nvPr>
            <p:ph sz="quarter" idx="1"/>
          </p:nvPr>
        </p:nvSpPr>
        <p:spPr/>
        <p:txBody>
          <a:bodyPr/>
          <a:lstStyle/>
          <a:p>
            <a:r>
              <a:rPr lang="en-GB" dirty="0"/>
              <a:t>What do you think Web Accessibility means?</a:t>
            </a:r>
          </a:p>
          <a:p>
            <a:endParaRPr lang="en-GB" dirty="0"/>
          </a:p>
        </p:txBody>
      </p:sp>
    </p:spTree>
    <p:extLst>
      <p:ext uri="{BB962C8B-B14F-4D97-AF65-F5344CB8AC3E}">
        <p14:creationId xmlns:p14="http://schemas.microsoft.com/office/powerpoint/2010/main" val="18081333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0D42E0-900E-41C4-97FB-1B5028B929AF}"/>
              </a:ext>
            </a:extLst>
          </p:cNvPr>
          <p:cNvSpPr>
            <a:spLocks noGrp="1"/>
          </p:cNvSpPr>
          <p:nvPr>
            <p:ph type="title"/>
          </p:nvPr>
        </p:nvSpPr>
        <p:spPr/>
        <p:txBody>
          <a:bodyPr/>
          <a:lstStyle/>
          <a:p>
            <a:r>
              <a:rPr lang="en-GB" dirty="0"/>
              <a:t>Categories of disabilities</a:t>
            </a:r>
          </a:p>
        </p:txBody>
      </p:sp>
      <p:sp>
        <p:nvSpPr>
          <p:cNvPr id="3" name="Content Placeholder 2">
            <a:extLst>
              <a:ext uri="{FF2B5EF4-FFF2-40B4-BE49-F238E27FC236}">
                <a16:creationId xmlns:a16="http://schemas.microsoft.com/office/drawing/2014/main" id="{0CCB3FEA-5931-40A2-B57B-06FF6BFC8B94}"/>
              </a:ext>
            </a:extLst>
          </p:cNvPr>
          <p:cNvSpPr>
            <a:spLocks noGrp="1"/>
          </p:cNvSpPr>
          <p:nvPr>
            <p:ph sz="quarter" idx="1"/>
          </p:nvPr>
        </p:nvSpPr>
        <p:spPr>
          <a:xfrm>
            <a:off x="251520" y="1600200"/>
            <a:ext cx="8712968" cy="5141168"/>
          </a:xfrm>
        </p:spPr>
        <p:txBody>
          <a:bodyPr>
            <a:normAutofit fontScale="70000" lnSpcReduction="20000"/>
          </a:bodyPr>
          <a:lstStyle/>
          <a:p>
            <a:r>
              <a:rPr lang="en-GB" sz="3200" b="1" dirty="0">
                <a:solidFill>
                  <a:srgbClr val="007EC6"/>
                </a:solidFill>
                <a:latin typeface="Birka-SemiBold"/>
              </a:rPr>
              <a:t>Vision impairment. </a:t>
            </a:r>
            <a:r>
              <a:rPr lang="en-GB" sz="3200" dirty="0">
                <a:solidFill>
                  <a:srgbClr val="000000"/>
                </a:solidFill>
                <a:latin typeface="Birka"/>
              </a:rPr>
              <a:t>People with low or no vision may use an assistive device such as a screen reader, Braille display, or a screen magnifier to get content from the screen. They may also simply use the browser’s text zoom function to make the text large enough to read.</a:t>
            </a:r>
            <a:br>
              <a:rPr lang="en-GB" sz="3200" dirty="0">
                <a:solidFill>
                  <a:srgbClr val="000000"/>
                </a:solidFill>
                <a:latin typeface="Birka"/>
              </a:rPr>
            </a:br>
            <a:endParaRPr lang="en-GB" sz="3200" dirty="0">
              <a:solidFill>
                <a:srgbClr val="000000"/>
              </a:solidFill>
              <a:latin typeface="Birka"/>
            </a:endParaRPr>
          </a:p>
          <a:p>
            <a:r>
              <a:rPr lang="en-GB" sz="3200" b="1" dirty="0">
                <a:solidFill>
                  <a:srgbClr val="007EC6"/>
                </a:solidFill>
                <a:latin typeface="Birka-SemiBold"/>
              </a:rPr>
              <a:t>Mobility impairment. </a:t>
            </a:r>
            <a:r>
              <a:rPr lang="en-GB" sz="3200" dirty="0">
                <a:solidFill>
                  <a:srgbClr val="000000"/>
                </a:solidFill>
                <a:latin typeface="Birka"/>
              </a:rPr>
              <a:t>Users with limited or no use of their hands may use special devices such as modified mice and keyboards, foot pedals, or joysticks to navigate the Web and enter information.</a:t>
            </a:r>
            <a:br>
              <a:rPr lang="en-GB" sz="3200" dirty="0">
                <a:solidFill>
                  <a:srgbClr val="000000"/>
                </a:solidFill>
                <a:latin typeface="Birka"/>
              </a:rPr>
            </a:br>
            <a:endParaRPr lang="en-GB" sz="3200" dirty="0">
              <a:solidFill>
                <a:srgbClr val="000000"/>
              </a:solidFill>
              <a:latin typeface="Birka"/>
            </a:endParaRPr>
          </a:p>
          <a:p>
            <a:r>
              <a:rPr lang="en-GB" sz="3200" b="1" dirty="0">
                <a:solidFill>
                  <a:srgbClr val="007EC6"/>
                </a:solidFill>
                <a:latin typeface="Birka-SemiBold"/>
              </a:rPr>
              <a:t>Auditory impairment. </a:t>
            </a:r>
            <a:r>
              <a:rPr lang="en-GB" sz="3200" dirty="0">
                <a:solidFill>
                  <a:srgbClr val="000000"/>
                </a:solidFill>
                <a:latin typeface="Birka"/>
              </a:rPr>
              <a:t>Users with limited or no hearing will miss out on audio aspects of multimedia, so it is necessary to provide alternatives, such as transcripts for audio tracks or captions for video.</a:t>
            </a:r>
            <a:br>
              <a:rPr lang="en-GB" sz="3200" dirty="0">
                <a:solidFill>
                  <a:srgbClr val="000000"/>
                </a:solidFill>
                <a:latin typeface="Birka"/>
              </a:rPr>
            </a:br>
            <a:endParaRPr lang="en-GB" sz="3200" dirty="0">
              <a:solidFill>
                <a:srgbClr val="000000"/>
              </a:solidFill>
              <a:latin typeface="Birka"/>
            </a:endParaRPr>
          </a:p>
          <a:p>
            <a:r>
              <a:rPr lang="en-GB" sz="3200" b="1" dirty="0">
                <a:solidFill>
                  <a:srgbClr val="007EC6"/>
                </a:solidFill>
                <a:latin typeface="Birka-SemiBold"/>
              </a:rPr>
              <a:t>Cognitive impairment. </a:t>
            </a:r>
            <a:r>
              <a:rPr lang="en-GB" sz="3200" dirty="0">
                <a:solidFill>
                  <a:srgbClr val="000000"/>
                </a:solidFill>
                <a:latin typeface="Birka"/>
              </a:rPr>
              <a:t>Users with memory, reading comprehension, problem solving, and attention limitations benefit when sites are designed simply and clearly. These qualities are helpful to anyone using your site.</a:t>
            </a:r>
            <a:endParaRPr lang="en-GB" dirty="0"/>
          </a:p>
        </p:txBody>
      </p:sp>
    </p:spTree>
    <p:extLst>
      <p:ext uri="{BB962C8B-B14F-4D97-AF65-F5344CB8AC3E}">
        <p14:creationId xmlns:p14="http://schemas.microsoft.com/office/powerpoint/2010/main" val="29728528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DBAE1-4A4A-482E-8A81-C2F6CB717526}"/>
              </a:ext>
            </a:extLst>
          </p:cNvPr>
          <p:cNvSpPr>
            <a:spLocks noGrp="1"/>
          </p:cNvSpPr>
          <p:nvPr>
            <p:ph type="title"/>
          </p:nvPr>
        </p:nvSpPr>
        <p:spPr/>
        <p:txBody>
          <a:bodyPr/>
          <a:lstStyle/>
          <a:p>
            <a:r>
              <a:rPr lang="en-GB" dirty="0"/>
              <a:t>Web Accessibility Initiative (WAI)</a:t>
            </a:r>
          </a:p>
        </p:txBody>
      </p:sp>
      <p:sp>
        <p:nvSpPr>
          <p:cNvPr id="3" name="Content Placeholder 2">
            <a:extLst>
              <a:ext uri="{FF2B5EF4-FFF2-40B4-BE49-F238E27FC236}">
                <a16:creationId xmlns:a16="http://schemas.microsoft.com/office/drawing/2014/main" id="{1606CF82-D150-4A8F-8995-30282715E5D9}"/>
              </a:ext>
            </a:extLst>
          </p:cNvPr>
          <p:cNvSpPr>
            <a:spLocks noGrp="1"/>
          </p:cNvSpPr>
          <p:nvPr>
            <p:ph sz="quarter" idx="1"/>
          </p:nvPr>
        </p:nvSpPr>
        <p:spPr/>
        <p:txBody>
          <a:bodyPr/>
          <a:lstStyle/>
          <a:p>
            <a:r>
              <a:rPr lang="en-GB" dirty="0"/>
              <a:t>W3C driven:</a:t>
            </a:r>
          </a:p>
          <a:p>
            <a:r>
              <a:rPr lang="en-GB" dirty="0">
                <a:hlinkClick r:id="rId2"/>
              </a:rPr>
              <a:t>https://www.w3.org/WAI/</a:t>
            </a:r>
            <a:endParaRPr lang="en-GB" dirty="0"/>
          </a:p>
          <a:p>
            <a:endParaRPr lang="en-GB" dirty="0"/>
          </a:p>
          <a:p>
            <a:r>
              <a:rPr lang="en-GB" dirty="0">
                <a:hlinkClick r:id="rId3"/>
              </a:rPr>
              <a:t>https://www.w3.org/WAI/standards-guidelines/wcag/</a:t>
            </a:r>
            <a:endParaRPr lang="en-GB" dirty="0"/>
          </a:p>
          <a:p>
            <a:endParaRPr lang="en-GB" dirty="0"/>
          </a:p>
        </p:txBody>
      </p:sp>
    </p:spTree>
    <p:extLst>
      <p:ext uri="{BB962C8B-B14F-4D97-AF65-F5344CB8AC3E}">
        <p14:creationId xmlns:p14="http://schemas.microsoft.com/office/powerpoint/2010/main" val="15291354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597CF-B43E-4457-B8BB-9103CB2481DD}"/>
              </a:ext>
            </a:extLst>
          </p:cNvPr>
          <p:cNvSpPr>
            <a:spLocks noGrp="1"/>
          </p:cNvSpPr>
          <p:nvPr>
            <p:ph type="title"/>
          </p:nvPr>
        </p:nvSpPr>
        <p:spPr/>
        <p:txBody>
          <a:bodyPr/>
          <a:lstStyle/>
          <a:p>
            <a:r>
              <a:rPr lang="en-GB" dirty="0"/>
              <a:t>Evaluating Web Accessibility</a:t>
            </a:r>
          </a:p>
        </p:txBody>
      </p:sp>
      <p:sp>
        <p:nvSpPr>
          <p:cNvPr id="3" name="Content Placeholder 2">
            <a:extLst>
              <a:ext uri="{FF2B5EF4-FFF2-40B4-BE49-F238E27FC236}">
                <a16:creationId xmlns:a16="http://schemas.microsoft.com/office/drawing/2014/main" id="{6DA11328-83F1-42F1-B6D2-4669419780AD}"/>
              </a:ext>
            </a:extLst>
          </p:cNvPr>
          <p:cNvSpPr>
            <a:spLocks noGrp="1"/>
          </p:cNvSpPr>
          <p:nvPr>
            <p:ph sz="quarter" idx="1"/>
          </p:nvPr>
        </p:nvSpPr>
        <p:spPr/>
        <p:txBody>
          <a:bodyPr/>
          <a:lstStyle/>
          <a:p>
            <a:r>
              <a:rPr lang="en-GB" dirty="0"/>
              <a:t>The W3C has some guidance and links to some tools</a:t>
            </a:r>
          </a:p>
          <a:p>
            <a:r>
              <a:rPr lang="en-GB" dirty="0">
                <a:hlinkClick r:id="rId2"/>
              </a:rPr>
              <a:t>https://www.w3.org/WAI/test-evaluate/</a:t>
            </a:r>
            <a:endParaRPr lang="en-GB" dirty="0"/>
          </a:p>
          <a:p>
            <a:endParaRPr lang="en-GB" dirty="0"/>
          </a:p>
        </p:txBody>
      </p:sp>
    </p:spTree>
    <p:extLst>
      <p:ext uri="{BB962C8B-B14F-4D97-AF65-F5344CB8AC3E}">
        <p14:creationId xmlns:p14="http://schemas.microsoft.com/office/powerpoint/2010/main" val="34090667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C40BE8-FA1E-446D-9115-11448AE88881}"/>
              </a:ext>
            </a:extLst>
          </p:cNvPr>
          <p:cNvSpPr>
            <a:spLocks noGrp="1"/>
          </p:cNvSpPr>
          <p:nvPr>
            <p:ph type="title"/>
          </p:nvPr>
        </p:nvSpPr>
        <p:spPr/>
        <p:txBody>
          <a:bodyPr/>
          <a:lstStyle/>
          <a:p>
            <a:pPr algn="ctr"/>
            <a:r>
              <a:rPr lang="en-GB" dirty="0"/>
              <a:t>Student Exercise</a:t>
            </a:r>
          </a:p>
        </p:txBody>
      </p:sp>
      <p:sp>
        <p:nvSpPr>
          <p:cNvPr id="3" name="Content Placeholder 2">
            <a:extLst>
              <a:ext uri="{FF2B5EF4-FFF2-40B4-BE49-F238E27FC236}">
                <a16:creationId xmlns:a16="http://schemas.microsoft.com/office/drawing/2014/main" id="{CF9B450A-373C-4F19-94D6-0E16C2A01D78}"/>
              </a:ext>
            </a:extLst>
          </p:cNvPr>
          <p:cNvSpPr>
            <a:spLocks noGrp="1"/>
          </p:cNvSpPr>
          <p:nvPr>
            <p:ph sz="quarter" idx="1"/>
          </p:nvPr>
        </p:nvSpPr>
        <p:spPr/>
        <p:txBody>
          <a:bodyPr/>
          <a:lstStyle/>
          <a:p>
            <a:r>
              <a:rPr lang="en-GB" dirty="0"/>
              <a:t>Re-read the assignment</a:t>
            </a:r>
          </a:p>
          <a:p>
            <a:r>
              <a:rPr lang="en-GB" dirty="0"/>
              <a:t>Think how you can implement some of these concepts into your own web site and/or discuss them in your assignment report.</a:t>
            </a:r>
          </a:p>
          <a:p>
            <a:r>
              <a:rPr lang="en-GB" dirty="0"/>
              <a:t>But bear in mind that some things will be tricky given the limited scope of the assignment – so remember:</a:t>
            </a:r>
          </a:p>
        </p:txBody>
      </p:sp>
      <p:pic>
        <p:nvPicPr>
          <p:cNvPr id="4" name="Picture 2">
            <a:extLst>
              <a:ext uri="{FF2B5EF4-FFF2-40B4-BE49-F238E27FC236}">
                <a16:creationId xmlns:a16="http://schemas.microsoft.com/office/drawing/2014/main" id="{A2066033-B3C4-4CA4-8EB9-D778BF2BEA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96449" y="4509120"/>
            <a:ext cx="1785798" cy="2232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1023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ontrol xmlns="http://schemas.microsoft.com/VisualStudio/2011/storyboarding/control">
  <Id Name="System.Storyboarding.Backgrounds.WebBrowser" Revision="1" Stencil="System.Storyboarding.Backgrounds" StencilVersion="0.1"/>
</Control>
</file>

<file path=customXml/item2.xml><?xml version="1.0" encoding="utf-8"?>
<Control xmlns="http://schemas.microsoft.com/VisualStudio/2011/storyboarding/control">
  <Id Name="System.Storyboarding.Common.TextInput" Revision="1" Stencil="System.Storyboarding.Common" StencilVersion="0.1"/>
</Control>
</file>

<file path=customXml/itemProps1.xml><?xml version="1.0" encoding="utf-8"?>
<ds:datastoreItem xmlns:ds="http://schemas.openxmlformats.org/officeDocument/2006/customXml" ds:itemID="{EB7B554C-29BD-42EC-82E7-C9EE7367E9A1}">
  <ds:schemaRefs>
    <ds:schemaRef ds:uri="http://schemas.microsoft.com/VisualStudio/2011/storyboarding/control"/>
  </ds:schemaRefs>
</ds:datastoreItem>
</file>

<file path=customXml/itemProps2.xml><?xml version="1.0" encoding="utf-8"?>
<ds:datastoreItem xmlns:ds="http://schemas.openxmlformats.org/officeDocument/2006/customXml" ds:itemID="{69CA5B40-25F3-41C0-8BBC-13DDE9C63212}">
  <ds:schemaRefs>
    <ds:schemaRef ds:uri="http://schemas.microsoft.com/VisualStudio/2011/storyboarding/control"/>
  </ds:schemaRefs>
</ds:datastoreItem>
</file>

<file path=docProps/app.xml><?xml version="1.0" encoding="utf-8"?>
<Properties xmlns="http://schemas.openxmlformats.org/officeDocument/2006/extended-properties" xmlns:vt="http://schemas.openxmlformats.org/officeDocument/2006/docPropsVTypes">
  <Template>Median</Template>
  <TotalTime>16869</TotalTime>
  <Words>1366</Words>
  <Application>Microsoft Office PowerPoint</Application>
  <PresentationFormat>On-screen Show (4:3)</PresentationFormat>
  <Paragraphs>124</Paragraphs>
  <Slides>32</Slides>
  <Notes>5</Notes>
  <HiddenSlides>0</HiddenSlides>
  <MMClips>0</MMClips>
  <ScaleCrop>false</ScaleCrop>
  <HeadingPairs>
    <vt:vector size="8" baseType="variant">
      <vt:variant>
        <vt:lpstr>Fonts Used</vt:lpstr>
      </vt:variant>
      <vt:variant>
        <vt:i4>8</vt:i4>
      </vt:variant>
      <vt:variant>
        <vt:lpstr>Theme</vt:lpstr>
      </vt:variant>
      <vt:variant>
        <vt:i4>1</vt:i4>
      </vt:variant>
      <vt:variant>
        <vt:lpstr>Slide Titles</vt:lpstr>
      </vt:variant>
      <vt:variant>
        <vt:i4>32</vt:i4>
      </vt:variant>
      <vt:variant>
        <vt:lpstr>Custom Shows</vt:lpstr>
      </vt:variant>
      <vt:variant>
        <vt:i4>1</vt:i4>
      </vt:variant>
    </vt:vector>
  </HeadingPairs>
  <TitlesOfParts>
    <vt:vector size="42" baseType="lpstr">
      <vt:lpstr>Abadi</vt:lpstr>
      <vt:lpstr>Arial</vt:lpstr>
      <vt:lpstr>Birka</vt:lpstr>
      <vt:lpstr>Birka-SemiBold</vt:lpstr>
      <vt:lpstr>Calibri</vt:lpstr>
      <vt:lpstr>Cambria</vt:lpstr>
      <vt:lpstr>Wingdings</vt:lpstr>
      <vt:lpstr>Wingdings 2</vt:lpstr>
      <vt:lpstr>Median</vt:lpstr>
      <vt:lpstr>The role of ‘Design’ in  Web sites</vt:lpstr>
      <vt:lpstr>Today’s Lecture</vt:lpstr>
      <vt:lpstr>First things first</vt:lpstr>
      <vt:lpstr>Question</vt:lpstr>
      <vt:lpstr>Web Development Roles</vt:lpstr>
      <vt:lpstr>Roles &amp; Responsibilities</vt:lpstr>
      <vt:lpstr>User Experience, Interaction, and User Interface design</vt:lpstr>
      <vt:lpstr>User Experience, Interaction, and User Interface design</vt:lpstr>
      <vt:lpstr>User Experience, Interaction, and User Interface design</vt:lpstr>
      <vt:lpstr>Site diagrams</vt:lpstr>
      <vt:lpstr>Site diagrams</vt:lpstr>
      <vt:lpstr>Wireframe diagrams</vt:lpstr>
      <vt:lpstr>Wireframe diagrams</vt:lpstr>
      <vt:lpstr>A brief article &amp; video on wireframing</vt:lpstr>
      <vt:lpstr>A(nother) brief article &amp; video on wireframing</vt:lpstr>
      <vt:lpstr>PowerPoint Presentation</vt:lpstr>
      <vt:lpstr>UID</vt:lpstr>
      <vt:lpstr>Jakob Nielsen</vt:lpstr>
      <vt:lpstr>Nielsen Norman Group articles:</vt:lpstr>
      <vt:lpstr>Nielsen Normal Group articles:</vt:lpstr>
      <vt:lpstr>Web page layout – quick guide</vt:lpstr>
      <vt:lpstr>Don’t forget the C.R.A.P!</vt:lpstr>
      <vt:lpstr>PowerPoint Presentation</vt:lpstr>
      <vt:lpstr>SEO – Search Engine Optimisation</vt:lpstr>
      <vt:lpstr>SERPs</vt:lpstr>
      <vt:lpstr>Ask google itself ….</vt:lpstr>
      <vt:lpstr>PowerPoint Presentation</vt:lpstr>
      <vt:lpstr>Remember the Question?</vt:lpstr>
      <vt:lpstr>Categories of disabilities</vt:lpstr>
      <vt:lpstr>Web Accessibility Initiative (WAI)</vt:lpstr>
      <vt:lpstr>Evaluating Web Accessibility</vt:lpstr>
      <vt:lpstr>Student Exercise</vt:lpstr>
      <vt:lpstr>Lecture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Kemi Ademoye</dc:creator>
  <cp:lastModifiedBy>Gareth Jones</cp:lastModifiedBy>
  <cp:revision>1492</cp:revision>
  <cp:lastPrinted>2014-09-29T16:21:25Z</cp:lastPrinted>
  <dcterms:created xsi:type="dcterms:W3CDTF">2013-09-18T07:00:31Z</dcterms:created>
  <dcterms:modified xsi:type="dcterms:W3CDTF">2021-03-15T14:01:01Z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fs.IsStoryboard">
    <vt:bool>true</vt:bool>
  </property>
</Properties>
</file>