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6"/>
  </p:notesMasterIdLst>
  <p:handoutMasterIdLst>
    <p:handoutMasterId r:id="rId77"/>
  </p:handoutMasterIdLst>
  <p:sldIdLst>
    <p:sldId id="256" r:id="rId5"/>
    <p:sldId id="257" r:id="rId6"/>
    <p:sldId id="297" r:id="rId7"/>
    <p:sldId id="298" r:id="rId8"/>
    <p:sldId id="301" r:id="rId9"/>
    <p:sldId id="276" r:id="rId10"/>
    <p:sldId id="277" r:id="rId11"/>
    <p:sldId id="278" r:id="rId12"/>
    <p:sldId id="279" r:id="rId13"/>
    <p:sldId id="280" r:id="rId14"/>
    <p:sldId id="286" r:id="rId15"/>
    <p:sldId id="356" r:id="rId16"/>
    <p:sldId id="287" r:id="rId17"/>
    <p:sldId id="261" r:id="rId18"/>
    <p:sldId id="300" r:id="rId19"/>
    <p:sldId id="303" r:id="rId20"/>
    <p:sldId id="288" r:id="rId21"/>
    <p:sldId id="302" r:id="rId22"/>
    <p:sldId id="304" r:id="rId23"/>
    <p:sldId id="305" r:id="rId24"/>
    <p:sldId id="306" r:id="rId25"/>
    <p:sldId id="343" r:id="rId26"/>
    <p:sldId id="344" r:id="rId27"/>
    <p:sldId id="345" r:id="rId28"/>
    <p:sldId id="346" r:id="rId29"/>
    <p:sldId id="347" r:id="rId30"/>
    <p:sldId id="349" r:id="rId31"/>
    <p:sldId id="348" r:id="rId32"/>
    <p:sldId id="307" r:id="rId33"/>
    <p:sldId id="308" r:id="rId34"/>
    <p:sldId id="310" r:id="rId35"/>
    <p:sldId id="312" r:id="rId36"/>
    <p:sldId id="327" r:id="rId37"/>
    <p:sldId id="314" r:id="rId38"/>
    <p:sldId id="315" r:id="rId39"/>
    <p:sldId id="329" r:id="rId40"/>
    <p:sldId id="309" r:id="rId41"/>
    <p:sldId id="290" r:id="rId42"/>
    <p:sldId id="316" r:id="rId43"/>
    <p:sldId id="299" r:id="rId44"/>
    <p:sldId id="336" r:id="rId45"/>
    <p:sldId id="317" r:id="rId46"/>
    <p:sldId id="291" r:id="rId47"/>
    <p:sldId id="318" r:id="rId48"/>
    <p:sldId id="319" r:id="rId49"/>
    <p:sldId id="320" r:id="rId50"/>
    <p:sldId id="321" r:id="rId51"/>
    <p:sldId id="330" r:id="rId52"/>
    <p:sldId id="322" r:id="rId53"/>
    <p:sldId id="323" r:id="rId54"/>
    <p:sldId id="324" r:id="rId55"/>
    <p:sldId id="325" r:id="rId56"/>
    <p:sldId id="326" r:id="rId57"/>
    <p:sldId id="331" r:id="rId58"/>
    <p:sldId id="332" r:id="rId59"/>
    <p:sldId id="293" r:id="rId60"/>
    <p:sldId id="294" r:id="rId61"/>
    <p:sldId id="334" r:id="rId62"/>
    <p:sldId id="296" r:id="rId63"/>
    <p:sldId id="337" r:id="rId64"/>
    <p:sldId id="338" r:id="rId65"/>
    <p:sldId id="341" r:id="rId66"/>
    <p:sldId id="350" r:id="rId67"/>
    <p:sldId id="351" r:id="rId68"/>
    <p:sldId id="353" r:id="rId69"/>
    <p:sldId id="354" r:id="rId70"/>
    <p:sldId id="355" r:id="rId71"/>
    <p:sldId id="352" r:id="rId72"/>
    <p:sldId id="357" r:id="rId73"/>
    <p:sldId id="358" r:id="rId74"/>
    <p:sldId id="339" r:id="rId75"/>
  </p:sldIdLst>
  <p:sldSz cx="9144000" cy="6858000" type="screen4x3"/>
  <p:notesSz cx="7086600" cy="90249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43">
          <p15:clr>
            <a:srgbClr val="A4A3A4"/>
          </p15:clr>
        </p15:guide>
        <p15:guide id="2" pos="2232">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4" autoAdjust="0"/>
    <p:restoredTop sz="94660"/>
  </p:normalViewPr>
  <p:slideViewPr>
    <p:cSldViewPr>
      <p:cViewPr varScale="1">
        <p:scale>
          <a:sx n="108" d="100"/>
          <a:sy n="108" d="100"/>
        </p:scale>
        <p:origin x="170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43"/>
        <p:guide pos="223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0860" cy="45124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4014101" y="0"/>
            <a:ext cx="3070860" cy="451247"/>
          </a:xfrm>
          <a:prstGeom prst="rect">
            <a:avLst/>
          </a:prstGeom>
        </p:spPr>
        <p:txBody>
          <a:bodyPr vert="horz" lIns="91440" tIns="45720" rIns="91440" bIns="45720" rtlCol="0"/>
          <a:lstStyle>
            <a:lvl1pPr algn="r">
              <a:defRPr sz="1200"/>
            </a:lvl1pPr>
          </a:lstStyle>
          <a:p>
            <a:fld id="{96D292DE-8B7A-4254-AA83-74C1F4DD4AF0}" type="datetimeFigureOut">
              <a:rPr lang="en-GB" smtClean="0"/>
              <a:t>21/10/2019</a:t>
            </a:fld>
            <a:endParaRPr lang="en-GB"/>
          </a:p>
        </p:txBody>
      </p:sp>
      <p:sp>
        <p:nvSpPr>
          <p:cNvPr id="4" name="Footer Placeholder 3"/>
          <p:cNvSpPr>
            <a:spLocks noGrp="1"/>
          </p:cNvSpPr>
          <p:nvPr>
            <p:ph type="ftr" sz="quarter" idx="2"/>
          </p:nvPr>
        </p:nvSpPr>
        <p:spPr>
          <a:xfrm>
            <a:off x="0" y="8572125"/>
            <a:ext cx="3070860" cy="45124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4014101" y="8572125"/>
            <a:ext cx="3070860" cy="451247"/>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0860" cy="45124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14101" y="0"/>
            <a:ext cx="3070860" cy="451247"/>
          </a:xfrm>
          <a:prstGeom prst="rect">
            <a:avLst/>
          </a:prstGeom>
        </p:spPr>
        <p:txBody>
          <a:bodyPr vert="horz" lIns="91440" tIns="45720" rIns="91440" bIns="45720" rtlCol="0"/>
          <a:lstStyle>
            <a:lvl1pPr algn="r">
              <a:defRPr sz="1200"/>
            </a:lvl1pPr>
          </a:lstStyle>
          <a:p>
            <a:fld id="{F1131EDA-C264-4DCA-92D9-B9A44E2DCC67}" type="datetimeFigureOut">
              <a:rPr lang="en-GB" smtClean="0"/>
              <a:t>21/10/2019</a:t>
            </a:fld>
            <a:endParaRPr lang="en-GB"/>
          </a:p>
        </p:txBody>
      </p:sp>
      <p:sp>
        <p:nvSpPr>
          <p:cNvPr id="4" name="Slide Image Placeholder 3"/>
          <p:cNvSpPr>
            <a:spLocks noGrp="1" noRot="1" noChangeAspect="1"/>
          </p:cNvSpPr>
          <p:nvPr>
            <p:ph type="sldImg" idx="2"/>
          </p:nvPr>
        </p:nvSpPr>
        <p:spPr>
          <a:xfrm>
            <a:off x="1287463" y="676275"/>
            <a:ext cx="4511675" cy="33845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8661" y="4286846"/>
            <a:ext cx="5669280" cy="406122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572125"/>
            <a:ext cx="3070860" cy="45124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14101" y="8572125"/>
            <a:ext cx="3070860" cy="451247"/>
          </a:xfrm>
          <a:prstGeom prst="rect">
            <a:avLst/>
          </a:prstGeom>
        </p:spPr>
        <p:txBody>
          <a:bodyPr vert="horz" lIns="91440" tIns="45720" rIns="91440" bIns="45720" rtlCol="0" anchor="b"/>
          <a:lstStyle>
            <a:lvl1pPr algn="r">
              <a:defRPr sz="1200"/>
            </a:lvl1pPr>
          </a:lstStyle>
          <a:p>
            <a:fld id="{885D7509-218B-49E0-9E61-34F130A3D980}" type="slidenum">
              <a:rPr lang="en-GB" smtClean="0"/>
              <a:t>‹#›</a:t>
            </a:fld>
            <a:endParaRPr lang="en-GB"/>
          </a:p>
        </p:txBody>
      </p:sp>
    </p:spTree>
    <p:extLst>
      <p:ext uri="{BB962C8B-B14F-4D97-AF65-F5344CB8AC3E}">
        <p14:creationId xmlns:p14="http://schemas.microsoft.com/office/powerpoint/2010/main" val="3937412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look back at something you have written, you will think ‘did I write that!’. No longer</a:t>
            </a:r>
            <a:r>
              <a:rPr lang="en-GB" baseline="0" dirty="0"/>
              <a:t> in the zone/bubble.</a:t>
            </a:r>
            <a:endParaRPr lang="en-US" dirty="0"/>
          </a:p>
        </p:txBody>
      </p:sp>
      <p:sp>
        <p:nvSpPr>
          <p:cNvPr id="4" name="Slide Number Placeholder 3"/>
          <p:cNvSpPr>
            <a:spLocks noGrp="1"/>
          </p:cNvSpPr>
          <p:nvPr>
            <p:ph type="sldNum" sz="quarter" idx="10"/>
          </p:nvPr>
        </p:nvSpPr>
        <p:spPr/>
        <p:txBody>
          <a:bodyPr/>
          <a:lstStyle/>
          <a:p>
            <a:fld id="{885D7509-218B-49E0-9E61-34F130A3D980}" type="slidenum">
              <a:rPr lang="en-GB" smtClean="0"/>
              <a:t>4</a:t>
            </a:fld>
            <a:endParaRPr lang="en-GB"/>
          </a:p>
        </p:txBody>
      </p:sp>
    </p:spTree>
    <p:extLst>
      <p:ext uri="{BB962C8B-B14F-4D97-AF65-F5344CB8AC3E}">
        <p14:creationId xmlns:p14="http://schemas.microsoft.com/office/powerpoint/2010/main" val="10618113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my argument.</a:t>
            </a:r>
            <a:endParaRPr lang="en-US" dirty="0"/>
          </a:p>
        </p:txBody>
      </p:sp>
      <p:sp>
        <p:nvSpPr>
          <p:cNvPr id="4" name="Slide Number Placeholder 3"/>
          <p:cNvSpPr>
            <a:spLocks noGrp="1"/>
          </p:cNvSpPr>
          <p:nvPr>
            <p:ph type="sldNum" sz="quarter" idx="10"/>
          </p:nvPr>
        </p:nvSpPr>
        <p:spPr/>
        <p:txBody>
          <a:bodyPr/>
          <a:lstStyle/>
          <a:p>
            <a:fld id="{885D7509-218B-49E0-9E61-34F130A3D980}" type="slidenum">
              <a:rPr lang="en-GB" smtClean="0"/>
              <a:t>13</a:t>
            </a:fld>
            <a:endParaRPr lang="en-GB"/>
          </a:p>
        </p:txBody>
      </p:sp>
    </p:spTree>
    <p:extLst>
      <p:ext uri="{BB962C8B-B14F-4D97-AF65-F5344CB8AC3E}">
        <p14:creationId xmlns:p14="http://schemas.microsoft.com/office/powerpoint/2010/main" val="1853168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a:t>
            </a:r>
            <a:r>
              <a:rPr lang="en-GB" baseline="0" dirty="0"/>
              <a:t> of your sub-topics needs paragraphs.</a:t>
            </a:r>
            <a:endParaRPr lang="en-US" dirty="0"/>
          </a:p>
        </p:txBody>
      </p:sp>
      <p:sp>
        <p:nvSpPr>
          <p:cNvPr id="4" name="Slide Number Placeholder 3"/>
          <p:cNvSpPr>
            <a:spLocks noGrp="1"/>
          </p:cNvSpPr>
          <p:nvPr>
            <p:ph type="sldNum" sz="quarter" idx="10"/>
          </p:nvPr>
        </p:nvSpPr>
        <p:spPr/>
        <p:txBody>
          <a:bodyPr/>
          <a:lstStyle/>
          <a:p>
            <a:fld id="{885D7509-218B-49E0-9E61-34F130A3D980}" type="slidenum">
              <a:rPr lang="en-GB" smtClean="0"/>
              <a:t>20</a:t>
            </a:fld>
            <a:endParaRPr lang="en-GB"/>
          </a:p>
        </p:txBody>
      </p:sp>
    </p:spTree>
    <p:extLst>
      <p:ext uri="{BB962C8B-B14F-4D97-AF65-F5344CB8AC3E}">
        <p14:creationId xmlns:p14="http://schemas.microsoft.com/office/powerpoint/2010/main" val="1096215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Donaldson</a:t>
            </a:r>
            <a:endParaRPr lang="en-US" dirty="0"/>
          </a:p>
        </p:txBody>
      </p:sp>
      <p:sp>
        <p:nvSpPr>
          <p:cNvPr id="4" name="Slide Number Placeholder 3"/>
          <p:cNvSpPr>
            <a:spLocks noGrp="1"/>
          </p:cNvSpPr>
          <p:nvPr>
            <p:ph type="sldNum" sz="quarter" idx="10"/>
          </p:nvPr>
        </p:nvSpPr>
        <p:spPr/>
        <p:txBody>
          <a:bodyPr/>
          <a:lstStyle/>
          <a:p>
            <a:fld id="{885D7509-218B-49E0-9E61-34F130A3D980}" type="slidenum">
              <a:rPr lang="en-GB" smtClean="0"/>
              <a:t>46</a:t>
            </a:fld>
            <a:endParaRPr lang="en-GB"/>
          </a:p>
        </p:txBody>
      </p:sp>
    </p:spTree>
    <p:extLst>
      <p:ext uri="{BB962C8B-B14F-4D97-AF65-F5344CB8AC3E}">
        <p14:creationId xmlns:p14="http://schemas.microsoft.com/office/powerpoint/2010/main" val="1339224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powerful</a:t>
            </a:r>
            <a:r>
              <a:rPr lang="en-GB" baseline="0" dirty="0"/>
              <a:t> and shows your application of knowledge. On sheet</a:t>
            </a:r>
            <a:endParaRPr lang="en-US" dirty="0"/>
          </a:p>
        </p:txBody>
      </p:sp>
      <p:sp>
        <p:nvSpPr>
          <p:cNvPr id="4" name="Slide Number Placeholder 3"/>
          <p:cNvSpPr>
            <a:spLocks noGrp="1"/>
          </p:cNvSpPr>
          <p:nvPr>
            <p:ph type="sldNum" sz="quarter" idx="10"/>
          </p:nvPr>
        </p:nvSpPr>
        <p:spPr/>
        <p:txBody>
          <a:bodyPr/>
          <a:lstStyle/>
          <a:p>
            <a:fld id="{885D7509-218B-49E0-9E61-34F130A3D980}" type="slidenum">
              <a:rPr lang="en-GB" smtClean="0"/>
              <a:t>48</a:t>
            </a:fld>
            <a:endParaRPr lang="en-GB"/>
          </a:p>
        </p:txBody>
      </p:sp>
    </p:spTree>
    <p:extLst>
      <p:ext uri="{BB962C8B-B14F-4D97-AF65-F5344CB8AC3E}">
        <p14:creationId xmlns:p14="http://schemas.microsoft.com/office/powerpoint/2010/main" val="4245776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Fullstop</a:t>
            </a:r>
            <a:r>
              <a:rPr lang="en-GB" dirty="0"/>
              <a:t>, or conjunction</a:t>
            </a:r>
            <a:endParaRPr lang="en-US" dirty="0"/>
          </a:p>
        </p:txBody>
      </p:sp>
      <p:sp>
        <p:nvSpPr>
          <p:cNvPr id="4" name="Slide Number Placeholder 3"/>
          <p:cNvSpPr>
            <a:spLocks noGrp="1"/>
          </p:cNvSpPr>
          <p:nvPr>
            <p:ph type="sldNum" sz="quarter" idx="10"/>
          </p:nvPr>
        </p:nvSpPr>
        <p:spPr/>
        <p:txBody>
          <a:bodyPr/>
          <a:lstStyle/>
          <a:p>
            <a:fld id="{885D7509-218B-49E0-9E61-34F130A3D980}" type="slidenum">
              <a:rPr lang="en-GB" smtClean="0"/>
              <a:t>53</a:t>
            </a:fld>
            <a:endParaRPr lang="en-GB"/>
          </a:p>
        </p:txBody>
      </p:sp>
    </p:spTree>
    <p:extLst>
      <p:ext uri="{BB962C8B-B14F-4D97-AF65-F5344CB8AC3E}">
        <p14:creationId xmlns:p14="http://schemas.microsoft.com/office/powerpoint/2010/main" val="35690540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Number agreement</a:t>
            </a:r>
            <a:endParaRPr lang="en-US" dirty="0"/>
          </a:p>
        </p:txBody>
      </p:sp>
      <p:sp>
        <p:nvSpPr>
          <p:cNvPr id="4" name="Slide Number Placeholder 3"/>
          <p:cNvSpPr>
            <a:spLocks noGrp="1"/>
          </p:cNvSpPr>
          <p:nvPr>
            <p:ph type="sldNum" sz="quarter" idx="10"/>
          </p:nvPr>
        </p:nvSpPr>
        <p:spPr/>
        <p:txBody>
          <a:bodyPr/>
          <a:lstStyle/>
          <a:p>
            <a:fld id="{885D7509-218B-49E0-9E61-34F130A3D980}" type="slidenum">
              <a:rPr lang="en-GB" smtClean="0"/>
              <a:t>54</a:t>
            </a:fld>
            <a:endParaRPr lang="en-GB"/>
          </a:p>
        </p:txBody>
      </p:sp>
    </p:spTree>
    <p:extLst>
      <p:ext uri="{BB962C8B-B14F-4D97-AF65-F5344CB8AC3E}">
        <p14:creationId xmlns:p14="http://schemas.microsoft.com/office/powerpoint/2010/main" val="30846848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1C2A75E-E4EE-46FA-A601-D77D6D968FB5}" type="slidenum">
              <a:rPr lang="en-GB" altLang="en-US">
                <a:latin typeface="Arial" panose="020B0604020202020204" pitchFamily="34" charset="0"/>
              </a:rPr>
              <a:pPr eaLnBrk="1" hangingPunct="1">
                <a:spcBef>
                  <a:spcPct val="0"/>
                </a:spcBef>
              </a:pPr>
              <a:t>63</a:t>
            </a:fld>
            <a:endParaRPr lang="en-GB" altLang="en-US">
              <a:latin typeface="Arial" panose="020B0604020202020204" pitchFamily="34" charset="0"/>
            </a:endParaRPr>
          </a:p>
        </p:txBody>
      </p:sp>
      <p:sp>
        <p:nvSpPr>
          <p:cNvPr id="6041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2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Give students handout </a:t>
            </a:r>
          </a:p>
        </p:txBody>
      </p:sp>
    </p:spTree>
    <p:extLst>
      <p:ext uri="{BB962C8B-B14F-4D97-AF65-F5344CB8AC3E}">
        <p14:creationId xmlns:p14="http://schemas.microsoft.com/office/powerpoint/2010/main" val="989335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1465AAD-0DC7-41DE-8659-6CD921D563CA}" type="slidenum">
              <a:rPr lang="en-GB" altLang="en-US">
                <a:latin typeface="Arial" panose="020B0604020202020204" pitchFamily="34" charset="0"/>
              </a:rPr>
              <a:pPr eaLnBrk="1" hangingPunct="1">
                <a:spcBef>
                  <a:spcPct val="0"/>
                </a:spcBef>
              </a:pPr>
              <a:t>64</a:t>
            </a:fld>
            <a:endParaRPr lang="en-GB" altLang="en-US">
              <a:latin typeface="Arial" panose="020B0604020202020204" pitchFamily="34" charset="0"/>
            </a:endParaRPr>
          </a:p>
        </p:txBody>
      </p:sp>
      <p:sp>
        <p:nvSpPr>
          <p:cNvPr id="6144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Give students handout </a:t>
            </a:r>
          </a:p>
        </p:txBody>
      </p:sp>
    </p:spTree>
    <p:extLst>
      <p:ext uri="{BB962C8B-B14F-4D97-AF65-F5344CB8AC3E}">
        <p14:creationId xmlns:p14="http://schemas.microsoft.com/office/powerpoint/2010/main" val="14792926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solidFill>
                  <a:schemeClr val="bg1"/>
                </a:solidFill>
              </a:rPr>
              <a:t>Academic writing</a:t>
            </a:r>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this lecture you will:</a:t>
            </a:r>
          </a:p>
        </p:txBody>
      </p:sp>
      <p:sp>
        <p:nvSpPr>
          <p:cNvPr id="3" name="Content Placeholder 2"/>
          <p:cNvSpPr>
            <a:spLocks noGrp="1"/>
          </p:cNvSpPr>
          <p:nvPr>
            <p:ph idx="1"/>
          </p:nvPr>
        </p:nvSpPr>
        <p:spPr/>
        <p:txBody>
          <a:bodyPr>
            <a:normAutofit/>
          </a:bodyPr>
          <a:lstStyle/>
          <a:p>
            <a:r>
              <a:rPr lang="en-GB" dirty="0"/>
              <a:t>Consider some of the key features of academic writing.</a:t>
            </a:r>
          </a:p>
          <a:p>
            <a:r>
              <a:rPr lang="en-GB" dirty="0"/>
              <a:t>Explore how to structure your writing.</a:t>
            </a:r>
          </a:p>
          <a:p>
            <a:r>
              <a:rPr lang="en-GB" dirty="0"/>
              <a:t>Consider how to write in a critical way.</a:t>
            </a:r>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What’s the problem?</a:t>
            </a:r>
            <a:endParaRPr lang="en-US" dirty="0"/>
          </a:p>
        </p:txBody>
      </p:sp>
      <p:sp>
        <p:nvSpPr>
          <p:cNvPr id="3" name="Content Placeholder 2"/>
          <p:cNvSpPr>
            <a:spLocks noGrp="1"/>
          </p:cNvSpPr>
          <p:nvPr>
            <p:ph idx="1"/>
          </p:nvPr>
        </p:nvSpPr>
        <p:spPr>
          <a:xfrm>
            <a:off x="467544" y="1772816"/>
            <a:ext cx="8229600" cy="3917032"/>
          </a:xfrm>
        </p:spPr>
        <p:txBody>
          <a:bodyPr/>
          <a:lstStyle/>
          <a:p>
            <a:pPr marL="0" indent="0" algn="ctr">
              <a:buNone/>
            </a:pPr>
            <a:r>
              <a:rPr lang="en-GB" i="1" dirty="0"/>
              <a:t>Writing is easy. All you do is stare at a blank sheet of paper until drops of blood form on your forehead.</a:t>
            </a:r>
            <a:br>
              <a:rPr lang="en-GB" i="1" dirty="0"/>
            </a:br>
            <a:r>
              <a:rPr lang="en-GB" i="1" dirty="0"/>
              <a:t>—Gene Fowler</a:t>
            </a:r>
            <a:endParaRPr lang="en-GB" dirty="0"/>
          </a:p>
          <a:p>
            <a:endParaRPr lang="en-US" dirty="0"/>
          </a:p>
        </p:txBody>
      </p:sp>
    </p:spTree>
    <p:extLst>
      <p:ext uri="{BB962C8B-B14F-4D97-AF65-F5344CB8AC3E}">
        <p14:creationId xmlns:p14="http://schemas.microsoft.com/office/powerpoint/2010/main" val="1143242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Get started</a:t>
            </a:r>
            <a:endParaRPr lang="en-US" dirty="0"/>
          </a:p>
        </p:txBody>
      </p:sp>
      <p:sp>
        <p:nvSpPr>
          <p:cNvPr id="3" name="Content Placeholder 2"/>
          <p:cNvSpPr>
            <a:spLocks noGrp="1"/>
          </p:cNvSpPr>
          <p:nvPr>
            <p:ph idx="1"/>
          </p:nvPr>
        </p:nvSpPr>
        <p:spPr/>
        <p:txBody>
          <a:bodyPr/>
          <a:lstStyle/>
          <a:p>
            <a:pPr marL="457200" lvl="1" indent="0">
              <a:buNone/>
            </a:pPr>
            <a:endParaRPr lang="en-GB" sz="2000" dirty="0">
              <a:ea typeface="ＭＳ Ｐゴシック" charset="-128"/>
            </a:endParaRPr>
          </a:p>
          <a:p>
            <a:pPr marL="457200" lvl="1" indent="0">
              <a:buNone/>
            </a:pPr>
            <a:endParaRPr lang="en-GB" sz="2000" dirty="0">
              <a:ea typeface="ＭＳ Ｐゴシック" charset="-128"/>
            </a:endParaRPr>
          </a:p>
          <a:p>
            <a:pPr marL="457200" lvl="1" indent="0">
              <a:buNone/>
            </a:pPr>
            <a:r>
              <a:rPr lang="en-GB" dirty="0">
                <a:ea typeface="ＭＳ Ｐゴシック" charset="-128"/>
              </a:rPr>
              <a:t>The development of language and thought are closely linked. Therefore, the act of writing generates ideas that would never have existed at the beginning of the task.</a:t>
            </a:r>
            <a:endParaRPr lang="en-GB" sz="3200" dirty="0">
              <a:solidFill>
                <a:srgbClr val="002060"/>
              </a:solidFill>
              <a:ea typeface="ＭＳ Ｐゴシック" charset="-128"/>
            </a:endParaRPr>
          </a:p>
          <a:p>
            <a:pPr marL="457200" lvl="1" indent="0">
              <a:buNone/>
            </a:pPr>
            <a:endParaRPr lang="en-GB" sz="2400" dirty="0">
              <a:ea typeface="ＭＳ Ｐゴシック" charset="-128"/>
            </a:endParaRPr>
          </a:p>
          <a:p>
            <a:pPr>
              <a:buNone/>
            </a:pPr>
            <a:endParaRPr lang="en-GB" sz="2000" dirty="0">
              <a:ea typeface="ＭＳ Ｐゴシック" charset="-128"/>
            </a:endParaRPr>
          </a:p>
          <a:p>
            <a:endParaRPr lang="en-US" dirty="0"/>
          </a:p>
        </p:txBody>
      </p:sp>
    </p:spTree>
    <p:extLst>
      <p:ext uri="{BB962C8B-B14F-4D97-AF65-F5344CB8AC3E}">
        <p14:creationId xmlns:p14="http://schemas.microsoft.com/office/powerpoint/2010/main" val="1267395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Accept this…</a:t>
            </a:r>
            <a:endParaRPr lang="en-US" dirty="0"/>
          </a:p>
        </p:txBody>
      </p:sp>
      <p:sp>
        <p:nvSpPr>
          <p:cNvPr id="3" name="Content Placeholder 2"/>
          <p:cNvSpPr>
            <a:spLocks noGrp="1"/>
          </p:cNvSpPr>
          <p:nvPr>
            <p:ph idx="1"/>
          </p:nvPr>
        </p:nvSpPr>
        <p:spPr/>
        <p:txBody>
          <a:bodyPr/>
          <a:lstStyle/>
          <a:p>
            <a:r>
              <a:rPr lang="en-GB" dirty="0"/>
              <a:t>Don’t worry about the first attempt.</a:t>
            </a:r>
          </a:p>
          <a:p>
            <a:r>
              <a:rPr lang="en-GB" dirty="0"/>
              <a:t>You can fix the language and the style later.</a:t>
            </a:r>
          </a:p>
          <a:p>
            <a:r>
              <a:rPr lang="en-GB" dirty="0"/>
              <a:t>Things can be moved, deleted, polished.</a:t>
            </a:r>
            <a:endParaRPr lang="en-US" dirty="0"/>
          </a:p>
        </p:txBody>
      </p:sp>
    </p:spTree>
    <p:extLst>
      <p:ext uri="{BB962C8B-B14F-4D97-AF65-F5344CB8AC3E}">
        <p14:creationId xmlns:p14="http://schemas.microsoft.com/office/powerpoint/2010/main" val="3679513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2"/>
          <p:cNvSpPr>
            <a:spLocks noGrp="1"/>
          </p:cNvSpPr>
          <p:nvPr>
            <p:ph type="sldNum" sz="quarter" idx="12"/>
          </p:nvPr>
        </p:nvSpPr>
        <p:spPr>
          <a:xfrm>
            <a:off x="7010400" y="6629400"/>
            <a:ext cx="1905000" cy="228600"/>
          </a:xfrm>
          <a:noFill/>
        </p:spPr>
        <p:txBody>
          <a:bodyPr anchorCtr="0"/>
          <a:lstStyle/>
          <a:p>
            <a:pPr algn="r"/>
            <a:fld id="{7EDCC12D-02F5-46F1-88B5-1D8EC58C8D63}" type="slidenum">
              <a:rPr lang="en-US" sz="1400" b="0">
                <a:solidFill>
                  <a:schemeClr val="tx1"/>
                </a:solidFill>
              </a:rPr>
              <a:pPr algn="r"/>
              <a:t>6</a:t>
            </a:fld>
            <a:endParaRPr lang="en-US" sz="1400" b="0">
              <a:solidFill>
                <a:schemeClr val="tx1"/>
              </a:solidFill>
            </a:endParaRPr>
          </a:p>
        </p:txBody>
      </p:sp>
      <p:sp>
        <p:nvSpPr>
          <p:cNvPr id="16387" name="Rectangle 2"/>
          <p:cNvSpPr>
            <a:spLocks noGrp="1" noChangeArrowheads="1"/>
          </p:cNvSpPr>
          <p:nvPr>
            <p:ph type="title"/>
          </p:nvPr>
        </p:nvSpPr>
        <p:spPr>
          <a:xfrm>
            <a:off x="3164418" y="908448"/>
            <a:ext cx="5655733" cy="1296590"/>
          </a:xfrm>
        </p:spPr>
        <p:txBody>
          <a:bodyPr/>
          <a:lstStyle/>
          <a:p>
            <a:r>
              <a:rPr lang="en-GB">
                <a:ea typeface="ＭＳ Ｐゴシック" charset="-128"/>
              </a:rPr>
              <a:t>The diver</a:t>
            </a:r>
          </a:p>
        </p:txBody>
      </p:sp>
      <p:pic>
        <p:nvPicPr>
          <p:cNvPr id="29699" name="Picture 3"/>
          <p:cNvPicPr>
            <a:picLocks noChangeAspect="1" noChangeArrowheads="1"/>
          </p:cNvPicPr>
          <p:nvPr/>
        </p:nvPicPr>
        <p:blipFill>
          <a:blip r:embed="rId2"/>
          <a:srcRect/>
          <a:stretch>
            <a:fillRect/>
          </a:stretch>
        </p:blipFill>
        <p:spPr bwMode="auto">
          <a:xfrm>
            <a:off x="1187624" y="37280"/>
            <a:ext cx="2232248" cy="5694470"/>
          </a:xfrm>
          <a:prstGeom prst="rect">
            <a:avLst/>
          </a:prstGeom>
          <a:noFill/>
          <a:ln w="9525">
            <a:noFill/>
            <a:miter lim="800000"/>
            <a:headEnd/>
            <a:tailEnd/>
          </a:ln>
        </p:spPr>
      </p:pic>
    </p:spTree>
    <p:extLst>
      <p:ext uri="{BB962C8B-B14F-4D97-AF65-F5344CB8AC3E}">
        <p14:creationId xmlns:p14="http://schemas.microsoft.com/office/powerpoint/2010/main" val="10896828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afterEffect">
                                  <p:stCondLst>
                                    <p:cond delay="0"/>
                                  </p:stCondLst>
                                  <p:childTnLst>
                                    <p:set>
                                      <p:cBhvr>
                                        <p:cTn id="6" dur="1" fill="hold">
                                          <p:stCondLst>
                                            <p:cond delay="0"/>
                                          </p:stCondLst>
                                        </p:cTn>
                                        <p:tgtEl>
                                          <p:spTgt spid="29699"/>
                                        </p:tgtEl>
                                        <p:attrNameLst>
                                          <p:attrName>style.visibility</p:attrName>
                                        </p:attrNameLst>
                                      </p:cBhvr>
                                      <p:to>
                                        <p:strVal val="visible"/>
                                      </p:to>
                                    </p:set>
                                    <p:anim calcmode="lin" valueType="num">
                                      <p:cBhvr additive="base">
                                        <p:cTn id="7" dur="500" fill="hold"/>
                                        <p:tgtEl>
                                          <p:spTgt spid="29699"/>
                                        </p:tgtEl>
                                        <p:attrNameLst>
                                          <p:attrName>ppt_x</p:attrName>
                                        </p:attrNameLst>
                                      </p:cBhvr>
                                      <p:tavLst>
                                        <p:tav tm="0">
                                          <p:val>
                                            <p:strVal val="#ppt_x"/>
                                          </p:val>
                                        </p:tav>
                                        <p:tav tm="100000">
                                          <p:val>
                                            <p:strVal val="#ppt_x"/>
                                          </p:val>
                                        </p:tav>
                                      </p:tavLst>
                                    </p:anim>
                                    <p:anim calcmode="lin" valueType="num">
                                      <p:cBhvr additive="base">
                                        <p:cTn id="8" dur="500" fill="hold"/>
                                        <p:tgtEl>
                                          <p:spTgt spid="2969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2"/>
          <p:cNvSpPr>
            <a:spLocks noGrp="1"/>
          </p:cNvSpPr>
          <p:nvPr>
            <p:ph type="sldNum" sz="quarter" idx="12"/>
          </p:nvPr>
        </p:nvSpPr>
        <p:spPr>
          <a:xfrm>
            <a:off x="7010400" y="6629400"/>
            <a:ext cx="1905000" cy="228600"/>
          </a:xfrm>
          <a:noFill/>
        </p:spPr>
        <p:txBody>
          <a:bodyPr anchorCtr="0"/>
          <a:lstStyle/>
          <a:p>
            <a:pPr algn="r"/>
            <a:fld id="{EB0D7E59-A373-4C36-AA90-13A5499A73F6}" type="slidenum">
              <a:rPr lang="en-US" sz="1400" b="0">
                <a:solidFill>
                  <a:schemeClr val="tx1"/>
                </a:solidFill>
              </a:rPr>
              <a:pPr algn="r"/>
              <a:t>7</a:t>
            </a:fld>
            <a:endParaRPr lang="en-US" sz="1400" b="0">
              <a:solidFill>
                <a:schemeClr val="tx1"/>
              </a:solidFill>
            </a:endParaRPr>
          </a:p>
        </p:txBody>
      </p:sp>
      <p:sp>
        <p:nvSpPr>
          <p:cNvPr id="17411" name="Rectangle 2"/>
          <p:cNvSpPr>
            <a:spLocks noGrp="1" noChangeArrowheads="1"/>
          </p:cNvSpPr>
          <p:nvPr>
            <p:ph type="title"/>
          </p:nvPr>
        </p:nvSpPr>
        <p:spPr>
          <a:xfrm>
            <a:off x="323528" y="404664"/>
            <a:ext cx="8022167" cy="1079897"/>
          </a:xfrm>
        </p:spPr>
        <p:txBody>
          <a:bodyPr/>
          <a:lstStyle/>
          <a:p>
            <a:pPr algn="ctr"/>
            <a:r>
              <a:rPr lang="en-GB" dirty="0">
                <a:ea typeface="ＭＳ Ｐゴシック" charset="-128"/>
              </a:rPr>
              <a:t>The </a:t>
            </a:r>
            <a:r>
              <a:rPr lang="en-GB" dirty="0" err="1">
                <a:ea typeface="ＭＳ Ｐゴシック" charset="-128"/>
              </a:rPr>
              <a:t>patchworker</a:t>
            </a:r>
            <a:endParaRPr lang="en-GB" dirty="0">
              <a:ea typeface="ＭＳ Ｐゴシック" charset="-128"/>
            </a:endParaRPr>
          </a:p>
        </p:txBody>
      </p:sp>
      <p:pic>
        <p:nvPicPr>
          <p:cNvPr id="17412" name="Picture 3"/>
          <p:cNvPicPr>
            <a:picLocks noChangeAspect="1" noChangeArrowheads="1"/>
          </p:cNvPicPr>
          <p:nvPr/>
        </p:nvPicPr>
        <p:blipFill>
          <a:blip r:embed="rId2"/>
          <a:srcRect/>
          <a:stretch>
            <a:fillRect/>
          </a:stretch>
        </p:blipFill>
        <p:spPr bwMode="auto">
          <a:xfrm>
            <a:off x="1259632" y="1268760"/>
            <a:ext cx="5976664" cy="4326048"/>
          </a:xfrm>
          <a:prstGeom prst="rect">
            <a:avLst/>
          </a:prstGeom>
          <a:noFill/>
          <a:ln w="9525">
            <a:noFill/>
            <a:miter lim="800000"/>
            <a:headEnd/>
            <a:tailEnd/>
          </a:ln>
        </p:spPr>
      </p:pic>
    </p:spTree>
    <p:extLst>
      <p:ext uri="{BB962C8B-B14F-4D97-AF65-F5344CB8AC3E}">
        <p14:creationId xmlns:p14="http://schemas.microsoft.com/office/powerpoint/2010/main" val="608634951"/>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2"/>
          <p:cNvSpPr>
            <a:spLocks noGrp="1"/>
          </p:cNvSpPr>
          <p:nvPr>
            <p:ph type="sldNum" sz="quarter" idx="12"/>
          </p:nvPr>
        </p:nvSpPr>
        <p:spPr>
          <a:xfrm>
            <a:off x="7010400" y="6629400"/>
            <a:ext cx="1905000" cy="228600"/>
          </a:xfrm>
          <a:noFill/>
        </p:spPr>
        <p:txBody>
          <a:bodyPr anchorCtr="0"/>
          <a:lstStyle/>
          <a:p>
            <a:pPr algn="r"/>
            <a:fld id="{9C92FF7E-DC33-47E3-9D9A-D4973E8E7C74}" type="slidenum">
              <a:rPr lang="en-US" sz="1400" b="0">
                <a:solidFill>
                  <a:schemeClr val="tx1"/>
                </a:solidFill>
              </a:rPr>
              <a:pPr algn="r"/>
              <a:t>8</a:t>
            </a:fld>
            <a:endParaRPr lang="en-US" sz="1400" b="0">
              <a:solidFill>
                <a:schemeClr val="tx1"/>
              </a:solidFill>
            </a:endParaRPr>
          </a:p>
        </p:txBody>
      </p:sp>
      <p:sp>
        <p:nvSpPr>
          <p:cNvPr id="18435" name="Rectangle 2"/>
          <p:cNvSpPr>
            <a:spLocks noGrp="1" noChangeArrowheads="1"/>
          </p:cNvSpPr>
          <p:nvPr>
            <p:ph type="title"/>
          </p:nvPr>
        </p:nvSpPr>
        <p:spPr>
          <a:xfrm>
            <a:off x="3203848" y="404664"/>
            <a:ext cx="5832648" cy="1227535"/>
          </a:xfrm>
        </p:spPr>
        <p:txBody>
          <a:bodyPr/>
          <a:lstStyle/>
          <a:p>
            <a:pPr algn="ctr"/>
            <a:r>
              <a:rPr lang="en-GB" dirty="0">
                <a:ea typeface="ＭＳ Ｐゴシック" charset="-128"/>
              </a:rPr>
              <a:t>The architect</a:t>
            </a:r>
          </a:p>
        </p:txBody>
      </p:sp>
      <p:pic>
        <p:nvPicPr>
          <p:cNvPr id="18436" name="Picture 3"/>
          <p:cNvPicPr>
            <a:picLocks noChangeAspect="1" noChangeArrowheads="1"/>
          </p:cNvPicPr>
          <p:nvPr/>
        </p:nvPicPr>
        <p:blipFill>
          <a:blip r:embed="rId2"/>
          <a:srcRect/>
          <a:stretch>
            <a:fillRect/>
          </a:stretch>
        </p:blipFill>
        <p:spPr bwMode="auto">
          <a:xfrm>
            <a:off x="611560" y="404664"/>
            <a:ext cx="3600400" cy="5048138"/>
          </a:xfrm>
          <a:prstGeom prst="rect">
            <a:avLst/>
          </a:prstGeom>
          <a:noFill/>
          <a:ln w="9525">
            <a:noFill/>
            <a:miter lim="800000"/>
            <a:headEnd/>
            <a:tailEnd/>
          </a:ln>
        </p:spPr>
      </p:pic>
    </p:spTree>
    <p:extLst>
      <p:ext uri="{BB962C8B-B14F-4D97-AF65-F5344CB8AC3E}">
        <p14:creationId xmlns:p14="http://schemas.microsoft.com/office/powerpoint/2010/main" val="3971843138"/>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2"/>
          <p:cNvSpPr>
            <a:spLocks noGrp="1"/>
          </p:cNvSpPr>
          <p:nvPr>
            <p:ph type="sldNum" sz="quarter" idx="12"/>
          </p:nvPr>
        </p:nvSpPr>
        <p:spPr>
          <a:xfrm>
            <a:off x="7010400" y="6629400"/>
            <a:ext cx="1905000" cy="228600"/>
          </a:xfrm>
          <a:noFill/>
        </p:spPr>
        <p:txBody>
          <a:bodyPr anchorCtr="0"/>
          <a:lstStyle/>
          <a:p>
            <a:pPr algn="r"/>
            <a:fld id="{49A6D1E2-87A2-4BD8-AA07-657A2AD2C742}" type="slidenum">
              <a:rPr lang="en-US" sz="1400" b="0">
                <a:solidFill>
                  <a:schemeClr val="tx1"/>
                </a:solidFill>
              </a:rPr>
              <a:pPr algn="r"/>
              <a:t>9</a:t>
            </a:fld>
            <a:endParaRPr lang="en-US" sz="1400" b="0">
              <a:solidFill>
                <a:schemeClr val="tx1"/>
              </a:solidFill>
            </a:endParaRPr>
          </a:p>
        </p:txBody>
      </p:sp>
      <p:sp>
        <p:nvSpPr>
          <p:cNvPr id="19459" name="Rectangle 2"/>
          <p:cNvSpPr>
            <a:spLocks noGrp="1" noChangeArrowheads="1"/>
          </p:cNvSpPr>
          <p:nvPr>
            <p:ph type="title"/>
          </p:nvPr>
        </p:nvSpPr>
        <p:spPr>
          <a:xfrm>
            <a:off x="3635896" y="1988840"/>
            <a:ext cx="5328592" cy="1143000"/>
          </a:xfrm>
        </p:spPr>
        <p:txBody>
          <a:bodyPr/>
          <a:lstStyle/>
          <a:p>
            <a:pPr algn="ctr"/>
            <a:r>
              <a:rPr lang="en-GB" dirty="0">
                <a:ea typeface="ＭＳ Ｐゴシック" charset="-128"/>
              </a:rPr>
              <a:t>The grand planner</a:t>
            </a:r>
          </a:p>
        </p:txBody>
      </p:sp>
      <p:pic>
        <p:nvPicPr>
          <p:cNvPr id="19460" name="Picture 3"/>
          <p:cNvPicPr>
            <a:picLocks noChangeAspect="1" noChangeArrowheads="1"/>
          </p:cNvPicPr>
          <p:nvPr/>
        </p:nvPicPr>
        <p:blipFill>
          <a:blip r:embed="rId2"/>
          <a:srcRect/>
          <a:stretch>
            <a:fillRect/>
          </a:stretch>
        </p:blipFill>
        <p:spPr bwMode="auto">
          <a:xfrm>
            <a:off x="323528" y="764704"/>
            <a:ext cx="3473451" cy="4657725"/>
          </a:xfrm>
          <a:prstGeom prst="rect">
            <a:avLst/>
          </a:prstGeom>
          <a:noFill/>
          <a:ln w="9525">
            <a:noFill/>
            <a:miter lim="800000"/>
            <a:headEnd/>
            <a:tailEnd/>
          </a:ln>
        </p:spPr>
      </p:pic>
    </p:spTree>
    <p:extLst>
      <p:ext uri="{BB962C8B-B14F-4D97-AF65-F5344CB8AC3E}">
        <p14:creationId xmlns:p14="http://schemas.microsoft.com/office/powerpoint/2010/main" val="703027284"/>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2"/>
          <p:cNvSpPr>
            <a:spLocks noGrp="1"/>
          </p:cNvSpPr>
          <p:nvPr>
            <p:ph type="sldNum" sz="quarter" idx="12"/>
          </p:nvPr>
        </p:nvSpPr>
        <p:spPr>
          <a:xfrm>
            <a:off x="7010400" y="6629400"/>
            <a:ext cx="1905000" cy="228600"/>
          </a:xfrm>
          <a:noFill/>
        </p:spPr>
        <p:txBody>
          <a:bodyPr anchorCtr="0"/>
          <a:lstStyle/>
          <a:p>
            <a:pPr algn="r"/>
            <a:fld id="{F9D3EE52-03DB-47BC-BA3A-3D36A0B8FAF6}" type="slidenum">
              <a:rPr lang="en-US" sz="1400" b="0">
                <a:solidFill>
                  <a:schemeClr val="tx1"/>
                </a:solidFill>
              </a:rPr>
              <a:pPr algn="r"/>
              <a:t>10</a:t>
            </a:fld>
            <a:endParaRPr lang="en-US" sz="1400" b="0">
              <a:solidFill>
                <a:schemeClr val="tx1"/>
              </a:solidFill>
            </a:endParaRPr>
          </a:p>
        </p:txBody>
      </p:sp>
      <p:sp>
        <p:nvSpPr>
          <p:cNvPr id="20483" name="Rectangle 2"/>
          <p:cNvSpPr>
            <a:spLocks noGrp="1" noChangeArrowheads="1"/>
          </p:cNvSpPr>
          <p:nvPr>
            <p:ph type="title"/>
          </p:nvPr>
        </p:nvSpPr>
        <p:spPr>
          <a:xfrm>
            <a:off x="539552" y="332656"/>
            <a:ext cx="8015817" cy="1079897"/>
          </a:xfrm>
        </p:spPr>
        <p:txBody>
          <a:bodyPr/>
          <a:lstStyle/>
          <a:p>
            <a:pPr algn="ctr"/>
            <a:r>
              <a:rPr lang="en-GB" dirty="0">
                <a:ea typeface="ＭＳ Ｐゴシック" charset="-128"/>
              </a:rPr>
              <a:t>Identifying your writing style</a:t>
            </a:r>
          </a:p>
        </p:txBody>
      </p:sp>
      <p:pic>
        <p:nvPicPr>
          <p:cNvPr id="20484" name="Picture 3"/>
          <p:cNvPicPr>
            <a:picLocks noChangeAspect="1" noChangeArrowheads="1"/>
          </p:cNvPicPr>
          <p:nvPr/>
        </p:nvPicPr>
        <p:blipFill>
          <a:blip r:embed="rId2"/>
          <a:srcRect/>
          <a:stretch>
            <a:fillRect/>
          </a:stretch>
        </p:blipFill>
        <p:spPr bwMode="auto">
          <a:xfrm>
            <a:off x="179512" y="1340768"/>
            <a:ext cx="1466931" cy="3746376"/>
          </a:xfrm>
          <a:prstGeom prst="rect">
            <a:avLst/>
          </a:prstGeom>
          <a:noFill/>
          <a:ln w="9525">
            <a:noFill/>
            <a:miter lim="800000"/>
            <a:headEnd/>
            <a:tailEnd/>
          </a:ln>
        </p:spPr>
      </p:pic>
      <p:pic>
        <p:nvPicPr>
          <p:cNvPr id="20485" name="Picture 4"/>
          <p:cNvPicPr>
            <a:picLocks noChangeAspect="1" noChangeArrowheads="1"/>
          </p:cNvPicPr>
          <p:nvPr/>
        </p:nvPicPr>
        <p:blipFill>
          <a:blip r:embed="rId3"/>
          <a:srcRect/>
          <a:stretch>
            <a:fillRect/>
          </a:stretch>
        </p:blipFill>
        <p:spPr bwMode="auto">
          <a:xfrm>
            <a:off x="1524000" y="2028093"/>
            <a:ext cx="3276600" cy="2371725"/>
          </a:xfrm>
          <a:prstGeom prst="rect">
            <a:avLst/>
          </a:prstGeom>
          <a:noFill/>
          <a:ln w="9525">
            <a:noFill/>
            <a:miter lim="800000"/>
            <a:headEnd/>
            <a:tailEnd/>
          </a:ln>
        </p:spPr>
      </p:pic>
      <p:pic>
        <p:nvPicPr>
          <p:cNvPr id="20486" name="Picture 5"/>
          <p:cNvPicPr>
            <a:picLocks noChangeAspect="1" noChangeArrowheads="1"/>
          </p:cNvPicPr>
          <p:nvPr/>
        </p:nvPicPr>
        <p:blipFill>
          <a:blip r:embed="rId4"/>
          <a:srcRect/>
          <a:stretch>
            <a:fillRect/>
          </a:stretch>
        </p:blipFill>
        <p:spPr bwMode="auto">
          <a:xfrm>
            <a:off x="4724400" y="1651855"/>
            <a:ext cx="2228851" cy="3124200"/>
          </a:xfrm>
          <a:prstGeom prst="rect">
            <a:avLst/>
          </a:prstGeom>
          <a:noFill/>
          <a:ln w="9525">
            <a:noFill/>
            <a:miter lim="800000"/>
            <a:headEnd/>
            <a:tailEnd/>
          </a:ln>
        </p:spPr>
      </p:pic>
      <p:pic>
        <p:nvPicPr>
          <p:cNvPr id="20487" name="Picture 6"/>
          <p:cNvPicPr>
            <a:picLocks noChangeAspect="1" noChangeArrowheads="1"/>
          </p:cNvPicPr>
          <p:nvPr/>
        </p:nvPicPr>
        <p:blipFill>
          <a:blip r:embed="rId5"/>
          <a:srcRect/>
          <a:stretch>
            <a:fillRect/>
          </a:stretch>
        </p:blipFill>
        <p:spPr bwMode="auto">
          <a:xfrm>
            <a:off x="6858001" y="1804255"/>
            <a:ext cx="2103967" cy="2819400"/>
          </a:xfrm>
          <a:prstGeom prst="rect">
            <a:avLst/>
          </a:prstGeom>
          <a:noFill/>
          <a:ln w="9525">
            <a:noFill/>
            <a:miter lim="800000"/>
            <a:headEnd/>
            <a:tailEnd/>
          </a:ln>
        </p:spPr>
      </p:pic>
    </p:spTree>
    <p:extLst>
      <p:ext uri="{BB962C8B-B14F-4D97-AF65-F5344CB8AC3E}">
        <p14:creationId xmlns:p14="http://schemas.microsoft.com/office/powerpoint/2010/main" val="2268748675"/>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 </a:t>
            </a:r>
            <a:r>
              <a:rPr lang="en-US" dirty="0"/>
              <a:t>Writing Apprehension</a:t>
            </a:r>
          </a:p>
        </p:txBody>
      </p:sp>
      <p:sp>
        <p:nvSpPr>
          <p:cNvPr id="3" name="Content Placeholder 2"/>
          <p:cNvSpPr>
            <a:spLocks noGrp="1"/>
          </p:cNvSpPr>
          <p:nvPr>
            <p:ph idx="1"/>
          </p:nvPr>
        </p:nvSpPr>
        <p:spPr>
          <a:xfrm>
            <a:off x="467544" y="1700808"/>
            <a:ext cx="8229600" cy="3917032"/>
          </a:xfrm>
        </p:spPr>
        <p:txBody>
          <a:bodyPr/>
          <a:lstStyle/>
          <a:p>
            <a:r>
              <a:rPr lang="en-US" dirty="0">
                <a:solidFill>
                  <a:srgbClr val="FF0000"/>
                </a:solidFill>
              </a:rPr>
              <a:t>Don’t start </a:t>
            </a:r>
            <a:r>
              <a:rPr lang="en-US" dirty="0"/>
              <a:t>with the introduction </a:t>
            </a:r>
          </a:p>
          <a:p>
            <a:r>
              <a:rPr lang="en-US" dirty="0">
                <a:solidFill>
                  <a:srgbClr val="00B050"/>
                </a:solidFill>
              </a:rPr>
              <a:t>Plan the assignment </a:t>
            </a:r>
            <a:r>
              <a:rPr lang="en-US" dirty="0"/>
              <a:t>down to the last paragraph before you write.</a:t>
            </a:r>
          </a:p>
          <a:p>
            <a:endParaRPr lang="en-GB" dirty="0"/>
          </a:p>
          <a:p>
            <a:pPr marL="0" indent="0">
              <a:buNone/>
            </a:pPr>
            <a:r>
              <a:rPr lang="en-GB" dirty="0"/>
              <a:t>This will reduce your anxiety and help you see a logical pathway through your assignment.</a:t>
            </a:r>
            <a:endParaRPr lang="en-US" dirty="0"/>
          </a:p>
        </p:txBody>
      </p:sp>
    </p:spTree>
    <p:extLst>
      <p:ext uri="{BB962C8B-B14F-4D97-AF65-F5344CB8AC3E}">
        <p14:creationId xmlns:p14="http://schemas.microsoft.com/office/powerpoint/2010/main" val="3086038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suits you?</a:t>
            </a:r>
          </a:p>
        </p:txBody>
      </p:sp>
      <p:sp>
        <p:nvSpPr>
          <p:cNvPr id="3" name="Content Placeholder 2"/>
          <p:cNvSpPr>
            <a:spLocks noGrp="1"/>
          </p:cNvSpPr>
          <p:nvPr>
            <p:ph idx="1"/>
          </p:nvPr>
        </p:nvSpPr>
        <p:spPr/>
        <p:txBody>
          <a:bodyPr/>
          <a:lstStyle/>
          <a:p>
            <a:r>
              <a:rPr lang="en-GB" dirty="0"/>
              <a:t>Do you like to </a:t>
            </a:r>
          </a:p>
        </p:txBody>
      </p:sp>
    </p:spTree>
    <p:extLst>
      <p:ext uri="{BB962C8B-B14F-4D97-AF65-F5344CB8AC3E}">
        <p14:creationId xmlns:p14="http://schemas.microsoft.com/office/powerpoint/2010/main" val="3145306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Reducing Writing Apprehension</a:t>
            </a:r>
          </a:p>
        </p:txBody>
      </p:sp>
      <p:sp>
        <p:nvSpPr>
          <p:cNvPr id="3" name="Content Placeholder 2"/>
          <p:cNvSpPr>
            <a:spLocks noGrp="1"/>
          </p:cNvSpPr>
          <p:nvPr>
            <p:ph idx="1"/>
          </p:nvPr>
        </p:nvSpPr>
        <p:spPr/>
        <p:txBody>
          <a:bodyPr/>
          <a:lstStyle/>
          <a:p>
            <a:pPr marL="0" indent="0">
              <a:buNone/>
            </a:pPr>
            <a:r>
              <a:rPr lang="en-US" b="1" dirty="0"/>
              <a:t>One line structures</a:t>
            </a:r>
          </a:p>
          <a:p>
            <a:pPr marL="0" indent="0">
              <a:buNone/>
            </a:pPr>
            <a:endParaRPr lang="en-US" b="1" dirty="0"/>
          </a:p>
          <a:p>
            <a:pPr>
              <a:buNone/>
              <a:defRPr/>
            </a:pPr>
            <a:r>
              <a:rPr lang="en-GB" b="1" dirty="0"/>
              <a:t>_______________________</a:t>
            </a:r>
          </a:p>
          <a:p>
            <a:pPr>
              <a:defRPr/>
            </a:pPr>
            <a:endParaRPr lang="en-GB" sz="2000" b="1" dirty="0"/>
          </a:p>
          <a:p>
            <a:endParaRPr lang="en-US" dirty="0"/>
          </a:p>
        </p:txBody>
      </p:sp>
    </p:spTree>
    <p:extLst>
      <p:ext uri="{BB962C8B-B14F-4D97-AF65-F5344CB8AC3E}">
        <p14:creationId xmlns:p14="http://schemas.microsoft.com/office/powerpoint/2010/main" val="3574412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 argument</a:t>
            </a:r>
          </a:p>
        </p:txBody>
      </p:sp>
      <p:sp>
        <p:nvSpPr>
          <p:cNvPr id="3" name="Content Placeholder 2"/>
          <p:cNvSpPr>
            <a:spLocks noGrp="1"/>
          </p:cNvSpPr>
          <p:nvPr>
            <p:ph idx="1"/>
          </p:nvPr>
        </p:nvSpPr>
        <p:spPr/>
        <p:txBody>
          <a:bodyPr>
            <a:normAutofit/>
          </a:bodyPr>
          <a:lstStyle/>
          <a:p>
            <a:pPr marL="0" indent="0" algn="ctr">
              <a:buNone/>
            </a:pPr>
            <a:r>
              <a:rPr lang="en-GB" sz="4800" dirty="0"/>
              <a:t>How can resources help children in Year 2 subtract numbers up to 20?</a:t>
            </a:r>
          </a:p>
          <a:p>
            <a:pPr marL="0" indent="0" algn="ctr">
              <a:buNone/>
            </a:pPr>
            <a:endParaRPr lang="en-GB" sz="4800" dirty="0">
              <a:solidFill>
                <a:srgbClr val="FF0000"/>
              </a:solidFill>
            </a:endParaRPr>
          </a:p>
          <a:p>
            <a:pPr marL="0" indent="0" algn="ctr">
              <a:buNone/>
            </a:pPr>
            <a:endParaRPr lang="en-GB" sz="4800" dirty="0"/>
          </a:p>
        </p:txBody>
      </p:sp>
    </p:spTree>
    <p:extLst>
      <p:ext uri="{BB962C8B-B14F-4D97-AF65-F5344CB8AC3E}">
        <p14:creationId xmlns:p14="http://schemas.microsoft.com/office/powerpoint/2010/main" val="39400875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One line</a:t>
            </a:r>
            <a:endParaRPr lang="en-US" dirty="0"/>
          </a:p>
        </p:txBody>
      </p:sp>
      <p:sp>
        <p:nvSpPr>
          <p:cNvPr id="3" name="Content Placeholder 2"/>
          <p:cNvSpPr>
            <a:spLocks noGrp="1"/>
          </p:cNvSpPr>
          <p:nvPr>
            <p:ph idx="1"/>
          </p:nvPr>
        </p:nvSpPr>
        <p:spPr/>
        <p:txBody>
          <a:bodyPr>
            <a:normAutofit/>
          </a:bodyPr>
          <a:lstStyle/>
          <a:p>
            <a:r>
              <a:rPr lang="en-GB" dirty="0"/>
              <a:t>I will look at literature to see what others have said.</a:t>
            </a:r>
          </a:p>
          <a:p>
            <a:r>
              <a:rPr lang="en-GB" dirty="0"/>
              <a:t>I will look at school experience.</a:t>
            </a:r>
          </a:p>
          <a:p>
            <a:r>
              <a:rPr lang="en-GB" dirty="0"/>
              <a:t>I will analyse the data and draw conclusions.</a:t>
            </a:r>
          </a:p>
          <a:p>
            <a:r>
              <a:rPr lang="en-GB" dirty="0"/>
              <a:t>I will use the conclusions to answer the question.</a:t>
            </a:r>
            <a:endParaRPr lang="en-US" dirty="0"/>
          </a:p>
        </p:txBody>
      </p:sp>
    </p:spTree>
    <p:extLst>
      <p:ext uri="{BB962C8B-B14F-4D97-AF65-F5344CB8AC3E}">
        <p14:creationId xmlns:p14="http://schemas.microsoft.com/office/powerpoint/2010/main" val="5617604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Get sorted with the sub-topics</a:t>
            </a:r>
            <a:endParaRPr lang="en-US" dirty="0"/>
          </a:p>
        </p:txBody>
      </p:sp>
      <p:sp>
        <p:nvSpPr>
          <p:cNvPr id="3" name="Content Placeholder 2"/>
          <p:cNvSpPr>
            <a:spLocks noGrp="1"/>
          </p:cNvSpPr>
          <p:nvPr>
            <p:ph idx="1"/>
          </p:nvPr>
        </p:nvSpPr>
        <p:spPr>
          <a:xfrm>
            <a:off x="457200" y="1268760"/>
            <a:ext cx="8291264" cy="4248473"/>
          </a:xfrm>
        </p:spPr>
        <p:txBody>
          <a:bodyPr>
            <a:normAutofit fontScale="92500"/>
          </a:bodyPr>
          <a:lstStyle/>
          <a:p>
            <a:pPr marL="0" indent="0">
              <a:buNone/>
            </a:pPr>
            <a:r>
              <a:rPr lang="en-GB" dirty="0"/>
              <a:t>Aim, focus and purpose of assignment</a:t>
            </a:r>
          </a:p>
          <a:p>
            <a:pPr marL="0" indent="0">
              <a:buNone/>
            </a:pPr>
            <a:r>
              <a:rPr lang="en-GB" dirty="0"/>
              <a:t>Overview of current literature </a:t>
            </a:r>
          </a:p>
          <a:p>
            <a:pPr marL="0" indent="0">
              <a:buNone/>
            </a:pPr>
            <a:r>
              <a:rPr lang="en-GB" dirty="0"/>
              <a:t>Research context/ Ethical consideration</a:t>
            </a:r>
          </a:p>
          <a:p>
            <a:pPr marL="0" indent="0">
              <a:buNone/>
            </a:pPr>
            <a:r>
              <a:rPr lang="en-GB" dirty="0"/>
              <a:t>Discussion of research findings in relation to literature</a:t>
            </a:r>
          </a:p>
          <a:p>
            <a:pPr marL="0" indent="0">
              <a:buNone/>
            </a:pPr>
            <a:r>
              <a:rPr lang="en-GB" dirty="0"/>
              <a:t>Conclusion – critically examine your own research (e.g. reliability, validity, generalisability)</a:t>
            </a:r>
          </a:p>
          <a:p>
            <a:pPr marL="0" indent="0">
              <a:buNone/>
            </a:pPr>
            <a:r>
              <a:rPr lang="en-GB" dirty="0"/>
              <a:t>Recommendations</a:t>
            </a:r>
          </a:p>
          <a:p>
            <a:pPr marL="0" indent="0">
              <a:buNone/>
            </a:pPr>
            <a:endParaRPr lang="en-GB" dirty="0"/>
          </a:p>
          <a:p>
            <a:endParaRPr lang="en-US" dirty="0"/>
          </a:p>
        </p:txBody>
      </p:sp>
    </p:spTree>
    <p:extLst>
      <p:ext uri="{BB962C8B-B14F-4D97-AF65-F5344CB8AC3E}">
        <p14:creationId xmlns:p14="http://schemas.microsoft.com/office/powerpoint/2010/main" val="506342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Mind Maps: Subtopics</a:t>
            </a:r>
          </a:p>
        </p:txBody>
      </p:sp>
      <p:sp>
        <p:nvSpPr>
          <p:cNvPr id="3" name="Content Placeholder 2"/>
          <p:cNvSpPr>
            <a:spLocks noGrp="1"/>
          </p:cNvSpPr>
          <p:nvPr>
            <p:ph idx="1"/>
          </p:nvPr>
        </p:nvSpPr>
        <p:spPr/>
        <p:txBody>
          <a:bodyPr>
            <a:normAutofit/>
          </a:bodyPr>
          <a:lstStyle/>
          <a:p>
            <a:pPr marL="0" indent="0">
              <a:buNone/>
            </a:pPr>
            <a:r>
              <a:rPr lang="en-US" dirty="0"/>
              <a:t>Mind map Subtopics</a:t>
            </a:r>
          </a:p>
          <a:p>
            <a:r>
              <a:rPr lang="en-GB" dirty="0"/>
              <a:t> What will go in each sub-topic – don’t fuss, get the ideas down in one or two sentences.</a:t>
            </a:r>
          </a:p>
          <a:p>
            <a:r>
              <a:rPr lang="en-GB" dirty="0"/>
              <a:t>Make it clear –it should help you understand </a:t>
            </a:r>
            <a:r>
              <a:rPr lang="en-GB" dirty="0" err="1"/>
              <a:t>exacly</a:t>
            </a:r>
            <a:r>
              <a:rPr lang="en-GB" dirty="0"/>
              <a:t> what you need to include.</a:t>
            </a:r>
            <a:endParaRPr lang="en-US" dirty="0"/>
          </a:p>
          <a:p>
            <a:endParaRPr lang="en-US" dirty="0"/>
          </a:p>
        </p:txBody>
      </p:sp>
    </p:spTree>
    <p:extLst>
      <p:ext uri="{BB962C8B-B14F-4D97-AF65-F5344CB8AC3E}">
        <p14:creationId xmlns:p14="http://schemas.microsoft.com/office/powerpoint/2010/main" val="40133613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 example</a:t>
            </a:r>
            <a:endParaRPr lang="en-US" dirty="0"/>
          </a:p>
        </p:txBody>
      </p:sp>
      <p:sp>
        <p:nvSpPr>
          <p:cNvPr id="3" name="Content Placeholder 2"/>
          <p:cNvSpPr>
            <a:spLocks noGrp="1"/>
          </p:cNvSpPr>
          <p:nvPr>
            <p:ph idx="1"/>
          </p:nvPr>
        </p:nvSpPr>
        <p:spPr/>
        <p:txBody>
          <a:bodyPr/>
          <a:lstStyle/>
          <a:p>
            <a:pPr marL="0" indent="0">
              <a:buNone/>
            </a:pPr>
            <a:r>
              <a:rPr lang="en-GB" b="1" dirty="0"/>
              <a:t>Overview of literature on using resources in Mathematics:</a:t>
            </a:r>
          </a:p>
          <a:p>
            <a:pPr marL="0" indent="0">
              <a:buNone/>
            </a:pPr>
            <a:r>
              <a:rPr lang="en-GB" dirty="0"/>
              <a:t>Theory</a:t>
            </a:r>
          </a:p>
          <a:p>
            <a:pPr marL="0" indent="0">
              <a:buNone/>
            </a:pPr>
            <a:r>
              <a:rPr lang="en-GB" dirty="0"/>
              <a:t>Strengths</a:t>
            </a:r>
          </a:p>
          <a:p>
            <a:pPr marL="0" indent="0">
              <a:buNone/>
            </a:pPr>
            <a:r>
              <a:rPr lang="en-GB" dirty="0"/>
              <a:t>Limitations</a:t>
            </a:r>
          </a:p>
          <a:p>
            <a:pPr marL="0" indent="0">
              <a:buNone/>
            </a:pPr>
            <a:r>
              <a:rPr lang="en-GB" i="1" dirty="0"/>
              <a:t>Add notes from your reading</a:t>
            </a:r>
          </a:p>
          <a:p>
            <a:pPr marL="514350" indent="-514350">
              <a:buFont typeface="+mj-lt"/>
              <a:buAutoNum type="arabicPeriod"/>
            </a:pPr>
            <a:endParaRPr lang="en-US" dirty="0"/>
          </a:p>
        </p:txBody>
      </p:sp>
    </p:spTree>
    <p:extLst>
      <p:ext uri="{BB962C8B-B14F-4D97-AF65-F5344CB8AC3E}">
        <p14:creationId xmlns:p14="http://schemas.microsoft.com/office/powerpoint/2010/main" val="22051412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 through each sub-topic </a:t>
            </a:r>
            <a:endParaRPr lang="en-US" dirty="0"/>
          </a:p>
        </p:txBody>
      </p:sp>
      <p:sp>
        <p:nvSpPr>
          <p:cNvPr id="3" name="Content Placeholder 2"/>
          <p:cNvSpPr>
            <a:spLocks noGrp="1"/>
          </p:cNvSpPr>
          <p:nvPr>
            <p:ph idx="1"/>
          </p:nvPr>
        </p:nvSpPr>
        <p:spPr/>
        <p:txBody>
          <a:bodyPr/>
          <a:lstStyle/>
          <a:p>
            <a:r>
              <a:rPr lang="en-GB" dirty="0"/>
              <a:t>Big ideas</a:t>
            </a:r>
          </a:p>
          <a:p>
            <a:r>
              <a:rPr lang="en-GB" dirty="0"/>
              <a:t>Add a few notes</a:t>
            </a:r>
          </a:p>
          <a:p>
            <a:r>
              <a:rPr lang="en-GB" dirty="0"/>
              <a:t>Ideas will start to be generated</a:t>
            </a:r>
            <a:endParaRPr lang="en-US" dirty="0"/>
          </a:p>
        </p:txBody>
      </p:sp>
    </p:spTree>
    <p:extLst>
      <p:ext uri="{BB962C8B-B14F-4D97-AF65-F5344CB8AC3E}">
        <p14:creationId xmlns:p14="http://schemas.microsoft.com/office/powerpoint/2010/main" val="27598411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Sub-topic paragraphs</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11760" y="1700808"/>
            <a:ext cx="4104456" cy="2731329"/>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552976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Good writers use paragraphs well </a:t>
            </a:r>
            <a:endParaRPr lang="en-US" dirty="0"/>
          </a:p>
        </p:txBody>
      </p:sp>
      <p:sp>
        <p:nvSpPr>
          <p:cNvPr id="3" name="Content Placeholder 2"/>
          <p:cNvSpPr>
            <a:spLocks noGrp="1"/>
          </p:cNvSpPr>
          <p:nvPr>
            <p:ph idx="1"/>
          </p:nvPr>
        </p:nvSpPr>
        <p:spPr/>
        <p:txBody>
          <a:bodyPr/>
          <a:lstStyle/>
          <a:p>
            <a:r>
              <a:rPr lang="en-GB" dirty="0"/>
              <a:t>Well developed – around 8-10 sentences.</a:t>
            </a:r>
          </a:p>
          <a:p>
            <a:r>
              <a:rPr lang="en-GB" dirty="0"/>
              <a:t>No assumptions (unsubstantiated claims)</a:t>
            </a:r>
          </a:p>
          <a:p>
            <a:r>
              <a:rPr lang="en-GB" dirty="0"/>
              <a:t>Cohesive – they make sense, ideas are connected to one another</a:t>
            </a:r>
          </a:p>
          <a:p>
            <a:r>
              <a:rPr lang="en-GB" dirty="0"/>
              <a:t>They signpost the logic of the argument to the reader ( topic sentence)</a:t>
            </a:r>
          </a:p>
          <a:p>
            <a:endParaRPr lang="en-US" dirty="0"/>
          </a:p>
        </p:txBody>
      </p:sp>
    </p:spTree>
    <p:extLst>
      <p:ext uri="{BB962C8B-B14F-4D97-AF65-F5344CB8AC3E}">
        <p14:creationId xmlns:p14="http://schemas.microsoft.com/office/powerpoint/2010/main" val="5263683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en-US" b="1"/>
              <a:t>Main text</a:t>
            </a:r>
          </a:p>
        </p:txBody>
      </p:sp>
      <p:sp>
        <p:nvSpPr>
          <p:cNvPr id="37891" name="Rectangle 3"/>
          <p:cNvSpPr>
            <a:spLocks noGrp="1" noChangeArrowheads="1"/>
          </p:cNvSpPr>
          <p:nvPr>
            <p:ph type="body" idx="1"/>
          </p:nvPr>
        </p:nvSpPr>
        <p:spPr/>
        <p:txBody>
          <a:bodyPr/>
          <a:lstStyle/>
          <a:p>
            <a:pPr marL="812800" indent="-812800"/>
            <a:r>
              <a:rPr lang="en-US" altLang="en-US"/>
              <a:t>The main text of the essay has three main parts:</a:t>
            </a:r>
          </a:p>
          <a:p>
            <a:pPr marL="1168400" lvl="1" indent="-711200"/>
            <a:r>
              <a:rPr lang="en-US" altLang="en-US"/>
              <a:t>An introduction 	</a:t>
            </a:r>
          </a:p>
          <a:p>
            <a:pPr marL="1168400" lvl="1" indent="-711200"/>
            <a:r>
              <a:rPr lang="en-US" altLang="en-US"/>
              <a:t>A main body </a:t>
            </a:r>
          </a:p>
          <a:p>
            <a:pPr marL="1168400" lvl="1" indent="-711200"/>
            <a:r>
              <a:rPr lang="en-US" altLang="en-US"/>
              <a:t>A conclusion </a:t>
            </a:r>
          </a:p>
          <a:p>
            <a:pPr marL="812800" indent="-812800"/>
            <a:endParaRPr lang="en-US" altLang="en-US"/>
          </a:p>
        </p:txBody>
      </p:sp>
    </p:spTree>
    <p:extLst>
      <p:ext uri="{BB962C8B-B14F-4D97-AF65-F5344CB8AC3E}">
        <p14:creationId xmlns:p14="http://schemas.microsoft.com/office/powerpoint/2010/main" val="21376856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ormAutofit fontScale="90000"/>
          </a:bodyPr>
          <a:lstStyle/>
          <a:p>
            <a:r>
              <a:rPr lang="en-US" altLang="en-US" sz="4000" b="1"/>
              <a:t>The introduction. </a:t>
            </a:r>
            <a:br>
              <a:rPr lang="en-US" altLang="en-US" sz="4000" b="1"/>
            </a:br>
            <a:endParaRPr lang="en-US" altLang="en-US" sz="4000" b="1"/>
          </a:p>
        </p:txBody>
      </p:sp>
      <p:sp>
        <p:nvSpPr>
          <p:cNvPr id="38915" name="Rectangle 3"/>
          <p:cNvSpPr>
            <a:spLocks noGrp="1" noChangeArrowheads="1"/>
          </p:cNvSpPr>
          <p:nvPr>
            <p:ph type="body" idx="1"/>
          </p:nvPr>
        </p:nvSpPr>
        <p:spPr>
          <a:xfrm>
            <a:off x="457200" y="1125538"/>
            <a:ext cx="8229600" cy="5327650"/>
          </a:xfrm>
        </p:spPr>
        <p:txBody>
          <a:bodyPr/>
          <a:lstStyle/>
          <a:p>
            <a:pPr>
              <a:lnSpc>
                <a:spcPct val="140000"/>
              </a:lnSpc>
            </a:pPr>
            <a:r>
              <a:rPr lang="en-US" altLang="en-US" sz="2400" dirty="0"/>
              <a:t>The introduction consists of two parts:</a:t>
            </a:r>
          </a:p>
          <a:p>
            <a:pPr lvl="1">
              <a:lnSpc>
                <a:spcPct val="140000"/>
              </a:lnSpc>
            </a:pPr>
            <a:r>
              <a:rPr lang="en-US" altLang="en-US" sz="2000" dirty="0"/>
              <a:t>It should include </a:t>
            </a:r>
            <a:r>
              <a:rPr lang="en-US" altLang="en-US" sz="2000" u="sng" dirty="0"/>
              <a:t>a few </a:t>
            </a:r>
            <a:r>
              <a:rPr lang="en-US" altLang="en-US" sz="2000" b="1" u="sng" dirty="0"/>
              <a:t>general statements</a:t>
            </a:r>
            <a:r>
              <a:rPr lang="en-US" altLang="en-US" sz="2000" dirty="0"/>
              <a:t> about the subject to provide a background to your essay and </a:t>
            </a:r>
            <a:r>
              <a:rPr lang="en-US" altLang="en-US" sz="2000" b="1" dirty="0"/>
              <a:t>to </a:t>
            </a:r>
            <a:r>
              <a:rPr lang="en-US" altLang="en-US" sz="2000" b="1" u="sng" dirty="0"/>
              <a:t>attract the reader's attention</a:t>
            </a:r>
            <a:r>
              <a:rPr lang="en-US" altLang="en-US" sz="2000" dirty="0"/>
              <a:t>. It should </a:t>
            </a:r>
            <a:r>
              <a:rPr lang="en-US" altLang="en-US" sz="2000" u="sng" dirty="0"/>
              <a:t>try to explain why you are writing the essay</a:t>
            </a:r>
            <a:r>
              <a:rPr lang="en-US" altLang="en-US" sz="2000" dirty="0"/>
              <a:t>. It may include </a:t>
            </a:r>
            <a:r>
              <a:rPr lang="en-US" altLang="en-US" sz="2000" u="sng" dirty="0"/>
              <a:t>a </a:t>
            </a:r>
            <a:r>
              <a:rPr lang="en-US" altLang="en-US" sz="2000" b="1" u="sng" dirty="0"/>
              <a:t>definition of terms</a:t>
            </a:r>
            <a:r>
              <a:rPr lang="en-US" altLang="en-US" sz="2000" dirty="0"/>
              <a:t> in the context of the essay, etc. </a:t>
            </a:r>
          </a:p>
          <a:p>
            <a:pPr lvl="1">
              <a:lnSpc>
                <a:spcPct val="140000"/>
              </a:lnSpc>
            </a:pPr>
            <a:r>
              <a:rPr lang="en-US" altLang="en-US" sz="2000" dirty="0"/>
              <a:t>It should also include an </a:t>
            </a:r>
            <a:r>
              <a:rPr lang="en-US" altLang="en-US" sz="2000" b="1" u="sng" dirty="0"/>
              <a:t>indication of how the topic is going to be tackled</a:t>
            </a:r>
            <a:r>
              <a:rPr lang="en-US" altLang="en-US" sz="2000" dirty="0"/>
              <a:t> in order to specifically address the question. </a:t>
            </a:r>
          </a:p>
          <a:p>
            <a:pPr>
              <a:lnSpc>
                <a:spcPct val="140000"/>
              </a:lnSpc>
            </a:pPr>
            <a:r>
              <a:rPr lang="en-US" altLang="en-US" sz="2400" dirty="0"/>
              <a:t>It should introduce the central idea or the main purpose of the writing.</a:t>
            </a:r>
          </a:p>
        </p:txBody>
      </p:sp>
    </p:spTree>
    <p:extLst>
      <p:ext uri="{BB962C8B-B14F-4D97-AF65-F5344CB8AC3E}">
        <p14:creationId xmlns:p14="http://schemas.microsoft.com/office/powerpoint/2010/main" val="18016138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ltLang="en-US" b="1"/>
              <a:t>The main body</a:t>
            </a:r>
          </a:p>
        </p:txBody>
      </p:sp>
      <p:sp>
        <p:nvSpPr>
          <p:cNvPr id="39939" name="Rectangle 3"/>
          <p:cNvSpPr>
            <a:spLocks noGrp="1" noChangeArrowheads="1"/>
          </p:cNvSpPr>
          <p:nvPr>
            <p:ph type="body" idx="1"/>
          </p:nvPr>
        </p:nvSpPr>
        <p:spPr/>
        <p:txBody>
          <a:bodyPr/>
          <a:lstStyle/>
          <a:p>
            <a:pPr>
              <a:lnSpc>
                <a:spcPct val="120000"/>
              </a:lnSpc>
            </a:pPr>
            <a:r>
              <a:rPr lang="en-US" altLang="en-US" sz="2400"/>
              <a:t>The main body consists of </a:t>
            </a:r>
            <a:r>
              <a:rPr lang="en-US" altLang="en-US" sz="2400" b="1" u="sng">
                <a:effectLst>
                  <a:outerShdw blurRad="38100" dist="38100" dir="2700000" algn="tl">
                    <a:srgbClr val="C0C0C0"/>
                  </a:outerShdw>
                </a:effectLst>
              </a:rPr>
              <a:t>one or more paragraphs</a:t>
            </a:r>
            <a:r>
              <a:rPr lang="en-US" altLang="en-US" sz="2400"/>
              <a:t> of </a:t>
            </a:r>
            <a:r>
              <a:rPr lang="en-US" altLang="en-US" sz="2400" b="1"/>
              <a:t>ideas</a:t>
            </a:r>
            <a:r>
              <a:rPr lang="en-US" altLang="en-US" sz="2400"/>
              <a:t> and </a:t>
            </a:r>
            <a:r>
              <a:rPr lang="en-US" altLang="en-US" sz="2400" b="1"/>
              <a:t>arguments</a:t>
            </a:r>
            <a:r>
              <a:rPr lang="en-US" altLang="en-US" sz="2400"/>
              <a:t>, together with illustrations or examples. </a:t>
            </a:r>
          </a:p>
          <a:p>
            <a:pPr>
              <a:lnSpc>
                <a:spcPct val="120000"/>
              </a:lnSpc>
            </a:pPr>
            <a:r>
              <a:rPr lang="en-US" altLang="en-US" sz="2400"/>
              <a:t>The </a:t>
            </a:r>
            <a:r>
              <a:rPr lang="en-US" altLang="en-US" sz="2400" u="sng"/>
              <a:t>paragraphs are </a:t>
            </a:r>
            <a:r>
              <a:rPr lang="en-US" altLang="en-US" sz="2400" b="1" u="sng"/>
              <a:t>linked</a:t>
            </a:r>
            <a:r>
              <a:rPr lang="en-US" altLang="en-US" sz="2400" b="1"/>
              <a:t> in order to connect the ideas</a:t>
            </a:r>
            <a:r>
              <a:rPr lang="en-US" altLang="en-US" sz="2400"/>
              <a:t>. </a:t>
            </a:r>
          </a:p>
          <a:p>
            <a:pPr>
              <a:lnSpc>
                <a:spcPct val="120000"/>
              </a:lnSpc>
            </a:pPr>
            <a:r>
              <a:rPr lang="en-US" altLang="en-US" sz="2400"/>
              <a:t>The purpose of the essay must be made clear and the reader </a:t>
            </a:r>
            <a:r>
              <a:rPr lang="en-US" altLang="en-US" sz="2400" b="1"/>
              <a:t>must be able to follow its development</a:t>
            </a:r>
            <a:r>
              <a:rPr lang="en-US" altLang="en-US" sz="2400"/>
              <a:t>.</a:t>
            </a:r>
          </a:p>
          <a:p>
            <a:pPr>
              <a:lnSpc>
                <a:spcPct val="120000"/>
              </a:lnSpc>
            </a:pPr>
            <a:endParaRPr lang="en-US" altLang="en-US" sz="2400"/>
          </a:p>
        </p:txBody>
      </p:sp>
    </p:spTree>
    <p:extLst>
      <p:ext uri="{BB962C8B-B14F-4D97-AF65-F5344CB8AC3E}">
        <p14:creationId xmlns:p14="http://schemas.microsoft.com/office/powerpoint/2010/main" val="3278563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ormAutofit fontScale="90000"/>
          </a:bodyPr>
          <a:lstStyle/>
          <a:p>
            <a:r>
              <a:rPr lang="en-US" altLang="en-US" sz="4000" b="1"/>
              <a:t>Flow of information in paragraphs</a:t>
            </a:r>
          </a:p>
        </p:txBody>
      </p:sp>
      <p:sp>
        <p:nvSpPr>
          <p:cNvPr id="40963" name="Rectangle 3"/>
          <p:cNvSpPr>
            <a:spLocks noGrp="1" noChangeArrowheads="1"/>
          </p:cNvSpPr>
          <p:nvPr>
            <p:ph type="body" idx="1"/>
          </p:nvPr>
        </p:nvSpPr>
        <p:spPr>
          <a:xfrm>
            <a:off x="457200" y="1600200"/>
            <a:ext cx="8229600" cy="4997450"/>
          </a:xfrm>
        </p:spPr>
        <p:txBody>
          <a:bodyPr/>
          <a:lstStyle/>
          <a:p>
            <a:pPr>
              <a:lnSpc>
                <a:spcPct val="150000"/>
              </a:lnSpc>
            </a:pPr>
            <a:r>
              <a:rPr lang="en-US" altLang="en-US" sz="2800" b="1"/>
              <a:t>Paragraphs are usually structured as</a:t>
            </a:r>
          </a:p>
          <a:p>
            <a:pPr lvl="1">
              <a:lnSpc>
                <a:spcPct val="150000"/>
              </a:lnSpc>
            </a:pPr>
            <a:r>
              <a:rPr lang="en-US" altLang="en-US" sz="2400" b="1"/>
              <a:t>Topic Sentence</a:t>
            </a:r>
            <a:r>
              <a:rPr lang="en-US" altLang="en-US" sz="2400"/>
              <a:t>    </a:t>
            </a:r>
          </a:p>
          <a:p>
            <a:pPr lvl="2">
              <a:lnSpc>
                <a:spcPct val="150000"/>
              </a:lnSpc>
            </a:pPr>
            <a:r>
              <a:rPr lang="en-US" altLang="en-US" sz="2000"/>
              <a:t>This is the </a:t>
            </a:r>
            <a:r>
              <a:rPr lang="en-US" altLang="en-US" sz="2000" b="1"/>
              <a:t>first</a:t>
            </a:r>
            <a:r>
              <a:rPr lang="en-US" altLang="en-US" sz="2000"/>
              <a:t> sentence and it expresses </a:t>
            </a:r>
            <a:r>
              <a:rPr lang="en-US" altLang="en-US" sz="2000" b="1"/>
              <a:t>The main idea</a:t>
            </a:r>
            <a:r>
              <a:rPr lang="en-US" altLang="en-US" sz="2000"/>
              <a:t>.</a:t>
            </a:r>
          </a:p>
          <a:p>
            <a:pPr lvl="1">
              <a:lnSpc>
                <a:spcPct val="150000"/>
              </a:lnSpc>
            </a:pPr>
            <a:r>
              <a:rPr lang="en-US" altLang="en-US" sz="2400" b="1"/>
              <a:t>Supporting Sentences</a:t>
            </a:r>
            <a:r>
              <a:rPr lang="en-US" altLang="en-US" sz="2400"/>
              <a:t> </a:t>
            </a:r>
          </a:p>
          <a:p>
            <a:pPr lvl="2">
              <a:lnSpc>
                <a:spcPct val="150000"/>
              </a:lnSpc>
            </a:pPr>
            <a:r>
              <a:rPr lang="en-US" altLang="en-US" sz="2000"/>
              <a:t>details that expand your main idea.</a:t>
            </a:r>
            <a:endParaRPr lang="en-US" altLang="en-US" sz="2000" b="1"/>
          </a:p>
          <a:p>
            <a:pPr lvl="1">
              <a:lnSpc>
                <a:spcPct val="150000"/>
              </a:lnSpc>
            </a:pPr>
            <a:r>
              <a:rPr lang="en-US" altLang="en-US" sz="2400" b="1"/>
              <a:t>Concluding Sentence</a:t>
            </a:r>
            <a:r>
              <a:rPr lang="en-US" altLang="en-US" sz="2400"/>
              <a:t> </a:t>
            </a:r>
          </a:p>
          <a:p>
            <a:pPr lvl="2">
              <a:lnSpc>
                <a:spcPct val="150000"/>
              </a:lnSpc>
            </a:pPr>
            <a:r>
              <a:rPr lang="en-US" altLang="en-US" sz="2000"/>
              <a:t>a rounding off, possibly by summarizing what has been said or drawing a logical conclusion from it.</a:t>
            </a:r>
          </a:p>
        </p:txBody>
      </p:sp>
    </p:spTree>
    <p:extLst>
      <p:ext uri="{BB962C8B-B14F-4D97-AF65-F5344CB8AC3E}">
        <p14:creationId xmlns:p14="http://schemas.microsoft.com/office/powerpoint/2010/main" val="12893234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normAutofit fontScale="90000"/>
          </a:bodyPr>
          <a:lstStyle/>
          <a:p>
            <a:r>
              <a:rPr lang="en-US" altLang="en-US" sz="4000" b="1"/>
              <a:t>Flow of information in paragraphs</a:t>
            </a:r>
          </a:p>
        </p:txBody>
      </p:sp>
      <p:sp>
        <p:nvSpPr>
          <p:cNvPr id="41987" name="Rectangle 3"/>
          <p:cNvSpPr>
            <a:spLocks noGrp="1" noChangeArrowheads="1"/>
          </p:cNvSpPr>
          <p:nvPr>
            <p:ph type="body" idx="1"/>
          </p:nvPr>
        </p:nvSpPr>
        <p:spPr>
          <a:xfrm>
            <a:off x="468313" y="1773238"/>
            <a:ext cx="7704137" cy="4751387"/>
          </a:xfrm>
        </p:spPr>
        <p:txBody>
          <a:bodyPr/>
          <a:lstStyle/>
          <a:p>
            <a:r>
              <a:rPr lang="en-US" altLang="en-US" b="1" dirty="0"/>
              <a:t>Use linking words</a:t>
            </a:r>
          </a:p>
          <a:p>
            <a:pPr lvl="1">
              <a:lnSpc>
                <a:spcPct val="150000"/>
              </a:lnSpc>
            </a:pPr>
            <a:r>
              <a:rPr lang="en-US" altLang="en-US" dirty="0"/>
              <a:t>also, as well as, </a:t>
            </a:r>
            <a:r>
              <a:rPr lang="en-US" altLang="en-US" i="1" dirty="0"/>
              <a:t>firstly</a:t>
            </a:r>
            <a:r>
              <a:rPr lang="en-US" altLang="en-US" dirty="0"/>
              <a:t>, </a:t>
            </a:r>
            <a:r>
              <a:rPr lang="en-US" altLang="en-US" u="sng" dirty="0"/>
              <a:t>next</a:t>
            </a:r>
            <a:r>
              <a:rPr lang="en-US" altLang="en-US" dirty="0"/>
              <a:t>, then, </a:t>
            </a:r>
            <a:r>
              <a:rPr lang="en-US" altLang="en-US" b="1" dirty="0"/>
              <a:t>finally</a:t>
            </a:r>
            <a:r>
              <a:rPr lang="en-US" altLang="en-US" dirty="0"/>
              <a:t>, </a:t>
            </a:r>
            <a:r>
              <a:rPr lang="en-US" altLang="en-US" i="1" dirty="0"/>
              <a:t>so thus</a:t>
            </a:r>
            <a:r>
              <a:rPr lang="en-US" altLang="en-US" dirty="0"/>
              <a:t>, as a result, because, </a:t>
            </a:r>
            <a:r>
              <a:rPr lang="en-US" altLang="en-US" i="1" u="sng" dirty="0"/>
              <a:t>therefore</a:t>
            </a:r>
            <a:r>
              <a:rPr lang="en-US" altLang="en-US" dirty="0"/>
              <a:t>, for example, for instance, in contrast, </a:t>
            </a:r>
            <a:r>
              <a:rPr lang="en-US" altLang="en-US" b="1" i="1" u="sng" dirty="0"/>
              <a:t>on the other hand</a:t>
            </a:r>
            <a:r>
              <a:rPr lang="en-US" altLang="en-US" dirty="0"/>
              <a:t>. </a:t>
            </a:r>
            <a:endParaRPr lang="en-US" altLang="en-US" b="1" dirty="0"/>
          </a:p>
        </p:txBody>
      </p:sp>
    </p:spTree>
    <p:extLst>
      <p:ext uri="{BB962C8B-B14F-4D97-AF65-F5344CB8AC3E}">
        <p14:creationId xmlns:p14="http://schemas.microsoft.com/office/powerpoint/2010/main" val="7140213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88913"/>
            <a:ext cx="3832225" cy="6480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03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4075" y="1628775"/>
            <a:ext cx="3895725" cy="432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59881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en-US" b="1"/>
              <a:t>The conclusion</a:t>
            </a:r>
          </a:p>
        </p:txBody>
      </p:sp>
      <p:sp>
        <p:nvSpPr>
          <p:cNvPr id="43011" name="Rectangle 3"/>
          <p:cNvSpPr>
            <a:spLocks noGrp="1" noChangeArrowheads="1"/>
          </p:cNvSpPr>
          <p:nvPr>
            <p:ph type="body" idx="1"/>
          </p:nvPr>
        </p:nvSpPr>
        <p:spPr/>
        <p:txBody>
          <a:bodyPr>
            <a:normAutofit fontScale="92500" lnSpcReduction="10000"/>
          </a:bodyPr>
          <a:lstStyle/>
          <a:p>
            <a:pPr>
              <a:lnSpc>
                <a:spcPct val="150000"/>
              </a:lnSpc>
            </a:pPr>
            <a:r>
              <a:rPr lang="en-US" altLang="en-US" sz="2400"/>
              <a:t>The conclusion includes the writer's final points.</a:t>
            </a:r>
          </a:p>
          <a:p>
            <a:pPr lvl="1">
              <a:lnSpc>
                <a:spcPct val="150000"/>
              </a:lnSpc>
            </a:pPr>
            <a:r>
              <a:rPr lang="en-US" altLang="en-US" sz="2000"/>
              <a:t>It should recall the issues raised in the introduction and draw together the points made in the main body </a:t>
            </a:r>
          </a:p>
          <a:p>
            <a:pPr lvl="1">
              <a:lnSpc>
                <a:spcPct val="150000"/>
              </a:lnSpc>
            </a:pPr>
            <a:r>
              <a:rPr lang="en-US" altLang="en-US" sz="2000"/>
              <a:t>and explain the overall </a:t>
            </a:r>
            <a:r>
              <a:rPr lang="en-US" altLang="en-US" sz="2000" b="1"/>
              <a:t>significance of the conclusions</a:t>
            </a:r>
            <a:r>
              <a:rPr lang="en-US" altLang="en-US" sz="2000"/>
              <a:t>. ((What general points can be drawn from the essay as a whole?))</a:t>
            </a:r>
          </a:p>
          <a:p>
            <a:pPr>
              <a:lnSpc>
                <a:spcPct val="150000"/>
              </a:lnSpc>
            </a:pPr>
            <a:r>
              <a:rPr lang="en-US" altLang="en-US" sz="2400"/>
              <a:t>It should clearly signal to the reader that </a:t>
            </a:r>
            <a:r>
              <a:rPr lang="en-US" altLang="en-US" sz="2400" b="1"/>
              <a:t>the essay is finished and leave a clear impression that the purpose</a:t>
            </a:r>
            <a:r>
              <a:rPr lang="en-US" altLang="en-US" sz="2400"/>
              <a:t> of the essay </a:t>
            </a:r>
            <a:r>
              <a:rPr lang="en-US" altLang="en-US" sz="2400" b="1"/>
              <a:t>has been achieved</a:t>
            </a:r>
            <a:r>
              <a:rPr lang="en-US" altLang="en-US" sz="2400"/>
              <a:t>.</a:t>
            </a:r>
          </a:p>
        </p:txBody>
      </p:sp>
    </p:spTree>
    <p:extLst>
      <p:ext uri="{BB962C8B-B14F-4D97-AF65-F5344CB8AC3E}">
        <p14:creationId xmlns:p14="http://schemas.microsoft.com/office/powerpoint/2010/main" val="42321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sentences</a:t>
            </a:r>
            <a:endParaRPr lang="en-US" dirty="0"/>
          </a:p>
        </p:txBody>
      </p:sp>
      <p:sp>
        <p:nvSpPr>
          <p:cNvPr id="3" name="Content Placeholder 2"/>
          <p:cNvSpPr>
            <a:spLocks noGrp="1"/>
          </p:cNvSpPr>
          <p:nvPr>
            <p:ph idx="1"/>
          </p:nvPr>
        </p:nvSpPr>
        <p:spPr/>
        <p:txBody>
          <a:bodyPr/>
          <a:lstStyle/>
          <a:p>
            <a:r>
              <a:rPr lang="en-GB" dirty="0"/>
              <a:t>The topic sentence is a sentence that is used at the beginning of a paragraph to tell the reader what it is that you are going to be talking about in that paragraph.</a:t>
            </a:r>
            <a:endParaRPr lang="en-US" dirty="0"/>
          </a:p>
        </p:txBody>
      </p:sp>
    </p:spTree>
    <p:extLst>
      <p:ext uri="{BB962C8B-B14F-4D97-AF65-F5344CB8AC3E}">
        <p14:creationId xmlns:p14="http://schemas.microsoft.com/office/powerpoint/2010/main" val="39946641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features</a:t>
            </a:r>
            <a:endParaRPr lang="en-US" dirty="0"/>
          </a:p>
        </p:txBody>
      </p:sp>
      <p:sp>
        <p:nvSpPr>
          <p:cNvPr id="3" name="Content Placeholder 2"/>
          <p:cNvSpPr>
            <a:spLocks noGrp="1"/>
          </p:cNvSpPr>
          <p:nvPr>
            <p:ph idx="1"/>
          </p:nvPr>
        </p:nvSpPr>
        <p:spPr/>
        <p:txBody>
          <a:bodyPr>
            <a:normAutofit/>
          </a:bodyPr>
          <a:lstStyle/>
          <a:p>
            <a:r>
              <a:rPr lang="en-GB" dirty="0">
                <a:solidFill>
                  <a:srgbClr val="00B050"/>
                </a:solidFill>
              </a:rPr>
              <a:t>Succinct</a:t>
            </a:r>
            <a:r>
              <a:rPr lang="en-GB" dirty="0"/>
              <a:t>: Long, rambling sentences can be confusing. </a:t>
            </a:r>
          </a:p>
          <a:p>
            <a:r>
              <a:rPr lang="en-GB" dirty="0">
                <a:solidFill>
                  <a:srgbClr val="00B050"/>
                </a:solidFill>
              </a:rPr>
              <a:t>Clarity</a:t>
            </a:r>
            <a:r>
              <a:rPr lang="en-GB" dirty="0"/>
              <a:t>: Don’t try to use big words or jargon: say it as it is.</a:t>
            </a:r>
          </a:p>
          <a:p>
            <a:r>
              <a:rPr lang="en-GB" dirty="0">
                <a:solidFill>
                  <a:srgbClr val="00B050"/>
                </a:solidFill>
              </a:rPr>
              <a:t>Precise</a:t>
            </a:r>
            <a:r>
              <a:rPr lang="en-GB" dirty="0"/>
              <a:t>: Don’t be too broad – this is unhelpful for the reader.</a:t>
            </a:r>
            <a:endParaRPr lang="en-US" dirty="0"/>
          </a:p>
        </p:txBody>
      </p:sp>
    </p:spTree>
    <p:extLst>
      <p:ext uri="{BB962C8B-B14F-4D97-AF65-F5344CB8AC3E}">
        <p14:creationId xmlns:p14="http://schemas.microsoft.com/office/powerpoint/2010/main" val="38323243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or bad topic sentence</a:t>
            </a:r>
            <a:endParaRPr lang="en-US" dirty="0"/>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t>  Theresa May has just been to Brussels.</a:t>
            </a:r>
            <a:endParaRPr lang="en-US" dirty="0"/>
          </a:p>
        </p:txBody>
      </p:sp>
    </p:spTree>
    <p:extLst>
      <p:ext uri="{BB962C8B-B14F-4D97-AF65-F5344CB8AC3E}">
        <p14:creationId xmlns:p14="http://schemas.microsoft.com/office/powerpoint/2010/main" val="22692995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about this?</a:t>
            </a:r>
            <a:endParaRPr lang="en-US" dirty="0"/>
          </a:p>
        </p:txBody>
      </p:sp>
      <p:sp>
        <p:nvSpPr>
          <p:cNvPr id="3" name="Content Placeholder 2"/>
          <p:cNvSpPr>
            <a:spLocks noGrp="1"/>
          </p:cNvSpPr>
          <p:nvPr>
            <p:ph idx="1"/>
          </p:nvPr>
        </p:nvSpPr>
        <p:spPr/>
        <p:txBody>
          <a:bodyPr/>
          <a:lstStyle/>
          <a:p>
            <a:pPr marL="0" indent="0">
              <a:buNone/>
            </a:pPr>
            <a:r>
              <a:rPr lang="en-GB" dirty="0"/>
              <a:t>Theresa May has returned from Salzburg after trying to secure a new deal for Britain in the European Union.</a:t>
            </a:r>
            <a:endParaRPr lang="en-US" dirty="0"/>
          </a:p>
        </p:txBody>
      </p:sp>
    </p:spTree>
    <p:extLst>
      <p:ext uri="{BB962C8B-B14F-4D97-AF65-F5344CB8AC3E}">
        <p14:creationId xmlns:p14="http://schemas.microsoft.com/office/powerpoint/2010/main" val="17335650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Better?</a:t>
            </a:r>
            <a:endParaRPr lang="en-US" dirty="0"/>
          </a:p>
        </p:txBody>
      </p:sp>
      <p:sp>
        <p:nvSpPr>
          <p:cNvPr id="3" name="Content Placeholder 2"/>
          <p:cNvSpPr>
            <a:spLocks noGrp="1"/>
          </p:cNvSpPr>
          <p:nvPr>
            <p:ph idx="1"/>
          </p:nvPr>
        </p:nvSpPr>
        <p:spPr/>
        <p:txBody>
          <a:bodyPr/>
          <a:lstStyle/>
          <a:p>
            <a:pPr marL="0" indent="0">
              <a:buNone/>
            </a:pPr>
            <a:r>
              <a:rPr lang="en-GB" dirty="0"/>
              <a:t>Theresa May’s argument for Britain’s special status in the European Union is controversial for both state and party.</a:t>
            </a:r>
            <a:endParaRPr lang="en-US" dirty="0"/>
          </a:p>
        </p:txBody>
      </p:sp>
    </p:spTree>
    <p:extLst>
      <p:ext uri="{BB962C8B-B14F-4D97-AF65-F5344CB8AC3E}">
        <p14:creationId xmlns:p14="http://schemas.microsoft.com/office/powerpoint/2010/main" val="5102969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in context…</a:t>
            </a:r>
            <a:endParaRPr lang="en-US" dirty="0"/>
          </a:p>
        </p:txBody>
      </p:sp>
      <p:sp>
        <p:nvSpPr>
          <p:cNvPr id="3" name="Content Placeholder 2"/>
          <p:cNvSpPr>
            <a:spLocks noGrp="1"/>
          </p:cNvSpPr>
          <p:nvPr>
            <p:ph idx="1"/>
          </p:nvPr>
        </p:nvSpPr>
        <p:spPr/>
        <p:txBody>
          <a:bodyPr/>
          <a:lstStyle/>
          <a:p>
            <a:pPr marL="0" indent="0">
              <a:buNone/>
            </a:pPr>
            <a:r>
              <a:rPr lang="en-GB" dirty="0"/>
              <a:t>Lesson study was developed by Peter Dudley.</a:t>
            </a:r>
            <a:endParaRPr lang="en-US" dirty="0"/>
          </a:p>
        </p:txBody>
      </p:sp>
    </p:spTree>
    <p:extLst>
      <p:ext uri="{BB962C8B-B14F-4D97-AF65-F5344CB8AC3E}">
        <p14:creationId xmlns:p14="http://schemas.microsoft.com/office/powerpoint/2010/main" val="32900926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Better?</a:t>
            </a:r>
            <a:endParaRPr lang="en-US" dirty="0"/>
          </a:p>
        </p:txBody>
      </p:sp>
      <p:sp>
        <p:nvSpPr>
          <p:cNvPr id="3" name="Content Placeholder 2"/>
          <p:cNvSpPr>
            <a:spLocks noGrp="1"/>
          </p:cNvSpPr>
          <p:nvPr>
            <p:ph idx="1"/>
          </p:nvPr>
        </p:nvSpPr>
        <p:spPr/>
        <p:txBody>
          <a:bodyPr/>
          <a:lstStyle/>
          <a:p>
            <a:pPr marL="0" indent="0">
              <a:buNone/>
            </a:pPr>
            <a:r>
              <a:rPr lang="en-GB" dirty="0"/>
              <a:t>Dudley 2015 argues that lesson study is a professional learning approach which significantly improves teaching and learning.</a:t>
            </a:r>
          </a:p>
          <a:p>
            <a:pPr marL="0" indent="0">
              <a:buNone/>
            </a:pPr>
            <a:endParaRPr lang="en-GB" dirty="0"/>
          </a:p>
          <a:p>
            <a:pPr marL="0" indent="0">
              <a:buNone/>
            </a:pPr>
            <a:r>
              <a:rPr lang="en-GB" dirty="0"/>
              <a:t>Reader informed/argument – does it or doesn’t it. Signals for and against.</a:t>
            </a:r>
            <a:endParaRPr lang="en-US" dirty="0"/>
          </a:p>
        </p:txBody>
      </p:sp>
    </p:spTree>
    <p:extLst>
      <p:ext uri="{BB962C8B-B14F-4D97-AF65-F5344CB8AC3E}">
        <p14:creationId xmlns:p14="http://schemas.microsoft.com/office/powerpoint/2010/main" val="6135385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 good</a:t>
            </a:r>
            <a:endParaRPr lang="en-US" dirty="0"/>
          </a:p>
        </p:txBody>
      </p:sp>
      <p:sp>
        <p:nvSpPr>
          <p:cNvPr id="3" name="Content Placeholder 2"/>
          <p:cNvSpPr>
            <a:spLocks noGrp="1"/>
          </p:cNvSpPr>
          <p:nvPr>
            <p:ph idx="1"/>
          </p:nvPr>
        </p:nvSpPr>
        <p:spPr/>
        <p:txBody>
          <a:bodyPr/>
          <a:lstStyle/>
          <a:p>
            <a:pPr marL="0" indent="0">
              <a:buNone/>
            </a:pPr>
            <a:r>
              <a:rPr lang="en-GB" dirty="0"/>
              <a:t>‘The debate over the teaching of phonics will only be touched on briefly as it diverges from my central focus.’</a:t>
            </a:r>
          </a:p>
          <a:p>
            <a:pPr marL="0" indent="0">
              <a:buNone/>
            </a:pPr>
            <a:endParaRPr lang="en-GB" dirty="0"/>
          </a:p>
          <a:p>
            <a:pPr marL="0" indent="0">
              <a:buNone/>
            </a:pPr>
            <a:r>
              <a:rPr lang="en-GB" dirty="0"/>
              <a:t>Telling the reader what the paragraph is </a:t>
            </a:r>
            <a:r>
              <a:rPr lang="en-GB" i="1" dirty="0"/>
              <a:t>not </a:t>
            </a:r>
            <a:r>
              <a:rPr lang="en-GB" dirty="0"/>
              <a:t>going to be about.</a:t>
            </a:r>
          </a:p>
          <a:p>
            <a:pPr marL="0" indent="0">
              <a:buNone/>
            </a:pPr>
            <a:r>
              <a:rPr lang="en-GB" dirty="0"/>
              <a:t>Waste of words.</a:t>
            </a:r>
            <a:endParaRPr lang="en-US" dirty="0"/>
          </a:p>
        </p:txBody>
      </p:sp>
    </p:spTree>
    <p:extLst>
      <p:ext uri="{BB962C8B-B14F-4D97-AF65-F5344CB8AC3E}">
        <p14:creationId xmlns:p14="http://schemas.microsoft.com/office/powerpoint/2010/main" val="13607370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Avoid</a:t>
            </a:r>
            <a:endParaRPr lang="en-US" dirty="0"/>
          </a:p>
        </p:txBody>
      </p:sp>
      <p:sp>
        <p:nvSpPr>
          <p:cNvPr id="3" name="Content Placeholder 2"/>
          <p:cNvSpPr>
            <a:spLocks noGrp="1"/>
          </p:cNvSpPr>
          <p:nvPr>
            <p:ph idx="1"/>
          </p:nvPr>
        </p:nvSpPr>
        <p:spPr/>
        <p:txBody>
          <a:bodyPr>
            <a:normAutofit/>
          </a:bodyPr>
          <a:lstStyle/>
          <a:p>
            <a:r>
              <a:rPr lang="en-GB" dirty="0"/>
              <a:t>Don’t use facts as topic sentences – this will not lead you to write an argument.</a:t>
            </a:r>
          </a:p>
          <a:p>
            <a:r>
              <a:rPr lang="en-GB" dirty="0"/>
              <a:t>Don’t just describe – you will lose your argument.</a:t>
            </a:r>
          </a:p>
          <a:p>
            <a:r>
              <a:rPr lang="en-GB" dirty="0"/>
              <a:t>Don’t say “In this paragraph I am going to write about” when introducing a topic – it’s boring and a waste of words.</a:t>
            </a:r>
          </a:p>
          <a:p>
            <a:endParaRPr lang="en-US" dirty="0"/>
          </a:p>
        </p:txBody>
      </p:sp>
    </p:spTree>
    <p:extLst>
      <p:ext uri="{BB962C8B-B14F-4D97-AF65-F5344CB8AC3E}">
        <p14:creationId xmlns:p14="http://schemas.microsoft.com/office/powerpoint/2010/main" val="755993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Subtopic/Paragraph </a:t>
            </a:r>
            <a:r>
              <a:rPr lang="en-US" dirty="0" err="1"/>
              <a:t>Organisation</a:t>
            </a:r>
            <a:endParaRPr lang="en-US" dirty="0"/>
          </a:p>
        </p:txBody>
      </p:sp>
      <p:sp>
        <p:nvSpPr>
          <p:cNvPr id="3" name="Content Placeholder 2"/>
          <p:cNvSpPr>
            <a:spLocks noGrp="1"/>
          </p:cNvSpPr>
          <p:nvPr>
            <p:ph idx="1"/>
          </p:nvPr>
        </p:nvSpPr>
        <p:spPr/>
        <p:txBody>
          <a:bodyPr/>
          <a:lstStyle/>
          <a:p>
            <a:pPr marL="0" indent="0">
              <a:buNone/>
            </a:pPr>
            <a:endParaRPr lang="en-US" dirty="0"/>
          </a:p>
          <a:p>
            <a:r>
              <a:rPr lang="en-US" dirty="0" err="1"/>
              <a:t>Organise</a:t>
            </a:r>
            <a:r>
              <a:rPr lang="en-US" dirty="0"/>
              <a:t> the paragraphs within each subtopic.  </a:t>
            </a:r>
          </a:p>
          <a:p>
            <a:r>
              <a:rPr lang="en-GB" dirty="0"/>
              <a:t>Write a topic sentence for each paragraph and begin to fill in the paragraph.</a:t>
            </a:r>
            <a:endParaRPr lang="en-US" dirty="0"/>
          </a:p>
        </p:txBody>
      </p:sp>
    </p:spTree>
    <p:extLst>
      <p:ext uri="{BB962C8B-B14F-4D97-AF65-F5344CB8AC3E}">
        <p14:creationId xmlns:p14="http://schemas.microsoft.com/office/powerpoint/2010/main" val="29988800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Make sure the topic sentences signal a logical argument</a:t>
            </a:r>
            <a:endParaRPr lang="en-US" dirty="0"/>
          </a:p>
        </p:txBody>
      </p:sp>
      <p:sp>
        <p:nvSpPr>
          <p:cNvPr id="3" name="Content Placeholder 2"/>
          <p:cNvSpPr>
            <a:spLocks noGrp="1"/>
          </p:cNvSpPr>
          <p:nvPr>
            <p:ph idx="1"/>
          </p:nvPr>
        </p:nvSpPr>
        <p:spPr/>
        <p:txBody>
          <a:bodyPr/>
          <a:lstStyle/>
          <a:p>
            <a:r>
              <a:rPr lang="en-GB" dirty="0"/>
              <a:t>Look at the steps between each paragraph.</a:t>
            </a:r>
          </a:p>
          <a:p>
            <a:r>
              <a:rPr lang="en-GB" dirty="0"/>
              <a:t>Does it make sense to the READER – not just to you.</a:t>
            </a:r>
            <a:endParaRPr lang="en-US" dirty="0"/>
          </a:p>
        </p:txBody>
      </p:sp>
    </p:spTree>
    <p:extLst>
      <p:ext uri="{BB962C8B-B14F-4D97-AF65-F5344CB8AC3E}">
        <p14:creationId xmlns:p14="http://schemas.microsoft.com/office/powerpoint/2010/main" val="6951955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 far…</a:t>
            </a:r>
            <a:endParaRPr lang="en-US" dirty="0"/>
          </a:p>
        </p:txBody>
      </p:sp>
      <p:sp>
        <p:nvSpPr>
          <p:cNvPr id="3" name="Content Placeholder 2"/>
          <p:cNvSpPr>
            <a:spLocks noGrp="1"/>
          </p:cNvSpPr>
          <p:nvPr>
            <p:ph idx="1"/>
          </p:nvPr>
        </p:nvSpPr>
        <p:spPr/>
        <p:txBody>
          <a:bodyPr/>
          <a:lstStyle/>
          <a:p>
            <a:pPr marL="0" indent="0">
              <a:buNone/>
            </a:pPr>
            <a:r>
              <a:rPr lang="en-GB" dirty="0"/>
              <a:t>By now you have:</a:t>
            </a:r>
          </a:p>
          <a:p>
            <a:pPr marL="0" indent="0">
              <a:buNone/>
            </a:pPr>
            <a:r>
              <a:rPr lang="en-GB" dirty="0"/>
              <a:t>Ignored the introduction</a:t>
            </a:r>
          </a:p>
          <a:p>
            <a:pPr marL="0" indent="0">
              <a:buNone/>
            </a:pPr>
            <a:r>
              <a:rPr lang="en-GB" dirty="0"/>
              <a:t>Mind mapped the sub topics</a:t>
            </a:r>
          </a:p>
          <a:p>
            <a:pPr marL="0" indent="0">
              <a:buNone/>
            </a:pPr>
            <a:r>
              <a:rPr lang="en-GB" dirty="0"/>
              <a:t>Put paragraphs under the subtopics</a:t>
            </a:r>
          </a:p>
          <a:p>
            <a:pPr marL="0" indent="0">
              <a:buNone/>
            </a:pPr>
            <a:r>
              <a:rPr lang="en-GB" dirty="0"/>
              <a:t>Written topic sentences</a:t>
            </a:r>
          </a:p>
          <a:p>
            <a:pPr marL="0" indent="0">
              <a:buNone/>
            </a:pPr>
            <a:r>
              <a:rPr lang="en-GB" dirty="0"/>
              <a:t>Checked the logic of the assignment</a:t>
            </a:r>
          </a:p>
          <a:p>
            <a:endParaRPr lang="en-US" dirty="0"/>
          </a:p>
        </p:txBody>
      </p:sp>
    </p:spTree>
    <p:extLst>
      <p:ext uri="{BB962C8B-B14F-4D97-AF65-F5344CB8AC3E}">
        <p14:creationId xmlns:p14="http://schemas.microsoft.com/office/powerpoint/2010/main" val="41899077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Paragraphs</a:t>
            </a:r>
            <a:endParaRPr lang="en-US" dirty="0"/>
          </a:p>
        </p:txBody>
      </p:sp>
      <p:sp>
        <p:nvSpPr>
          <p:cNvPr id="3" name="Content Placeholder 2"/>
          <p:cNvSpPr>
            <a:spLocks noGrp="1"/>
          </p:cNvSpPr>
          <p:nvPr>
            <p:ph idx="1"/>
          </p:nvPr>
        </p:nvSpPr>
        <p:spPr/>
        <p:txBody>
          <a:bodyPr/>
          <a:lstStyle/>
          <a:p>
            <a:pPr marL="0" indent="0">
              <a:buNone/>
            </a:pPr>
            <a:r>
              <a:rPr lang="en-GB" dirty="0"/>
              <a:t>Now you have to begin to fill in the paragraphs for each sub-topic.</a:t>
            </a:r>
            <a:endParaRPr lang="en-US" dirty="0"/>
          </a:p>
        </p:txBody>
      </p:sp>
    </p:spTree>
    <p:extLst>
      <p:ext uri="{BB962C8B-B14F-4D97-AF65-F5344CB8AC3E}">
        <p14:creationId xmlns:p14="http://schemas.microsoft.com/office/powerpoint/2010/main" val="15730261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Writing a good critical paragraph</a:t>
            </a:r>
            <a:endParaRPr lang="en-US" dirty="0"/>
          </a:p>
        </p:txBody>
      </p:sp>
      <p:sp>
        <p:nvSpPr>
          <p:cNvPr id="3" name="Content Placeholder 2"/>
          <p:cNvSpPr>
            <a:spLocks noGrp="1"/>
          </p:cNvSpPr>
          <p:nvPr>
            <p:ph idx="1"/>
          </p:nvPr>
        </p:nvSpPr>
        <p:spPr/>
        <p:txBody>
          <a:bodyPr/>
          <a:lstStyle/>
          <a:p>
            <a:pPr marL="0" lvl="1" indent="0">
              <a:buNone/>
            </a:pPr>
            <a:endParaRPr lang="en-GB" dirty="0"/>
          </a:p>
          <a:p>
            <a:pPr marL="342900" lvl="1" indent="-342900">
              <a:buFont typeface="Arial" pitchFamily="34" charset="0"/>
              <a:buChar char="•"/>
            </a:pPr>
            <a:endParaRPr lang="en-GB" sz="2400" dirty="0"/>
          </a:p>
          <a:p>
            <a:pPr marL="342900" lvl="1" indent="-342900">
              <a:buFont typeface="Arial" pitchFamily="34" charset="0"/>
              <a:buChar char="•"/>
            </a:pPr>
            <a:r>
              <a:rPr lang="en-US" dirty="0"/>
              <a:t>Maintain proper pacing (long/short sentences, varied vocabulary)</a:t>
            </a:r>
          </a:p>
          <a:p>
            <a:endParaRPr lang="en-GB" dirty="0"/>
          </a:p>
          <a:p>
            <a:endParaRPr lang="en-US" dirty="0"/>
          </a:p>
        </p:txBody>
      </p:sp>
    </p:spTree>
    <p:extLst>
      <p:ext uri="{BB962C8B-B14F-4D97-AF65-F5344CB8AC3E}">
        <p14:creationId xmlns:p14="http://schemas.microsoft.com/office/powerpoint/2010/main" val="42222115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Ignore writing style till the end</a:t>
            </a:r>
          </a:p>
        </p:txBody>
      </p:sp>
      <p:sp>
        <p:nvSpPr>
          <p:cNvPr id="3" name="Content Placeholder 2"/>
          <p:cNvSpPr>
            <a:spLocks noGrp="1"/>
          </p:cNvSpPr>
          <p:nvPr>
            <p:ph idx="1"/>
          </p:nvPr>
        </p:nvSpPr>
        <p:spPr/>
        <p:txBody>
          <a:bodyPr/>
          <a:lstStyle/>
          <a:p>
            <a:r>
              <a:rPr lang="en-GB" dirty="0"/>
              <a:t>Once you have a first draft  - go back and fix the writing style.</a:t>
            </a:r>
            <a:endParaRPr lang="en-US" dirty="0"/>
          </a:p>
        </p:txBody>
      </p:sp>
    </p:spTree>
    <p:extLst>
      <p:ext uri="{BB962C8B-B14F-4D97-AF65-F5344CB8AC3E}">
        <p14:creationId xmlns:p14="http://schemas.microsoft.com/office/powerpoint/2010/main" val="36326341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Voice</a:t>
            </a:r>
            <a:endParaRPr lang="en-US" dirty="0"/>
          </a:p>
        </p:txBody>
      </p:sp>
      <p:sp>
        <p:nvSpPr>
          <p:cNvPr id="3" name="Content Placeholder 2"/>
          <p:cNvSpPr>
            <a:spLocks noGrp="1"/>
          </p:cNvSpPr>
          <p:nvPr>
            <p:ph idx="1"/>
          </p:nvPr>
        </p:nvSpPr>
        <p:spPr/>
        <p:txBody>
          <a:bodyPr/>
          <a:lstStyle/>
          <a:p>
            <a:r>
              <a:rPr lang="en-GB" dirty="0"/>
              <a:t>Voice – mostly 3</a:t>
            </a:r>
            <a:r>
              <a:rPr lang="en-GB" baseline="30000" dirty="0"/>
              <a:t>rd</a:t>
            </a:r>
            <a:r>
              <a:rPr lang="en-GB" dirty="0"/>
              <a:t> person (objective)- ‘The results from the peer observer showed that…’</a:t>
            </a:r>
          </a:p>
          <a:p>
            <a:r>
              <a:rPr lang="en-GB" dirty="0"/>
              <a:t>Sometimes first person (subjective) when writing about personal reflection ‘I noted in my ARC refection that the children…’</a:t>
            </a:r>
            <a:endParaRPr lang="en-US" dirty="0"/>
          </a:p>
        </p:txBody>
      </p:sp>
    </p:spTree>
    <p:extLst>
      <p:ext uri="{BB962C8B-B14F-4D97-AF65-F5344CB8AC3E}">
        <p14:creationId xmlns:p14="http://schemas.microsoft.com/office/powerpoint/2010/main" val="40509899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Language for audience and purpose</a:t>
            </a:r>
            <a:endParaRPr lang="en-US"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a:t>Academic writing does not need to be complicated but it is formal.</a:t>
            </a:r>
          </a:p>
          <a:p>
            <a:pPr marL="0" indent="0">
              <a:buNone/>
            </a:pPr>
            <a:endParaRPr lang="en-GB" dirty="0"/>
          </a:p>
          <a:p>
            <a:r>
              <a:rPr lang="en-GB" dirty="0"/>
              <a:t>Avoid contractions ( don’t, can’t </a:t>
            </a:r>
            <a:r>
              <a:rPr lang="en-GB" dirty="0" err="1"/>
              <a:t>etc</a:t>
            </a:r>
            <a:r>
              <a:rPr lang="en-GB" dirty="0"/>
              <a:t>)</a:t>
            </a:r>
            <a:br>
              <a:rPr lang="en-GB" dirty="0"/>
            </a:br>
            <a:endParaRPr lang="en-GB" dirty="0"/>
          </a:p>
          <a:p>
            <a:r>
              <a:rPr lang="en-GB" dirty="0"/>
              <a:t>Use the full forms of words ( Assessment for Learning)</a:t>
            </a:r>
          </a:p>
          <a:p>
            <a:pPr marL="0" indent="0">
              <a:buNone/>
            </a:pPr>
            <a:endParaRPr lang="en-GB" dirty="0"/>
          </a:p>
          <a:p>
            <a:r>
              <a:rPr lang="en-GB" dirty="0"/>
              <a:t>Avoid informal words or phrases – taken on board</a:t>
            </a:r>
          </a:p>
          <a:p>
            <a:endParaRPr lang="en-US" dirty="0"/>
          </a:p>
        </p:txBody>
      </p:sp>
    </p:spTree>
    <p:extLst>
      <p:ext uri="{BB962C8B-B14F-4D97-AF65-F5344CB8AC3E}">
        <p14:creationId xmlns:p14="http://schemas.microsoft.com/office/powerpoint/2010/main" val="1725529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Clear and Concise</a:t>
            </a:r>
            <a:endParaRPr lang="en-US" dirty="0"/>
          </a:p>
        </p:txBody>
      </p:sp>
      <p:sp>
        <p:nvSpPr>
          <p:cNvPr id="3" name="Content Placeholder 2"/>
          <p:cNvSpPr>
            <a:spLocks noGrp="1"/>
          </p:cNvSpPr>
          <p:nvPr>
            <p:ph idx="1"/>
          </p:nvPr>
        </p:nvSpPr>
        <p:spPr/>
        <p:txBody>
          <a:bodyPr/>
          <a:lstStyle/>
          <a:p>
            <a:pPr marL="0" indent="0">
              <a:buNone/>
            </a:pPr>
            <a:r>
              <a:rPr lang="en-GB" dirty="0"/>
              <a:t>Don’t try too hard – write simply and cleanly.</a:t>
            </a:r>
          </a:p>
          <a:p>
            <a:pPr marL="0" indent="0">
              <a:buNone/>
            </a:pPr>
            <a:endParaRPr lang="en-GB" dirty="0"/>
          </a:p>
          <a:p>
            <a:pPr marL="0" indent="0">
              <a:buNone/>
            </a:pPr>
            <a:r>
              <a:rPr lang="en-GB" dirty="0"/>
              <a:t>‘Following Lesson 1, the evaluative discussions sought  to identify the areas needed to be adapted for Lesson 2.’</a:t>
            </a:r>
          </a:p>
          <a:p>
            <a:pPr marL="0" indent="0">
              <a:buNone/>
            </a:pPr>
            <a:r>
              <a:rPr lang="en-GB" dirty="0">
                <a:solidFill>
                  <a:srgbClr val="FF0000"/>
                </a:solidFill>
              </a:rPr>
              <a:t>Clumsy and clunky</a:t>
            </a:r>
            <a:endParaRPr lang="en-US" dirty="0">
              <a:solidFill>
                <a:srgbClr val="FF0000"/>
              </a:solidFill>
            </a:endParaRPr>
          </a:p>
        </p:txBody>
      </p:sp>
    </p:spTree>
    <p:extLst>
      <p:ext uri="{BB962C8B-B14F-4D97-AF65-F5344CB8AC3E}">
        <p14:creationId xmlns:p14="http://schemas.microsoft.com/office/powerpoint/2010/main" val="25763731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Precise and specific</a:t>
            </a:r>
            <a:endParaRPr lang="en-US" dirty="0"/>
          </a:p>
        </p:txBody>
      </p:sp>
      <p:sp>
        <p:nvSpPr>
          <p:cNvPr id="3" name="Content Placeholder 2"/>
          <p:cNvSpPr>
            <a:spLocks noGrp="1"/>
          </p:cNvSpPr>
          <p:nvPr>
            <p:ph idx="1"/>
          </p:nvPr>
        </p:nvSpPr>
        <p:spPr/>
        <p:txBody>
          <a:bodyPr/>
          <a:lstStyle/>
          <a:p>
            <a:pPr marL="0" indent="0">
              <a:buNone/>
            </a:pPr>
            <a:r>
              <a:rPr lang="en-GB" dirty="0"/>
              <a:t>‘Following Lesson 1, the peer discussion and evaluation identified that more open questions were needed for Lesson 2.’</a:t>
            </a:r>
          </a:p>
          <a:p>
            <a:endParaRPr lang="en-US" dirty="0"/>
          </a:p>
        </p:txBody>
      </p:sp>
    </p:spTree>
    <p:extLst>
      <p:ext uri="{BB962C8B-B14F-4D97-AF65-F5344CB8AC3E}">
        <p14:creationId xmlns:p14="http://schemas.microsoft.com/office/powerpoint/2010/main" val="30093928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Illustrate with  concrete examples</a:t>
            </a:r>
            <a:endParaRPr lang="en-US" dirty="0"/>
          </a:p>
        </p:txBody>
      </p:sp>
      <p:sp>
        <p:nvSpPr>
          <p:cNvPr id="3" name="Content Placeholder 2"/>
          <p:cNvSpPr>
            <a:spLocks noGrp="1"/>
          </p:cNvSpPr>
          <p:nvPr>
            <p:ph idx="1"/>
          </p:nvPr>
        </p:nvSpPr>
        <p:spPr/>
        <p:txBody>
          <a:bodyPr>
            <a:normAutofit fontScale="92500"/>
          </a:bodyPr>
          <a:lstStyle/>
          <a:p>
            <a:pPr marL="0" indent="0">
              <a:buNone/>
            </a:pPr>
            <a:r>
              <a:rPr lang="en-GB" dirty="0"/>
              <a:t>You must support your points with specific, concrete examples.</a:t>
            </a:r>
          </a:p>
          <a:p>
            <a:pPr marL="0" indent="0">
              <a:buNone/>
            </a:pPr>
            <a:r>
              <a:rPr lang="en-GB" dirty="0">
                <a:solidFill>
                  <a:schemeClr val="tx2">
                    <a:lumMod val="75000"/>
                  </a:schemeClr>
                </a:solidFill>
              </a:rPr>
              <a:t>‘One major criticism of guided reading (Ofsted 2004) is that it becomes little more than children taking a turn to read aloud in a group. I observed this in a Year 2 classroom and noted that pupil input ‘out of turn’ was rare and the opportunity for dialogic book talk was lost.’</a:t>
            </a:r>
          </a:p>
        </p:txBody>
      </p:sp>
    </p:spTree>
    <p:extLst>
      <p:ext uri="{BB962C8B-B14F-4D97-AF65-F5344CB8AC3E}">
        <p14:creationId xmlns:p14="http://schemas.microsoft.com/office/powerpoint/2010/main" val="4792626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Tentative Language</a:t>
            </a:r>
            <a:endParaRPr lang="en-US" dirty="0"/>
          </a:p>
        </p:txBody>
      </p:sp>
      <p:sp>
        <p:nvSpPr>
          <p:cNvPr id="3" name="Content Placeholder 2"/>
          <p:cNvSpPr>
            <a:spLocks noGrp="1"/>
          </p:cNvSpPr>
          <p:nvPr>
            <p:ph idx="1"/>
          </p:nvPr>
        </p:nvSpPr>
        <p:spPr/>
        <p:txBody>
          <a:bodyPr/>
          <a:lstStyle/>
          <a:p>
            <a:pPr marL="0" indent="0">
              <a:buNone/>
            </a:pPr>
            <a:r>
              <a:rPr lang="en-GB" dirty="0"/>
              <a:t>You are trying to present an objective argument so use cautious language.</a:t>
            </a:r>
          </a:p>
          <a:p>
            <a:pPr marL="0" indent="0">
              <a:buNone/>
            </a:pPr>
            <a:r>
              <a:rPr lang="en-GB" dirty="0"/>
              <a:t>Avoid: </a:t>
            </a:r>
            <a:r>
              <a:rPr lang="en-GB" i="1" dirty="0"/>
              <a:t>most important, extremely significant, correct.</a:t>
            </a:r>
          </a:p>
          <a:p>
            <a:pPr marL="0" indent="0">
              <a:buNone/>
            </a:pPr>
            <a:endParaRPr lang="en-GB" dirty="0"/>
          </a:p>
          <a:p>
            <a:pPr marL="0" indent="0">
              <a:buNone/>
            </a:pPr>
            <a:r>
              <a:rPr lang="en-GB" dirty="0"/>
              <a:t>Try: </a:t>
            </a:r>
            <a:r>
              <a:rPr lang="en-GB" i="1" dirty="0"/>
              <a:t>suggests, seems, appears, could be.</a:t>
            </a:r>
            <a:endParaRPr lang="en-US" i="1" dirty="0"/>
          </a:p>
        </p:txBody>
      </p:sp>
    </p:spTree>
    <p:extLst>
      <p:ext uri="{BB962C8B-B14F-4D97-AF65-F5344CB8AC3E}">
        <p14:creationId xmlns:p14="http://schemas.microsoft.com/office/powerpoint/2010/main" val="39780128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Choose the right vocabulary</a:t>
            </a:r>
            <a:endParaRPr lang="en-US" dirty="0"/>
          </a:p>
        </p:txBody>
      </p:sp>
      <p:sp>
        <p:nvSpPr>
          <p:cNvPr id="3" name="Content Placeholder 2"/>
          <p:cNvSpPr>
            <a:spLocks noGrp="1"/>
          </p:cNvSpPr>
          <p:nvPr>
            <p:ph idx="1"/>
          </p:nvPr>
        </p:nvSpPr>
        <p:spPr/>
        <p:txBody>
          <a:bodyPr/>
          <a:lstStyle/>
          <a:p>
            <a:r>
              <a:rPr lang="en-GB" dirty="0"/>
              <a:t>You would be amazed at how many students choose the wrong word to convey meaning.</a:t>
            </a:r>
          </a:p>
          <a:p>
            <a:r>
              <a:rPr lang="en-GB" dirty="0"/>
              <a:t>If in doubt go for simple but formal.</a:t>
            </a:r>
          </a:p>
          <a:p>
            <a:r>
              <a:rPr lang="en-GB" dirty="0"/>
              <a:t>Don’t try too hard!</a:t>
            </a:r>
            <a:endParaRPr lang="en-US" dirty="0"/>
          </a:p>
        </p:txBody>
      </p:sp>
    </p:spTree>
    <p:extLst>
      <p:ext uri="{BB962C8B-B14F-4D97-AF65-F5344CB8AC3E}">
        <p14:creationId xmlns:p14="http://schemas.microsoft.com/office/powerpoint/2010/main" val="262544851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Never stereotype or offend</a:t>
            </a:r>
            <a:endParaRPr lang="en-US" dirty="0"/>
          </a:p>
        </p:txBody>
      </p:sp>
      <p:sp>
        <p:nvSpPr>
          <p:cNvPr id="3" name="Content Placeholder 2"/>
          <p:cNvSpPr>
            <a:spLocks noGrp="1"/>
          </p:cNvSpPr>
          <p:nvPr>
            <p:ph idx="1"/>
          </p:nvPr>
        </p:nvSpPr>
        <p:spPr/>
        <p:txBody>
          <a:bodyPr/>
          <a:lstStyle/>
          <a:p>
            <a:r>
              <a:rPr lang="en-GB" dirty="0"/>
              <a:t>Don’t use comedy.</a:t>
            </a:r>
          </a:p>
          <a:p>
            <a:r>
              <a:rPr lang="en-GB" dirty="0"/>
              <a:t>Don’t directly address the reader.</a:t>
            </a:r>
          </a:p>
          <a:p>
            <a:r>
              <a:rPr lang="en-GB" dirty="0"/>
              <a:t>Don’t refer to ‘the  SEN/ALN/EAL children’ but children with additional learning needs.</a:t>
            </a:r>
          </a:p>
          <a:p>
            <a:r>
              <a:rPr lang="en-GB" dirty="0"/>
              <a:t>Use attainment or skill-level, not ability.</a:t>
            </a:r>
            <a:endParaRPr lang="en-US" dirty="0"/>
          </a:p>
        </p:txBody>
      </p:sp>
    </p:spTree>
    <p:extLst>
      <p:ext uri="{BB962C8B-B14F-4D97-AF65-F5344CB8AC3E}">
        <p14:creationId xmlns:p14="http://schemas.microsoft.com/office/powerpoint/2010/main" val="14485657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Comma splicing</a:t>
            </a:r>
            <a:endParaRPr lang="en-US" dirty="0"/>
          </a:p>
        </p:txBody>
      </p:sp>
      <p:sp>
        <p:nvSpPr>
          <p:cNvPr id="3" name="Content Placeholder 2"/>
          <p:cNvSpPr>
            <a:spLocks noGrp="1"/>
          </p:cNvSpPr>
          <p:nvPr>
            <p:ph idx="1"/>
          </p:nvPr>
        </p:nvSpPr>
        <p:spPr/>
        <p:txBody>
          <a:bodyPr>
            <a:normAutofit/>
          </a:bodyPr>
          <a:lstStyle/>
          <a:p>
            <a:pPr marL="0" indent="0">
              <a:buNone/>
            </a:pPr>
            <a:r>
              <a:rPr lang="en-GB" dirty="0"/>
              <a:t>This is the most common mistake when using the comma. </a:t>
            </a:r>
          </a:p>
          <a:p>
            <a:pPr marL="0" indent="0">
              <a:buNone/>
            </a:pPr>
            <a:r>
              <a:rPr lang="en-GB" dirty="0"/>
              <a:t>Two independent clauses are joined with a comma.</a:t>
            </a:r>
          </a:p>
          <a:p>
            <a:pPr marL="0" indent="0">
              <a:buNone/>
            </a:pPr>
            <a:r>
              <a:rPr lang="en-GB" dirty="0"/>
              <a:t>This is wrong. </a:t>
            </a:r>
          </a:p>
          <a:p>
            <a:pPr marL="0" indent="0">
              <a:buNone/>
            </a:pPr>
            <a:endParaRPr lang="en-US" dirty="0"/>
          </a:p>
        </p:txBody>
      </p:sp>
    </p:spTree>
    <p:extLst>
      <p:ext uri="{BB962C8B-B14F-4D97-AF65-F5344CB8AC3E}">
        <p14:creationId xmlns:p14="http://schemas.microsoft.com/office/powerpoint/2010/main" val="131560744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comma splicing</a:t>
            </a:r>
            <a:endParaRPr lang="en-US" dirty="0"/>
          </a:p>
        </p:txBody>
      </p:sp>
      <p:sp>
        <p:nvSpPr>
          <p:cNvPr id="3" name="Content Placeholder 2"/>
          <p:cNvSpPr>
            <a:spLocks noGrp="1"/>
          </p:cNvSpPr>
          <p:nvPr>
            <p:ph idx="1"/>
          </p:nvPr>
        </p:nvSpPr>
        <p:spPr/>
        <p:txBody>
          <a:bodyPr/>
          <a:lstStyle/>
          <a:p>
            <a:r>
              <a:rPr lang="en-GB" dirty="0"/>
              <a:t>I always find writing essays difficult, I usually leave them to the last minute.</a:t>
            </a:r>
          </a:p>
          <a:p>
            <a:r>
              <a:rPr lang="en-GB" dirty="0"/>
              <a:t>Lesson study is a useful tool, it identifies areas to improve.</a:t>
            </a:r>
          </a:p>
          <a:p>
            <a:r>
              <a:rPr lang="en-GB" dirty="0"/>
              <a:t>The children were engaged in the activity, the peer observer noted the times.</a:t>
            </a:r>
            <a:endParaRPr lang="en-US" dirty="0"/>
          </a:p>
        </p:txBody>
      </p:sp>
    </p:spTree>
    <p:extLst>
      <p:ext uri="{BB962C8B-B14F-4D97-AF65-F5344CB8AC3E}">
        <p14:creationId xmlns:p14="http://schemas.microsoft.com/office/powerpoint/2010/main" val="31053986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Don’t throw away marks</a:t>
            </a:r>
            <a:endParaRPr lang="en-US" dirty="0"/>
          </a:p>
        </p:txBody>
      </p:sp>
      <p:sp>
        <p:nvSpPr>
          <p:cNvPr id="3" name="Content Placeholder 2"/>
          <p:cNvSpPr>
            <a:spLocks noGrp="1"/>
          </p:cNvSpPr>
          <p:nvPr>
            <p:ph idx="1"/>
          </p:nvPr>
        </p:nvSpPr>
        <p:spPr/>
        <p:txBody>
          <a:bodyPr/>
          <a:lstStyle/>
          <a:p>
            <a:r>
              <a:rPr lang="en-GB" dirty="0"/>
              <a:t>Spelling – check UK and not US</a:t>
            </a:r>
          </a:p>
          <a:p>
            <a:r>
              <a:rPr lang="en-GB" dirty="0"/>
              <a:t>Grammar – clarity of expression</a:t>
            </a:r>
          </a:p>
          <a:p>
            <a:r>
              <a:rPr lang="en-GB" dirty="0"/>
              <a:t>Punctuation – the apostrophe</a:t>
            </a:r>
          </a:p>
          <a:p>
            <a:r>
              <a:rPr lang="en-GB" dirty="0"/>
              <a:t>Vocabulary – right word and varied words</a:t>
            </a:r>
          </a:p>
          <a:p>
            <a:r>
              <a:rPr lang="en-GB" dirty="0"/>
              <a:t>Accuracy rather than complication.</a:t>
            </a:r>
            <a:endParaRPr lang="en-US" dirty="0"/>
          </a:p>
        </p:txBody>
      </p:sp>
    </p:spTree>
    <p:extLst>
      <p:ext uri="{BB962C8B-B14F-4D97-AF65-F5344CB8AC3E}">
        <p14:creationId xmlns:p14="http://schemas.microsoft.com/office/powerpoint/2010/main" val="42611525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a:t>
            </a:r>
            <a:endParaRPr lang="en-US" dirty="0"/>
          </a:p>
        </p:txBody>
      </p:sp>
      <p:sp>
        <p:nvSpPr>
          <p:cNvPr id="3" name="Content Placeholder 2"/>
          <p:cNvSpPr>
            <a:spLocks noGrp="1"/>
          </p:cNvSpPr>
          <p:nvPr>
            <p:ph idx="1"/>
          </p:nvPr>
        </p:nvSpPr>
        <p:spPr/>
        <p:txBody>
          <a:bodyPr/>
          <a:lstStyle/>
          <a:p>
            <a:pPr marL="0" indent="0">
              <a:buNone/>
            </a:pPr>
            <a:r>
              <a:rPr lang="en-GB" dirty="0"/>
              <a:t>You cannot present other people’s ideas as if they were your own.</a:t>
            </a:r>
          </a:p>
          <a:p>
            <a:endParaRPr lang="en-GB" dirty="0"/>
          </a:p>
          <a:p>
            <a:pPr marL="0" indent="0">
              <a:buNone/>
            </a:pPr>
            <a:r>
              <a:rPr lang="en-GB" dirty="0"/>
              <a:t>Be careful.</a:t>
            </a:r>
          </a:p>
          <a:p>
            <a:pPr marL="0" indent="0">
              <a:buNone/>
            </a:pPr>
            <a:endParaRPr lang="en-GB" dirty="0"/>
          </a:p>
          <a:p>
            <a:pPr marL="0" indent="0">
              <a:buNone/>
            </a:pPr>
            <a:r>
              <a:rPr lang="en-GB" dirty="0"/>
              <a:t>Ignorance is no defence.</a:t>
            </a:r>
            <a:endParaRPr lang="en-US" dirty="0"/>
          </a:p>
        </p:txBody>
      </p:sp>
    </p:spTree>
    <p:extLst>
      <p:ext uri="{BB962C8B-B14F-4D97-AF65-F5344CB8AC3E}">
        <p14:creationId xmlns:p14="http://schemas.microsoft.com/office/powerpoint/2010/main" val="17410226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 Introduction: Second last action</a:t>
            </a:r>
          </a:p>
        </p:txBody>
      </p:sp>
      <p:sp>
        <p:nvSpPr>
          <p:cNvPr id="3" name="Content Placeholder 2"/>
          <p:cNvSpPr>
            <a:spLocks noGrp="1"/>
          </p:cNvSpPr>
          <p:nvPr>
            <p:ph idx="1"/>
          </p:nvPr>
        </p:nvSpPr>
        <p:spPr/>
        <p:txBody>
          <a:bodyPr>
            <a:normAutofit/>
          </a:bodyPr>
          <a:lstStyle/>
          <a:p>
            <a:pPr>
              <a:lnSpc>
                <a:spcPct val="80000"/>
              </a:lnSpc>
              <a:defRPr/>
            </a:pPr>
            <a:r>
              <a:rPr lang="en-GB" sz="2800" dirty="0">
                <a:latin typeface="+mj-lt"/>
                <a:cs typeface="Arial" charset="0"/>
              </a:rPr>
              <a:t>This is the most important part of your assignment.  It sets out the rationale for the work. </a:t>
            </a:r>
            <a:endParaRPr lang="en-GB" sz="2800" dirty="0">
              <a:solidFill>
                <a:srgbClr val="FF0000"/>
              </a:solidFill>
              <a:latin typeface="+mj-lt"/>
              <a:cs typeface="Arial" charset="0"/>
            </a:endParaRPr>
          </a:p>
          <a:p>
            <a:pPr>
              <a:lnSpc>
                <a:spcPct val="80000"/>
              </a:lnSpc>
              <a:defRPr/>
            </a:pPr>
            <a:r>
              <a:rPr lang="en-GB" sz="2800" dirty="0">
                <a:latin typeface="+mj-lt"/>
                <a:cs typeface="Arial" charset="0"/>
              </a:rPr>
              <a:t>A two-paragraph introduction provides scope for setting out your  plan.  One is fine as well.</a:t>
            </a:r>
          </a:p>
          <a:p>
            <a:pPr>
              <a:lnSpc>
                <a:spcPct val="80000"/>
              </a:lnSpc>
              <a:defRPr/>
            </a:pPr>
            <a:r>
              <a:rPr lang="en-GB" sz="2800" dirty="0">
                <a:latin typeface="+mj-lt"/>
                <a:cs typeface="Arial" charset="0"/>
              </a:rPr>
              <a:t>First key sentence is an introductory sentence. It signals the argument to the reader.</a:t>
            </a:r>
          </a:p>
          <a:p>
            <a:pPr>
              <a:lnSpc>
                <a:spcPct val="80000"/>
              </a:lnSpc>
              <a:buNone/>
              <a:defRPr/>
            </a:pPr>
            <a:endParaRPr lang="en-GB" sz="2800" dirty="0">
              <a:latin typeface="+mj-lt"/>
              <a:cs typeface="Arial" charset="0"/>
            </a:endParaRPr>
          </a:p>
          <a:p>
            <a:pPr>
              <a:lnSpc>
                <a:spcPct val="80000"/>
              </a:lnSpc>
              <a:buNone/>
              <a:defRPr/>
            </a:pPr>
            <a:r>
              <a:rPr lang="en-GB" sz="2800" dirty="0">
                <a:latin typeface="+mj-lt"/>
                <a:cs typeface="Arial" charset="0"/>
              </a:rPr>
              <a:t>  </a:t>
            </a:r>
          </a:p>
          <a:p>
            <a:endParaRPr lang="en-US" dirty="0"/>
          </a:p>
        </p:txBody>
      </p:sp>
    </p:spTree>
    <p:extLst>
      <p:ext uri="{BB962C8B-B14F-4D97-AF65-F5344CB8AC3E}">
        <p14:creationId xmlns:p14="http://schemas.microsoft.com/office/powerpoint/2010/main" val="235938045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p:txBody>
          <a:bodyPr>
            <a:normAutofit/>
          </a:bodyPr>
          <a:lstStyle/>
          <a:p>
            <a:pPr>
              <a:lnSpc>
                <a:spcPct val="80000"/>
              </a:lnSpc>
              <a:defRPr/>
            </a:pPr>
            <a:r>
              <a:rPr lang="en-GB" sz="2800" dirty="0">
                <a:cs typeface="Arial" charset="0"/>
              </a:rPr>
              <a:t>After the first key sentence there are a number of lines of elaboration from the first sentence.</a:t>
            </a:r>
          </a:p>
          <a:p>
            <a:pPr marL="0" indent="0">
              <a:lnSpc>
                <a:spcPct val="80000"/>
              </a:lnSpc>
              <a:buNone/>
              <a:defRPr/>
            </a:pPr>
            <a:r>
              <a:rPr lang="en-GB" sz="2800" dirty="0">
                <a:cs typeface="Arial" charset="0"/>
              </a:rPr>
              <a:t> </a:t>
            </a:r>
          </a:p>
          <a:p>
            <a:pPr>
              <a:lnSpc>
                <a:spcPct val="80000"/>
              </a:lnSpc>
              <a:defRPr/>
            </a:pPr>
            <a:r>
              <a:rPr lang="en-GB" sz="2800" dirty="0">
                <a:cs typeface="Arial" charset="0"/>
              </a:rPr>
              <a:t>After the elaboration the writer sets out the plan.</a:t>
            </a:r>
          </a:p>
          <a:p>
            <a:pPr marL="0" indent="0">
              <a:lnSpc>
                <a:spcPct val="80000"/>
              </a:lnSpc>
              <a:buNone/>
              <a:defRPr/>
            </a:pPr>
            <a:r>
              <a:rPr lang="en-GB" sz="2800" dirty="0">
                <a:cs typeface="Arial" charset="0"/>
              </a:rPr>
              <a:t>  </a:t>
            </a:r>
          </a:p>
          <a:p>
            <a:pPr>
              <a:lnSpc>
                <a:spcPct val="80000"/>
              </a:lnSpc>
              <a:defRPr/>
            </a:pPr>
            <a:r>
              <a:rPr lang="en-GB" sz="2800" dirty="0">
                <a:cs typeface="Arial" charset="0"/>
              </a:rPr>
              <a:t>The last key sentence is the final sentence of the introduction which sets up the reader’s anticipation.</a:t>
            </a:r>
          </a:p>
          <a:p>
            <a:pPr>
              <a:lnSpc>
                <a:spcPct val="80000"/>
              </a:lnSpc>
              <a:defRPr/>
            </a:pPr>
            <a:endParaRPr lang="en-GB" sz="2800" dirty="0">
              <a:cs typeface="Arial" charset="0"/>
            </a:endParaRPr>
          </a:p>
          <a:p>
            <a:pPr marL="0" indent="0">
              <a:lnSpc>
                <a:spcPct val="80000"/>
              </a:lnSpc>
              <a:buNone/>
              <a:defRPr/>
            </a:pPr>
            <a:r>
              <a:rPr lang="en-GB" sz="1600" dirty="0">
                <a:cs typeface="Arial" charset="0"/>
              </a:rPr>
              <a:t>( Dr Catriona Ryan)</a:t>
            </a:r>
          </a:p>
          <a:p>
            <a:endParaRPr lang="en-US" dirty="0"/>
          </a:p>
        </p:txBody>
      </p:sp>
    </p:spTree>
    <p:extLst>
      <p:ext uri="{BB962C8B-B14F-4D97-AF65-F5344CB8AC3E}">
        <p14:creationId xmlns:p14="http://schemas.microsoft.com/office/powerpoint/2010/main" val="179737390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End of the introduction: invite the reader in.</a:t>
            </a:r>
            <a:endParaRPr lang="en-US" dirty="0"/>
          </a:p>
        </p:txBody>
      </p:sp>
      <p:sp>
        <p:nvSpPr>
          <p:cNvPr id="3" name="Content Placeholder 2"/>
          <p:cNvSpPr>
            <a:spLocks noGrp="1"/>
          </p:cNvSpPr>
          <p:nvPr>
            <p:ph idx="1"/>
          </p:nvPr>
        </p:nvSpPr>
        <p:spPr>
          <a:xfrm>
            <a:off x="323528" y="1556792"/>
            <a:ext cx="8229600" cy="3917032"/>
          </a:xfrm>
        </p:spPr>
        <p:txBody>
          <a:bodyPr>
            <a:normAutofit/>
          </a:bodyPr>
          <a:lstStyle/>
          <a:p>
            <a:pPr marL="0" indent="0">
              <a:buNone/>
            </a:pPr>
            <a:r>
              <a:rPr lang="en-GB" dirty="0"/>
              <a:t>This special issue puts the spotlight on writing. It covers the full range of development of writing from very young children learning about writing together with their parents to young adults writing at university. Several different aspects of writing are considered.</a:t>
            </a:r>
          </a:p>
          <a:p>
            <a:pPr marL="0" indent="0">
              <a:buNone/>
            </a:pPr>
            <a:r>
              <a:rPr lang="en-GB" sz="1800" dirty="0"/>
              <a:t>(</a:t>
            </a:r>
            <a:r>
              <a:rPr lang="en-GB" sz="1800" dirty="0" err="1"/>
              <a:t>Myhill</a:t>
            </a:r>
            <a:r>
              <a:rPr lang="en-GB" sz="1800" dirty="0"/>
              <a:t> and Fisher 2010)</a:t>
            </a:r>
            <a:endParaRPr lang="en-US" sz="1800" dirty="0"/>
          </a:p>
        </p:txBody>
      </p:sp>
    </p:spTree>
    <p:extLst>
      <p:ext uri="{BB962C8B-B14F-4D97-AF65-F5344CB8AC3E}">
        <p14:creationId xmlns:p14="http://schemas.microsoft.com/office/powerpoint/2010/main" val="131275865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Finally Track Back</a:t>
            </a:r>
          </a:p>
        </p:txBody>
      </p:sp>
      <p:sp>
        <p:nvSpPr>
          <p:cNvPr id="3" name="Content Placeholder 2"/>
          <p:cNvSpPr>
            <a:spLocks noGrp="1"/>
          </p:cNvSpPr>
          <p:nvPr>
            <p:ph idx="1"/>
          </p:nvPr>
        </p:nvSpPr>
        <p:spPr/>
        <p:txBody>
          <a:bodyPr>
            <a:normAutofit/>
          </a:bodyPr>
          <a:lstStyle/>
          <a:p>
            <a:pPr>
              <a:lnSpc>
                <a:spcPct val="80000"/>
              </a:lnSpc>
              <a:defRPr/>
            </a:pPr>
            <a:r>
              <a:rPr lang="en-GB" altLang="en-US" dirty="0"/>
              <a:t>This is where you check the relevancy of your argument throughout.</a:t>
            </a:r>
          </a:p>
          <a:p>
            <a:pPr>
              <a:lnSpc>
                <a:spcPct val="80000"/>
              </a:lnSpc>
              <a:defRPr/>
            </a:pPr>
            <a:r>
              <a:rPr lang="en-GB" altLang="en-US" dirty="0"/>
              <a:t>It is mind-mapping in reverse.  </a:t>
            </a:r>
          </a:p>
          <a:p>
            <a:pPr>
              <a:lnSpc>
                <a:spcPct val="80000"/>
              </a:lnSpc>
              <a:defRPr/>
            </a:pPr>
            <a:r>
              <a:rPr lang="en-GB" altLang="en-US" dirty="0"/>
              <a:t>Can you narrow the argument back to one line? </a:t>
            </a:r>
          </a:p>
          <a:p>
            <a:pPr>
              <a:lnSpc>
                <a:spcPct val="80000"/>
              </a:lnSpc>
              <a:defRPr/>
            </a:pPr>
            <a:r>
              <a:rPr lang="en-GB" altLang="en-US" dirty="0"/>
              <a:t>Re-draw map.</a:t>
            </a:r>
          </a:p>
          <a:p>
            <a:pPr>
              <a:lnSpc>
                <a:spcPct val="80000"/>
              </a:lnSpc>
              <a:defRPr/>
            </a:pPr>
            <a:r>
              <a:rPr lang="en-GB" altLang="en-US" dirty="0"/>
              <a:t>Check the paragraphs.  Do each represent a different angle on the argument?</a:t>
            </a:r>
          </a:p>
          <a:p>
            <a:endParaRPr lang="en-US" dirty="0"/>
          </a:p>
        </p:txBody>
      </p:sp>
    </p:spTree>
    <p:extLst>
      <p:ext uri="{BB962C8B-B14F-4D97-AF65-F5344CB8AC3E}">
        <p14:creationId xmlns:p14="http://schemas.microsoft.com/office/powerpoint/2010/main" val="126672865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the assignment structure</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8755128"/>
              </p:ext>
            </p:extLst>
          </p:nvPr>
        </p:nvGraphicFramePr>
        <p:xfrm>
          <a:off x="539552" y="2852936"/>
          <a:ext cx="8229600" cy="370840"/>
        </p:xfrm>
        <a:graphic>
          <a:graphicData uri="http://schemas.openxmlformats.org/drawingml/2006/table">
            <a:tbl>
              <a:tblPr firstRow="1" bandRow="1">
                <a:tableStyleId>{5C22544A-7EE6-4342-B048-85BDC9FD1C3A}</a:tableStyleId>
              </a:tblPr>
              <a:tblGrid>
                <a:gridCol w="137160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gridCol w="1371600">
                  <a:extLst>
                    <a:ext uri="{9D8B030D-6E8A-4147-A177-3AD203B41FA5}">
                      <a16:colId xmlns:a16="http://schemas.microsoft.com/office/drawing/2014/main" val="20005"/>
                    </a:ext>
                  </a:extLst>
                </a:gridCol>
              </a:tblGrid>
              <a:tr h="370840">
                <a:tc>
                  <a:txBody>
                    <a:bodyPr/>
                    <a:lstStyle/>
                    <a:p>
                      <a:endParaRPr lang="en-US" dirty="0"/>
                    </a:p>
                  </a:txBody>
                  <a:tcPr/>
                </a:tc>
                <a:tc>
                  <a:txBody>
                    <a:bodyPr/>
                    <a:lstStyle/>
                    <a:p>
                      <a:endParaRPr lang="en-US" dirty="0"/>
                    </a:p>
                  </a:txBody>
                  <a:tcPr>
                    <a:solidFill>
                      <a:schemeClr val="accent3"/>
                    </a:solidFill>
                  </a:tcPr>
                </a:tc>
                <a:tc>
                  <a:txBody>
                    <a:bodyPr/>
                    <a:lstStyle/>
                    <a:p>
                      <a:endParaRPr lang="en-US" dirty="0"/>
                    </a:p>
                  </a:txBody>
                  <a:tcPr>
                    <a:solidFill>
                      <a:schemeClr val="accent3"/>
                    </a:solidFill>
                  </a:tcPr>
                </a:tc>
                <a:tc>
                  <a:txBody>
                    <a:bodyPr/>
                    <a:lstStyle/>
                    <a:p>
                      <a:endParaRPr lang="en-US" dirty="0"/>
                    </a:p>
                  </a:txBody>
                  <a:tcPr>
                    <a:solidFill>
                      <a:schemeClr val="accent3"/>
                    </a:solidFill>
                  </a:tcPr>
                </a:tc>
                <a:tc>
                  <a:txBody>
                    <a:bodyPr/>
                    <a:lstStyle/>
                    <a:p>
                      <a:endParaRPr lang="en-US" dirty="0"/>
                    </a:p>
                  </a:txBody>
                  <a:tcPr>
                    <a:solidFill>
                      <a:schemeClr val="accent3"/>
                    </a:solidFill>
                  </a:tcPr>
                </a:tc>
                <a:tc>
                  <a:txBody>
                    <a:bodyPr/>
                    <a:lstStyle/>
                    <a:p>
                      <a:endParaRPr lang="en-US" dirty="0"/>
                    </a:p>
                  </a:txBody>
                  <a:tcPr>
                    <a:solidFill>
                      <a:srgbClr val="0070C0"/>
                    </a:solidFill>
                  </a:tcPr>
                </a:tc>
                <a:extLst>
                  <a:ext uri="{0D108BD9-81ED-4DB2-BD59-A6C34878D82A}">
                    <a16:rowId xmlns:a16="http://schemas.microsoft.com/office/drawing/2014/main" val="10000"/>
                  </a:ext>
                </a:extLst>
              </a:tr>
            </a:tbl>
          </a:graphicData>
        </a:graphic>
      </p:graphicFrame>
      <p:sp>
        <p:nvSpPr>
          <p:cNvPr id="5" name="TextBox 4"/>
          <p:cNvSpPr txBox="1"/>
          <p:nvPr/>
        </p:nvSpPr>
        <p:spPr>
          <a:xfrm>
            <a:off x="2915816" y="4260793"/>
            <a:ext cx="2664296" cy="646331"/>
          </a:xfrm>
          <a:prstGeom prst="rect">
            <a:avLst/>
          </a:prstGeom>
          <a:noFill/>
        </p:spPr>
        <p:txBody>
          <a:bodyPr wrap="square" rtlCol="0">
            <a:spAutoFit/>
          </a:bodyPr>
          <a:lstStyle/>
          <a:p>
            <a:r>
              <a:rPr lang="en-GB" sz="3600" dirty="0"/>
              <a:t>Introduction</a:t>
            </a:r>
            <a:endParaRPr lang="en-US" sz="3600" dirty="0"/>
          </a:p>
        </p:txBody>
      </p:sp>
      <p:sp>
        <p:nvSpPr>
          <p:cNvPr id="6" name="TextBox 5"/>
          <p:cNvSpPr txBox="1"/>
          <p:nvPr/>
        </p:nvSpPr>
        <p:spPr>
          <a:xfrm>
            <a:off x="395536" y="2204864"/>
            <a:ext cx="1584176" cy="523220"/>
          </a:xfrm>
          <a:prstGeom prst="rect">
            <a:avLst/>
          </a:prstGeom>
          <a:noFill/>
        </p:spPr>
        <p:txBody>
          <a:bodyPr wrap="square" rtlCol="0">
            <a:spAutoFit/>
          </a:bodyPr>
          <a:lstStyle/>
          <a:p>
            <a:r>
              <a:rPr lang="en-GB" sz="1400" dirty="0"/>
              <a:t>Key introductory sentence</a:t>
            </a:r>
            <a:endParaRPr lang="en-US" sz="1400" dirty="0"/>
          </a:p>
        </p:txBody>
      </p:sp>
      <p:sp>
        <p:nvSpPr>
          <p:cNvPr id="7" name="TextBox 6"/>
          <p:cNvSpPr txBox="1"/>
          <p:nvPr/>
        </p:nvSpPr>
        <p:spPr>
          <a:xfrm>
            <a:off x="2627784" y="2354055"/>
            <a:ext cx="3240360" cy="379204"/>
          </a:xfrm>
          <a:prstGeom prst="rect">
            <a:avLst/>
          </a:prstGeom>
          <a:noFill/>
        </p:spPr>
        <p:txBody>
          <a:bodyPr wrap="square" rtlCol="0">
            <a:spAutoFit/>
          </a:bodyPr>
          <a:lstStyle/>
          <a:p>
            <a:r>
              <a:rPr lang="en-GB" dirty="0"/>
              <a:t>Some explanatory sentences</a:t>
            </a:r>
            <a:endParaRPr lang="en-US" dirty="0"/>
          </a:p>
        </p:txBody>
      </p:sp>
      <p:sp>
        <p:nvSpPr>
          <p:cNvPr id="8" name="TextBox 7"/>
          <p:cNvSpPr txBox="1"/>
          <p:nvPr/>
        </p:nvSpPr>
        <p:spPr>
          <a:xfrm>
            <a:off x="7596336" y="2210525"/>
            <a:ext cx="1080120" cy="523220"/>
          </a:xfrm>
          <a:prstGeom prst="rect">
            <a:avLst/>
          </a:prstGeom>
          <a:noFill/>
        </p:spPr>
        <p:txBody>
          <a:bodyPr wrap="square" rtlCol="0">
            <a:spAutoFit/>
          </a:bodyPr>
          <a:lstStyle/>
          <a:p>
            <a:r>
              <a:rPr lang="en-GB" sz="1400" dirty="0"/>
              <a:t>Invite the reader. </a:t>
            </a:r>
            <a:endParaRPr lang="en-US" sz="1400" dirty="0"/>
          </a:p>
        </p:txBody>
      </p:sp>
    </p:spTree>
    <p:extLst>
      <p:ext uri="{BB962C8B-B14F-4D97-AF65-F5344CB8AC3E}">
        <p14:creationId xmlns:p14="http://schemas.microsoft.com/office/powerpoint/2010/main" val="314302595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the assignment structure</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37478504"/>
              </p:ext>
            </p:extLst>
          </p:nvPr>
        </p:nvGraphicFramePr>
        <p:xfrm>
          <a:off x="539552" y="2852936"/>
          <a:ext cx="8229600" cy="370840"/>
        </p:xfrm>
        <a:graphic>
          <a:graphicData uri="http://schemas.openxmlformats.org/drawingml/2006/table">
            <a:tbl>
              <a:tblPr firstRow="1" bandRow="1">
                <a:tableStyleId>{5C22544A-7EE6-4342-B048-85BDC9FD1C3A}</a:tableStyleId>
              </a:tblPr>
              <a:tblGrid>
                <a:gridCol w="137160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gridCol w="1371600">
                  <a:extLst>
                    <a:ext uri="{9D8B030D-6E8A-4147-A177-3AD203B41FA5}">
                      <a16:colId xmlns:a16="http://schemas.microsoft.com/office/drawing/2014/main" val="20005"/>
                    </a:ext>
                  </a:extLst>
                </a:gridCol>
              </a:tblGrid>
              <a:tr h="370840">
                <a:tc>
                  <a:txBody>
                    <a:bodyPr/>
                    <a:lstStyle/>
                    <a:p>
                      <a:endParaRPr lang="en-US" dirty="0"/>
                    </a:p>
                  </a:txBody>
                  <a:tcPr>
                    <a:solidFill>
                      <a:schemeClr val="accent4"/>
                    </a:solidFill>
                  </a:tcPr>
                </a:tc>
                <a:tc>
                  <a:txBody>
                    <a:bodyPr/>
                    <a:lstStyle/>
                    <a:p>
                      <a:endParaRPr lang="en-US" dirty="0"/>
                    </a:p>
                  </a:txBody>
                  <a:tcPr>
                    <a:solidFill>
                      <a:schemeClr val="accent5"/>
                    </a:solidFill>
                  </a:tcPr>
                </a:tc>
                <a:tc>
                  <a:txBody>
                    <a:bodyPr/>
                    <a:lstStyle/>
                    <a:p>
                      <a:endParaRPr lang="en-US" dirty="0"/>
                    </a:p>
                  </a:txBody>
                  <a:tcPr>
                    <a:solidFill>
                      <a:schemeClr val="accent5"/>
                    </a:solidFill>
                  </a:tcPr>
                </a:tc>
                <a:tc>
                  <a:txBody>
                    <a:bodyPr/>
                    <a:lstStyle/>
                    <a:p>
                      <a:endParaRPr lang="en-US" dirty="0"/>
                    </a:p>
                  </a:txBody>
                  <a:tcPr>
                    <a:solidFill>
                      <a:schemeClr val="accent5"/>
                    </a:solidFill>
                  </a:tcPr>
                </a:tc>
                <a:tc>
                  <a:txBody>
                    <a:bodyPr/>
                    <a:lstStyle/>
                    <a:p>
                      <a:endParaRPr lang="en-US" dirty="0"/>
                    </a:p>
                  </a:txBody>
                  <a:tcPr>
                    <a:solidFill>
                      <a:schemeClr val="accent5"/>
                    </a:solidFill>
                  </a:tcPr>
                </a:tc>
                <a:tc>
                  <a:txBody>
                    <a:bodyPr/>
                    <a:lstStyle/>
                    <a:p>
                      <a:endParaRPr lang="en-US" dirty="0"/>
                    </a:p>
                  </a:txBody>
                  <a:tcPr>
                    <a:solidFill>
                      <a:schemeClr val="accent5">
                        <a:lumMod val="75000"/>
                      </a:schemeClr>
                    </a:solidFill>
                  </a:tcPr>
                </a:tc>
                <a:extLst>
                  <a:ext uri="{0D108BD9-81ED-4DB2-BD59-A6C34878D82A}">
                    <a16:rowId xmlns:a16="http://schemas.microsoft.com/office/drawing/2014/main" val="10000"/>
                  </a:ext>
                </a:extLst>
              </a:tr>
            </a:tbl>
          </a:graphicData>
        </a:graphic>
      </p:graphicFrame>
      <p:sp>
        <p:nvSpPr>
          <p:cNvPr id="5" name="TextBox 4"/>
          <p:cNvSpPr txBox="1"/>
          <p:nvPr/>
        </p:nvSpPr>
        <p:spPr>
          <a:xfrm>
            <a:off x="2051720" y="4005064"/>
            <a:ext cx="5400600" cy="646331"/>
          </a:xfrm>
          <a:prstGeom prst="rect">
            <a:avLst/>
          </a:prstGeom>
          <a:noFill/>
        </p:spPr>
        <p:txBody>
          <a:bodyPr wrap="square" rtlCol="0">
            <a:spAutoFit/>
          </a:bodyPr>
          <a:lstStyle/>
          <a:p>
            <a:r>
              <a:rPr lang="en-GB" sz="3600" dirty="0"/>
              <a:t>  Sub-topic Paragraph</a:t>
            </a:r>
            <a:endParaRPr lang="en-US" sz="3600" dirty="0"/>
          </a:p>
        </p:txBody>
      </p:sp>
      <p:sp>
        <p:nvSpPr>
          <p:cNvPr id="6" name="TextBox 5"/>
          <p:cNvSpPr txBox="1"/>
          <p:nvPr/>
        </p:nvSpPr>
        <p:spPr>
          <a:xfrm>
            <a:off x="395536" y="2102803"/>
            <a:ext cx="1584176" cy="738664"/>
          </a:xfrm>
          <a:prstGeom prst="rect">
            <a:avLst/>
          </a:prstGeom>
          <a:noFill/>
        </p:spPr>
        <p:txBody>
          <a:bodyPr wrap="square" rtlCol="0">
            <a:spAutoFit/>
          </a:bodyPr>
          <a:lstStyle/>
          <a:p>
            <a:r>
              <a:rPr lang="en-GB" sz="1400" dirty="0"/>
              <a:t>Topic sentence</a:t>
            </a:r>
          </a:p>
          <a:p>
            <a:r>
              <a:rPr lang="en-GB" sz="1400" dirty="0"/>
              <a:t>Link to previous</a:t>
            </a:r>
          </a:p>
          <a:p>
            <a:r>
              <a:rPr lang="en-GB" sz="1400" dirty="0"/>
              <a:t>Signal</a:t>
            </a:r>
            <a:endParaRPr lang="en-US" sz="1400" dirty="0"/>
          </a:p>
        </p:txBody>
      </p:sp>
      <p:sp>
        <p:nvSpPr>
          <p:cNvPr id="7" name="TextBox 6"/>
          <p:cNvSpPr txBox="1"/>
          <p:nvPr/>
        </p:nvSpPr>
        <p:spPr>
          <a:xfrm>
            <a:off x="2771800" y="2097764"/>
            <a:ext cx="3240360" cy="646331"/>
          </a:xfrm>
          <a:prstGeom prst="rect">
            <a:avLst/>
          </a:prstGeom>
          <a:noFill/>
        </p:spPr>
        <p:txBody>
          <a:bodyPr wrap="square" rtlCol="0">
            <a:spAutoFit/>
          </a:bodyPr>
          <a:lstStyle/>
          <a:p>
            <a:r>
              <a:rPr lang="en-GB" dirty="0"/>
              <a:t>Sentences which develop and explore the argument</a:t>
            </a:r>
            <a:endParaRPr lang="en-US" dirty="0"/>
          </a:p>
        </p:txBody>
      </p:sp>
      <p:sp>
        <p:nvSpPr>
          <p:cNvPr id="8" name="TextBox 7"/>
          <p:cNvSpPr txBox="1"/>
          <p:nvPr/>
        </p:nvSpPr>
        <p:spPr>
          <a:xfrm>
            <a:off x="7452320" y="2210524"/>
            <a:ext cx="1368152" cy="584775"/>
          </a:xfrm>
          <a:prstGeom prst="rect">
            <a:avLst/>
          </a:prstGeom>
          <a:noFill/>
        </p:spPr>
        <p:txBody>
          <a:bodyPr wrap="square" rtlCol="0">
            <a:spAutoFit/>
          </a:bodyPr>
          <a:lstStyle/>
          <a:p>
            <a:r>
              <a:rPr lang="en-GB" sz="1600" dirty="0"/>
              <a:t>Concluding sentence </a:t>
            </a:r>
            <a:endParaRPr lang="en-US" sz="1600" dirty="0"/>
          </a:p>
        </p:txBody>
      </p:sp>
    </p:spTree>
    <p:extLst>
      <p:ext uri="{BB962C8B-B14F-4D97-AF65-F5344CB8AC3E}">
        <p14:creationId xmlns:p14="http://schemas.microsoft.com/office/powerpoint/2010/main" val="11404977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9752" y="1988840"/>
            <a:ext cx="4320480" cy="335472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94427165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a:defRPr/>
            </a:pPr>
            <a:r>
              <a:rPr lang="en-GB" altLang="en-US" sz="2800" dirty="0"/>
              <a:t>Consider</a:t>
            </a:r>
          </a:p>
        </p:txBody>
      </p:sp>
      <p:sp>
        <p:nvSpPr>
          <p:cNvPr id="97283" name="Rectangle 3"/>
          <p:cNvSpPr>
            <a:spLocks noGrp="1" noChangeArrowheads="1"/>
          </p:cNvSpPr>
          <p:nvPr>
            <p:ph type="body" idx="1"/>
          </p:nvPr>
        </p:nvSpPr>
        <p:spPr>
          <a:xfrm>
            <a:off x="539552" y="1124744"/>
            <a:ext cx="7385248" cy="5349081"/>
          </a:xfrm>
        </p:spPr>
        <p:txBody>
          <a:bodyPr>
            <a:normAutofit/>
          </a:bodyPr>
          <a:lstStyle/>
          <a:p>
            <a:r>
              <a:rPr lang="en-GB" altLang="en-US" sz="2400" b="1" dirty="0">
                <a:latin typeface="Arial" panose="020B0604020202020204" pitchFamily="34" charset="0"/>
                <a:cs typeface="Arial" panose="020B0604020202020204" pitchFamily="34" charset="0"/>
              </a:rPr>
              <a:t>Today weak literacy is a real problem in Wales. This is a disgrace and needs to be improved. About 40% of children can’t read when they get to secondary school and this is something we must focus on as a priority. In this day and age, shouldn’t we be able to make sure that each child has the skills they need when they reach secondary school?</a:t>
            </a:r>
            <a:endParaRPr lang="en-GB" altLang="en-US" sz="2400" dirty="0"/>
          </a:p>
          <a:p>
            <a:r>
              <a:rPr lang="en-GB" altLang="en-US" sz="2400" dirty="0">
                <a:latin typeface="Arial" panose="020B0604020202020204" pitchFamily="34" charset="0"/>
                <a:cs typeface="Arial" panose="020B0604020202020204" pitchFamily="34" charset="0"/>
              </a:rPr>
              <a:t>It is not clear here if the student is expression their own view or reporting evidence found in a text.</a:t>
            </a:r>
          </a:p>
          <a:p>
            <a:r>
              <a:rPr lang="en-GB" altLang="en-US" sz="2400" dirty="0">
                <a:latin typeface="Arial" panose="020B0604020202020204" pitchFamily="34" charset="0"/>
                <a:cs typeface="Arial" panose="020B0604020202020204" pitchFamily="34" charset="0"/>
              </a:rPr>
              <a:t>What about the tone? </a:t>
            </a:r>
          </a:p>
        </p:txBody>
      </p:sp>
    </p:spTree>
    <p:extLst>
      <p:ext uri="{BB962C8B-B14F-4D97-AF65-F5344CB8AC3E}">
        <p14:creationId xmlns:p14="http://schemas.microsoft.com/office/powerpoint/2010/main" val="12504193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animEffect transition="in" filter="randombar(horizontal)">
                                      <p:cBhvr>
                                        <p:cTn id="7" dur="500"/>
                                        <p:tgtEl>
                                          <p:spTgt spid="972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97283">
                                            <p:txEl>
                                              <p:pRg st="1" end="1"/>
                                            </p:txEl>
                                          </p:spTgt>
                                        </p:tgtEl>
                                        <p:attrNameLst>
                                          <p:attrName>style.visibility</p:attrName>
                                        </p:attrNameLst>
                                      </p:cBhvr>
                                      <p:to>
                                        <p:strVal val="visible"/>
                                      </p:to>
                                    </p:set>
                                    <p:animEffect transition="in" filter="randombar(horizontal)">
                                      <p:cBhvr>
                                        <p:cTn id="12" dur="500"/>
                                        <p:tgtEl>
                                          <p:spTgt spid="9728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97283">
                                            <p:txEl>
                                              <p:pRg st="2" end="2"/>
                                            </p:txEl>
                                          </p:spTgt>
                                        </p:tgtEl>
                                        <p:attrNameLst>
                                          <p:attrName>style.visibility</p:attrName>
                                        </p:attrNameLst>
                                      </p:cBhvr>
                                      <p:to>
                                        <p:strVal val="visible"/>
                                      </p:to>
                                    </p:set>
                                    <p:animEffect transition="in" filter="randombar(horizontal)">
                                      <p:cBhvr>
                                        <p:cTn id="17" dur="500"/>
                                        <p:tgtEl>
                                          <p:spTgt spid="9728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a:defRPr/>
            </a:pPr>
            <a:r>
              <a:rPr lang="en-GB" altLang="en-US" sz="2800" dirty="0">
                <a:latin typeface="Arial" panose="020B0604020202020204" pitchFamily="34" charset="0"/>
                <a:cs typeface="Arial" panose="020B0604020202020204" pitchFamily="34" charset="0"/>
              </a:rPr>
              <a:t>Consider instead…</a:t>
            </a:r>
          </a:p>
        </p:txBody>
      </p:sp>
      <p:sp>
        <p:nvSpPr>
          <p:cNvPr id="97283" name="Rectangle 3"/>
          <p:cNvSpPr>
            <a:spLocks noGrp="1" noChangeArrowheads="1"/>
          </p:cNvSpPr>
          <p:nvPr>
            <p:ph type="body" idx="1"/>
          </p:nvPr>
        </p:nvSpPr>
        <p:spPr>
          <a:xfrm>
            <a:off x="539552" y="980728"/>
            <a:ext cx="7385248" cy="5493097"/>
          </a:xfrm>
        </p:spPr>
        <p:txBody>
          <a:bodyPr>
            <a:normAutofit/>
          </a:bodyPr>
          <a:lstStyle/>
          <a:p>
            <a:r>
              <a:rPr lang="en-GB" altLang="en-US" sz="2800" dirty="0"/>
              <a:t>The results of the 2009 and 2012 PISA assessments (</a:t>
            </a:r>
            <a:r>
              <a:rPr lang="en-GB" altLang="en-US" sz="2800" dirty="0" err="1"/>
              <a:t>NfER</a:t>
            </a:r>
            <a:r>
              <a:rPr lang="en-GB" altLang="en-US" sz="2800" dirty="0"/>
              <a:t> 2010, 2013) of reading literacy suggested that these skills needed to be a focus of improvement in Wales. This need was identified further in the ESTYN overview report (2012), which found that 40% of pupils arriving in secondary school have reading skills below those expected for their chronological age.</a:t>
            </a:r>
          </a:p>
          <a:p>
            <a:r>
              <a:rPr lang="en-GB" altLang="en-US" sz="2800" dirty="0"/>
              <a:t>What has changed? </a:t>
            </a:r>
          </a:p>
        </p:txBody>
      </p:sp>
    </p:spTree>
    <p:extLst>
      <p:ext uri="{BB962C8B-B14F-4D97-AF65-F5344CB8AC3E}">
        <p14:creationId xmlns:p14="http://schemas.microsoft.com/office/powerpoint/2010/main" val="5296911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animEffect transition="in" filter="randombar(horizontal)">
                                      <p:cBhvr>
                                        <p:cTn id="7" dur="500"/>
                                        <p:tgtEl>
                                          <p:spTgt spid="972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97283">
                                            <p:txEl>
                                              <p:pRg st="1" end="1"/>
                                            </p:txEl>
                                          </p:spTgt>
                                        </p:tgtEl>
                                        <p:attrNameLst>
                                          <p:attrName>style.visibility</p:attrName>
                                        </p:attrNameLst>
                                      </p:cBhvr>
                                      <p:to>
                                        <p:strVal val="visible"/>
                                      </p:to>
                                    </p:set>
                                    <p:animEffect transition="in" filter="randombar(horizontal)">
                                      <p:cBhvr>
                                        <p:cTn id="12" dur="500"/>
                                        <p:tgtEl>
                                          <p:spTgt spid="9728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26296"/>
            <a:ext cx="7240587" cy="201612"/>
          </a:xfrm>
        </p:spPr>
        <p:txBody>
          <a:bodyPr>
            <a:normAutofit fontScale="90000"/>
          </a:bodyPr>
          <a:lstStyle/>
          <a:p>
            <a:pPr>
              <a:defRPr/>
            </a:pPr>
            <a:endParaRPr lang="en-GB" dirty="0"/>
          </a:p>
        </p:txBody>
      </p:sp>
      <p:sp>
        <p:nvSpPr>
          <p:cNvPr id="16387" name="Content Placeholder 2"/>
          <p:cNvSpPr>
            <a:spLocks noGrp="1"/>
          </p:cNvSpPr>
          <p:nvPr>
            <p:ph sz="quarter" idx="1"/>
          </p:nvPr>
        </p:nvSpPr>
        <p:spPr>
          <a:xfrm>
            <a:off x="323850" y="227908"/>
            <a:ext cx="7600950" cy="5853112"/>
          </a:xfrm>
        </p:spPr>
        <p:txBody>
          <a:bodyPr/>
          <a:lstStyle/>
          <a:p>
            <a:pPr>
              <a:lnSpc>
                <a:spcPct val="150000"/>
              </a:lnSpc>
            </a:pPr>
            <a:r>
              <a:rPr lang="en-GB" altLang="en-US" sz="1600" dirty="0"/>
              <a:t>Vygotsky and Piaget are examples of constructivist theorists. Vygotsky quotes in his book ‘Language and Thought’ (2010) ‘what the child can do together today they can do alone tomorrow’. (Vygotsky 2010). This is an important fact to bear in mind when planning a lesson. Bruner (1986) is another constructivist. He thought that children learn best when the teacher creates a good learning environment. Bruner was a psychologist who, when he was at Harvard, wrote many books and papers that focus on how children learn through solving problems in the classroom. Bruner wanted to create an educational environment that would focus on (1) what was uniquely human about human beings, (2) how humans got that way and (3) how humans could become more so.</a:t>
            </a:r>
            <a:r>
              <a:rPr lang="en-GB" altLang="en-US" sz="1600" baseline="30000" dirty="0"/>
              <a:t> </a:t>
            </a:r>
            <a:r>
              <a:rPr lang="en-GB" altLang="en-US" sz="1600" dirty="0"/>
              <a:t>In 1966, Bruner published another book relevant to education, </a:t>
            </a:r>
            <a:r>
              <a:rPr lang="en-GB" altLang="en-US" sz="1600" i="1" dirty="0"/>
              <a:t>Towards a Theory of Instruction,</a:t>
            </a:r>
            <a:r>
              <a:rPr lang="en-GB" altLang="en-US" sz="1600" dirty="0"/>
              <a:t> and then in 1973, another book, </a:t>
            </a:r>
            <a:r>
              <a:rPr lang="en-GB" altLang="en-US" sz="1600" i="1" dirty="0"/>
              <a:t>The Relevance of Education.</a:t>
            </a:r>
            <a:r>
              <a:rPr lang="en-GB" altLang="en-US" sz="1600" dirty="0"/>
              <a:t> Finally, in 1996, in </a:t>
            </a:r>
            <a:r>
              <a:rPr lang="en-GB" altLang="en-US" sz="1600" i="1" dirty="0"/>
              <a:t>The Culture of Education,</a:t>
            </a:r>
            <a:r>
              <a:rPr lang="en-GB" altLang="en-US" sz="1600" dirty="0"/>
              <a:t> Bruner reassessed the state of educational practices three decades after he had begun his educational research and…</a:t>
            </a:r>
          </a:p>
        </p:txBody>
      </p:sp>
    </p:spTree>
    <p:extLst>
      <p:ext uri="{BB962C8B-B14F-4D97-AF65-F5344CB8AC3E}">
        <p14:creationId xmlns:p14="http://schemas.microsoft.com/office/powerpoint/2010/main" val="395477758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274638"/>
            <a:ext cx="7240587" cy="201612"/>
          </a:xfrm>
        </p:spPr>
        <p:txBody>
          <a:bodyPr>
            <a:normAutofit fontScale="90000"/>
          </a:bodyPr>
          <a:lstStyle/>
          <a:p>
            <a:pPr>
              <a:defRPr/>
            </a:pPr>
            <a:endParaRPr lang="en-GB" dirty="0"/>
          </a:p>
        </p:txBody>
      </p:sp>
      <p:sp>
        <p:nvSpPr>
          <p:cNvPr id="17411" name="Content Placeholder 2"/>
          <p:cNvSpPr>
            <a:spLocks noGrp="1"/>
          </p:cNvSpPr>
          <p:nvPr>
            <p:ph sz="quarter" idx="1"/>
          </p:nvPr>
        </p:nvSpPr>
        <p:spPr>
          <a:xfrm>
            <a:off x="323850" y="620713"/>
            <a:ext cx="7600950" cy="5853112"/>
          </a:xfrm>
        </p:spPr>
        <p:txBody>
          <a:bodyPr>
            <a:normAutofit lnSpcReduction="10000"/>
          </a:bodyPr>
          <a:lstStyle/>
          <a:p>
            <a:r>
              <a:rPr lang="en-GB" altLang="en-US" sz="2800" dirty="0"/>
              <a:t>Vygotsky and Piaget </a:t>
            </a:r>
            <a:r>
              <a:rPr lang="en-GB" altLang="en-US" sz="2800" dirty="0">
                <a:solidFill>
                  <a:srgbClr val="FF0000"/>
                </a:solidFill>
                <a:latin typeface="Bradley Hand ITC" panose="03070402050302030203" pitchFamily="66" charset="0"/>
              </a:rPr>
              <a:t>(citation?)</a:t>
            </a:r>
            <a:r>
              <a:rPr lang="en-GB" altLang="en-US" sz="2800" dirty="0"/>
              <a:t>are examples of constructivist theorists. </a:t>
            </a:r>
            <a:r>
              <a:rPr lang="en-GB" altLang="en-US" sz="2800" dirty="0">
                <a:solidFill>
                  <a:srgbClr val="FF0000"/>
                </a:solidFill>
                <a:latin typeface="Bradley Hand ITC" panose="03070402050302030203" pitchFamily="66" charset="0"/>
              </a:rPr>
              <a:t>So? This needs to be expanded and made relevant to your assignment. </a:t>
            </a:r>
            <a:r>
              <a:rPr lang="en-GB" altLang="en-US" sz="2800" dirty="0"/>
              <a:t>Vygotsky quotes </a:t>
            </a:r>
            <a:r>
              <a:rPr lang="en-GB" altLang="en-US" sz="2800" dirty="0">
                <a:solidFill>
                  <a:srgbClr val="FF0000"/>
                </a:solidFill>
                <a:latin typeface="Bradley Hand ITC" panose="03070402050302030203" pitchFamily="66" charset="0"/>
              </a:rPr>
              <a:t>no he doesn’t. </a:t>
            </a:r>
            <a:r>
              <a:rPr lang="en-GB" altLang="en-US" sz="2800" b="1" dirty="0">
                <a:solidFill>
                  <a:srgbClr val="FF0000"/>
                </a:solidFill>
                <a:latin typeface="Bradley Hand ITC" panose="03070402050302030203" pitchFamily="66" charset="0"/>
              </a:rPr>
              <a:t>You</a:t>
            </a:r>
            <a:r>
              <a:rPr lang="en-GB" altLang="en-US" sz="2800" dirty="0">
                <a:solidFill>
                  <a:srgbClr val="FF0000"/>
                </a:solidFill>
                <a:latin typeface="Bradley Hand ITC" panose="03070402050302030203" pitchFamily="66" charset="0"/>
              </a:rPr>
              <a:t> are quoting him. Choose another word –states, asserts, suggests…</a:t>
            </a:r>
            <a:r>
              <a:rPr lang="en-GB" altLang="en-US" sz="2800" dirty="0"/>
              <a:t>in</a:t>
            </a:r>
            <a:r>
              <a:rPr lang="en-GB" altLang="en-US" sz="2800" dirty="0">
                <a:solidFill>
                  <a:srgbClr val="FF0000"/>
                </a:solidFill>
              </a:rPr>
              <a:t> </a:t>
            </a:r>
            <a:r>
              <a:rPr lang="en-GB" altLang="en-US" sz="2800" dirty="0"/>
              <a:t>his book ‘Language and Thought’ (2010)</a:t>
            </a:r>
            <a:r>
              <a:rPr lang="en-GB" altLang="en-US" sz="2800" dirty="0">
                <a:solidFill>
                  <a:srgbClr val="FF0000"/>
                </a:solidFill>
                <a:latin typeface="Bradley Hand ITC" panose="03070402050302030203" pitchFamily="66" charset="0"/>
              </a:rPr>
              <a:t> this is not needed,</a:t>
            </a:r>
            <a:r>
              <a:rPr lang="en-GB" altLang="en-US" sz="2800" dirty="0">
                <a:solidFill>
                  <a:srgbClr val="C00000"/>
                </a:solidFill>
                <a:latin typeface="Bradley Hand ITC" panose="03070402050302030203" pitchFamily="66" charset="0"/>
              </a:rPr>
              <a:t> </a:t>
            </a:r>
            <a:r>
              <a:rPr lang="en-GB" altLang="en-US" sz="2800" dirty="0">
                <a:solidFill>
                  <a:srgbClr val="FF0000"/>
                </a:solidFill>
                <a:latin typeface="Bradley Hand ITC" panose="03070402050302030203" pitchFamily="66" charset="0"/>
              </a:rPr>
              <a:t>just the date of publication </a:t>
            </a:r>
            <a:r>
              <a:rPr lang="en-GB" altLang="en-US" sz="2800" dirty="0">
                <a:solidFill>
                  <a:srgbClr val="FF0000"/>
                </a:solidFill>
              </a:rPr>
              <a:t> </a:t>
            </a:r>
            <a:r>
              <a:rPr lang="en-GB" altLang="en-US" sz="2800" dirty="0"/>
              <a:t>‘what the child can do together today they can do alone tomorrow’. </a:t>
            </a:r>
            <a:r>
              <a:rPr lang="en-GB" altLang="en-US" sz="2800" dirty="0">
                <a:solidFill>
                  <a:srgbClr val="FF0000"/>
                </a:solidFill>
                <a:latin typeface="Bradley Hand ITC" panose="03070402050302030203" pitchFamily="66" charset="0"/>
              </a:rPr>
              <a:t>The full stop is not needed here but a page number is </a:t>
            </a:r>
            <a:r>
              <a:rPr lang="en-GB" altLang="en-US" sz="2800" dirty="0"/>
              <a:t>(Vygotsky 2010, </a:t>
            </a:r>
            <a:r>
              <a:rPr lang="en-GB" altLang="en-US" sz="2800" dirty="0">
                <a:solidFill>
                  <a:srgbClr val="C00000"/>
                </a:solidFill>
                <a:latin typeface="Bradley Hand ITC" panose="03070402050302030203" pitchFamily="66" charset="0"/>
              </a:rPr>
              <a:t>p.38</a:t>
            </a:r>
            <a:r>
              <a:rPr lang="en-GB" altLang="en-US" sz="2800" dirty="0"/>
              <a:t>). This is an important fact </a:t>
            </a:r>
            <a:r>
              <a:rPr lang="en-GB" altLang="en-US" sz="2800" dirty="0">
                <a:solidFill>
                  <a:srgbClr val="FF0000"/>
                </a:solidFill>
                <a:latin typeface="Bradley Hand ITC" panose="03070402050302030203" pitchFamily="66" charset="0"/>
              </a:rPr>
              <a:t>is it a ‘fact’? </a:t>
            </a:r>
            <a:r>
              <a:rPr lang="en-GB" altLang="en-US" sz="2800" dirty="0"/>
              <a:t>to bear in mind when planning a lesson </a:t>
            </a:r>
            <a:r>
              <a:rPr lang="en-GB" altLang="en-US" sz="2800" dirty="0">
                <a:solidFill>
                  <a:srgbClr val="FF0000"/>
                </a:solidFill>
                <a:latin typeface="Bradley Hand ITC" panose="03070402050302030203" pitchFamily="66" charset="0"/>
              </a:rPr>
              <a:t>why? How? Did it inform your own planning? In what way? </a:t>
            </a:r>
            <a:r>
              <a:rPr lang="en-GB" altLang="en-US" sz="2800" dirty="0"/>
              <a:t>. </a:t>
            </a:r>
          </a:p>
          <a:p>
            <a:endParaRPr lang="en-GB" altLang="en-US" dirty="0"/>
          </a:p>
        </p:txBody>
      </p:sp>
    </p:spTree>
    <p:extLst>
      <p:ext uri="{BB962C8B-B14F-4D97-AF65-F5344CB8AC3E}">
        <p14:creationId xmlns:p14="http://schemas.microsoft.com/office/powerpoint/2010/main" val="256488363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274638"/>
            <a:ext cx="7240587" cy="201612"/>
          </a:xfrm>
        </p:spPr>
        <p:txBody>
          <a:bodyPr>
            <a:normAutofit fontScale="90000"/>
          </a:bodyPr>
          <a:lstStyle/>
          <a:p>
            <a:pPr>
              <a:defRPr/>
            </a:pPr>
            <a:endParaRPr lang="en-GB" dirty="0"/>
          </a:p>
        </p:txBody>
      </p:sp>
      <p:sp>
        <p:nvSpPr>
          <p:cNvPr id="18435" name="Content Placeholder 2"/>
          <p:cNvSpPr>
            <a:spLocks noGrp="1"/>
          </p:cNvSpPr>
          <p:nvPr>
            <p:ph sz="quarter" idx="1"/>
          </p:nvPr>
        </p:nvSpPr>
        <p:spPr>
          <a:xfrm>
            <a:off x="323850" y="549275"/>
            <a:ext cx="7600950" cy="5111750"/>
          </a:xfrm>
        </p:spPr>
        <p:txBody>
          <a:bodyPr>
            <a:normAutofit fontScale="92500" lnSpcReduction="10000"/>
          </a:bodyPr>
          <a:lstStyle/>
          <a:p>
            <a:r>
              <a:rPr lang="en-GB" altLang="en-US" sz="2000" dirty="0"/>
              <a:t>Bruner (1986) is another constructivist </a:t>
            </a:r>
            <a:r>
              <a:rPr lang="en-GB" altLang="en-US" sz="2000" dirty="0">
                <a:solidFill>
                  <a:srgbClr val="C00000"/>
                </a:solidFill>
                <a:latin typeface="Bradley Hand ITC" panose="03070402050302030203" pitchFamily="66" charset="0"/>
              </a:rPr>
              <a:t>is he the same as Vygotsky? Piaget?. Why is he being discussed? </a:t>
            </a:r>
            <a:r>
              <a:rPr lang="en-GB" altLang="en-US" sz="2000" dirty="0"/>
              <a:t>He thought that children learn best when the teacher creates a good learning environment. </a:t>
            </a:r>
            <a:r>
              <a:rPr lang="en-GB" altLang="en-US" sz="2000" dirty="0">
                <a:solidFill>
                  <a:srgbClr val="FF0000"/>
                </a:solidFill>
                <a:latin typeface="Bradley Hand ITC" panose="03070402050302030203" pitchFamily="66" charset="0"/>
              </a:rPr>
              <a:t>what does this mean? </a:t>
            </a:r>
            <a:r>
              <a:rPr lang="en-GB" altLang="en-US" sz="2000" dirty="0"/>
              <a:t> Bruner was a psychologist who, when he was at Harvard, wrote many books and papers that focus on how children learn through solving problems in the classroom. </a:t>
            </a:r>
            <a:r>
              <a:rPr lang="en-GB" altLang="en-US" sz="2000" dirty="0">
                <a:solidFill>
                  <a:srgbClr val="FF0000"/>
                </a:solidFill>
                <a:latin typeface="Bradley Hand ITC" panose="03070402050302030203" pitchFamily="66" charset="0"/>
              </a:rPr>
              <a:t>Do you go on to explore problem based learning? Is this a focus for your lesson? </a:t>
            </a:r>
            <a:r>
              <a:rPr lang="en-GB" altLang="en-US" sz="2000" dirty="0"/>
              <a:t>Bruner wanted to create an educational environment that would focus on (1) what was uniquely human about human beings, (2) how humans got that way and (3) how humans could become more so.</a:t>
            </a:r>
            <a:r>
              <a:rPr lang="en-GB" altLang="en-US" sz="2000" baseline="30000" dirty="0"/>
              <a:t> </a:t>
            </a:r>
            <a:r>
              <a:rPr lang="en-GB" altLang="en-US" sz="2000" dirty="0"/>
              <a:t>In 1966, Bruner published another book relevant to education, </a:t>
            </a:r>
            <a:r>
              <a:rPr lang="en-GB" altLang="en-US" sz="2000" i="1" dirty="0"/>
              <a:t>Towards a Theory of Instruction,</a:t>
            </a:r>
            <a:r>
              <a:rPr lang="en-GB" altLang="en-US" sz="2000" dirty="0"/>
              <a:t> and then in 1973, another book, </a:t>
            </a:r>
            <a:r>
              <a:rPr lang="en-GB" altLang="en-US" sz="2000" i="1" dirty="0"/>
              <a:t>The Relevance of Education.</a:t>
            </a:r>
            <a:r>
              <a:rPr lang="en-GB" altLang="en-US" sz="2000" dirty="0"/>
              <a:t> </a:t>
            </a:r>
            <a:r>
              <a:rPr lang="en-GB" altLang="en-US" sz="2000" dirty="0">
                <a:solidFill>
                  <a:srgbClr val="FF0000"/>
                </a:solidFill>
                <a:latin typeface="Bradley Hand ITC" panose="03070402050302030203" pitchFamily="66" charset="0"/>
              </a:rPr>
              <a:t>This is simple description/recall. </a:t>
            </a:r>
            <a:r>
              <a:rPr lang="en-GB" altLang="en-US" sz="2000" dirty="0"/>
              <a:t>Finally, in 1996, in </a:t>
            </a:r>
            <a:r>
              <a:rPr lang="en-GB" altLang="en-US" sz="2000" i="1" dirty="0"/>
              <a:t>The Culture of Education,</a:t>
            </a:r>
            <a:r>
              <a:rPr lang="en-GB" altLang="en-US" sz="2000" dirty="0"/>
              <a:t> Bruner reassessed the state of educational practices three decades after he had begun his educational research</a:t>
            </a:r>
            <a:r>
              <a:rPr lang="en-GB" altLang="en-US" sz="2000" dirty="0">
                <a:solidFill>
                  <a:srgbClr val="FF0000"/>
                </a:solidFill>
                <a:latin typeface="Bradley Hand ITC" panose="03070402050302030203" pitchFamily="66" charset="0"/>
              </a:rPr>
              <a:t> This sort of biographical detail is not generally useful. Also, this follows the Wikipedia page for Bruner almost exactly. </a:t>
            </a:r>
            <a:endParaRPr lang="en-GB" altLang="en-US" sz="2000" dirty="0"/>
          </a:p>
          <a:p>
            <a:endParaRPr lang="en-GB" altLang="en-US" dirty="0"/>
          </a:p>
        </p:txBody>
      </p:sp>
    </p:spTree>
    <p:extLst>
      <p:ext uri="{BB962C8B-B14F-4D97-AF65-F5344CB8AC3E}">
        <p14:creationId xmlns:p14="http://schemas.microsoft.com/office/powerpoint/2010/main" val="342977659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AutoShape 2"/>
          <p:cNvSpPr>
            <a:spLocks noGrp="1" noChangeArrowheads="1"/>
          </p:cNvSpPr>
          <p:nvPr>
            <p:ph type="title"/>
          </p:nvPr>
        </p:nvSpPr>
        <p:spPr/>
        <p:txBody>
          <a:bodyPr>
            <a:normAutofit/>
          </a:bodyPr>
          <a:lstStyle/>
          <a:p>
            <a:pPr eaLnBrk="1" fontAlgn="auto" hangingPunct="1">
              <a:spcAft>
                <a:spcPts val="0"/>
              </a:spcAft>
              <a:defRPr/>
            </a:pPr>
            <a:r>
              <a:rPr lang="en-GB" dirty="0"/>
              <a:t>Getting down to it…</a:t>
            </a:r>
          </a:p>
        </p:txBody>
      </p:sp>
      <p:sp>
        <p:nvSpPr>
          <p:cNvPr id="23555" name="Rectangle 3"/>
          <p:cNvSpPr>
            <a:spLocks noGrp="1" noChangeArrowheads="1"/>
          </p:cNvSpPr>
          <p:nvPr>
            <p:ph sz="quarter" idx="1"/>
          </p:nvPr>
        </p:nvSpPr>
        <p:spPr>
          <a:xfrm>
            <a:off x="490910" y="1196752"/>
            <a:ext cx="7467600" cy="4873625"/>
          </a:xfrm>
        </p:spPr>
        <p:txBody>
          <a:bodyPr>
            <a:normAutofit lnSpcReduction="10000"/>
          </a:bodyPr>
          <a:lstStyle/>
          <a:p>
            <a:r>
              <a:rPr lang="en-GB" sz="2600" dirty="0"/>
              <a:t>Plan for your writing. You </a:t>
            </a:r>
            <a:r>
              <a:rPr lang="en-GB" sz="2600" dirty="0" err="1"/>
              <a:t>m,ight</a:t>
            </a:r>
            <a:r>
              <a:rPr lang="en-GB" sz="2600" dirty="0"/>
              <a:t> want to use a visual diagram or plan; you might want to write a series of topic </a:t>
            </a:r>
            <a:r>
              <a:rPr lang="en-GB" sz="2600" dirty="0" err="1"/>
              <a:t>sentenences</a:t>
            </a:r>
            <a:r>
              <a:rPr lang="en-GB" sz="2600" dirty="0"/>
              <a:t> and grow your writing from there. </a:t>
            </a:r>
          </a:p>
          <a:p>
            <a:r>
              <a:rPr lang="en-GB" sz="2600" dirty="0"/>
              <a:t>Plan your time to allow you to  write regularly. Get into the habit of setting aside time for your writing. </a:t>
            </a:r>
          </a:p>
          <a:p>
            <a:r>
              <a:rPr lang="en-GB" sz="2600" dirty="0"/>
              <a:t>Set yourself a timetable for your writing, taking into account other factors that will draw upon your time –be realistic. </a:t>
            </a:r>
          </a:p>
          <a:p>
            <a:r>
              <a:rPr lang="en-GB" sz="2600" dirty="0"/>
              <a:t>Give yourself time to reread and edit your work. </a:t>
            </a:r>
            <a:r>
              <a:rPr lang="en-GB" dirty="0"/>
              <a:t> </a:t>
            </a:r>
          </a:p>
          <a:p>
            <a:pPr>
              <a:lnSpc>
                <a:spcPct val="90000"/>
              </a:lnSpc>
            </a:pPr>
            <a:endParaRPr lang="en-GB" altLang="en-US" sz="2000" dirty="0"/>
          </a:p>
        </p:txBody>
      </p:sp>
    </p:spTree>
    <p:extLst>
      <p:ext uri="{BB962C8B-B14F-4D97-AF65-F5344CB8AC3E}">
        <p14:creationId xmlns:p14="http://schemas.microsoft.com/office/powerpoint/2010/main" val="25108171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6" presetClass="entr" presetSubtype="0" fill="hold" nodeType="with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down)">
                                      <p:cBhvr>
                                        <p:cTn id="7" dur="580">
                                          <p:stCondLst>
                                            <p:cond delay="0"/>
                                          </p:stCondLst>
                                        </p:cTn>
                                        <p:tgtEl>
                                          <p:spTgt spid="23555">
                                            <p:txEl>
                                              <p:pRg st="0" end="0"/>
                                            </p:txEl>
                                          </p:spTgt>
                                        </p:tgtEl>
                                      </p:cBhvr>
                                    </p:animEffect>
                                    <p:anim calcmode="lin" valueType="num">
                                      <p:cBhvr>
                                        <p:cTn id="8" dur="1822" tmFilter="0,0; 0.14,0.36; 0.43,0.73; 0.71,0.91; 1.0,1.0">
                                          <p:stCondLst>
                                            <p:cond delay="0"/>
                                          </p:stCondLst>
                                        </p:cTn>
                                        <p:tgtEl>
                                          <p:spTgt spid="2355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355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355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355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355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3555">
                                            <p:txEl>
                                              <p:pRg st="0" end="0"/>
                                            </p:txEl>
                                          </p:spTgt>
                                        </p:tgtEl>
                                      </p:cBhvr>
                                      <p:to x="100000" y="60000"/>
                                    </p:animScale>
                                    <p:animScale>
                                      <p:cBhvr>
                                        <p:cTn id="14" dur="166" decel="50000">
                                          <p:stCondLst>
                                            <p:cond delay="676"/>
                                          </p:stCondLst>
                                        </p:cTn>
                                        <p:tgtEl>
                                          <p:spTgt spid="23555">
                                            <p:txEl>
                                              <p:pRg st="0" end="0"/>
                                            </p:txEl>
                                          </p:spTgt>
                                        </p:tgtEl>
                                      </p:cBhvr>
                                      <p:to x="100000" y="100000"/>
                                    </p:animScale>
                                    <p:animScale>
                                      <p:cBhvr>
                                        <p:cTn id="15" dur="26">
                                          <p:stCondLst>
                                            <p:cond delay="1312"/>
                                          </p:stCondLst>
                                        </p:cTn>
                                        <p:tgtEl>
                                          <p:spTgt spid="23555">
                                            <p:txEl>
                                              <p:pRg st="0" end="0"/>
                                            </p:txEl>
                                          </p:spTgt>
                                        </p:tgtEl>
                                      </p:cBhvr>
                                      <p:to x="100000" y="80000"/>
                                    </p:animScale>
                                    <p:animScale>
                                      <p:cBhvr>
                                        <p:cTn id="16" dur="166" decel="50000">
                                          <p:stCondLst>
                                            <p:cond delay="1338"/>
                                          </p:stCondLst>
                                        </p:cTn>
                                        <p:tgtEl>
                                          <p:spTgt spid="23555">
                                            <p:txEl>
                                              <p:pRg st="0" end="0"/>
                                            </p:txEl>
                                          </p:spTgt>
                                        </p:tgtEl>
                                      </p:cBhvr>
                                      <p:to x="100000" y="100000"/>
                                    </p:animScale>
                                    <p:animScale>
                                      <p:cBhvr>
                                        <p:cTn id="17" dur="26">
                                          <p:stCondLst>
                                            <p:cond delay="1642"/>
                                          </p:stCondLst>
                                        </p:cTn>
                                        <p:tgtEl>
                                          <p:spTgt spid="23555">
                                            <p:txEl>
                                              <p:pRg st="0" end="0"/>
                                            </p:txEl>
                                          </p:spTgt>
                                        </p:tgtEl>
                                      </p:cBhvr>
                                      <p:to x="100000" y="90000"/>
                                    </p:animScale>
                                    <p:animScale>
                                      <p:cBhvr>
                                        <p:cTn id="18" dur="166" decel="50000">
                                          <p:stCondLst>
                                            <p:cond delay="1668"/>
                                          </p:stCondLst>
                                        </p:cTn>
                                        <p:tgtEl>
                                          <p:spTgt spid="23555">
                                            <p:txEl>
                                              <p:pRg st="0" end="0"/>
                                            </p:txEl>
                                          </p:spTgt>
                                        </p:tgtEl>
                                      </p:cBhvr>
                                      <p:to x="100000" y="100000"/>
                                    </p:animScale>
                                    <p:animScale>
                                      <p:cBhvr>
                                        <p:cTn id="19" dur="26">
                                          <p:stCondLst>
                                            <p:cond delay="1808"/>
                                          </p:stCondLst>
                                        </p:cTn>
                                        <p:tgtEl>
                                          <p:spTgt spid="23555">
                                            <p:txEl>
                                              <p:pRg st="0" end="0"/>
                                            </p:txEl>
                                          </p:spTgt>
                                        </p:tgtEl>
                                      </p:cBhvr>
                                      <p:to x="100000" y="95000"/>
                                    </p:animScale>
                                    <p:animScale>
                                      <p:cBhvr>
                                        <p:cTn id="20" dur="166" decel="50000">
                                          <p:stCondLst>
                                            <p:cond delay="1834"/>
                                          </p:stCondLst>
                                        </p:cTn>
                                        <p:tgtEl>
                                          <p:spTgt spid="23555">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23555">
                                            <p:txEl>
                                              <p:pRg st="1" end="1"/>
                                            </p:txEl>
                                          </p:spTgt>
                                        </p:tgtEl>
                                        <p:attrNameLst>
                                          <p:attrName>style.visibility</p:attrName>
                                        </p:attrNameLst>
                                      </p:cBhvr>
                                      <p:to>
                                        <p:strVal val="visible"/>
                                      </p:to>
                                    </p:set>
                                    <p:animEffect transition="in" filter="wipe(down)">
                                      <p:cBhvr>
                                        <p:cTn id="23" dur="580">
                                          <p:stCondLst>
                                            <p:cond delay="0"/>
                                          </p:stCondLst>
                                        </p:cTn>
                                        <p:tgtEl>
                                          <p:spTgt spid="23555">
                                            <p:txEl>
                                              <p:pRg st="1" end="1"/>
                                            </p:txEl>
                                          </p:spTgt>
                                        </p:tgtEl>
                                      </p:cBhvr>
                                    </p:animEffect>
                                    <p:anim calcmode="lin" valueType="num">
                                      <p:cBhvr>
                                        <p:cTn id="24" dur="1822" tmFilter="0,0; 0.14,0.36; 0.43,0.73; 0.71,0.91; 1.0,1.0">
                                          <p:stCondLst>
                                            <p:cond delay="0"/>
                                          </p:stCondLst>
                                        </p:cTn>
                                        <p:tgtEl>
                                          <p:spTgt spid="23555">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23555">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23555">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23555">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23555">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23555">
                                            <p:txEl>
                                              <p:pRg st="1" end="1"/>
                                            </p:txEl>
                                          </p:spTgt>
                                        </p:tgtEl>
                                      </p:cBhvr>
                                      <p:to x="100000" y="60000"/>
                                    </p:animScale>
                                    <p:animScale>
                                      <p:cBhvr>
                                        <p:cTn id="30" dur="166" decel="50000">
                                          <p:stCondLst>
                                            <p:cond delay="676"/>
                                          </p:stCondLst>
                                        </p:cTn>
                                        <p:tgtEl>
                                          <p:spTgt spid="23555">
                                            <p:txEl>
                                              <p:pRg st="1" end="1"/>
                                            </p:txEl>
                                          </p:spTgt>
                                        </p:tgtEl>
                                      </p:cBhvr>
                                      <p:to x="100000" y="100000"/>
                                    </p:animScale>
                                    <p:animScale>
                                      <p:cBhvr>
                                        <p:cTn id="31" dur="26">
                                          <p:stCondLst>
                                            <p:cond delay="1312"/>
                                          </p:stCondLst>
                                        </p:cTn>
                                        <p:tgtEl>
                                          <p:spTgt spid="23555">
                                            <p:txEl>
                                              <p:pRg st="1" end="1"/>
                                            </p:txEl>
                                          </p:spTgt>
                                        </p:tgtEl>
                                      </p:cBhvr>
                                      <p:to x="100000" y="80000"/>
                                    </p:animScale>
                                    <p:animScale>
                                      <p:cBhvr>
                                        <p:cTn id="32" dur="166" decel="50000">
                                          <p:stCondLst>
                                            <p:cond delay="1338"/>
                                          </p:stCondLst>
                                        </p:cTn>
                                        <p:tgtEl>
                                          <p:spTgt spid="23555">
                                            <p:txEl>
                                              <p:pRg st="1" end="1"/>
                                            </p:txEl>
                                          </p:spTgt>
                                        </p:tgtEl>
                                      </p:cBhvr>
                                      <p:to x="100000" y="100000"/>
                                    </p:animScale>
                                    <p:animScale>
                                      <p:cBhvr>
                                        <p:cTn id="33" dur="26">
                                          <p:stCondLst>
                                            <p:cond delay="1642"/>
                                          </p:stCondLst>
                                        </p:cTn>
                                        <p:tgtEl>
                                          <p:spTgt spid="23555">
                                            <p:txEl>
                                              <p:pRg st="1" end="1"/>
                                            </p:txEl>
                                          </p:spTgt>
                                        </p:tgtEl>
                                      </p:cBhvr>
                                      <p:to x="100000" y="90000"/>
                                    </p:animScale>
                                    <p:animScale>
                                      <p:cBhvr>
                                        <p:cTn id="34" dur="166" decel="50000">
                                          <p:stCondLst>
                                            <p:cond delay="1668"/>
                                          </p:stCondLst>
                                        </p:cTn>
                                        <p:tgtEl>
                                          <p:spTgt spid="23555">
                                            <p:txEl>
                                              <p:pRg st="1" end="1"/>
                                            </p:txEl>
                                          </p:spTgt>
                                        </p:tgtEl>
                                      </p:cBhvr>
                                      <p:to x="100000" y="100000"/>
                                    </p:animScale>
                                    <p:animScale>
                                      <p:cBhvr>
                                        <p:cTn id="35" dur="26">
                                          <p:stCondLst>
                                            <p:cond delay="1808"/>
                                          </p:stCondLst>
                                        </p:cTn>
                                        <p:tgtEl>
                                          <p:spTgt spid="23555">
                                            <p:txEl>
                                              <p:pRg st="1" end="1"/>
                                            </p:txEl>
                                          </p:spTgt>
                                        </p:tgtEl>
                                      </p:cBhvr>
                                      <p:to x="100000" y="95000"/>
                                    </p:animScale>
                                    <p:animScale>
                                      <p:cBhvr>
                                        <p:cTn id="36" dur="166" decel="50000">
                                          <p:stCondLst>
                                            <p:cond delay="1834"/>
                                          </p:stCondLst>
                                        </p:cTn>
                                        <p:tgtEl>
                                          <p:spTgt spid="23555">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23555">
                                            <p:txEl>
                                              <p:pRg st="2" end="2"/>
                                            </p:txEl>
                                          </p:spTgt>
                                        </p:tgtEl>
                                        <p:attrNameLst>
                                          <p:attrName>style.visibility</p:attrName>
                                        </p:attrNameLst>
                                      </p:cBhvr>
                                      <p:to>
                                        <p:strVal val="visible"/>
                                      </p:to>
                                    </p:set>
                                    <p:animEffect transition="in" filter="wipe(down)">
                                      <p:cBhvr>
                                        <p:cTn id="39" dur="580">
                                          <p:stCondLst>
                                            <p:cond delay="0"/>
                                          </p:stCondLst>
                                        </p:cTn>
                                        <p:tgtEl>
                                          <p:spTgt spid="23555">
                                            <p:txEl>
                                              <p:pRg st="2" end="2"/>
                                            </p:txEl>
                                          </p:spTgt>
                                        </p:tgtEl>
                                      </p:cBhvr>
                                    </p:animEffect>
                                    <p:anim calcmode="lin" valueType="num">
                                      <p:cBhvr>
                                        <p:cTn id="40" dur="1822" tmFilter="0,0; 0.14,0.36; 0.43,0.73; 0.71,0.91; 1.0,1.0">
                                          <p:stCondLst>
                                            <p:cond delay="0"/>
                                          </p:stCondLst>
                                        </p:cTn>
                                        <p:tgtEl>
                                          <p:spTgt spid="23555">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23555">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23555">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23555">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23555">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23555">
                                            <p:txEl>
                                              <p:pRg st="2" end="2"/>
                                            </p:txEl>
                                          </p:spTgt>
                                        </p:tgtEl>
                                      </p:cBhvr>
                                      <p:to x="100000" y="60000"/>
                                    </p:animScale>
                                    <p:animScale>
                                      <p:cBhvr>
                                        <p:cTn id="46" dur="166" decel="50000">
                                          <p:stCondLst>
                                            <p:cond delay="676"/>
                                          </p:stCondLst>
                                        </p:cTn>
                                        <p:tgtEl>
                                          <p:spTgt spid="23555">
                                            <p:txEl>
                                              <p:pRg st="2" end="2"/>
                                            </p:txEl>
                                          </p:spTgt>
                                        </p:tgtEl>
                                      </p:cBhvr>
                                      <p:to x="100000" y="100000"/>
                                    </p:animScale>
                                    <p:animScale>
                                      <p:cBhvr>
                                        <p:cTn id="47" dur="26">
                                          <p:stCondLst>
                                            <p:cond delay="1312"/>
                                          </p:stCondLst>
                                        </p:cTn>
                                        <p:tgtEl>
                                          <p:spTgt spid="23555">
                                            <p:txEl>
                                              <p:pRg st="2" end="2"/>
                                            </p:txEl>
                                          </p:spTgt>
                                        </p:tgtEl>
                                      </p:cBhvr>
                                      <p:to x="100000" y="80000"/>
                                    </p:animScale>
                                    <p:animScale>
                                      <p:cBhvr>
                                        <p:cTn id="48" dur="166" decel="50000">
                                          <p:stCondLst>
                                            <p:cond delay="1338"/>
                                          </p:stCondLst>
                                        </p:cTn>
                                        <p:tgtEl>
                                          <p:spTgt spid="23555">
                                            <p:txEl>
                                              <p:pRg st="2" end="2"/>
                                            </p:txEl>
                                          </p:spTgt>
                                        </p:tgtEl>
                                      </p:cBhvr>
                                      <p:to x="100000" y="100000"/>
                                    </p:animScale>
                                    <p:animScale>
                                      <p:cBhvr>
                                        <p:cTn id="49" dur="26">
                                          <p:stCondLst>
                                            <p:cond delay="1642"/>
                                          </p:stCondLst>
                                        </p:cTn>
                                        <p:tgtEl>
                                          <p:spTgt spid="23555">
                                            <p:txEl>
                                              <p:pRg st="2" end="2"/>
                                            </p:txEl>
                                          </p:spTgt>
                                        </p:tgtEl>
                                      </p:cBhvr>
                                      <p:to x="100000" y="90000"/>
                                    </p:animScale>
                                    <p:animScale>
                                      <p:cBhvr>
                                        <p:cTn id="50" dur="166" decel="50000">
                                          <p:stCondLst>
                                            <p:cond delay="1668"/>
                                          </p:stCondLst>
                                        </p:cTn>
                                        <p:tgtEl>
                                          <p:spTgt spid="23555">
                                            <p:txEl>
                                              <p:pRg st="2" end="2"/>
                                            </p:txEl>
                                          </p:spTgt>
                                        </p:tgtEl>
                                      </p:cBhvr>
                                      <p:to x="100000" y="100000"/>
                                    </p:animScale>
                                    <p:animScale>
                                      <p:cBhvr>
                                        <p:cTn id="51" dur="26">
                                          <p:stCondLst>
                                            <p:cond delay="1808"/>
                                          </p:stCondLst>
                                        </p:cTn>
                                        <p:tgtEl>
                                          <p:spTgt spid="23555">
                                            <p:txEl>
                                              <p:pRg st="2" end="2"/>
                                            </p:txEl>
                                          </p:spTgt>
                                        </p:tgtEl>
                                      </p:cBhvr>
                                      <p:to x="100000" y="95000"/>
                                    </p:animScale>
                                    <p:animScale>
                                      <p:cBhvr>
                                        <p:cTn id="52" dur="166" decel="50000">
                                          <p:stCondLst>
                                            <p:cond delay="1834"/>
                                          </p:stCondLst>
                                        </p:cTn>
                                        <p:tgtEl>
                                          <p:spTgt spid="23555">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23555">
                                            <p:txEl>
                                              <p:pRg st="3" end="3"/>
                                            </p:txEl>
                                          </p:spTgt>
                                        </p:tgtEl>
                                        <p:attrNameLst>
                                          <p:attrName>style.visibility</p:attrName>
                                        </p:attrNameLst>
                                      </p:cBhvr>
                                      <p:to>
                                        <p:strVal val="visible"/>
                                      </p:to>
                                    </p:set>
                                    <p:animEffect transition="in" filter="wipe(down)">
                                      <p:cBhvr>
                                        <p:cTn id="55" dur="580">
                                          <p:stCondLst>
                                            <p:cond delay="0"/>
                                          </p:stCondLst>
                                        </p:cTn>
                                        <p:tgtEl>
                                          <p:spTgt spid="23555">
                                            <p:txEl>
                                              <p:pRg st="3" end="3"/>
                                            </p:txEl>
                                          </p:spTgt>
                                        </p:tgtEl>
                                      </p:cBhvr>
                                    </p:animEffect>
                                    <p:anim calcmode="lin" valueType="num">
                                      <p:cBhvr>
                                        <p:cTn id="56" dur="1822" tmFilter="0,0; 0.14,0.36; 0.43,0.73; 0.71,0.91; 1.0,1.0">
                                          <p:stCondLst>
                                            <p:cond delay="0"/>
                                          </p:stCondLst>
                                        </p:cTn>
                                        <p:tgtEl>
                                          <p:spTgt spid="23555">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23555">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23555">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23555">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23555">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23555">
                                            <p:txEl>
                                              <p:pRg st="3" end="3"/>
                                            </p:txEl>
                                          </p:spTgt>
                                        </p:tgtEl>
                                      </p:cBhvr>
                                      <p:to x="100000" y="60000"/>
                                    </p:animScale>
                                    <p:animScale>
                                      <p:cBhvr>
                                        <p:cTn id="62" dur="166" decel="50000">
                                          <p:stCondLst>
                                            <p:cond delay="676"/>
                                          </p:stCondLst>
                                        </p:cTn>
                                        <p:tgtEl>
                                          <p:spTgt spid="23555">
                                            <p:txEl>
                                              <p:pRg st="3" end="3"/>
                                            </p:txEl>
                                          </p:spTgt>
                                        </p:tgtEl>
                                      </p:cBhvr>
                                      <p:to x="100000" y="100000"/>
                                    </p:animScale>
                                    <p:animScale>
                                      <p:cBhvr>
                                        <p:cTn id="63" dur="26">
                                          <p:stCondLst>
                                            <p:cond delay="1312"/>
                                          </p:stCondLst>
                                        </p:cTn>
                                        <p:tgtEl>
                                          <p:spTgt spid="23555">
                                            <p:txEl>
                                              <p:pRg st="3" end="3"/>
                                            </p:txEl>
                                          </p:spTgt>
                                        </p:tgtEl>
                                      </p:cBhvr>
                                      <p:to x="100000" y="80000"/>
                                    </p:animScale>
                                    <p:animScale>
                                      <p:cBhvr>
                                        <p:cTn id="64" dur="166" decel="50000">
                                          <p:stCondLst>
                                            <p:cond delay="1338"/>
                                          </p:stCondLst>
                                        </p:cTn>
                                        <p:tgtEl>
                                          <p:spTgt spid="23555">
                                            <p:txEl>
                                              <p:pRg st="3" end="3"/>
                                            </p:txEl>
                                          </p:spTgt>
                                        </p:tgtEl>
                                      </p:cBhvr>
                                      <p:to x="100000" y="100000"/>
                                    </p:animScale>
                                    <p:animScale>
                                      <p:cBhvr>
                                        <p:cTn id="65" dur="26">
                                          <p:stCondLst>
                                            <p:cond delay="1642"/>
                                          </p:stCondLst>
                                        </p:cTn>
                                        <p:tgtEl>
                                          <p:spTgt spid="23555">
                                            <p:txEl>
                                              <p:pRg st="3" end="3"/>
                                            </p:txEl>
                                          </p:spTgt>
                                        </p:tgtEl>
                                      </p:cBhvr>
                                      <p:to x="100000" y="90000"/>
                                    </p:animScale>
                                    <p:animScale>
                                      <p:cBhvr>
                                        <p:cTn id="66" dur="166" decel="50000">
                                          <p:stCondLst>
                                            <p:cond delay="1668"/>
                                          </p:stCondLst>
                                        </p:cTn>
                                        <p:tgtEl>
                                          <p:spTgt spid="23555">
                                            <p:txEl>
                                              <p:pRg st="3" end="3"/>
                                            </p:txEl>
                                          </p:spTgt>
                                        </p:tgtEl>
                                      </p:cBhvr>
                                      <p:to x="100000" y="100000"/>
                                    </p:animScale>
                                    <p:animScale>
                                      <p:cBhvr>
                                        <p:cTn id="67" dur="26">
                                          <p:stCondLst>
                                            <p:cond delay="1808"/>
                                          </p:stCondLst>
                                        </p:cTn>
                                        <p:tgtEl>
                                          <p:spTgt spid="23555">
                                            <p:txEl>
                                              <p:pRg st="3" end="3"/>
                                            </p:txEl>
                                          </p:spTgt>
                                        </p:tgtEl>
                                      </p:cBhvr>
                                      <p:to x="100000" y="95000"/>
                                    </p:animScale>
                                    <p:animScale>
                                      <p:cBhvr>
                                        <p:cTn id="68" dur="166" decel="50000">
                                          <p:stCondLst>
                                            <p:cond delay="1834"/>
                                          </p:stCondLst>
                                        </p:cTn>
                                        <p:tgtEl>
                                          <p:spTgt spid="23555">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Getting down to it…</a:t>
            </a:r>
          </a:p>
        </p:txBody>
      </p:sp>
      <p:sp>
        <p:nvSpPr>
          <p:cNvPr id="3" name="Content Placeholder 2"/>
          <p:cNvSpPr>
            <a:spLocks noGrp="1"/>
          </p:cNvSpPr>
          <p:nvPr>
            <p:ph idx="1"/>
          </p:nvPr>
        </p:nvSpPr>
        <p:spPr/>
        <p:txBody>
          <a:bodyPr>
            <a:normAutofit fontScale="92500" lnSpcReduction="10000"/>
          </a:bodyPr>
          <a:lstStyle/>
          <a:p>
            <a:r>
              <a:rPr lang="en-GB" dirty="0"/>
              <a:t>You needn’t start at the very beginning –you might write the literature review first, for example, or leave your introduction until last.</a:t>
            </a:r>
          </a:p>
          <a:p>
            <a:r>
              <a:rPr lang="en-GB" dirty="0"/>
              <a:t>Consider where and when you write best.</a:t>
            </a:r>
          </a:p>
          <a:p>
            <a:r>
              <a:rPr lang="en-GB" dirty="0"/>
              <a:t>Take breaks, a breath of fresh air, a chat with friends, but make sure you set times and keep to these for when you plan to re-start writing </a:t>
            </a:r>
          </a:p>
          <a:p>
            <a:endParaRPr lang="en-GB" dirty="0"/>
          </a:p>
        </p:txBody>
      </p:sp>
    </p:spTree>
    <p:extLst>
      <p:ext uri="{BB962C8B-B14F-4D97-AF65-F5344CB8AC3E}">
        <p14:creationId xmlns:p14="http://schemas.microsoft.com/office/powerpoint/2010/main" val="121845242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Make it easy on yourself</a:t>
            </a:r>
          </a:p>
        </p:txBody>
      </p:sp>
      <p:sp>
        <p:nvSpPr>
          <p:cNvPr id="3" name="Content Placeholder 2"/>
          <p:cNvSpPr>
            <a:spLocks noGrp="1"/>
          </p:cNvSpPr>
          <p:nvPr>
            <p:ph idx="1"/>
          </p:nvPr>
        </p:nvSpPr>
        <p:spPr/>
        <p:txBody>
          <a:bodyPr>
            <a:normAutofit fontScale="77500" lnSpcReduction="20000"/>
          </a:bodyPr>
          <a:lstStyle/>
          <a:p>
            <a:r>
              <a:rPr lang="en-GB" dirty="0"/>
              <a:t>Keep the assignment in mind at all stages –what are you asked to do? What is your focus? </a:t>
            </a:r>
          </a:p>
          <a:p>
            <a:r>
              <a:rPr lang="en-GB" dirty="0"/>
              <a:t>Make sure your plan keeps your writing relevant to the question.</a:t>
            </a:r>
          </a:p>
          <a:p>
            <a:r>
              <a:rPr lang="en-GB" dirty="0"/>
              <a:t>Consider the resources you might draw upon to help you –readings, peers, tutors etc.</a:t>
            </a:r>
          </a:p>
          <a:p>
            <a:r>
              <a:rPr lang="en-GB" dirty="0"/>
              <a:t>Look at your feedback and use it to improve your work. </a:t>
            </a:r>
          </a:p>
          <a:p>
            <a:r>
              <a:rPr lang="en-GB" dirty="0"/>
              <a:t>Make sure that you are clear and concise in your writing and structure your assignment in a logical way. </a:t>
            </a:r>
          </a:p>
          <a:p>
            <a:r>
              <a:rPr lang="en-GB" dirty="0"/>
              <a:t>Reference accurately.</a:t>
            </a:r>
          </a:p>
        </p:txBody>
      </p:sp>
    </p:spTree>
    <p:extLst>
      <p:ext uri="{BB962C8B-B14F-4D97-AF65-F5344CB8AC3E}">
        <p14:creationId xmlns:p14="http://schemas.microsoft.com/office/powerpoint/2010/main" val="388799232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endParaRPr lang="en-US" dirty="0"/>
          </a:p>
        </p:txBody>
      </p:sp>
      <p:sp>
        <p:nvSpPr>
          <p:cNvPr id="3" name="Content Placeholder 2"/>
          <p:cNvSpPr>
            <a:spLocks noGrp="1"/>
          </p:cNvSpPr>
          <p:nvPr>
            <p:ph idx="1"/>
          </p:nvPr>
        </p:nvSpPr>
        <p:spPr>
          <a:xfrm>
            <a:off x="457200" y="1600201"/>
            <a:ext cx="8435280" cy="3917032"/>
          </a:xfrm>
        </p:spPr>
        <p:txBody>
          <a:bodyPr>
            <a:normAutofit/>
          </a:bodyPr>
          <a:lstStyle/>
          <a:p>
            <a:pPr marL="0" indent="0">
              <a:buNone/>
            </a:pPr>
            <a:r>
              <a:rPr lang="en-GB" sz="1800" dirty="0"/>
              <a:t>Pinker, S. (2014). </a:t>
            </a:r>
            <a:r>
              <a:rPr lang="en-GB" sz="1800" i="1" dirty="0"/>
              <a:t>The Thinking Person’s Guide to Writing in the 21</a:t>
            </a:r>
            <a:r>
              <a:rPr lang="en-GB" sz="1800" i="1" baseline="30000" dirty="0"/>
              <a:t>st</a:t>
            </a:r>
            <a:r>
              <a:rPr lang="en-GB" sz="1800" i="1" dirty="0"/>
              <a:t> Century</a:t>
            </a:r>
            <a:r>
              <a:rPr lang="en-GB" sz="1800" dirty="0"/>
              <a:t>. </a:t>
            </a:r>
            <a:r>
              <a:rPr lang="en-GB" sz="1800" dirty="0" err="1"/>
              <a:t>London:Penguin</a:t>
            </a:r>
            <a:endParaRPr lang="en-GB" sz="1800" dirty="0"/>
          </a:p>
          <a:p>
            <a:pPr marL="0" indent="0">
              <a:buNone/>
            </a:pPr>
            <a:r>
              <a:rPr lang="en-US" sz="1800" dirty="0" err="1"/>
              <a:t>Myhill</a:t>
            </a:r>
            <a:r>
              <a:rPr lang="en-US" sz="1800" dirty="0"/>
              <a:t>, D. </a:t>
            </a:r>
            <a:r>
              <a:rPr lang="en-US" sz="1800" dirty="0" err="1"/>
              <a:t>A.,and</a:t>
            </a:r>
            <a:r>
              <a:rPr lang="en-US" sz="1800" dirty="0"/>
              <a:t>  Fisher, R. (2010) ‘Writing development: cognitive, sociocultural and linguistic perspectives’, </a:t>
            </a:r>
            <a:r>
              <a:rPr lang="en-US" sz="1800" i="1" dirty="0"/>
              <a:t>Journal of Research in Reading</a:t>
            </a:r>
            <a:r>
              <a:rPr lang="en-US" sz="1800" dirty="0"/>
              <a:t> , Volume 33, Issue 1, pp1-3.</a:t>
            </a:r>
          </a:p>
          <a:p>
            <a:pPr marL="0" indent="0">
              <a:buNone/>
            </a:pPr>
            <a:r>
              <a:rPr lang="en-GB" sz="1800" i="1" dirty="0"/>
              <a:t>Writing a Journal Article </a:t>
            </a:r>
            <a:r>
              <a:rPr lang="en-GB" sz="1800" dirty="0"/>
              <a:t>presentation given by Dr Catriona Ryan at UWTSD 2015</a:t>
            </a:r>
            <a:endParaRPr lang="en-US" sz="1800" dirty="0"/>
          </a:p>
        </p:txBody>
      </p:sp>
    </p:spTree>
    <p:extLst>
      <p:ext uri="{BB962C8B-B14F-4D97-AF65-F5344CB8AC3E}">
        <p14:creationId xmlns:p14="http://schemas.microsoft.com/office/powerpoint/2010/main" val="35064894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4321</TotalTime>
  <Words>2984</Words>
  <Application>Microsoft Office PowerPoint</Application>
  <PresentationFormat>On-screen Show (4:3)</PresentationFormat>
  <Paragraphs>289</Paragraphs>
  <Slides>71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71</vt:i4>
      </vt:variant>
    </vt:vector>
  </HeadingPairs>
  <TitlesOfParts>
    <vt:vector size="77" baseType="lpstr">
      <vt:lpstr>ＭＳ Ｐゴシック</vt:lpstr>
      <vt:lpstr>Arial</vt:lpstr>
      <vt:lpstr>Bradley Hand ITC</vt:lpstr>
      <vt:lpstr>Calibri</vt:lpstr>
      <vt:lpstr>Myriad Pro</vt:lpstr>
      <vt:lpstr>20140311PresentationUWTSDTemplate</vt:lpstr>
      <vt:lpstr>Academic writing</vt:lpstr>
      <vt:lpstr>In this lecture you will:</vt:lpstr>
      <vt:lpstr>What’s the problem?</vt:lpstr>
      <vt:lpstr>Get started</vt:lpstr>
      <vt:lpstr>Accept this…</vt:lpstr>
      <vt:lpstr>The diver</vt:lpstr>
      <vt:lpstr>The patchworker</vt:lpstr>
      <vt:lpstr>The architect</vt:lpstr>
      <vt:lpstr>The grand planner</vt:lpstr>
      <vt:lpstr>Identifying your writing style</vt:lpstr>
      <vt:lpstr> Writing Apprehension</vt:lpstr>
      <vt:lpstr>What suits you?</vt:lpstr>
      <vt:lpstr>Reducing Writing Apprehension</vt:lpstr>
      <vt:lpstr>My argument</vt:lpstr>
      <vt:lpstr>One line</vt:lpstr>
      <vt:lpstr>Get sorted with the sub-topics</vt:lpstr>
      <vt:lpstr>Mind Maps: Subtopics</vt:lpstr>
      <vt:lpstr>For example</vt:lpstr>
      <vt:lpstr>Go through each sub-topic </vt:lpstr>
      <vt:lpstr>Sub-topic paragraphs</vt:lpstr>
      <vt:lpstr>Good writers use paragraphs well </vt:lpstr>
      <vt:lpstr>Main text</vt:lpstr>
      <vt:lpstr>The introduction.  </vt:lpstr>
      <vt:lpstr>The main body</vt:lpstr>
      <vt:lpstr>Flow of information in paragraphs</vt:lpstr>
      <vt:lpstr>Flow of information in paragraphs</vt:lpstr>
      <vt:lpstr>PowerPoint Presentation</vt:lpstr>
      <vt:lpstr>The conclusion</vt:lpstr>
      <vt:lpstr>Topic sentences</vt:lpstr>
      <vt:lpstr>Good features</vt:lpstr>
      <vt:lpstr>Good or bad topic sentence</vt:lpstr>
      <vt:lpstr>What about this?</vt:lpstr>
      <vt:lpstr>Better?</vt:lpstr>
      <vt:lpstr>Example in context…</vt:lpstr>
      <vt:lpstr>Better?</vt:lpstr>
      <vt:lpstr>Not good</vt:lpstr>
      <vt:lpstr>Avoid</vt:lpstr>
      <vt:lpstr>Subtopic/Paragraph Organisation</vt:lpstr>
      <vt:lpstr>Make sure the topic sentences signal a logical argument</vt:lpstr>
      <vt:lpstr>So far…</vt:lpstr>
      <vt:lpstr>Paragraphs</vt:lpstr>
      <vt:lpstr>Writing a good critical paragraph</vt:lpstr>
      <vt:lpstr>Ignore writing style till the end</vt:lpstr>
      <vt:lpstr>Voice</vt:lpstr>
      <vt:lpstr>Language for audience and purpose</vt:lpstr>
      <vt:lpstr>Clear and Concise</vt:lpstr>
      <vt:lpstr>Precise and specific</vt:lpstr>
      <vt:lpstr>Illustrate with  concrete examples</vt:lpstr>
      <vt:lpstr>Tentative Language</vt:lpstr>
      <vt:lpstr>Choose the right vocabulary</vt:lpstr>
      <vt:lpstr>Never stereotype or offend</vt:lpstr>
      <vt:lpstr>Comma splicing</vt:lpstr>
      <vt:lpstr>Examples of comma splicing</vt:lpstr>
      <vt:lpstr>Don’t throw away marks</vt:lpstr>
      <vt:lpstr>Referencing</vt:lpstr>
      <vt:lpstr> Introduction: Second last action</vt:lpstr>
      <vt:lpstr>Introduction</vt:lpstr>
      <vt:lpstr>End of the introduction: invite the reader in.</vt:lpstr>
      <vt:lpstr>Finally Track Back</vt:lpstr>
      <vt:lpstr>Build the assignment structure</vt:lpstr>
      <vt:lpstr>Build the assignment structure</vt:lpstr>
      <vt:lpstr>Remember</vt:lpstr>
      <vt:lpstr>Consider</vt:lpstr>
      <vt:lpstr>Consider instead…</vt:lpstr>
      <vt:lpstr>PowerPoint Presentation</vt:lpstr>
      <vt:lpstr>PowerPoint Presentation</vt:lpstr>
      <vt:lpstr>PowerPoint Presentation</vt:lpstr>
      <vt:lpstr>Getting down to it…</vt:lpstr>
      <vt:lpstr>Getting down to it…</vt:lpstr>
      <vt:lpstr>Make it easy on yourself</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Angella Cooze</cp:lastModifiedBy>
  <cp:revision>81</cp:revision>
  <cp:lastPrinted>2016-02-21T17:42:36Z</cp:lastPrinted>
  <dcterms:created xsi:type="dcterms:W3CDTF">2015-04-14T15:21:28Z</dcterms:created>
  <dcterms:modified xsi:type="dcterms:W3CDTF">2019-10-21T12:10:15Z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