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handoutMasterIdLst>
    <p:handoutMasterId r:id="rId23"/>
  </p:handoutMasterIdLst>
  <p:sldIdLst>
    <p:sldId id="257" r:id="rId2"/>
    <p:sldId id="272" r:id="rId3"/>
    <p:sldId id="285" r:id="rId4"/>
    <p:sldId id="273" r:id="rId5"/>
    <p:sldId id="265" r:id="rId6"/>
    <p:sldId id="275" r:id="rId7"/>
    <p:sldId id="274" r:id="rId8"/>
    <p:sldId id="278" r:id="rId9"/>
    <p:sldId id="279" r:id="rId10"/>
    <p:sldId id="280" r:id="rId11"/>
    <p:sldId id="281" r:id="rId12"/>
    <p:sldId id="282" r:id="rId13"/>
    <p:sldId id="286" r:id="rId14"/>
    <p:sldId id="276" r:id="rId15"/>
    <p:sldId id="277" r:id="rId16"/>
    <p:sldId id="283" r:id="rId17"/>
    <p:sldId id="268" r:id="rId18"/>
    <p:sldId id="271" r:id="rId19"/>
    <p:sldId id="284" r:id="rId20"/>
    <p:sldId id="27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03447BB-5D67-496B-8E87-E561075AD55C}">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7" autoAdjust="0"/>
    <p:restoredTop sz="94660"/>
  </p:normalViewPr>
  <p:slideViewPr>
    <p:cSldViewPr>
      <p:cViewPr varScale="1">
        <p:scale>
          <a:sx n="86" d="100"/>
          <a:sy n="86" d="100"/>
        </p:scale>
        <p:origin x="422" y="58"/>
      </p:cViewPr>
      <p:guideLst/>
    </p:cSldViewPr>
  </p:slideViewPr>
  <p:notesTextViewPr>
    <p:cViewPr>
      <p:scale>
        <a:sx n="1" d="1"/>
        <a:sy n="1" d="1"/>
      </p:scale>
      <p:origin x="0" y="0"/>
    </p:cViewPr>
  </p:notesTextViewPr>
  <p:notesViewPr>
    <p:cSldViewPr>
      <p:cViewPr varScale="1">
        <p:scale>
          <a:sx n="95" d="100"/>
          <a:sy n="95" d="100"/>
        </p:scale>
        <p:origin x="696"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8DE8356-FFDA-4E74-B804-79023C7DD259}" type="datetimeFigureOut">
              <a:rPr lang="en-US" smtClean="0"/>
              <a:t>5/19/2021</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CB32D8-F2D2-4D01-80A9-88F3B128AE75}" type="slidenum">
              <a:rPr lang="en-US" smtClean="0"/>
              <a:t>‹#›</a:t>
            </a:fld>
            <a:endParaRPr lang="en-US"/>
          </a:p>
        </p:txBody>
      </p:sp>
    </p:spTree>
    <p:extLst>
      <p:ext uri="{BB962C8B-B14F-4D97-AF65-F5344CB8AC3E}">
        <p14:creationId xmlns:p14="http://schemas.microsoft.com/office/powerpoint/2010/main" val="21908472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3DDCE7-616C-4285-A468-7301F171BC93}" type="datetimeFigureOut">
              <a:rPr lang="en-US" smtClean="0"/>
              <a:t>5/19/2021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C1D8F7-2BDD-4C56-98AF-2E212EF349F3}" type="slidenum">
              <a:rPr lang="en-US" smtClean="0"/>
              <a:t>‹#›</a:t>
            </a:fld>
            <a:endParaRPr lang="en-US"/>
          </a:p>
        </p:txBody>
      </p:sp>
    </p:spTree>
    <p:extLst>
      <p:ext uri="{BB962C8B-B14F-4D97-AF65-F5344CB8AC3E}">
        <p14:creationId xmlns:p14="http://schemas.microsoft.com/office/powerpoint/2010/main" val="2107619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638800" y="304801"/>
            <a:ext cx="5486400" cy="2514599"/>
          </a:xfrm>
        </p:spPr>
        <p:txBody>
          <a:bodyPr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5638800" y="2895600"/>
            <a:ext cx="5486400" cy="914400"/>
          </a:xfrm>
        </p:spPr>
        <p:txBody>
          <a:bodyPr/>
          <a:lstStyle>
            <a:lvl1pPr marL="0" indent="0" algn="l">
              <a:spcBef>
                <a:spcPts val="1200"/>
              </a:spcBef>
              <a:buNone/>
              <a:defRPr sz="2400">
                <a:solidFill>
                  <a:schemeClr val="bg2">
                    <a:lumMod val="25000"/>
                    <a:lumOff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2053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62EC29-B8C5-4C7A-B6DA-418494D5CB21}" type="datetimeFigureOut">
              <a:rPr lang="en-US" smtClean="0"/>
              <a:t>5/19/2021</a:t>
            </a:fld>
            <a:endParaRPr lang="en-US"/>
          </a:p>
        </p:txBody>
      </p:sp>
      <p:sp>
        <p:nvSpPr>
          <p:cNvPr id="6" name="Slide Number Placeholder 5"/>
          <p:cNvSpPr>
            <a:spLocks noGrp="1"/>
          </p:cNvSpPr>
          <p:nvPr>
            <p:ph type="sldNum" sz="quarter" idx="12"/>
          </p:nvPr>
        </p:nvSpPr>
        <p:spPr/>
        <p:txBody>
          <a:bodyPr/>
          <a:lstStyle/>
          <a:p>
            <a:fld id="{F9043838-BFF5-400C-B067-3DF4A5F395D6}" type="slidenum">
              <a:rPr lang="en-US" smtClean="0"/>
              <a:t>‹#›</a:t>
            </a:fld>
            <a:endParaRPr lang="en-US"/>
          </a:p>
        </p:txBody>
      </p:sp>
    </p:spTree>
    <p:extLst>
      <p:ext uri="{BB962C8B-B14F-4D97-AF65-F5344CB8AC3E}">
        <p14:creationId xmlns:p14="http://schemas.microsoft.com/office/powerpoint/2010/main" val="3273009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0450" y="1676401"/>
            <a:ext cx="10058400" cy="1752600"/>
          </a:xfrm>
        </p:spPr>
        <p:txBody>
          <a:bodyPr anchor="b">
            <a:normAutofit/>
          </a:bodyPr>
          <a:lstStyle>
            <a:lvl1pPr>
              <a:defRPr sz="4800"/>
            </a:lvl1pPr>
          </a:lstStyle>
          <a:p>
            <a:r>
              <a:rPr lang="en-US"/>
              <a:t>Click to edit Master title style</a:t>
            </a:r>
          </a:p>
        </p:txBody>
      </p:sp>
      <p:sp>
        <p:nvSpPr>
          <p:cNvPr id="3" name="Text Placeholder 2"/>
          <p:cNvSpPr>
            <a:spLocks noGrp="1"/>
          </p:cNvSpPr>
          <p:nvPr>
            <p:ph type="body" idx="1"/>
          </p:nvPr>
        </p:nvSpPr>
        <p:spPr>
          <a:xfrm>
            <a:off x="1060450" y="3581400"/>
            <a:ext cx="10058400" cy="1143000"/>
          </a:xfrm>
        </p:spPr>
        <p:txBody>
          <a:bodyPr/>
          <a:lstStyle>
            <a:lvl1pPr marL="0" indent="0">
              <a:spcBef>
                <a:spcPts val="1200"/>
              </a:spcBef>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62EC29-B8C5-4C7A-B6DA-418494D5CB21}" type="datetimeFigureOut">
              <a:rPr lang="en-US" smtClean="0"/>
              <a:t>5/19/2021</a:t>
            </a:fld>
            <a:endParaRPr lang="en-US"/>
          </a:p>
        </p:txBody>
      </p:sp>
      <p:sp>
        <p:nvSpPr>
          <p:cNvPr id="6" name="Slide Number Placeholder 5"/>
          <p:cNvSpPr>
            <a:spLocks noGrp="1"/>
          </p:cNvSpPr>
          <p:nvPr>
            <p:ph type="sldNum" sz="quarter" idx="12"/>
          </p:nvPr>
        </p:nvSpPr>
        <p:spPr/>
        <p:txBody>
          <a:bodyPr/>
          <a:lstStyle/>
          <a:p>
            <a:fld id="{F9043838-BFF5-400C-B067-3DF4A5F395D6}" type="slidenum">
              <a:rPr lang="en-US" smtClean="0"/>
              <a:t>‹#›</a:t>
            </a:fld>
            <a:endParaRPr lang="en-US"/>
          </a:p>
        </p:txBody>
      </p:sp>
    </p:spTree>
    <p:extLst>
      <p:ext uri="{BB962C8B-B14F-4D97-AF65-F5344CB8AC3E}">
        <p14:creationId xmlns:p14="http://schemas.microsoft.com/office/powerpoint/2010/main" val="415665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1676401"/>
            <a:ext cx="484632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78880" y="1676401"/>
            <a:ext cx="484632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62EC29-B8C5-4C7A-B6DA-418494D5CB21}" type="datetimeFigureOut">
              <a:rPr lang="en-US" smtClean="0"/>
              <a:t>5/19/2021</a:t>
            </a:fld>
            <a:endParaRPr lang="en-US"/>
          </a:p>
        </p:txBody>
      </p:sp>
      <p:sp>
        <p:nvSpPr>
          <p:cNvPr id="7" name="Slide Number Placeholder 6"/>
          <p:cNvSpPr>
            <a:spLocks noGrp="1"/>
          </p:cNvSpPr>
          <p:nvPr>
            <p:ph type="sldNum" sz="quarter" idx="12"/>
          </p:nvPr>
        </p:nvSpPr>
        <p:spPr/>
        <p:txBody>
          <a:bodyPr/>
          <a:lstStyle/>
          <a:p>
            <a:fld id="{F9043838-BFF5-400C-B067-3DF4A5F395D6}" type="slidenum">
              <a:rPr lang="en-US" smtClean="0"/>
              <a:t>‹#›</a:t>
            </a:fld>
            <a:endParaRPr lang="en-US"/>
          </a:p>
        </p:txBody>
      </p:sp>
    </p:spTree>
    <p:extLst>
      <p:ext uri="{BB962C8B-B14F-4D97-AF65-F5344CB8AC3E}">
        <p14:creationId xmlns:p14="http://schemas.microsoft.com/office/powerpoint/2010/main" val="3390256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1681163"/>
            <a:ext cx="4846320" cy="823912"/>
          </a:xfrm>
        </p:spPr>
        <p:txBody>
          <a:bodyPr anchor="ctr"/>
          <a:lstStyle>
            <a:lvl1pPr marL="0" indent="0">
              <a:buNone/>
              <a:defRPr sz="2400" b="0">
                <a:solidFill>
                  <a:schemeClr val="bg2">
                    <a:lumMod val="50000"/>
                    <a:lumOff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6800" y="2505075"/>
            <a:ext cx="4846320" cy="3514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78880" y="1681163"/>
            <a:ext cx="4846320" cy="823912"/>
          </a:xfrm>
        </p:spPr>
        <p:txBody>
          <a:bodyPr anchor="ctr"/>
          <a:lstStyle>
            <a:lvl1pPr marL="0" indent="0">
              <a:buNone/>
              <a:defRPr sz="2400" b="0">
                <a:solidFill>
                  <a:schemeClr val="bg2">
                    <a:lumMod val="50000"/>
                    <a:lumOff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505075"/>
            <a:ext cx="4846320" cy="3514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3762EC29-B8C5-4C7A-B6DA-418494D5CB21}" type="datetimeFigureOut">
              <a:rPr lang="en-US" smtClean="0"/>
              <a:t>5/19/2021</a:t>
            </a:fld>
            <a:endParaRPr lang="en-US"/>
          </a:p>
        </p:txBody>
      </p:sp>
      <p:sp>
        <p:nvSpPr>
          <p:cNvPr id="9" name="Slide Number Placeholder 8"/>
          <p:cNvSpPr>
            <a:spLocks noGrp="1"/>
          </p:cNvSpPr>
          <p:nvPr>
            <p:ph type="sldNum" sz="quarter" idx="12"/>
          </p:nvPr>
        </p:nvSpPr>
        <p:spPr/>
        <p:txBody>
          <a:bodyPr/>
          <a:lstStyle/>
          <a:p>
            <a:fld id="{F9043838-BFF5-400C-B067-3DF4A5F395D6}" type="slidenum">
              <a:rPr lang="en-US" smtClean="0"/>
              <a:t>‹#›</a:t>
            </a:fld>
            <a:endParaRPr lang="en-US"/>
          </a:p>
        </p:txBody>
      </p:sp>
    </p:spTree>
    <p:extLst>
      <p:ext uri="{BB962C8B-B14F-4D97-AF65-F5344CB8AC3E}">
        <p14:creationId xmlns:p14="http://schemas.microsoft.com/office/powerpoint/2010/main" val="692426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3762EC29-B8C5-4C7A-B6DA-418494D5CB21}" type="datetimeFigureOut">
              <a:rPr lang="en-US" smtClean="0"/>
              <a:t>5/19/2021</a:t>
            </a:fld>
            <a:endParaRPr lang="en-US"/>
          </a:p>
        </p:txBody>
      </p:sp>
      <p:sp>
        <p:nvSpPr>
          <p:cNvPr id="5" name="Slide Number Placeholder 4"/>
          <p:cNvSpPr>
            <a:spLocks noGrp="1"/>
          </p:cNvSpPr>
          <p:nvPr>
            <p:ph type="sldNum" sz="quarter" idx="12"/>
          </p:nvPr>
        </p:nvSpPr>
        <p:spPr/>
        <p:txBody>
          <a:bodyPr/>
          <a:lstStyle/>
          <a:p>
            <a:fld id="{F9043838-BFF5-400C-B067-3DF4A5F395D6}" type="slidenum">
              <a:rPr lang="en-US" smtClean="0"/>
              <a:t>‹#›</a:t>
            </a:fld>
            <a:endParaRPr lang="en-US"/>
          </a:p>
        </p:txBody>
      </p:sp>
    </p:spTree>
    <p:extLst>
      <p:ext uri="{BB962C8B-B14F-4D97-AF65-F5344CB8AC3E}">
        <p14:creationId xmlns:p14="http://schemas.microsoft.com/office/powerpoint/2010/main" val="3810930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3762EC29-B8C5-4C7A-B6DA-418494D5CB21}" type="datetimeFigureOut">
              <a:rPr lang="en-US" smtClean="0"/>
              <a:t>5/19/2021</a:t>
            </a:fld>
            <a:endParaRPr lang="en-US"/>
          </a:p>
        </p:txBody>
      </p:sp>
      <p:sp>
        <p:nvSpPr>
          <p:cNvPr id="4" name="Slide Number Placeholder 3"/>
          <p:cNvSpPr>
            <a:spLocks noGrp="1"/>
          </p:cNvSpPr>
          <p:nvPr>
            <p:ph type="sldNum" sz="quarter" idx="12"/>
          </p:nvPr>
        </p:nvSpPr>
        <p:spPr/>
        <p:txBody>
          <a:bodyPr/>
          <a:lstStyle/>
          <a:p>
            <a:fld id="{F9043838-BFF5-400C-B067-3DF4A5F395D6}" type="slidenum">
              <a:rPr lang="en-US" smtClean="0"/>
              <a:t>‹#›</a:t>
            </a:fld>
            <a:endParaRPr lang="en-US"/>
          </a:p>
        </p:txBody>
      </p:sp>
    </p:spTree>
    <p:extLst>
      <p:ext uri="{BB962C8B-B14F-4D97-AF65-F5344CB8AC3E}">
        <p14:creationId xmlns:p14="http://schemas.microsoft.com/office/powerpoint/2010/main" val="2351200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7467600" cy="685800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24800" y="838200"/>
            <a:ext cx="3657600" cy="2133600"/>
          </a:xfrm>
        </p:spPr>
        <p:txBody>
          <a:bodyPr anchor="b">
            <a:normAutofit/>
          </a:bodyPr>
          <a:lstStyle>
            <a:lvl1pPr>
              <a:defRPr sz="3600"/>
            </a:lvl1pPr>
          </a:lstStyle>
          <a:p>
            <a:r>
              <a:rPr lang="en-US"/>
              <a:t>Click to edit Master title style</a:t>
            </a:r>
          </a:p>
        </p:txBody>
      </p:sp>
      <p:sp>
        <p:nvSpPr>
          <p:cNvPr id="3" name="Content Placeholder 2"/>
          <p:cNvSpPr>
            <a:spLocks noGrp="1"/>
          </p:cNvSpPr>
          <p:nvPr>
            <p:ph idx="1"/>
          </p:nvPr>
        </p:nvSpPr>
        <p:spPr>
          <a:xfrm>
            <a:off x="609600" y="838200"/>
            <a:ext cx="6172200" cy="5181601"/>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924802" y="3124200"/>
            <a:ext cx="3657600" cy="2895600"/>
          </a:xfrm>
        </p:spPr>
        <p:txBody>
          <a:bodyPr>
            <a:normAutofit/>
          </a:bodyPr>
          <a:lstStyle>
            <a:lvl1pPr marL="0" indent="0">
              <a:spcBef>
                <a:spcPts val="1200"/>
              </a:spcBef>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79593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924800" y="838200"/>
            <a:ext cx="3657600" cy="2133600"/>
          </a:xfrm>
        </p:spPr>
        <p:txBody>
          <a:bodyPr anchor="b">
            <a:normAutofit/>
          </a:bodyPr>
          <a:lstStyle>
            <a:lvl1pPr>
              <a:defRPr sz="3600"/>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0" y="0"/>
            <a:ext cx="7239000" cy="6858000"/>
          </a:xfrm>
          <a:solidFill>
            <a:schemeClr val="bg1"/>
          </a:solidFill>
        </p:spPr>
        <p:txBody>
          <a:bodyPr tIns="36576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924801" y="3124200"/>
            <a:ext cx="3657600" cy="2895600"/>
          </a:xfrm>
        </p:spPr>
        <p:txBody>
          <a:bodyPr>
            <a:normAutofit/>
          </a:bodyPr>
          <a:lstStyle>
            <a:lvl1pPr marL="0" indent="0">
              <a:spcBef>
                <a:spcPts val="1200"/>
              </a:spcBef>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Rectangle 7"/>
          <p:cNvSpPr/>
          <p:nvPr/>
        </p:nvSpPr>
        <p:spPr>
          <a:xfrm>
            <a:off x="7239000" y="0"/>
            <a:ext cx="228600" cy="685800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411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62EC29-B8C5-4C7A-B6DA-418494D5CB21}" type="datetimeFigureOut">
              <a:rPr lang="en-US" smtClean="0"/>
              <a:t>5/19/2021</a:t>
            </a:fld>
            <a:endParaRPr lang="en-US"/>
          </a:p>
        </p:txBody>
      </p:sp>
      <p:sp>
        <p:nvSpPr>
          <p:cNvPr id="6" name="Slide Number Placeholder 5"/>
          <p:cNvSpPr>
            <a:spLocks noGrp="1"/>
          </p:cNvSpPr>
          <p:nvPr>
            <p:ph type="sldNum" sz="quarter" idx="12"/>
          </p:nvPr>
        </p:nvSpPr>
        <p:spPr/>
        <p:txBody>
          <a:bodyPr/>
          <a:lstStyle/>
          <a:p>
            <a:fld id="{F9043838-BFF5-400C-B067-3DF4A5F395D6}" type="slidenum">
              <a:rPr lang="en-US" smtClean="0"/>
              <a:t>‹#›</a:t>
            </a:fld>
            <a:endParaRPr lang="en-US"/>
          </a:p>
        </p:txBody>
      </p:sp>
    </p:spTree>
    <p:extLst>
      <p:ext uri="{BB962C8B-B14F-4D97-AF65-F5344CB8AC3E}">
        <p14:creationId xmlns:p14="http://schemas.microsoft.com/office/powerpoint/2010/main" val="3174512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6400" y="365125"/>
            <a:ext cx="1828800" cy="565467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365125"/>
            <a:ext cx="8001000" cy="5654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762EC29-B8C5-4C7A-B6DA-418494D5CB21}" type="datetimeFigureOut">
              <a:rPr lang="en-US" smtClean="0"/>
              <a:t>5/19/2021</a:t>
            </a:fld>
            <a:endParaRPr lang="en-US"/>
          </a:p>
        </p:txBody>
      </p:sp>
      <p:sp>
        <p:nvSpPr>
          <p:cNvPr id="6" name="Slide Number Placeholder 5"/>
          <p:cNvSpPr>
            <a:spLocks noGrp="1"/>
          </p:cNvSpPr>
          <p:nvPr>
            <p:ph type="sldNum" sz="quarter" idx="12"/>
          </p:nvPr>
        </p:nvSpPr>
        <p:spPr/>
        <p:txBody>
          <a:bodyPr/>
          <a:lstStyle/>
          <a:p>
            <a:fld id="{F9043838-BFF5-400C-B067-3DF4A5F395D6}" type="slidenum">
              <a:rPr lang="en-US" smtClean="0"/>
              <a:t>‹#›</a:t>
            </a:fld>
            <a:endParaRPr lang="en-US"/>
          </a:p>
        </p:txBody>
      </p:sp>
    </p:spTree>
    <p:extLst>
      <p:ext uri="{BB962C8B-B14F-4D97-AF65-F5344CB8AC3E}">
        <p14:creationId xmlns:p14="http://schemas.microsoft.com/office/powerpoint/2010/main" val="447379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6800" y="304800"/>
            <a:ext cx="10058400" cy="114300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66800" y="1676400"/>
            <a:ext cx="10058400" cy="4343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1070918" y="6392562"/>
            <a:ext cx="7082481" cy="180976"/>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dirty="0"/>
              <a:t>Add a footer</a:t>
            </a:r>
          </a:p>
        </p:txBody>
      </p:sp>
      <p:sp>
        <p:nvSpPr>
          <p:cNvPr id="4" name="Date Placeholder 3"/>
          <p:cNvSpPr>
            <a:spLocks noGrp="1"/>
          </p:cNvSpPr>
          <p:nvPr>
            <p:ph type="dt" sz="half" idx="2"/>
          </p:nvPr>
        </p:nvSpPr>
        <p:spPr>
          <a:xfrm>
            <a:off x="8534400" y="6392562"/>
            <a:ext cx="1295400" cy="180976"/>
          </a:xfrm>
          <a:prstGeom prst="rect">
            <a:avLst/>
          </a:prstGeom>
        </p:spPr>
        <p:txBody>
          <a:bodyPr vert="horz" lIns="91440" tIns="45720" rIns="91440" bIns="45720" rtlCol="0" anchor="ctr"/>
          <a:lstStyle>
            <a:lvl1pPr algn="r">
              <a:defRPr sz="1100">
                <a:solidFill>
                  <a:schemeClr val="tx1">
                    <a:tint val="75000"/>
                  </a:schemeClr>
                </a:solidFill>
              </a:defRPr>
            </a:lvl1pPr>
          </a:lstStyle>
          <a:p>
            <a:fld id="{3762EC29-B8C5-4C7A-B6DA-418494D5CB21}" type="datetimeFigureOut">
              <a:rPr lang="en-US" smtClean="0"/>
              <a:pPr/>
              <a:t>5/19/2021</a:t>
            </a:fld>
            <a:endParaRPr lang="en-US"/>
          </a:p>
        </p:txBody>
      </p:sp>
      <p:sp>
        <p:nvSpPr>
          <p:cNvPr id="6" name="Slide Number Placeholder 5"/>
          <p:cNvSpPr>
            <a:spLocks noGrp="1"/>
          </p:cNvSpPr>
          <p:nvPr>
            <p:ph type="sldNum" sz="quarter" idx="4"/>
          </p:nvPr>
        </p:nvSpPr>
        <p:spPr>
          <a:xfrm>
            <a:off x="10058400" y="6392562"/>
            <a:ext cx="1066800" cy="180976"/>
          </a:xfrm>
          <a:prstGeom prst="rect">
            <a:avLst/>
          </a:prstGeom>
        </p:spPr>
        <p:txBody>
          <a:bodyPr vert="horz" lIns="91440" tIns="45720" rIns="91440" bIns="45720" rtlCol="0" anchor="ctr"/>
          <a:lstStyle>
            <a:lvl1pPr algn="r">
              <a:defRPr sz="1100">
                <a:solidFill>
                  <a:schemeClr val="tx1">
                    <a:tint val="75000"/>
                  </a:schemeClr>
                </a:solidFill>
              </a:defRPr>
            </a:lvl1pPr>
          </a:lstStyle>
          <a:p>
            <a:fld id="{F9043838-BFF5-400C-B067-3DF4A5F395D6}" type="slidenum">
              <a:rPr lang="en-US" smtClean="0"/>
              <a:pPr/>
              <a:t>‹#›</a:t>
            </a:fld>
            <a:endParaRPr lang="en-US"/>
          </a:p>
        </p:txBody>
      </p:sp>
    </p:spTree>
    <p:extLst>
      <p:ext uri="{BB962C8B-B14F-4D97-AF65-F5344CB8AC3E}">
        <p14:creationId xmlns:p14="http://schemas.microsoft.com/office/powerpoint/2010/main" val="2569209519"/>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Arial" panose="020B0604020202020204"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1200"/>
        </a:spcBef>
        <a:buFont typeface="Arial" panose="020B0604020202020204" pitchFamily="34" charset="0"/>
        <a:buChar char="•"/>
        <a:defRPr sz="2000" kern="1200">
          <a:solidFill>
            <a:schemeClr val="tx1"/>
          </a:solidFill>
          <a:latin typeface="+mn-lt"/>
          <a:ea typeface="+mn-ea"/>
          <a:cs typeface="+mn-cs"/>
        </a:defRPr>
      </a:lvl2pPr>
      <a:lvl3pPr marL="777240" indent="-228600" algn="l" defTabSz="914400" rtl="0" eaLnBrk="1" latinLnBrk="0" hangingPunct="1">
        <a:lnSpc>
          <a:spcPct val="90000"/>
        </a:lnSpc>
        <a:spcBef>
          <a:spcPts val="600"/>
        </a:spcBef>
        <a:buFont typeface="Arial" panose="020B0604020202020204" pitchFamily="34" charset="0"/>
        <a:buChar char="•"/>
        <a:defRPr sz="1800" kern="1200">
          <a:solidFill>
            <a:schemeClr val="tx1"/>
          </a:solidFill>
          <a:latin typeface="+mn-lt"/>
          <a:ea typeface="+mn-ea"/>
          <a:cs typeface="+mn-cs"/>
        </a:defRPr>
      </a:lvl3pPr>
      <a:lvl4pPr marL="105156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4pPr>
      <a:lvl5pPr marL="132588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5pPr>
      <a:lvl6pPr marL="16002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6pPr>
      <a:lvl7pPr marL="187452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7pPr>
      <a:lvl8pPr marL="214884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8pPr>
      <a:lvl9pPr marL="242316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belbin.com/about/why-use-belbin" TargetMode="Externa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1.png"/><Relationship Id="rId1" Type="http://schemas.openxmlformats.org/officeDocument/2006/relationships/slideLayout" Target="../slideLayouts/slideLayout2.xml"/><Relationship Id="rId5" Type="http://schemas.microsoft.com/office/2007/relationships/hdphoto" Target="../media/hdphoto6.wdp"/><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t>How effective is teamwork?</a:t>
            </a:r>
          </a:p>
        </p:txBody>
      </p:sp>
      <p:sp>
        <p:nvSpPr>
          <p:cNvPr id="3" name="Subtitle 2"/>
          <p:cNvSpPr>
            <a:spLocks noGrp="1"/>
          </p:cNvSpPr>
          <p:nvPr>
            <p:ph type="subTitle" idx="1"/>
          </p:nvPr>
        </p:nvSpPr>
        <p:spPr/>
        <p:txBody>
          <a:bodyPr>
            <a:noAutofit/>
          </a:bodyPr>
          <a:lstStyle/>
          <a:p>
            <a:r>
              <a:rPr lang="en-US" sz="2000" dirty="0"/>
              <a:t>Shanice Taylor - 2017374</a:t>
            </a:r>
          </a:p>
          <a:p>
            <a:r>
              <a:rPr lang="en-US" sz="2000" dirty="0"/>
              <a:t>University of Wales Trinity St David’s College</a:t>
            </a:r>
          </a:p>
          <a:p>
            <a:r>
              <a:rPr lang="en-US" sz="2000" dirty="0"/>
              <a:t>BMSK4002</a:t>
            </a:r>
          </a:p>
        </p:txBody>
      </p:sp>
    </p:spTree>
    <p:extLst>
      <p:ext uri="{BB962C8B-B14F-4D97-AF65-F5344CB8AC3E}">
        <p14:creationId xmlns:p14="http://schemas.microsoft.com/office/powerpoint/2010/main" val="5760909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par>
                                <p:cTn id="17" presetID="53" presetClass="entr" presetSubtype="16"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1" dur="500"/>
                                        <p:tgtEl>
                                          <p:spTgt spid="3">
                                            <p:txEl>
                                              <p:pRg st="1" end="1"/>
                                            </p:txEl>
                                          </p:spTgt>
                                        </p:tgtEl>
                                      </p:cBhvr>
                                    </p:animEffect>
                                  </p:childTnLst>
                                </p:cTn>
                              </p:par>
                              <p:par>
                                <p:cTn id="22" presetID="53" presetClass="entr" presetSubtype="16"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p:cTn id="2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8DD9C-BCC0-4332-B98E-039D9E830E98}"/>
              </a:ext>
            </a:extLst>
          </p:cNvPr>
          <p:cNvSpPr>
            <a:spLocks noGrp="1"/>
          </p:cNvSpPr>
          <p:nvPr>
            <p:ph type="title"/>
          </p:nvPr>
        </p:nvSpPr>
        <p:spPr/>
        <p:txBody>
          <a:bodyPr/>
          <a:lstStyle/>
          <a:p>
            <a:r>
              <a:rPr lang="en-US" dirty="0"/>
              <a:t>Statement of Confirmation of Authenticity</a:t>
            </a:r>
            <a:endParaRPr lang="en-GB" dirty="0"/>
          </a:p>
        </p:txBody>
      </p:sp>
      <p:sp>
        <p:nvSpPr>
          <p:cNvPr id="3" name="Content Placeholder 2">
            <a:extLst>
              <a:ext uri="{FF2B5EF4-FFF2-40B4-BE49-F238E27FC236}">
                <a16:creationId xmlns:a16="http://schemas.microsoft.com/office/drawing/2014/main" id="{338A611C-94D8-4DA9-B715-B33559E2280F}"/>
              </a:ext>
            </a:extLst>
          </p:cNvPr>
          <p:cNvSpPr>
            <a:spLocks noGrp="1"/>
          </p:cNvSpPr>
          <p:nvPr>
            <p:ph idx="1"/>
          </p:nvPr>
        </p:nvSpPr>
        <p:spPr/>
        <p:txBody>
          <a:bodyPr>
            <a:normAutofit lnSpcReduction="10000"/>
          </a:bodyPr>
          <a:lstStyle/>
          <a:p>
            <a:pPr marL="0" indent="0">
              <a:lnSpc>
                <a:spcPct val="150000"/>
              </a:lnSpc>
              <a:spcBef>
                <a:spcPts val="600"/>
              </a:spcBef>
              <a:spcAft>
                <a:spcPts val="600"/>
              </a:spcAft>
              <a:buNone/>
            </a:pPr>
            <a:r>
              <a:rPr lang="en-GB" dirty="0">
                <a:effectLst/>
                <a:ea typeface="Calibri" panose="020F0502020204030204" pitchFamily="34" charset="0"/>
                <a:cs typeface="Times New Roman" panose="02020603050405020304" pitchFamily="18" charset="0"/>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 Attention is drawn to the plagiarism and unfair practice policies of both the University and of ILM.</a:t>
            </a:r>
          </a:p>
          <a:p>
            <a:endParaRPr lang="en-GB" dirty="0"/>
          </a:p>
        </p:txBody>
      </p:sp>
    </p:spTree>
    <p:extLst>
      <p:ext uri="{BB962C8B-B14F-4D97-AF65-F5344CB8AC3E}">
        <p14:creationId xmlns:p14="http://schemas.microsoft.com/office/powerpoint/2010/main" val="3763043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EA3C4-628E-4954-9C2B-F4AD22E34956}"/>
              </a:ext>
            </a:extLst>
          </p:cNvPr>
          <p:cNvSpPr>
            <a:spLocks noGrp="1"/>
          </p:cNvSpPr>
          <p:nvPr>
            <p:ph type="title"/>
          </p:nvPr>
        </p:nvSpPr>
        <p:spPr/>
        <p:txBody>
          <a:bodyPr/>
          <a:lstStyle/>
          <a:p>
            <a:r>
              <a:rPr lang="en-US" dirty="0"/>
              <a:t>Plan</a:t>
            </a:r>
            <a:endParaRPr lang="en-GB" dirty="0"/>
          </a:p>
        </p:txBody>
      </p:sp>
      <p:graphicFrame>
        <p:nvGraphicFramePr>
          <p:cNvPr id="5" name="Table 5">
            <a:extLst>
              <a:ext uri="{FF2B5EF4-FFF2-40B4-BE49-F238E27FC236}">
                <a16:creationId xmlns:a16="http://schemas.microsoft.com/office/drawing/2014/main" id="{220A74A1-BFCA-4B44-90E3-C1473FFD62FB}"/>
              </a:ext>
            </a:extLst>
          </p:cNvPr>
          <p:cNvGraphicFramePr>
            <a:graphicFrameLocks noGrp="1"/>
          </p:cNvGraphicFramePr>
          <p:nvPr>
            <p:ph idx="1"/>
            <p:extLst>
              <p:ext uri="{D42A27DB-BD31-4B8C-83A1-F6EECF244321}">
                <p14:modId xmlns:p14="http://schemas.microsoft.com/office/powerpoint/2010/main" val="294134208"/>
              </p:ext>
            </p:extLst>
          </p:nvPr>
        </p:nvGraphicFramePr>
        <p:xfrm>
          <a:off x="1066800" y="1676400"/>
          <a:ext cx="10058400" cy="3754120"/>
        </p:xfrm>
        <a:graphic>
          <a:graphicData uri="http://schemas.openxmlformats.org/drawingml/2006/table">
            <a:tbl>
              <a:tblPr firstRow="1" bandRow="1">
                <a:tableStyleId>{D03447BB-5D67-496B-8E87-E561075AD55C}</a:tableStyleId>
              </a:tblPr>
              <a:tblGrid>
                <a:gridCol w="5029200">
                  <a:extLst>
                    <a:ext uri="{9D8B030D-6E8A-4147-A177-3AD203B41FA5}">
                      <a16:colId xmlns:a16="http://schemas.microsoft.com/office/drawing/2014/main" val="2573651172"/>
                    </a:ext>
                  </a:extLst>
                </a:gridCol>
                <a:gridCol w="5029200">
                  <a:extLst>
                    <a:ext uri="{9D8B030D-6E8A-4147-A177-3AD203B41FA5}">
                      <a16:colId xmlns:a16="http://schemas.microsoft.com/office/drawing/2014/main" val="3033176081"/>
                    </a:ext>
                  </a:extLst>
                </a:gridCol>
              </a:tblGrid>
              <a:tr h="370840">
                <a:tc>
                  <a:txBody>
                    <a:bodyPr/>
                    <a:lstStyle/>
                    <a:p>
                      <a:r>
                        <a:rPr lang="en-US" dirty="0"/>
                        <a:t>Objective</a:t>
                      </a:r>
                      <a:endParaRPr lang="en-GB" dirty="0"/>
                    </a:p>
                  </a:txBody>
                  <a:tcPr/>
                </a:tc>
                <a:tc>
                  <a:txBody>
                    <a:bodyPr/>
                    <a:lstStyle/>
                    <a:p>
                      <a:r>
                        <a:rPr lang="en-US" dirty="0"/>
                        <a:t>To find out how effective teamworking is</a:t>
                      </a:r>
                      <a:endParaRPr lang="en-GB" dirty="0"/>
                    </a:p>
                  </a:txBody>
                  <a:tcPr/>
                </a:tc>
                <a:extLst>
                  <a:ext uri="{0D108BD9-81ED-4DB2-BD59-A6C34878D82A}">
                    <a16:rowId xmlns:a16="http://schemas.microsoft.com/office/drawing/2014/main" val="2090955686"/>
                  </a:ext>
                </a:extLst>
              </a:tr>
              <a:tr h="370840">
                <a:tc>
                  <a:txBody>
                    <a:bodyPr/>
                    <a:lstStyle/>
                    <a:p>
                      <a:r>
                        <a:rPr lang="en-US" dirty="0"/>
                        <a:t>Slide Timings</a:t>
                      </a:r>
                      <a:endParaRPr lang="en-GB" dirty="0"/>
                    </a:p>
                  </a:txBody>
                  <a:tcPr/>
                </a:tc>
                <a:tc>
                  <a:txBody>
                    <a:bodyPr/>
                    <a:lstStyle/>
                    <a:p>
                      <a:r>
                        <a:rPr lang="en-US" sz="1800" dirty="0"/>
                        <a:t>Slide 1-3 Introducing topic (10seconds)</a:t>
                      </a:r>
                    </a:p>
                    <a:p>
                      <a:r>
                        <a:rPr lang="en-US" sz="1800" dirty="0"/>
                        <a:t>Slide 4 – Table of contents (30 seconds)</a:t>
                      </a:r>
                    </a:p>
                    <a:p>
                      <a:r>
                        <a:rPr lang="en-US" sz="1800" dirty="0"/>
                        <a:t>Slide 5 – Main introduction (30 seconds)</a:t>
                      </a:r>
                    </a:p>
                    <a:p>
                      <a:r>
                        <a:rPr lang="en-US" sz="1800" dirty="0"/>
                        <a:t>Slide 6- Belbin’s Roles (2mins)</a:t>
                      </a:r>
                    </a:p>
                    <a:p>
                      <a:r>
                        <a:rPr lang="en-US" sz="1800" dirty="0"/>
                        <a:t>Slide 7-12 Tuckman’s 5 stages of Development (2.5mins) </a:t>
                      </a:r>
                    </a:p>
                    <a:p>
                      <a:r>
                        <a:rPr lang="en-US" sz="1800" dirty="0"/>
                        <a:t>Slide 13 Tuckman analysis (45 seconds)</a:t>
                      </a:r>
                    </a:p>
                    <a:p>
                      <a:r>
                        <a:rPr lang="en-US" sz="1800" dirty="0"/>
                        <a:t>Slide 14 Group Dynamics (1min)</a:t>
                      </a:r>
                    </a:p>
                    <a:p>
                      <a:r>
                        <a:rPr lang="en-US" sz="1800" dirty="0"/>
                        <a:t>Slide 15 High performing Teams (45 seconds)</a:t>
                      </a:r>
                    </a:p>
                    <a:p>
                      <a:r>
                        <a:rPr lang="en-US" sz="1800" dirty="0"/>
                        <a:t>Slide 16 Why teams fail? (35 seconds) </a:t>
                      </a:r>
                    </a:p>
                    <a:p>
                      <a:r>
                        <a:rPr lang="en-US" sz="1800" dirty="0"/>
                        <a:t>Slide 17 Groups VS Teams (1 min) </a:t>
                      </a:r>
                    </a:p>
                    <a:p>
                      <a:r>
                        <a:rPr lang="en-US" sz="1800" dirty="0"/>
                        <a:t>Slide 18-20 Conclusion and Evaluation (30 secs)</a:t>
                      </a:r>
                    </a:p>
                  </a:txBody>
                  <a:tcPr/>
                </a:tc>
                <a:extLst>
                  <a:ext uri="{0D108BD9-81ED-4DB2-BD59-A6C34878D82A}">
                    <a16:rowId xmlns:a16="http://schemas.microsoft.com/office/drawing/2014/main" val="3264575164"/>
                  </a:ext>
                </a:extLst>
              </a:tr>
            </a:tbl>
          </a:graphicData>
        </a:graphic>
      </p:graphicFrame>
    </p:spTree>
    <p:extLst>
      <p:ext uri="{BB962C8B-B14F-4D97-AF65-F5344CB8AC3E}">
        <p14:creationId xmlns:p14="http://schemas.microsoft.com/office/powerpoint/2010/main" val="4160202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DFFD3-D350-4913-B355-06FC4844E24E}"/>
              </a:ext>
            </a:extLst>
          </p:cNvPr>
          <p:cNvSpPr>
            <a:spLocks noGrp="1"/>
          </p:cNvSpPr>
          <p:nvPr>
            <p:ph type="title"/>
          </p:nvPr>
        </p:nvSpPr>
        <p:spPr/>
        <p:txBody>
          <a:bodyPr/>
          <a:lstStyle/>
          <a:p>
            <a:r>
              <a:rPr lang="en-US" dirty="0"/>
              <a:t>Contents</a:t>
            </a:r>
            <a:endParaRPr lang="en-GB" dirty="0"/>
          </a:p>
        </p:txBody>
      </p:sp>
      <p:sp>
        <p:nvSpPr>
          <p:cNvPr id="3" name="Content Placeholder 2">
            <a:extLst>
              <a:ext uri="{FF2B5EF4-FFF2-40B4-BE49-F238E27FC236}">
                <a16:creationId xmlns:a16="http://schemas.microsoft.com/office/drawing/2014/main" id="{92860C5D-E81F-41B3-A335-B55DE6991C47}"/>
              </a:ext>
            </a:extLst>
          </p:cNvPr>
          <p:cNvSpPr>
            <a:spLocks noGrp="1"/>
          </p:cNvSpPr>
          <p:nvPr>
            <p:ph idx="1"/>
          </p:nvPr>
        </p:nvSpPr>
        <p:spPr/>
        <p:txBody>
          <a:bodyPr/>
          <a:lstStyle/>
          <a:p>
            <a:r>
              <a:rPr lang="en-US" dirty="0"/>
              <a:t>Introduction</a:t>
            </a:r>
          </a:p>
          <a:p>
            <a:r>
              <a:rPr lang="en-US" dirty="0"/>
              <a:t>Belbin’s 9 team roles</a:t>
            </a:r>
          </a:p>
          <a:p>
            <a:r>
              <a:rPr lang="en-US" dirty="0"/>
              <a:t>Tuckman’s 5 stages of Development</a:t>
            </a:r>
          </a:p>
          <a:p>
            <a:r>
              <a:rPr lang="en-US" dirty="0"/>
              <a:t>Lewin’s Group Dynamics</a:t>
            </a:r>
          </a:p>
          <a:p>
            <a:r>
              <a:rPr lang="en-US" dirty="0"/>
              <a:t>Teamwork VS Group work</a:t>
            </a:r>
          </a:p>
          <a:p>
            <a:r>
              <a:rPr lang="en-US" dirty="0"/>
              <a:t>Elements of a high performing team</a:t>
            </a:r>
          </a:p>
          <a:p>
            <a:r>
              <a:rPr lang="en-US" dirty="0"/>
              <a:t>Why do teams fail?</a:t>
            </a:r>
          </a:p>
          <a:p>
            <a:r>
              <a:rPr lang="en-US" dirty="0"/>
              <a:t>Conclusion</a:t>
            </a:r>
          </a:p>
          <a:p>
            <a:endParaRPr lang="en-GB" dirty="0"/>
          </a:p>
        </p:txBody>
      </p:sp>
    </p:spTree>
    <p:extLst>
      <p:ext uri="{BB962C8B-B14F-4D97-AF65-F5344CB8AC3E}">
        <p14:creationId xmlns:p14="http://schemas.microsoft.com/office/powerpoint/2010/main" val="2168033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96200" y="1412776"/>
            <a:ext cx="3931840" cy="2133600"/>
          </a:xfrm>
        </p:spPr>
        <p:txBody>
          <a:bodyPr/>
          <a:lstStyle/>
          <a:p>
            <a:pPr algn="ctr"/>
            <a:r>
              <a:rPr lang="en-US" dirty="0"/>
              <a:t>Teamwork makes the dream work</a:t>
            </a:r>
          </a:p>
        </p:txBody>
      </p:sp>
      <p:pic>
        <p:nvPicPr>
          <p:cNvPr id="5" name="Picture Placeholder 4" descr="Basketball players raising hands together"/>
          <p:cNvPicPr>
            <a:picLocks noGrp="1" noChangeAspect="1"/>
          </p:cNvPicPr>
          <p:nvPr>
            <p:ph type="pic" idx="1"/>
          </p:nvPr>
        </p:nvPicPr>
        <p:blipFill rotWithShape="1">
          <a:blip r:embed="rId2" cstate="print">
            <a:extLst>
              <a:ext uri="{28A0092B-C50C-407E-A947-70E740481C1C}">
                <a14:useLocalDpi xmlns:a14="http://schemas.microsoft.com/office/drawing/2010/main" val="0"/>
              </a:ext>
            </a:extLst>
          </a:blip>
          <a:srcRect t="22" b="22"/>
          <a:stretch/>
        </p:blipFill>
        <p:spPr/>
      </p:pic>
      <p:sp>
        <p:nvSpPr>
          <p:cNvPr id="3" name="Text Placeholder 2"/>
          <p:cNvSpPr>
            <a:spLocks noGrp="1"/>
          </p:cNvSpPr>
          <p:nvPr>
            <p:ph type="body" sz="half" idx="2"/>
          </p:nvPr>
        </p:nvSpPr>
        <p:spPr>
          <a:xfrm>
            <a:off x="8226574" y="3789040"/>
            <a:ext cx="3657600" cy="2895600"/>
          </a:xfrm>
        </p:spPr>
        <p:txBody>
          <a:bodyPr/>
          <a:lstStyle/>
          <a:p>
            <a:r>
              <a:rPr lang="en-US" dirty="0"/>
              <a:t>But… what is teamwork?</a:t>
            </a:r>
          </a:p>
        </p:txBody>
      </p:sp>
      <p:sp>
        <p:nvSpPr>
          <p:cNvPr id="6" name="Rounded Rectangle 5" hidden="1"/>
          <p:cNvSpPr/>
          <p:nvPr/>
        </p:nvSpPr>
        <p:spPr>
          <a:xfrm>
            <a:off x="12344400" y="152400"/>
            <a:ext cx="1295400" cy="6553200"/>
          </a:xfrm>
          <a:prstGeom prst="roundRect">
            <a:avLst>
              <a:gd name="adj" fmla="val 9717"/>
            </a:avLst>
          </a:prstGeom>
          <a:solidFill>
            <a:srgbClr val="A6A6A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200" b="1" i="1" dirty="0">
                <a:latin typeface="Arial" pitchFamily="34" charset="0"/>
                <a:cs typeface="Arial" pitchFamily="34" charset="0"/>
              </a:rPr>
              <a:t>NOTE:</a:t>
            </a:r>
          </a:p>
          <a:p>
            <a:r>
              <a:rPr lang="en-US" sz="1200" i="1" dirty="0">
                <a:latin typeface="Arial" pitchFamily="34" charset="0"/>
                <a:cs typeface="Arial" pitchFamily="34" charset="0"/>
              </a:rPr>
              <a:t>To change images on this slide, select a picture and delete it. Then click the Insert Picture icon</a:t>
            </a:r>
          </a:p>
          <a:p>
            <a:r>
              <a:rPr lang="en-US" sz="1200" i="1" dirty="0">
                <a:latin typeface="Arial" pitchFamily="34" charset="0"/>
                <a:cs typeface="Arial" pitchFamily="34" charset="0"/>
              </a:rPr>
              <a:t>in the placeholder to insert your own image.</a:t>
            </a:r>
          </a:p>
        </p:txBody>
      </p:sp>
      <p:sp>
        <p:nvSpPr>
          <p:cNvPr id="7" name="TextBox 6">
            <a:extLst>
              <a:ext uri="{FF2B5EF4-FFF2-40B4-BE49-F238E27FC236}">
                <a16:creationId xmlns:a16="http://schemas.microsoft.com/office/drawing/2014/main" id="{D22D5144-1CCE-416B-9192-60EBBC848313}"/>
              </a:ext>
            </a:extLst>
          </p:cNvPr>
          <p:cNvSpPr txBox="1"/>
          <p:nvPr/>
        </p:nvSpPr>
        <p:spPr>
          <a:xfrm>
            <a:off x="7341840" y="6465639"/>
            <a:ext cx="5040560" cy="461665"/>
          </a:xfrm>
          <a:prstGeom prst="rect">
            <a:avLst/>
          </a:prstGeom>
          <a:noFill/>
        </p:spPr>
        <p:txBody>
          <a:bodyPr wrap="square">
            <a:spAutoFit/>
          </a:bodyPr>
          <a:lstStyle/>
          <a:p>
            <a:pPr marL="0" indent="0">
              <a:buNone/>
            </a:pPr>
            <a:r>
              <a:rPr lang="en-US" sz="1200" dirty="0">
                <a:effectLst/>
                <a:ea typeface="Calibri" panose="020F0502020204030204" pitchFamily="34" charset="0"/>
                <a:cs typeface="Times New Roman" panose="02020603050405020304" pitchFamily="18" charset="0"/>
              </a:rPr>
              <a:t>Tannenbaum, S., Salas, E., (2020) </a:t>
            </a:r>
            <a:r>
              <a:rPr lang="en-US" sz="1200" i="1" dirty="0">
                <a:effectLst/>
                <a:ea typeface="Calibri" panose="020F0502020204030204" pitchFamily="34" charset="0"/>
                <a:cs typeface="Times New Roman" panose="02020603050405020304" pitchFamily="18" charset="0"/>
              </a:rPr>
              <a:t>Teams that Work: The Seven Drivers of Team Effectiveness</a:t>
            </a:r>
            <a:r>
              <a:rPr lang="en-US" sz="1200" dirty="0">
                <a:effectLst/>
                <a:ea typeface="Calibri" panose="020F0502020204030204" pitchFamily="34" charset="0"/>
                <a:cs typeface="Times New Roman" panose="02020603050405020304" pitchFamily="18" charset="0"/>
              </a:rPr>
              <a:t>, Oxford: Oxford University Press, page 5</a:t>
            </a:r>
          </a:p>
        </p:txBody>
      </p:sp>
    </p:spTree>
    <p:extLst>
      <p:ext uri="{BB962C8B-B14F-4D97-AF65-F5344CB8AC3E}">
        <p14:creationId xmlns:p14="http://schemas.microsoft.com/office/powerpoint/2010/main" val="3053388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D33D3-3831-4BF1-A6EA-C2E22912483D}"/>
              </a:ext>
            </a:extLst>
          </p:cNvPr>
          <p:cNvSpPr>
            <a:spLocks noGrp="1"/>
          </p:cNvSpPr>
          <p:nvPr>
            <p:ph type="title"/>
          </p:nvPr>
        </p:nvSpPr>
        <p:spPr>
          <a:xfrm>
            <a:off x="7003504" y="764704"/>
            <a:ext cx="3657600" cy="2133600"/>
          </a:xfrm>
        </p:spPr>
        <p:txBody>
          <a:bodyPr anchor="b">
            <a:normAutofit/>
          </a:bodyPr>
          <a:lstStyle/>
          <a:p>
            <a:br>
              <a:rPr lang="en-US" dirty="0"/>
            </a:br>
            <a:r>
              <a:rPr lang="en-US" dirty="0"/>
              <a:t>Team Roles</a:t>
            </a:r>
            <a:br>
              <a:rPr lang="en-US" dirty="0"/>
            </a:br>
            <a:r>
              <a:rPr lang="en-US" sz="1600" dirty="0"/>
              <a:t>Belbin - 1981</a:t>
            </a:r>
            <a:endParaRPr lang="en-GB" sz="1600" dirty="0"/>
          </a:p>
        </p:txBody>
      </p:sp>
      <p:sp>
        <p:nvSpPr>
          <p:cNvPr id="13" name="Text Placeholder 3">
            <a:extLst>
              <a:ext uri="{FF2B5EF4-FFF2-40B4-BE49-F238E27FC236}">
                <a16:creationId xmlns:a16="http://schemas.microsoft.com/office/drawing/2014/main" id="{622C85AA-FCBF-44D1-AF16-25394C650716}"/>
              </a:ext>
            </a:extLst>
          </p:cNvPr>
          <p:cNvSpPr>
            <a:spLocks noGrp="1"/>
          </p:cNvSpPr>
          <p:nvPr>
            <p:ph type="body" sz="half" idx="2"/>
          </p:nvPr>
        </p:nvSpPr>
        <p:spPr>
          <a:xfrm>
            <a:off x="7003504" y="3180502"/>
            <a:ext cx="4147863" cy="2895600"/>
          </a:xfrm>
        </p:spPr>
        <p:txBody>
          <a:bodyPr/>
          <a:lstStyle/>
          <a:p>
            <a:pPr marL="342900" indent="-342900">
              <a:buFont typeface="Arial" panose="020B0604020202020204" pitchFamily="34" charset="0"/>
              <a:buChar char="•"/>
            </a:pPr>
            <a:r>
              <a:rPr lang="en-US" dirty="0"/>
              <a:t>9 distinct team roles, some thought based, some people oriented and others task based</a:t>
            </a:r>
          </a:p>
          <a:p>
            <a:pPr marL="342900" indent="-342900">
              <a:buFont typeface="Arial" panose="020B0604020202020204" pitchFamily="34" charset="0"/>
              <a:buChar char="•"/>
            </a:pPr>
            <a:r>
              <a:rPr lang="en-US" dirty="0"/>
              <a:t>Important to have one of each role in your team to achieve success</a:t>
            </a:r>
          </a:p>
        </p:txBody>
      </p:sp>
      <p:sp>
        <p:nvSpPr>
          <p:cNvPr id="9" name="TextBox 8">
            <a:extLst>
              <a:ext uri="{FF2B5EF4-FFF2-40B4-BE49-F238E27FC236}">
                <a16:creationId xmlns:a16="http://schemas.microsoft.com/office/drawing/2014/main" id="{0E13FACC-B5BA-4990-A704-8F74F314F3B2}"/>
              </a:ext>
            </a:extLst>
          </p:cNvPr>
          <p:cNvSpPr txBox="1"/>
          <p:nvPr/>
        </p:nvSpPr>
        <p:spPr>
          <a:xfrm>
            <a:off x="0" y="6371520"/>
            <a:ext cx="6336704" cy="600164"/>
          </a:xfrm>
          <a:prstGeom prst="rect">
            <a:avLst/>
          </a:prstGeom>
          <a:noFill/>
        </p:spPr>
        <p:txBody>
          <a:bodyPr wrap="square" rtlCol="0">
            <a:spAutoFit/>
          </a:bodyPr>
          <a:lstStyle/>
          <a:p>
            <a:r>
              <a:rPr lang="en-GB" sz="1100" dirty="0"/>
              <a:t>https://www.slideshare.net/cPrime/your-team-is-agile-but-is-it-performing</a:t>
            </a:r>
          </a:p>
          <a:p>
            <a:r>
              <a:rPr lang="en-GB" sz="1100" dirty="0">
                <a:hlinkClick r:id="rId2">
                  <a:extLst>
                    <a:ext uri="{A12FA001-AC4F-418D-AE19-62706E023703}">
                      <ahyp:hlinkClr xmlns:ahyp="http://schemas.microsoft.com/office/drawing/2018/hyperlinkcolor" val="tx"/>
                    </a:ext>
                  </a:extLst>
                </a:hlinkClick>
              </a:rPr>
              <a:t>https://www.belbin.com/about/why-use-belbin</a:t>
            </a:r>
            <a:endParaRPr lang="en-GB" sz="1100" dirty="0"/>
          </a:p>
          <a:p>
            <a:endParaRPr lang="en-GB" sz="1100" dirty="0"/>
          </a:p>
        </p:txBody>
      </p:sp>
      <p:sp>
        <p:nvSpPr>
          <p:cNvPr id="3" name="TextBox 2">
            <a:extLst>
              <a:ext uri="{FF2B5EF4-FFF2-40B4-BE49-F238E27FC236}">
                <a16:creationId xmlns:a16="http://schemas.microsoft.com/office/drawing/2014/main" id="{92793BDE-C57A-42D5-AC50-036282144F17}"/>
              </a:ext>
            </a:extLst>
          </p:cNvPr>
          <p:cNvSpPr txBox="1"/>
          <p:nvPr/>
        </p:nvSpPr>
        <p:spPr>
          <a:xfrm>
            <a:off x="4799856" y="6351118"/>
            <a:ext cx="4608512" cy="538609"/>
          </a:xfrm>
          <a:prstGeom prst="rect">
            <a:avLst/>
          </a:prstGeom>
          <a:noFill/>
        </p:spPr>
        <p:txBody>
          <a:bodyPr wrap="square" rtlCol="0">
            <a:spAutoFit/>
          </a:bodyPr>
          <a:lstStyle/>
          <a:p>
            <a:r>
              <a:rPr lang="en-US" sz="1100" dirty="0"/>
              <a:t>Belbin, R.M., (2010) </a:t>
            </a:r>
            <a:r>
              <a:rPr lang="en-US" sz="1100" i="1" dirty="0"/>
              <a:t>Team Roles at Work, </a:t>
            </a:r>
            <a:r>
              <a:rPr lang="en-US" sz="1100" dirty="0"/>
              <a:t>Oxford: Butterworth-Heinemann</a:t>
            </a:r>
          </a:p>
          <a:p>
            <a:endParaRPr lang="en-GB" dirty="0"/>
          </a:p>
        </p:txBody>
      </p:sp>
      <p:pic>
        <p:nvPicPr>
          <p:cNvPr id="1026" name="Picture 2" descr="Your Team is Agile, But is it Performing?">
            <a:extLst>
              <a:ext uri="{FF2B5EF4-FFF2-40B4-BE49-F238E27FC236}">
                <a16:creationId xmlns:a16="http://schemas.microsoft.com/office/drawing/2014/main" id="{62C25D47-0246-4932-ADC1-CA62ADC37B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376" y="332656"/>
            <a:ext cx="6076950" cy="6018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2544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heel(1)">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9430B-30F4-4DEC-A7A0-DFA6EB68A7F6}"/>
              </a:ext>
            </a:extLst>
          </p:cNvPr>
          <p:cNvSpPr>
            <a:spLocks noGrp="1"/>
          </p:cNvSpPr>
          <p:nvPr>
            <p:ph type="title"/>
          </p:nvPr>
        </p:nvSpPr>
        <p:spPr/>
        <p:txBody>
          <a:bodyPr/>
          <a:lstStyle/>
          <a:p>
            <a:r>
              <a:rPr lang="en-US" dirty="0"/>
              <a:t>Theory of Development</a:t>
            </a:r>
            <a:br>
              <a:rPr lang="en-US" dirty="0"/>
            </a:br>
            <a:r>
              <a:rPr lang="en-US" sz="1600" dirty="0"/>
              <a:t>Bruce</a:t>
            </a:r>
            <a:r>
              <a:rPr lang="en-US" sz="1800" dirty="0"/>
              <a:t> Tuckman (1965)</a:t>
            </a:r>
            <a:endParaRPr lang="en-GB" dirty="0"/>
          </a:p>
        </p:txBody>
      </p:sp>
      <p:sp>
        <p:nvSpPr>
          <p:cNvPr id="6" name="Content Placeholder 5">
            <a:extLst>
              <a:ext uri="{FF2B5EF4-FFF2-40B4-BE49-F238E27FC236}">
                <a16:creationId xmlns:a16="http://schemas.microsoft.com/office/drawing/2014/main" id="{5207A034-4F1E-418B-8303-D60A9C57003C}"/>
              </a:ext>
            </a:extLst>
          </p:cNvPr>
          <p:cNvSpPr>
            <a:spLocks noGrp="1"/>
          </p:cNvSpPr>
          <p:nvPr>
            <p:ph idx="1"/>
          </p:nvPr>
        </p:nvSpPr>
        <p:spPr>
          <a:xfrm>
            <a:off x="1092082" y="2209800"/>
            <a:ext cx="10058400" cy="4343400"/>
          </a:xfrm>
        </p:spPr>
        <p:txBody>
          <a:bodyPr/>
          <a:lstStyle/>
          <a:p>
            <a:r>
              <a:rPr lang="en-US" dirty="0"/>
              <a:t>Forming – formation</a:t>
            </a:r>
          </a:p>
          <a:p>
            <a:r>
              <a:rPr lang="en-US" dirty="0"/>
              <a:t>Storming – conflict</a:t>
            </a:r>
          </a:p>
          <a:p>
            <a:r>
              <a:rPr lang="en-US" dirty="0"/>
              <a:t>Norming – calm after the storm</a:t>
            </a:r>
          </a:p>
          <a:p>
            <a:r>
              <a:rPr lang="en-US" dirty="0"/>
              <a:t>Performing – success</a:t>
            </a:r>
          </a:p>
          <a:p>
            <a:r>
              <a:rPr lang="en-US" dirty="0"/>
              <a:t>Adjourning – completion</a:t>
            </a:r>
          </a:p>
        </p:txBody>
      </p:sp>
      <p:sp>
        <p:nvSpPr>
          <p:cNvPr id="8" name="TextBox 7">
            <a:extLst>
              <a:ext uri="{FF2B5EF4-FFF2-40B4-BE49-F238E27FC236}">
                <a16:creationId xmlns:a16="http://schemas.microsoft.com/office/drawing/2014/main" id="{CFDAE18D-EF3C-4B07-B412-F8C61C5F1AC0}"/>
              </a:ext>
            </a:extLst>
          </p:cNvPr>
          <p:cNvSpPr txBox="1"/>
          <p:nvPr/>
        </p:nvSpPr>
        <p:spPr>
          <a:xfrm>
            <a:off x="61250" y="6291590"/>
            <a:ext cx="11089232" cy="461665"/>
          </a:xfrm>
          <a:prstGeom prst="rect">
            <a:avLst/>
          </a:prstGeom>
          <a:noFill/>
        </p:spPr>
        <p:txBody>
          <a:bodyPr wrap="square">
            <a:spAutoFit/>
          </a:bodyPr>
          <a:lstStyle/>
          <a:p>
            <a:r>
              <a:rPr lang="en-US" sz="1200" dirty="0"/>
              <a:t>Maples, M., (2008) ‘Group development: Extending Tuckman’s Theory,’ The Journal For Specialists in Group Work, Vol 13, Issue 1</a:t>
            </a:r>
          </a:p>
          <a:p>
            <a:r>
              <a:rPr lang="en-US" sz="1200" dirty="0"/>
              <a:t>Tuckman, B., (2010) Stages of Small-Group Development Revisited,’ Auckland: Bill Staples ICA</a:t>
            </a:r>
          </a:p>
        </p:txBody>
      </p:sp>
      <p:pic>
        <p:nvPicPr>
          <p:cNvPr id="7" name="Picture 12" descr="Founding Director - Dennis Learning Center">
            <a:extLst>
              <a:ext uri="{FF2B5EF4-FFF2-40B4-BE49-F238E27FC236}">
                <a16:creationId xmlns:a16="http://schemas.microsoft.com/office/drawing/2014/main" id="{61D5B37F-0A27-4D54-BABE-C749B39BCBE2}"/>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7320136" y="836712"/>
            <a:ext cx="3288365" cy="4932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9364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789055-D11B-4DBA-BE02-AE70B9BE4A17}"/>
              </a:ext>
            </a:extLst>
          </p:cNvPr>
          <p:cNvSpPr>
            <a:spLocks noGrp="1"/>
          </p:cNvSpPr>
          <p:nvPr>
            <p:ph idx="1"/>
          </p:nvPr>
        </p:nvSpPr>
        <p:spPr>
          <a:xfrm>
            <a:off x="4799856" y="1772816"/>
            <a:ext cx="10058400" cy="4343400"/>
          </a:xfrm>
        </p:spPr>
        <p:txBody>
          <a:bodyPr>
            <a:normAutofit/>
          </a:bodyPr>
          <a:lstStyle/>
          <a:p>
            <a:r>
              <a:rPr lang="en-US" dirty="0"/>
              <a:t>Each Team member meets. </a:t>
            </a:r>
          </a:p>
          <a:p>
            <a:r>
              <a:rPr lang="en-US" dirty="0"/>
              <a:t>Time to break the ice </a:t>
            </a:r>
          </a:p>
          <a:p>
            <a:r>
              <a:rPr lang="en-US" dirty="0"/>
              <a:t>Relationships have not formed yet</a:t>
            </a:r>
          </a:p>
          <a:p>
            <a:r>
              <a:rPr lang="en-US" dirty="0"/>
              <a:t>People are wondering what is expected of them.</a:t>
            </a:r>
          </a:p>
          <a:p>
            <a:r>
              <a:rPr lang="en-US" dirty="0"/>
              <a:t>Clear roles and responsibilities are chosen </a:t>
            </a:r>
            <a:endParaRPr lang="en-GB" dirty="0"/>
          </a:p>
        </p:txBody>
      </p:sp>
      <p:sp>
        <p:nvSpPr>
          <p:cNvPr id="7" name="TextBox 6">
            <a:extLst>
              <a:ext uri="{FF2B5EF4-FFF2-40B4-BE49-F238E27FC236}">
                <a16:creationId xmlns:a16="http://schemas.microsoft.com/office/drawing/2014/main" id="{0A03C66D-BE4E-402F-9D5F-1FA2966ADCAA}"/>
              </a:ext>
            </a:extLst>
          </p:cNvPr>
          <p:cNvSpPr txBox="1"/>
          <p:nvPr/>
        </p:nvSpPr>
        <p:spPr>
          <a:xfrm>
            <a:off x="0" y="6598459"/>
            <a:ext cx="8881388" cy="261610"/>
          </a:xfrm>
          <a:prstGeom prst="rect">
            <a:avLst/>
          </a:prstGeom>
          <a:noFill/>
        </p:spPr>
        <p:txBody>
          <a:bodyPr wrap="square">
            <a:spAutoFit/>
          </a:bodyPr>
          <a:lstStyle/>
          <a:p>
            <a:r>
              <a:rPr lang="en-US" sz="1100" dirty="0"/>
              <a:t>Tuckman, B., (2010) Stages of Small-Group Development Revisited,’ Auckland: Bill Staples ICA</a:t>
            </a:r>
          </a:p>
        </p:txBody>
      </p:sp>
      <p:pic>
        <p:nvPicPr>
          <p:cNvPr id="8" name="Picture 8" descr="The Five Development Stages of Groups | Public Speaking">
            <a:extLst>
              <a:ext uri="{FF2B5EF4-FFF2-40B4-BE49-F238E27FC236}">
                <a16:creationId xmlns:a16="http://schemas.microsoft.com/office/drawing/2014/main" id="{85EAA661-6A72-4924-99D7-66E6FCDD9B28}"/>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8597" b="89934" l="8310" r="91268">
                        <a14:foregroundMark x1="56127" y1="8009" x2="44577" y2="9037"/>
                        <a14:foregroundMark x1="44577" y1="9037" x2="40493" y2="17487"/>
                        <a14:foregroundMark x1="40493" y1="17487" x2="44225" y2="24908"/>
                        <a14:foregroundMark x1="44225" y1="24908" x2="52394" y2="28288"/>
                        <a14:foregroundMark x1="52394" y1="28288" x2="58732" y2="22190"/>
                        <a14:foregroundMark x1="58732" y1="22190" x2="57394" y2="12711"/>
                        <a14:foregroundMark x1="57394" y1="12711" x2="54648" y2="8670"/>
                        <a14:foregroundMark x1="23028" y1="31962" x2="8310" y2="41587"/>
                        <a14:foregroundMark x1="8310" y1="41587" x2="12676" y2="51800"/>
                        <a14:foregroundMark x1="12676" y1="51800" x2="22324" y2="49008"/>
                        <a14:foregroundMark x1="22324" y1="49008" x2="25352" y2="35048"/>
                        <a14:foregroundMark x1="32183" y1="76488" x2="35211" y2="90007"/>
                        <a14:foregroundMark x1="35211" y1="90007" x2="37887" y2="75974"/>
                        <a14:foregroundMark x1="37887" y1="75974" x2="27465" y2="68920"/>
                        <a14:foregroundMark x1="27465" y1="68920" x2="22324" y2="76929"/>
                        <a14:foregroundMark x1="22324" y1="76929" x2="24155" y2="83762"/>
                        <a14:foregroundMark x1="73521" y1="70316" x2="68028" y2="75312"/>
                        <a14:foregroundMark x1="68028" y1="75312" x2="68028" y2="87730"/>
                        <a14:foregroundMark x1="68028" y1="87730" x2="77535" y2="87436"/>
                        <a14:foregroundMark x1="77535" y1="87436" x2="77746" y2="76047"/>
                        <a14:foregroundMark x1="77746" y1="76047" x2="71127" y2="71051"/>
                        <a14:foregroundMark x1="71127" y1="71051" x2="68662" y2="71565"/>
                        <a14:foregroundMark x1="85282" y1="33137" x2="76761" y2="45408"/>
                        <a14:foregroundMark x1="76761" y1="45408" x2="83239" y2="49743"/>
                        <a14:foregroundMark x1="83239" y1="49743" x2="91268" y2="41220"/>
                        <a14:foregroundMark x1="91268" y1="41220" x2="88732" y2="32917"/>
                        <a14:foregroundMark x1="88732" y1="32917" x2="87676" y2="32917"/>
                        <a14:foregroundMark x1="74718" y1="82733" x2="74718" y2="82733"/>
                        <a14:foregroundMark x1="75634" y1="85084" x2="75493" y2="81558"/>
                        <a14:backgroundMark x1="22113" y1="28508" x2="22394" y2="29390"/>
                        <a14:backgroundMark x1="22746" y1="29537" x2="22746" y2="29537"/>
                        <a14:backgroundMark x1="22746" y1="29537" x2="22746" y2="29537"/>
                        <a14:backgroundMark x1="23028" y1="29758" x2="22746" y2="29611"/>
                        <a14:backgroundMark x1="34577" y1="32770" x2="59859" y2="69802"/>
                        <a14:backgroundMark x1="48944" y1="73622" x2="62606" y2="32990"/>
                      </a14:backgroundRemoval>
                    </a14:imgEffect>
                  </a14:imgLayer>
                </a14:imgProps>
              </a:ext>
              <a:ext uri="{28A0092B-C50C-407E-A947-70E740481C1C}">
                <a14:useLocalDpi xmlns:a14="http://schemas.microsoft.com/office/drawing/2010/main" val="0"/>
              </a:ext>
            </a:extLst>
          </a:blip>
          <a:srcRect l="35659" r="36423" b="68932"/>
          <a:stretch/>
        </p:blipFill>
        <p:spPr bwMode="auto">
          <a:xfrm>
            <a:off x="977013" y="1052736"/>
            <a:ext cx="3463681" cy="36945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6015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445F6B-94D0-4718-B191-6BD74C68EF36}"/>
              </a:ext>
            </a:extLst>
          </p:cNvPr>
          <p:cNvSpPr>
            <a:spLocks noGrp="1"/>
          </p:cNvSpPr>
          <p:nvPr>
            <p:ph idx="1"/>
          </p:nvPr>
        </p:nvSpPr>
        <p:spPr>
          <a:xfrm>
            <a:off x="335360" y="1772816"/>
            <a:ext cx="8280920" cy="4342015"/>
          </a:xfrm>
        </p:spPr>
        <p:txBody>
          <a:bodyPr/>
          <a:lstStyle/>
          <a:p>
            <a:r>
              <a:rPr lang="en-US" dirty="0"/>
              <a:t>A time of indifference within the group</a:t>
            </a:r>
          </a:p>
          <a:p>
            <a:r>
              <a:rPr lang="en-US" dirty="0"/>
              <a:t>May be a clash of heads</a:t>
            </a:r>
          </a:p>
          <a:p>
            <a:r>
              <a:rPr lang="en-US" dirty="0"/>
              <a:t>Team Member might resist the task at an emotional level </a:t>
            </a:r>
          </a:p>
          <a:p>
            <a:r>
              <a:rPr lang="en-US" dirty="0"/>
              <a:t>Clear roles are outlined, and responsibilities are given to each member. </a:t>
            </a:r>
          </a:p>
          <a:p>
            <a:endParaRPr lang="en-GB" dirty="0"/>
          </a:p>
        </p:txBody>
      </p:sp>
      <p:sp>
        <p:nvSpPr>
          <p:cNvPr id="5" name="TextBox 4">
            <a:extLst>
              <a:ext uri="{FF2B5EF4-FFF2-40B4-BE49-F238E27FC236}">
                <a16:creationId xmlns:a16="http://schemas.microsoft.com/office/drawing/2014/main" id="{3B5ADB09-946F-4C93-945A-ACDE1C5125E6}"/>
              </a:ext>
            </a:extLst>
          </p:cNvPr>
          <p:cNvSpPr txBox="1"/>
          <p:nvPr/>
        </p:nvSpPr>
        <p:spPr>
          <a:xfrm>
            <a:off x="-35523" y="6553200"/>
            <a:ext cx="6094520" cy="261610"/>
          </a:xfrm>
          <a:prstGeom prst="rect">
            <a:avLst/>
          </a:prstGeom>
          <a:noFill/>
        </p:spPr>
        <p:txBody>
          <a:bodyPr wrap="square">
            <a:spAutoFit/>
          </a:bodyPr>
          <a:lstStyle/>
          <a:p>
            <a:r>
              <a:rPr lang="en-US" sz="1100" dirty="0"/>
              <a:t>Tuckman, B., (2010) Stages of Small-Group Development Revisited,’ Auckland: Bill Staples ICA</a:t>
            </a:r>
          </a:p>
        </p:txBody>
      </p:sp>
      <p:pic>
        <p:nvPicPr>
          <p:cNvPr id="8" name="Picture 8" descr="The Five Development Stages of Groups | Public Speaking">
            <a:extLst>
              <a:ext uri="{FF2B5EF4-FFF2-40B4-BE49-F238E27FC236}">
                <a16:creationId xmlns:a16="http://schemas.microsoft.com/office/drawing/2014/main" id="{4DBF7366-88EA-40C6-AADB-DE70F5392E5B}"/>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8597" b="89934" l="8310" r="91268">
                        <a14:foregroundMark x1="56127" y1="8009" x2="44577" y2="9037"/>
                        <a14:foregroundMark x1="44577" y1="9037" x2="40493" y2="17487"/>
                        <a14:foregroundMark x1="40493" y1="17487" x2="44225" y2="24908"/>
                        <a14:foregroundMark x1="44225" y1="24908" x2="52394" y2="28288"/>
                        <a14:foregroundMark x1="52394" y1="28288" x2="58732" y2="22190"/>
                        <a14:foregroundMark x1="58732" y1="22190" x2="57394" y2="12711"/>
                        <a14:foregroundMark x1="57394" y1="12711" x2="54648" y2="8670"/>
                        <a14:foregroundMark x1="23028" y1="31962" x2="8310" y2="41587"/>
                        <a14:foregroundMark x1="8310" y1="41587" x2="12676" y2="51800"/>
                        <a14:foregroundMark x1="12676" y1="51800" x2="22324" y2="49008"/>
                        <a14:foregroundMark x1="22324" y1="49008" x2="25352" y2="35048"/>
                        <a14:foregroundMark x1="32183" y1="76488" x2="35211" y2="90007"/>
                        <a14:foregroundMark x1="35211" y1="90007" x2="37887" y2="75974"/>
                        <a14:foregroundMark x1="37887" y1="75974" x2="27465" y2="68920"/>
                        <a14:foregroundMark x1="27465" y1="68920" x2="22324" y2="76929"/>
                        <a14:foregroundMark x1="22324" y1="76929" x2="24155" y2="83762"/>
                        <a14:foregroundMark x1="73521" y1="70316" x2="68028" y2="75312"/>
                        <a14:foregroundMark x1="68028" y1="75312" x2="68028" y2="87730"/>
                        <a14:foregroundMark x1="68028" y1="87730" x2="77535" y2="87436"/>
                        <a14:foregroundMark x1="77535" y1="87436" x2="77746" y2="76047"/>
                        <a14:foregroundMark x1="77746" y1="76047" x2="71127" y2="71051"/>
                        <a14:foregroundMark x1="71127" y1="71051" x2="68662" y2="71565"/>
                        <a14:foregroundMark x1="85282" y1="33137" x2="76761" y2="45408"/>
                        <a14:foregroundMark x1="76761" y1="45408" x2="83239" y2="49743"/>
                        <a14:foregroundMark x1="83239" y1="49743" x2="91268" y2="41220"/>
                        <a14:foregroundMark x1="91268" y1="41220" x2="88732" y2="32917"/>
                        <a14:foregroundMark x1="88732" y1="32917" x2="87676" y2="32917"/>
                        <a14:foregroundMark x1="74718" y1="82733" x2="74718" y2="82733"/>
                        <a14:foregroundMark x1="75634" y1="85084" x2="75493" y2="81558"/>
                        <a14:backgroundMark x1="22113" y1="28508" x2="22394" y2="29390"/>
                        <a14:backgroundMark x1="22746" y1="29537" x2="22746" y2="29537"/>
                        <a14:backgroundMark x1="22746" y1="29537" x2="22746" y2="29537"/>
                        <a14:backgroundMark x1="23028" y1="29758" x2="22746" y2="29611"/>
                        <a14:backgroundMark x1="34577" y1="32770" x2="59859" y2="69802"/>
                        <a14:backgroundMark x1="48944" y1="73622" x2="62606" y2="32990"/>
                      </a14:backgroundRemoval>
                    </a14:imgEffect>
                  </a14:imgLayer>
                </a14:imgProps>
              </a:ext>
              <a:ext uri="{28A0092B-C50C-407E-A947-70E740481C1C}">
                <a14:useLocalDpi xmlns:a14="http://schemas.microsoft.com/office/drawing/2010/main" val="0"/>
              </a:ext>
            </a:extLst>
          </a:blip>
          <a:srcRect l="67672" t="28349" r="4410" b="45113"/>
          <a:stretch/>
        </p:blipFill>
        <p:spPr bwMode="auto">
          <a:xfrm>
            <a:off x="8184232" y="1334447"/>
            <a:ext cx="3477461" cy="316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46127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0A0813-2173-4106-9066-A794FB9CEE1B}"/>
              </a:ext>
            </a:extLst>
          </p:cNvPr>
          <p:cNvSpPr>
            <a:spLocks noGrp="1"/>
          </p:cNvSpPr>
          <p:nvPr>
            <p:ph idx="1"/>
          </p:nvPr>
        </p:nvSpPr>
        <p:spPr>
          <a:xfrm>
            <a:off x="4799856" y="1556792"/>
            <a:ext cx="10058400" cy="4343400"/>
          </a:xfrm>
        </p:spPr>
        <p:txBody>
          <a:bodyPr/>
          <a:lstStyle/>
          <a:p>
            <a:r>
              <a:rPr lang="en-US" dirty="0"/>
              <a:t>Calm after the storm </a:t>
            </a:r>
          </a:p>
          <a:p>
            <a:r>
              <a:rPr lang="en-US" dirty="0"/>
              <a:t>Each member is focused on objectives</a:t>
            </a:r>
          </a:p>
          <a:p>
            <a:r>
              <a:rPr lang="en-US" dirty="0"/>
              <a:t>Team now trust’s each other more than ever </a:t>
            </a:r>
          </a:p>
          <a:p>
            <a:r>
              <a:rPr lang="en-US" dirty="0"/>
              <a:t>Members work together and not alone</a:t>
            </a:r>
          </a:p>
          <a:p>
            <a:r>
              <a:rPr lang="en-US" dirty="0"/>
              <a:t>Conflict has calmed down</a:t>
            </a:r>
          </a:p>
          <a:p>
            <a:r>
              <a:rPr lang="en-US" dirty="0"/>
              <a:t>Team spirit is created </a:t>
            </a:r>
          </a:p>
          <a:p>
            <a:pPr marL="0" indent="0">
              <a:buNone/>
            </a:pPr>
            <a:endParaRPr lang="en-GB" dirty="0"/>
          </a:p>
        </p:txBody>
      </p:sp>
      <p:sp>
        <p:nvSpPr>
          <p:cNvPr id="5" name="TextBox 4">
            <a:extLst>
              <a:ext uri="{FF2B5EF4-FFF2-40B4-BE49-F238E27FC236}">
                <a16:creationId xmlns:a16="http://schemas.microsoft.com/office/drawing/2014/main" id="{C3A8570F-4792-4257-99CE-975A7FB885EB}"/>
              </a:ext>
            </a:extLst>
          </p:cNvPr>
          <p:cNvSpPr txBox="1"/>
          <p:nvPr/>
        </p:nvSpPr>
        <p:spPr>
          <a:xfrm>
            <a:off x="0" y="6612418"/>
            <a:ext cx="6094520" cy="261610"/>
          </a:xfrm>
          <a:prstGeom prst="rect">
            <a:avLst/>
          </a:prstGeom>
          <a:noFill/>
        </p:spPr>
        <p:txBody>
          <a:bodyPr wrap="square">
            <a:spAutoFit/>
          </a:bodyPr>
          <a:lstStyle/>
          <a:p>
            <a:r>
              <a:rPr lang="en-US" sz="1100" dirty="0"/>
              <a:t>Tuckman, B., (2010) Stages of Small-Group Development Revisited,’ Auckland: Bill Staples ICA</a:t>
            </a:r>
          </a:p>
        </p:txBody>
      </p:sp>
      <p:pic>
        <p:nvPicPr>
          <p:cNvPr id="6" name="Picture 8" descr="The Five Development Stages of Groups | Public Speaking">
            <a:extLst>
              <a:ext uri="{FF2B5EF4-FFF2-40B4-BE49-F238E27FC236}">
                <a16:creationId xmlns:a16="http://schemas.microsoft.com/office/drawing/2014/main" id="{0B5F035F-92EF-4166-9EB1-04CD602DB2C4}"/>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8597" b="89934" l="8310" r="91268">
                        <a14:foregroundMark x1="56127" y1="8009" x2="44577" y2="9037"/>
                        <a14:foregroundMark x1="44577" y1="9037" x2="40493" y2="17487"/>
                        <a14:foregroundMark x1="40493" y1="17487" x2="44225" y2="24908"/>
                        <a14:foregroundMark x1="44225" y1="24908" x2="52394" y2="28288"/>
                        <a14:foregroundMark x1="52394" y1="28288" x2="58732" y2="22190"/>
                        <a14:foregroundMark x1="58732" y1="22190" x2="57394" y2="12711"/>
                        <a14:foregroundMark x1="57394" y1="12711" x2="54648" y2="8670"/>
                        <a14:foregroundMark x1="23028" y1="31962" x2="8310" y2="41587"/>
                        <a14:foregroundMark x1="8310" y1="41587" x2="12676" y2="51800"/>
                        <a14:foregroundMark x1="12676" y1="51800" x2="22324" y2="49008"/>
                        <a14:foregroundMark x1="22324" y1="49008" x2="25352" y2="35048"/>
                        <a14:foregroundMark x1="32183" y1="76488" x2="35211" y2="90007"/>
                        <a14:foregroundMark x1="35211" y1="90007" x2="37887" y2="75974"/>
                        <a14:foregroundMark x1="37887" y1="75974" x2="27465" y2="68920"/>
                        <a14:foregroundMark x1="27465" y1="68920" x2="22324" y2="76929"/>
                        <a14:foregroundMark x1="22324" y1="76929" x2="24155" y2="83762"/>
                        <a14:foregroundMark x1="73521" y1="70316" x2="68028" y2="75312"/>
                        <a14:foregroundMark x1="68028" y1="75312" x2="68028" y2="87730"/>
                        <a14:foregroundMark x1="68028" y1="87730" x2="77535" y2="87436"/>
                        <a14:foregroundMark x1="77535" y1="87436" x2="77746" y2="76047"/>
                        <a14:foregroundMark x1="77746" y1="76047" x2="71127" y2="71051"/>
                        <a14:foregroundMark x1="71127" y1="71051" x2="68662" y2="71565"/>
                        <a14:foregroundMark x1="85282" y1="33137" x2="76761" y2="45408"/>
                        <a14:foregroundMark x1="76761" y1="45408" x2="83239" y2="49743"/>
                        <a14:foregroundMark x1="83239" y1="49743" x2="91268" y2="41220"/>
                        <a14:foregroundMark x1="91268" y1="41220" x2="88732" y2="32917"/>
                        <a14:foregroundMark x1="88732" y1="32917" x2="87676" y2="32917"/>
                        <a14:foregroundMark x1="74718" y1="82733" x2="74718" y2="82733"/>
                        <a14:foregroundMark x1="75634" y1="85084" x2="75493" y2="81558"/>
                        <a14:backgroundMark x1="22113" y1="28508" x2="22394" y2="29390"/>
                        <a14:backgroundMark x1="22746" y1="29537" x2="22746" y2="29537"/>
                        <a14:backgroundMark x1="22746" y1="29537" x2="22746" y2="29537"/>
                        <a14:backgroundMark x1="23028" y1="29758" x2="22746" y2="29611"/>
                        <a14:backgroundMark x1="34577" y1="32770" x2="59859" y2="69802"/>
                        <a14:backgroundMark x1="48944" y1="73622" x2="62606" y2="32990"/>
                      </a14:backgroundRemoval>
                    </a14:imgEffect>
                  </a14:imgLayer>
                </a14:imgProps>
              </a:ext>
              <a:ext uri="{28A0092B-C50C-407E-A947-70E740481C1C}">
                <a14:useLocalDpi xmlns:a14="http://schemas.microsoft.com/office/drawing/2010/main" val="0"/>
              </a:ext>
            </a:extLst>
          </a:blip>
          <a:srcRect l="47943" t="67573" r="11731" b="5889"/>
          <a:stretch/>
        </p:blipFill>
        <p:spPr bwMode="auto">
          <a:xfrm>
            <a:off x="-168696" y="1583223"/>
            <a:ext cx="5137157" cy="3240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9619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968D52-BA8E-49E5-AF2B-FAA70C9FB5E9}"/>
              </a:ext>
            </a:extLst>
          </p:cNvPr>
          <p:cNvSpPr>
            <a:spLocks noGrp="1"/>
          </p:cNvSpPr>
          <p:nvPr>
            <p:ph idx="1"/>
          </p:nvPr>
        </p:nvSpPr>
        <p:spPr>
          <a:xfrm>
            <a:off x="695400" y="1484784"/>
            <a:ext cx="7045424" cy="4343400"/>
          </a:xfrm>
        </p:spPr>
        <p:txBody>
          <a:bodyPr>
            <a:normAutofit/>
          </a:bodyPr>
          <a:lstStyle/>
          <a:p>
            <a:r>
              <a:rPr lang="en-US" dirty="0"/>
              <a:t>Nearly at their end goal</a:t>
            </a:r>
          </a:p>
          <a:p>
            <a:r>
              <a:rPr lang="en-US" dirty="0"/>
              <a:t>Teamwork is achieved </a:t>
            </a:r>
          </a:p>
          <a:p>
            <a:r>
              <a:rPr lang="en-US" dirty="0"/>
              <a:t>Members have a sense of pride </a:t>
            </a:r>
          </a:p>
          <a:p>
            <a:r>
              <a:rPr lang="en-US" dirty="0"/>
              <a:t>Tackling their problems one by one</a:t>
            </a:r>
          </a:p>
          <a:p>
            <a:r>
              <a:rPr lang="en-GB" dirty="0"/>
              <a:t>Solutions are found and implemented </a:t>
            </a:r>
          </a:p>
          <a:p>
            <a:r>
              <a:rPr lang="en-GB" dirty="0"/>
              <a:t>Leadership is very minimal as the team is growing and helping one another </a:t>
            </a:r>
          </a:p>
        </p:txBody>
      </p:sp>
      <p:sp>
        <p:nvSpPr>
          <p:cNvPr id="5" name="TextBox 4">
            <a:extLst>
              <a:ext uri="{FF2B5EF4-FFF2-40B4-BE49-F238E27FC236}">
                <a16:creationId xmlns:a16="http://schemas.microsoft.com/office/drawing/2014/main" id="{6DA5BEDC-86D6-4351-AE61-42E601872C2B}"/>
              </a:ext>
            </a:extLst>
          </p:cNvPr>
          <p:cNvSpPr txBox="1"/>
          <p:nvPr/>
        </p:nvSpPr>
        <p:spPr>
          <a:xfrm>
            <a:off x="23187" y="6560351"/>
            <a:ext cx="6094520" cy="261610"/>
          </a:xfrm>
          <a:prstGeom prst="rect">
            <a:avLst/>
          </a:prstGeom>
          <a:noFill/>
        </p:spPr>
        <p:txBody>
          <a:bodyPr wrap="square">
            <a:spAutoFit/>
          </a:bodyPr>
          <a:lstStyle/>
          <a:p>
            <a:r>
              <a:rPr lang="en-US" sz="1100" dirty="0"/>
              <a:t>Tuckman, B., (2010) Stages of Small-Group Development Revisited,’ Auckland: Bill Staples ICA</a:t>
            </a:r>
          </a:p>
        </p:txBody>
      </p:sp>
      <p:pic>
        <p:nvPicPr>
          <p:cNvPr id="6" name="Picture 8" descr="The Five Development Stages of Groups | Public Speaking">
            <a:extLst>
              <a:ext uri="{FF2B5EF4-FFF2-40B4-BE49-F238E27FC236}">
                <a16:creationId xmlns:a16="http://schemas.microsoft.com/office/drawing/2014/main" id="{4E94A152-8D17-4786-8393-ADD9ED8B3226}"/>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8597" b="89934" l="8310" r="91268">
                        <a14:foregroundMark x1="56127" y1="8009" x2="44577" y2="9037"/>
                        <a14:foregroundMark x1="44577" y1="9037" x2="40493" y2="17487"/>
                        <a14:foregroundMark x1="40493" y1="17487" x2="44225" y2="24908"/>
                        <a14:foregroundMark x1="44225" y1="24908" x2="52394" y2="28288"/>
                        <a14:foregroundMark x1="52394" y1="28288" x2="58732" y2="22190"/>
                        <a14:foregroundMark x1="58732" y1="22190" x2="57394" y2="12711"/>
                        <a14:foregroundMark x1="57394" y1="12711" x2="54648" y2="8670"/>
                        <a14:foregroundMark x1="23028" y1="31962" x2="8310" y2="41587"/>
                        <a14:foregroundMark x1="8310" y1="41587" x2="12676" y2="51800"/>
                        <a14:foregroundMark x1="12676" y1="51800" x2="22324" y2="49008"/>
                        <a14:foregroundMark x1="22324" y1="49008" x2="25352" y2="35048"/>
                        <a14:foregroundMark x1="32183" y1="76488" x2="35211" y2="90007"/>
                        <a14:foregroundMark x1="35211" y1="90007" x2="37887" y2="75974"/>
                        <a14:foregroundMark x1="37887" y1="75974" x2="27465" y2="68920"/>
                        <a14:foregroundMark x1="27465" y1="68920" x2="22324" y2="76929"/>
                        <a14:foregroundMark x1="22324" y1="76929" x2="24155" y2="83762"/>
                        <a14:foregroundMark x1="73521" y1="70316" x2="68028" y2="75312"/>
                        <a14:foregroundMark x1="68028" y1="75312" x2="68028" y2="87730"/>
                        <a14:foregroundMark x1="68028" y1="87730" x2="77535" y2="87436"/>
                        <a14:foregroundMark x1="77535" y1="87436" x2="77746" y2="76047"/>
                        <a14:foregroundMark x1="77746" y1="76047" x2="71127" y2="71051"/>
                        <a14:foregroundMark x1="71127" y1="71051" x2="68662" y2="71565"/>
                        <a14:foregroundMark x1="85282" y1="33137" x2="76761" y2="45408"/>
                        <a14:foregroundMark x1="76761" y1="45408" x2="83239" y2="49743"/>
                        <a14:foregroundMark x1="83239" y1="49743" x2="91268" y2="41220"/>
                        <a14:foregroundMark x1="91268" y1="41220" x2="88732" y2="32917"/>
                        <a14:foregroundMark x1="88732" y1="32917" x2="87676" y2="32917"/>
                        <a14:foregroundMark x1="74718" y1="82733" x2="74718" y2="82733"/>
                        <a14:foregroundMark x1="75634" y1="85084" x2="75493" y2="81558"/>
                        <a14:backgroundMark x1="22113" y1="28508" x2="22394" y2="29390"/>
                        <a14:backgroundMark x1="22746" y1="29537" x2="22746" y2="29537"/>
                        <a14:backgroundMark x1="22746" y1="29537" x2="22746" y2="29537"/>
                        <a14:backgroundMark x1="23028" y1="29758" x2="22746" y2="29611"/>
                        <a14:backgroundMark x1="34577" y1="32770" x2="59859" y2="69802"/>
                        <a14:backgroundMark x1="48944" y1="73622" x2="62606" y2="32990"/>
                      </a14:backgroundRemoval>
                    </a14:imgEffect>
                  </a14:imgLayer>
                </a14:imgProps>
              </a:ext>
              <a:ext uri="{28A0092B-C50C-407E-A947-70E740481C1C}">
                <a14:useLocalDpi xmlns:a14="http://schemas.microsoft.com/office/drawing/2010/main" val="0"/>
              </a:ext>
            </a:extLst>
          </a:blip>
          <a:srcRect l="12828" t="67314" r="46846" b="6148"/>
          <a:stretch/>
        </p:blipFill>
        <p:spPr bwMode="auto">
          <a:xfrm>
            <a:off x="6888088" y="1340768"/>
            <a:ext cx="6050430" cy="3816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7392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D8252A-7B1C-4590-9DD3-7D6DB22B9FA4}"/>
              </a:ext>
            </a:extLst>
          </p:cNvPr>
          <p:cNvSpPr>
            <a:spLocks noGrp="1"/>
          </p:cNvSpPr>
          <p:nvPr>
            <p:ph idx="1"/>
          </p:nvPr>
        </p:nvSpPr>
        <p:spPr>
          <a:xfrm>
            <a:off x="5231904" y="1844824"/>
            <a:ext cx="6541368" cy="4343400"/>
          </a:xfrm>
        </p:spPr>
        <p:txBody>
          <a:bodyPr>
            <a:normAutofit/>
          </a:bodyPr>
          <a:lstStyle/>
          <a:p>
            <a:r>
              <a:rPr lang="en-US" dirty="0"/>
              <a:t>Task completed</a:t>
            </a:r>
          </a:p>
          <a:p>
            <a:r>
              <a:rPr lang="en-US" dirty="0"/>
              <a:t>Celebrate their accomplishment </a:t>
            </a:r>
          </a:p>
          <a:p>
            <a:r>
              <a:rPr lang="en-US" dirty="0"/>
              <a:t>Create plan to improve next time</a:t>
            </a:r>
          </a:p>
          <a:p>
            <a:r>
              <a:rPr lang="en-US" dirty="0"/>
              <a:t>Agree on next goal</a:t>
            </a:r>
          </a:p>
        </p:txBody>
      </p:sp>
      <p:sp>
        <p:nvSpPr>
          <p:cNvPr id="5" name="TextBox 4">
            <a:extLst>
              <a:ext uri="{FF2B5EF4-FFF2-40B4-BE49-F238E27FC236}">
                <a16:creationId xmlns:a16="http://schemas.microsoft.com/office/drawing/2014/main" id="{4EF68B06-D900-4AC2-96FF-D440F0C5F389}"/>
              </a:ext>
            </a:extLst>
          </p:cNvPr>
          <p:cNvSpPr txBox="1"/>
          <p:nvPr/>
        </p:nvSpPr>
        <p:spPr>
          <a:xfrm>
            <a:off x="119336" y="6596390"/>
            <a:ext cx="6094520" cy="261610"/>
          </a:xfrm>
          <a:prstGeom prst="rect">
            <a:avLst/>
          </a:prstGeom>
          <a:noFill/>
        </p:spPr>
        <p:txBody>
          <a:bodyPr wrap="square">
            <a:spAutoFit/>
          </a:bodyPr>
          <a:lstStyle/>
          <a:p>
            <a:r>
              <a:rPr lang="en-US" sz="1100" dirty="0"/>
              <a:t>Tuckman, B., (2010) Stages of Small-Group Development Revisited,’ Auckland: Bill Staples ICA</a:t>
            </a:r>
          </a:p>
        </p:txBody>
      </p:sp>
      <p:pic>
        <p:nvPicPr>
          <p:cNvPr id="6" name="Picture 8" descr="The Five Development Stages of Groups | Public Speaking">
            <a:extLst>
              <a:ext uri="{FF2B5EF4-FFF2-40B4-BE49-F238E27FC236}">
                <a16:creationId xmlns:a16="http://schemas.microsoft.com/office/drawing/2014/main" id="{42356701-0D66-4BE1-8C3B-B0B30C03714E}"/>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8597" b="89934" l="8310" r="91268">
                        <a14:foregroundMark x1="56127" y1="8009" x2="44577" y2="9037"/>
                        <a14:foregroundMark x1="44577" y1="9037" x2="40493" y2="17487"/>
                        <a14:foregroundMark x1="40493" y1="17487" x2="44225" y2="24908"/>
                        <a14:foregroundMark x1="44225" y1="24908" x2="52394" y2="28288"/>
                        <a14:foregroundMark x1="52394" y1="28288" x2="58732" y2="22190"/>
                        <a14:foregroundMark x1="58732" y1="22190" x2="57394" y2="12711"/>
                        <a14:foregroundMark x1="57394" y1="12711" x2="54648" y2="8670"/>
                        <a14:foregroundMark x1="23028" y1="31962" x2="8310" y2="41587"/>
                        <a14:foregroundMark x1="8310" y1="41587" x2="12676" y2="51800"/>
                        <a14:foregroundMark x1="12676" y1="51800" x2="22324" y2="49008"/>
                        <a14:foregroundMark x1="22324" y1="49008" x2="25352" y2="35048"/>
                        <a14:foregroundMark x1="32183" y1="76488" x2="35211" y2="90007"/>
                        <a14:foregroundMark x1="35211" y1="90007" x2="37887" y2="75974"/>
                        <a14:foregroundMark x1="37887" y1="75974" x2="27465" y2="68920"/>
                        <a14:foregroundMark x1="27465" y1="68920" x2="22324" y2="76929"/>
                        <a14:foregroundMark x1="22324" y1="76929" x2="24155" y2="83762"/>
                        <a14:foregroundMark x1="73521" y1="70316" x2="68028" y2="75312"/>
                        <a14:foregroundMark x1="68028" y1="75312" x2="68028" y2="87730"/>
                        <a14:foregroundMark x1="68028" y1="87730" x2="77535" y2="87436"/>
                        <a14:foregroundMark x1="77535" y1="87436" x2="77746" y2="76047"/>
                        <a14:foregroundMark x1="77746" y1="76047" x2="71127" y2="71051"/>
                        <a14:foregroundMark x1="71127" y1="71051" x2="68662" y2="71565"/>
                        <a14:foregroundMark x1="85282" y1="33137" x2="76761" y2="45408"/>
                        <a14:foregroundMark x1="76761" y1="45408" x2="83239" y2="49743"/>
                        <a14:foregroundMark x1="83239" y1="49743" x2="91268" y2="41220"/>
                        <a14:foregroundMark x1="91268" y1="41220" x2="88732" y2="32917"/>
                        <a14:foregroundMark x1="88732" y1="32917" x2="87676" y2="32917"/>
                        <a14:foregroundMark x1="74718" y1="82733" x2="74718" y2="82733"/>
                        <a14:foregroundMark x1="75634" y1="85084" x2="75493" y2="81558"/>
                        <a14:backgroundMark x1="22113" y1="28508" x2="22394" y2="29390"/>
                        <a14:backgroundMark x1="22746" y1="29537" x2="22746" y2="29537"/>
                        <a14:backgroundMark x1="22746" y1="29537" x2="22746" y2="29537"/>
                        <a14:backgroundMark x1="23028" y1="29758" x2="22746" y2="29611"/>
                        <a14:backgroundMark x1="34577" y1="32770" x2="59859" y2="69802"/>
                        <a14:backgroundMark x1="48944" y1="73622" x2="62606" y2="32990"/>
                      </a14:backgroundRemoval>
                    </a14:imgEffect>
                  </a14:imgLayer>
                </a14:imgProps>
              </a:ext>
              <a:ext uri="{28A0092B-C50C-407E-A947-70E740481C1C}">
                <a14:useLocalDpi xmlns:a14="http://schemas.microsoft.com/office/drawing/2010/main" val="0"/>
              </a:ext>
            </a:extLst>
          </a:blip>
          <a:srcRect l="668" t="28350" r="59006" b="45112"/>
          <a:stretch/>
        </p:blipFill>
        <p:spPr bwMode="auto">
          <a:xfrm>
            <a:off x="366196" y="1436658"/>
            <a:ext cx="5327615" cy="3360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7411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8A146-6CC1-4C7B-834B-A5A754430268}"/>
              </a:ext>
            </a:extLst>
          </p:cNvPr>
          <p:cNvSpPr>
            <a:spLocks noGrp="1"/>
          </p:cNvSpPr>
          <p:nvPr>
            <p:ph type="title"/>
          </p:nvPr>
        </p:nvSpPr>
        <p:spPr/>
        <p:txBody>
          <a:bodyPr/>
          <a:lstStyle/>
          <a:p>
            <a:r>
              <a:rPr lang="en-US" dirty="0"/>
              <a:t>Theory of Development</a:t>
            </a:r>
            <a:br>
              <a:rPr lang="en-US" dirty="0"/>
            </a:br>
            <a:r>
              <a:rPr lang="en-US" sz="1600" dirty="0"/>
              <a:t>Bruce</a:t>
            </a:r>
            <a:r>
              <a:rPr lang="en-US" sz="1800" dirty="0"/>
              <a:t> Tuckman (1965)</a:t>
            </a:r>
            <a:endParaRPr lang="en-GB" dirty="0"/>
          </a:p>
        </p:txBody>
      </p:sp>
      <p:sp>
        <p:nvSpPr>
          <p:cNvPr id="3" name="Content Placeholder 2">
            <a:extLst>
              <a:ext uri="{FF2B5EF4-FFF2-40B4-BE49-F238E27FC236}">
                <a16:creationId xmlns:a16="http://schemas.microsoft.com/office/drawing/2014/main" id="{E6346ED8-CD95-4292-8BD7-16CF4505B7B6}"/>
              </a:ext>
            </a:extLst>
          </p:cNvPr>
          <p:cNvSpPr>
            <a:spLocks noGrp="1"/>
          </p:cNvSpPr>
          <p:nvPr>
            <p:ph idx="1"/>
          </p:nvPr>
        </p:nvSpPr>
        <p:spPr>
          <a:xfrm>
            <a:off x="1014501" y="1916832"/>
            <a:ext cx="5821288" cy="4343400"/>
          </a:xfrm>
        </p:spPr>
        <p:txBody>
          <a:bodyPr/>
          <a:lstStyle/>
          <a:p>
            <a:r>
              <a:rPr lang="en-US" dirty="0"/>
              <a:t>How reliable is this theory?</a:t>
            </a:r>
          </a:p>
          <a:p>
            <a:pPr marL="0" indent="0">
              <a:buNone/>
            </a:pPr>
            <a:endParaRPr lang="en-US" dirty="0"/>
          </a:p>
          <a:p>
            <a:r>
              <a:rPr lang="en-US" dirty="0"/>
              <a:t>Can it be used in day-to-day practice?</a:t>
            </a:r>
          </a:p>
          <a:p>
            <a:pPr marL="0" indent="0">
              <a:buNone/>
            </a:pPr>
            <a:endParaRPr lang="en-US" dirty="0"/>
          </a:p>
          <a:p>
            <a:r>
              <a:rPr lang="en-US" dirty="0"/>
              <a:t>Should every team base their formation and successes upon Tuckman’s theory?</a:t>
            </a:r>
            <a:endParaRPr lang="en-GB" dirty="0"/>
          </a:p>
        </p:txBody>
      </p:sp>
      <p:pic>
        <p:nvPicPr>
          <p:cNvPr id="2050" name="Picture 2" descr="Cloud Thought Bubble">
            <a:extLst>
              <a:ext uri="{FF2B5EF4-FFF2-40B4-BE49-F238E27FC236}">
                <a16:creationId xmlns:a16="http://schemas.microsoft.com/office/drawing/2014/main" id="{E417C891-5895-4715-AF9C-5D67CEC3E0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4718" y="1556792"/>
            <a:ext cx="4020482" cy="3528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0874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01648-8F97-4B81-8BE2-335CB90A3638}"/>
              </a:ext>
            </a:extLst>
          </p:cNvPr>
          <p:cNvSpPr>
            <a:spLocks noGrp="1"/>
          </p:cNvSpPr>
          <p:nvPr>
            <p:ph type="title"/>
          </p:nvPr>
        </p:nvSpPr>
        <p:spPr/>
        <p:txBody>
          <a:bodyPr/>
          <a:lstStyle/>
          <a:p>
            <a:r>
              <a:rPr lang="en-US" dirty="0"/>
              <a:t>Group Dynamics</a:t>
            </a:r>
            <a:br>
              <a:rPr lang="en-US" dirty="0"/>
            </a:br>
            <a:r>
              <a:rPr lang="en-US" sz="1600" dirty="0"/>
              <a:t>Kurt Lewin</a:t>
            </a:r>
            <a:endParaRPr lang="en-GB" dirty="0"/>
          </a:p>
        </p:txBody>
      </p:sp>
      <p:sp>
        <p:nvSpPr>
          <p:cNvPr id="3" name="Content Placeholder 2">
            <a:extLst>
              <a:ext uri="{FF2B5EF4-FFF2-40B4-BE49-F238E27FC236}">
                <a16:creationId xmlns:a16="http://schemas.microsoft.com/office/drawing/2014/main" id="{26668E05-57A2-4980-9E79-6A6EBADD7A48}"/>
              </a:ext>
            </a:extLst>
          </p:cNvPr>
          <p:cNvSpPr>
            <a:spLocks noGrp="1"/>
          </p:cNvSpPr>
          <p:nvPr>
            <p:ph idx="1"/>
          </p:nvPr>
        </p:nvSpPr>
        <p:spPr>
          <a:xfrm>
            <a:off x="839416" y="1628800"/>
            <a:ext cx="10513168" cy="4343400"/>
          </a:xfrm>
        </p:spPr>
        <p:txBody>
          <a:bodyPr>
            <a:normAutofit/>
          </a:bodyPr>
          <a:lstStyle/>
          <a:p>
            <a:pPr marL="342900" lvl="0" indent="-342900">
              <a:lnSpc>
                <a:spcPct val="107000"/>
              </a:lnSpc>
              <a:spcAft>
                <a:spcPts val="800"/>
              </a:spcAft>
              <a:buFont typeface="Calibri" panose="020F0502020204030204" pitchFamily="34" charset="0"/>
              <a:buChar char="-"/>
            </a:pPr>
            <a:r>
              <a:rPr lang="en-US" dirty="0">
                <a:ea typeface="Calibri" panose="020F0502020204030204" pitchFamily="34" charset="0"/>
                <a:cs typeface="Times New Roman" panose="02020603050405020304" pitchFamily="18" charset="0"/>
              </a:rPr>
              <a:t>Lewin wanted to find the p</a:t>
            </a:r>
            <a:r>
              <a:rPr lang="en-US" dirty="0">
                <a:effectLst/>
                <a:ea typeface="Calibri" panose="020F0502020204030204" pitchFamily="34" charset="0"/>
                <a:cs typeface="Times New Roman" panose="02020603050405020304" pitchFamily="18" charset="0"/>
              </a:rPr>
              <a:t>ositive and negative forces within a group of         people that can affect the task</a:t>
            </a:r>
          </a:p>
          <a:p>
            <a:pPr marL="342900" lvl="0" indent="-342900">
              <a:lnSpc>
                <a:spcPct val="107000"/>
              </a:lnSpc>
              <a:spcAft>
                <a:spcPts val="800"/>
              </a:spcAft>
              <a:buFont typeface="Calibri" panose="020F0502020204030204" pitchFamily="34" charset="0"/>
              <a:buChar char="-"/>
            </a:pPr>
            <a:r>
              <a:rPr lang="en-US" dirty="0">
                <a:ea typeface="Calibri" panose="020F0502020204030204" pitchFamily="34" charset="0"/>
                <a:cs typeface="Times New Roman" panose="02020603050405020304" pitchFamily="18" charset="0"/>
              </a:rPr>
              <a:t>Different interactions can lead to different outcomes</a:t>
            </a:r>
          </a:p>
          <a:p>
            <a:pPr marL="342900" lvl="0" indent="-342900">
              <a:lnSpc>
                <a:spcPct val="107000"/>
              </a:lnSpc>
              <a:spcAft>
                <a:spcPts val="800"/>
              </a:spcAft>
              <a:buFont typeface="Calibri" panose="020F0502020204030204" pitchFamily="34" charset="0"/>
              <a:buChar char="-"/>
            </a:pPr>
            <a:r>
              <a:rPr lang="en-US" dirty="0">
                <a:ea typeface="Calibri" panose="020F0502020204030204" pitchFamily="34" charset="0"/>
                <a:cs typeface="Times New Roman" panose="02020603050405020304" pitchFamily="18" charset="0"/>
              </a:rPr>
              <a:t>Communication is key to a teams effectiveness</a:t>
            </a:r>
          </a:p>
          <a:p>
            <a:pPr marL="0" lvl="0" indent="0">
              <a:lnSpc>
                <a:spcPct val="107000"/>
              </a:lnSpc>
              <a:spcAft>
                <a:spcPts val="800"/>
              </a:spcAft>
              <a:buNone/>
            </a:pPr>
            <a:endParaRPr lang="en-US"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endParaRPr lang="en-US" sz="1800" dirty="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endParaRPr lang="en-US" sz="1800" dirty="0">
              <a:effectLst/>
              <a:ea typeface="Calibri" panose="020F0502020204030204" pitchFamily="34" charset="0"/>
              <a:cs typeface="Times New Roman" panose="02020603050405020304" pitchFamily="18" charset="0"/>
            </a:endParaRPr>
          </a:p>
          <a:p>
            <a:endParaRPr lang="en-GB" dirty="0"/>
          </a:p>
        </p:txBody>
      </p:sp>
      <p:pic>
        <p:nvPicPr>
          <p:cNvPr id="8" name="Picture 6" descr="Assessing Conflict of Interest Compliance Programs | Corporate Compliance  Insights">
            <a:extLst>
              <a:ext uri="{FF2B5EF4-FFF2-40B4-BE49-F238E27FC236}">
                <a16:creationId xmlns:a16="http://schemas.microsoft.com/office/drawing/2014/main" id="{4881A622-62BE-421C-9454-F549786F8568}"/>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29200" y1="22293" x2="20300" y2="42834"/>
                        <a14:foregroundMark x1="20300" y1="42834" x2="35800" y2="45701"/>
                        <a14:foregroundMark x1="35800" y1="45701" x2="37400" y2="45541"/>
                        <a14:foregroundMark x1="69000" y1="21497" x2="71500" y2="27070"/>
                        <a14:foregroundMark x1="86400" y1="38694" x2="87100" y2="39650"/>
                        <a14:foregroundMark x1="62900" y1="35191" x2="63500" y2="37898"/>
                        <a14:foregroundMark x1="63500" y1="37898" x2="63500" y2="37898"/>
                      </a14:backgroundRemoval>
                    </a14:imgEffect>
                  </a14:imgLayer>
                </a14:imgProps>
              </a:ext>
              <a:ext uri="{28A0092B-C50C-407E-A947-70E740481C1C}">
                <a14:useLocalDpi xmlns:a14="http://schemas.microsoft.com/office/drawing/2010/main" val="0"/>
              </a:ext>
            </a:extLst>
          </a:blip>
          <a:srcRect t="16660"/>
          <a:stretch/>
        </p:blipFill>
        <p:spPr bwMode="auto">
          <a:xfrm>
            <a:off x="4799856" y="3800500"/>
            <a:ext cx="7570812" cy="396238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6F99A3A-005C-4518-AE6C-1CAA25B37E00}"/>
              </a:ext>
            </a:extLst>
          </p:cNvPr>
          <p:cNvSpPr txBox="1"/>
          <p:nvPr/>
        </p:nvSpPr>
        <p:spPr>
          <a:xfrm>
            <a:off x="0" y="6553200"/>
            <a:ext cx="6696744" cy="553998"/>
          </a:xfrm>
          <a:prstGeom prst="rect">
            <a:avLst/>
          </a:prstGeom>
          <a:noFill/>
        </p:spPr>
        <p:txBody>
          <a:bodyPr wrap="square" rtlCol="0">
            <a:spAutoFit/>
          </a:bodyPr>
          <a:lstStyle/>
          <a:p>
            <a:r>
              <a:rPr lang="en-US" sz="1200" dirty="0"/>
              <a:t>Lewin, K., (1947) </a:t>
            </a:r>
            <a:r>
              <a:rPr lang="en-US" sz="1200" i="1" dirty="0"/>
              <a:t>Frontiers in Group Dynamics</a:t>
            </a:r>
            <a:r>
              <a:rPr lang="en-US" sz="1200" dirty="0"/>
              <a:t>, Idaho: SAGE Publications pg. 1-38</a:t>
            </a:r>
          </a:p>
          <a:p>
            <a:endParaRPr lang="en-GB" dirty="0"/>
          </a:p>
        </p:txBody>
      </p:sp>
    </p:spTree>
    <p:extLst>
      <p:ext uri="{BB962C8B-B14F-4D97-AF65-F5344CB8AC3E}">
        <p14:creationId xmlns:p14="http://schemas.microsoft.com/office/powerpoint/2010/main" val="405053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5EC4303-F696-4991-A530-E751DB0286E8}"/>
              </a:ext>
            </a:extLst>
          </p:cNvPr>
          <p:cNvSpPr>
            <a:spLocks noGrp="1"/>
          </p:cNvSpPr>
          <p:nvPr>
            <p:ph type="title"/>
          </p:nvPr>
        </p:nvSpPr>
        <p:spPr/>
        <p:txBody>
          <a:bodyPr/>
          <a:lstStyle/>
          <a:p>
            <a:r>
              <a:rPr lang="en-US" dirty="0"/>
              <a:t>Elements of High Performing Teams</a:t>
            </a:r>
            <a:endParaRPr lang="en-GB" dirty="0"/>
          </a:p>
        </p:txBody>
      </p:sp>
      <p:sp>
        <p:nvSpPr>
          <p:cNvPr id="8" name="Content Placeholder 7">
            <a:extLst>
              <a:ext uri="{FF2B5EF4-FFF2-40B4-BE49-F238E27FC236}">
                <a16:creationId xmlns:a16="http://schemas.microsoft.com/office/drawing/2014/main" id="{573A9899-33DA-4034-9A79-AFB1ACB27B3B}"/>
              </a:ext>
            </a:extLst>
          </p:cNvPr>
          <p:cNvSpPr>
            <a:spLocks noGrp="1"/>
          </p:cNvSpPr>
          <p:nvPr>
            <p:ph idx="1"/>
          </p:nvPr>
        </p:nvSpPr>
        <p:spPr/>
        <p:txBody>
          <a:bodyPr/>
          <a:lstStyle/>
          <a:p>
            <a:r>
              <a:rPr lang="en-US" sz="2000" dirty="0"/>
              <a:t>The biggest factor separating high performing teams from average ones is trust, communication, defined roles and responsibilities, engaged leadership and collective goals.</a:t>
            </a:r>
          </a:p>
          <a:p>
            <a:r>
              <a:rPr lang="en-US" sz="2000" dirty="0"/>
              <a:t>Teamwork can thrive under high performing teams, as confidence will be high</a:t>
            </a:r>
          </a:p>
          <a:p>
            <a:r>
              <a:rPr lang="en-US" sz="2000" dirty="0"/>
              <a:t>Phil Harkins 3 </a:t>
            </a:r>
            <a:r>
              <a:rPr lang="en-US" sz="2000" dirty="0" err="1"/>
              <a:t>behaviours</a:t>
            </a:r>
            <a:r>
              <a:rPr lang="en-US" sz="2000" dirty="0"/>
              <a:t> a manager must have: “the big picture, powerful conversations and passionate champions.” </a:t>
            </a:r>
          </a:p>
          <a:p>
            <a:endParaRPr lang="en-GB" dirty="0"/>
          </a:p>
        </p:txBody>
      </p:sp>
      <p:sp>
        <p:nvSpPr>
          <p:cNvPr id="10" name="TextBox 9">
            <a:extLst>
              <a:ext uri="{FF2B5EF4-FFF2-40B4-BE49-F238E27FC236}">
                <a16:creationId xmlns:a16="http://schemas.microsoft.com/office/drawing/2014/main" id="{8AE2084E-240A-4BCD-B314-2A7C9771FA18}"/>
              </a:ext>
            </a:extLst>
          </p:cNvPr>
          <p:cNvSpPr txBox="1"/>
          <p:nvPr/>
        </p:nvSpPr>
        <p:spPr>
          <a:xfrm>
            <a:off x="18514" y="6248400"/>
            <a:ext cx="12647240" cy="861774"/>
          </a:xfrm>
          <a:prstGeom prst="rect">
            <a:avLst/>
          </a:prstGeom>
          <a:noFill/>
        </p:spPr>
        <p:txBody>
          <a:bodyPr wrap="square">
            <a:spAutoFit/>
          </a:bodyPr>
          <a:lstStyle/>
          <a:p>
            <a:pPr marL="0" indent="0">
              <a:buNone/>
            </a:pPr>
            <a:r>
              <a:rPr lang="en-US" sz="1200" dirty="0"/>
              <a:t>Beck, J., &amp; Yeager, N., (2000) </a:t>
            </a:r>
            <a:r>
              <a:rPr lang="en-US" sz="1200" i="1" dirty="0"/>
              <a:t>The Leader’s Window: Mastering the Four Styles of Leadership to Build High Performing Teams, </a:t>
            </a:r>
            <a:r>
              <a:rPr lang="en-US" sz="1200" dirty="0"/>
              <a:t>New York: Davies-Black Publishing</a:t>
            </a:r>
          </a:p>
          <a:p>
            <a:pPr marL="0" indent="0">
              <a:buNone/>
            </a:pPr>
            <a:r>
              <a:rPr lang="en-US" sz="1200" dirty="0"/>
              <a:t>Harkins, P., (2014) 10 Leadership Techniques for Building High-Performing Teams, San Francisco: Linkage</a:t>
            </a:r>
          </a:p>
          <a:p>
            <a:r>
              <a:rPr lang="en-GB" sz="1200" dirty="0">
                <a:effectLst/>
                <a:ea typeface="Calibri" panose="020F0502020204030204" pitchFamily="34" charset="0"/>
                <a:cs typeface="Times New Roman" panose="02020603050405020304" pitchFamily="18" charset="0"/>
              </a:rPr>
              <a:t>Thomas, G., (1992) </a:t>
            </a:r>
            <a:r>
              <a:rPr lang="en-GB" sz="1200" i="1" dirty="0">
                <a:effectLst/>
                <a:ea typeface="Calibri" panose="020F0502020204030204" pitchFamily="34" charset="0"/>
                <a:cs typeface="Times New Roman" panose="02020603050405020304" pitchFamily="18" charset="0"/>
              </a:rPr>
              <a:t>Effective Classroom Teamwork: Support or Intrusion,</a:t>
            </a:r>
            <a:r>
              <a:rPr lang="en-GB" sz="1200" dirty="0">
                <a:effectLst/>
                <a:ea typeface="Calibri" panose="020F0502020204030204" pitchFamily="34" charset="0"/>
                <a:cs typeface="Times New Roman" panose="02020603050405020304" pitchFamily="18" charset="0"/>
              </a:rPr>
              <a:t> London: Routledge, pg</a:t>
            </a:r>
            <a:r>
              <a:rPr lang="en-GB" sz="1200" dirty="0">
                <a:ea typeface="Calibri" panose="020F0502020204030204" pitchFamily="34" charset="0"/>
                <a:cs typeface="Times New Roman" panose="02020603050405020304" pitchFamily="18" charset="0"/>
              </a:rPr>
              <a:t>. 22</a:t>
            </a:r>
            <a:endParaRPr lang="en-GB" sz="1200" dirty="0">
              <a:effectLst/>
              <a:ea typeface="Calibri" panose="020F0502020204030204" pitchFamily="34" charset="0"/>
              <a:cs typeface="Times New Roman" panose="02020603050405020304" pitchFamily="18" charset="0"/>
            </a:endParaRPr>
          </a:p>
          <a:p>
            <a:pPr marL="0" indent="0">
              <a:buNone/>
            </a:pPr>
            <a:endParaRPr lang="en-US" sz="1400" dirty="0"/>
          </a:p>
        </p:txBody>
      </p:sp>
      <p:pic>
        <p:nvPicPr>
          <p:cNvPr id="1026" name="Picture 2" descr="Team-Working, Groups and Meetings | SkillsYouNeed">
            <a:extLst>
              <a:ext uri="{FF2B5EF4-FFF2-40B4-BE49-F238E27FC236}">
                <a16:creationId xmlns:a16="http://schemas.microsoft.com/office/drawing/2014/main" id="{2968727C-FD8C-45EC-944D-AAE30D088E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5560" y="3848100"/>
            <a:ext cx="7272808" cy="2116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8835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36367-B210-485B-8F5F-D6D8B1D49FAE}"/>
              </a:ext>
            </a:extLst>
          </p:cNvPr>
          <p:cNvSpPr>
            <a:spLocks noGrp="1"/>
          </p:cNvSpPr>
          <p:nvPr>
            <p:ph type="title"/>
          </p:nvPr>
        </p:nvSpPr>
        <p:spPr/>
        <p:txBody>
          <a:bodyPr/>
          <a:lstStyle/>
          <a:p>
            <a:r>
              <a:rPr lang="en-US" dirty="0"/>
              <a:t>Why do some Teams fail?</a:t>
            </a:r>
            <a:endParaRPr lang="en-GB" dirty="0"/>
          </a:p>
        </p:txBody>
      </p:sp>
      <p:sp>
        <p:nvSpPr>
          <p:cNvPr id="3" name="Content Placeholder 2">
            <a:extLst>
              <a:ext uri="{FF2B5EF4-FFF2-40B4-BE49-F238E27FC236}">
                <a16:creationId xmlns:a16="http://schemas.microsoft.com/office/drawing/2014/main" id="{F771B07A-5E41-4C58-8568-81C2F3FD3CD3}"/>
              </a:ext>
            </a:extLst>
          </p:cNvPr>
          <p:cNvSpPr>
            <a:spLocks noGrp="1"/>
          </p:cNvSpPr>
          <p:nvPr>
            <p:ph idx="1"/>
          </p:nvPr>
        </p:nvSpPr>
        <p:spPr>
          <a:xfrm>
            <a:off x="967676" y="2358008"/>
            <a:ext cx="5245224" cy="4343400"/>
          </a:xfrm>
        </p:spPr>
        <p:txBody>
          <a:bodyPr/>
          <a:lstStyle/>
          <a:p>
            <a:r>
              <a:rPr lang="en-US" dirty="0"/>
              <a:t>Lack of trust</a:t>
            </a:r>
          </a:p>
          <a:p>
            <a:r>
              <a:rPr lang="en-US" dirty="0"/>
              <a:t>No or weak leadership</a:t>
            </a:r>
          </a:p>
          <a:p>
            <a:r>
              <a:rPr lang="en-GB" dirty="0"/>
              <a:t>Not communicating effectively</a:t>
            </a:r>
          </a:p>
          <a:p>
            <a:r>
              <a:rPr lang="en-GB" dirty="0"/>
              <a:t>No plan or motivation</a:t>
            </a:r>
          </a:p>
          <a:p>
            <a:r>
              <a:rPr lang="en-GB" dirty="0"/>
              <a:t>Too many large personalities</a:t>
            </a:r>
          </a:p>
        </p:txBody>
      </p:sp>
      <p:pic>
        <p:nvPicPr>
          <p:cNvPr id="8" name="Picture 16" descr="30 Teamwork cartoons ideas | teamwork, work humor, workplace humor">
            <a:extLst>
              <a:ext uri="{FF2B5EF4-FFF2-40B4-BE49-F238E27FC236}">
                <a16:creationId xmlns:a16="http://schemas.microsoft.com/office/drawing/2014/main" id="{02AEB7FE-E0F2-4356-925B-CB4A4B149606}"/>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foregroundMark x1="28270" y1="22304" x2="50000" y2="55882"/>
                        <a14:foregroundMark x1="58017" y1="61029" x2="66478" y2="19137"/>
                        <a14:foregroundMark x1="68987" y1="59314" x2="67932" y2="50980"/>
                        <a14:foregroundMark x1="66667" y1="62010" x2="66667" y2="62010"/>
                        <a14:backgroundMark x1="71308" y1="17157" x2="66878" y2="17157"/>
                        <a14:backgroundMark x1="68776" y1="20343" x2="65823" y2="17402"/>
                      </a14:backgroundRemoval>
                    </a14:imgEffect>
                  </a14:imgLayer>
                </a14:imgProps>
              </a:ext>
              <a:ext uri="{28A0092B-C50C-407E-A947-70E740481C1C}">
                <a14:useLocalDpi xmlns:a14="http://schemas.microsoft.com/office/drawing/2010/main" val="0"/>
              </a:ext>
            </a:extLst>
          </a:blip>
          <a:srcRect/>
          <a:stretch>
            <a:fillRect/>
          </a:stretch>
        </p:blipFill>
        <p:spPr bwMode="auto">
          <a:xfrm>
            <a:off x="5879976" y="1124744"/>
            <a:ext cx="5760640" cy="495852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F1573BF2-6FE9-44C7-B537-19CD6F7FAB98}"/>
              </a:ext>
            </a:extLst>
          </p:cNvPr>
          <p:cNvSpPr txBox="1"/>
          <p:nvPr/>
        </p:nvSpPr>
        <p:spPr>
          <a:xfrm>
            <a:off x="4932" y="6401326"/>
            <a:ext cx="9674121" cy="600164"/>
          </a:xfrm>
          <a:prstGeom prst="rect">
            <a:avLst/>
          </a:prstGeom>
          <a:noFill/>
        </p:spPr>
        <p:txBody>
          <a:bodyPr wrap="square">
            <a:spAutoFit/>
          </a:bodyPr>
          <a:lstStyle/>
          <a:p>
            <a:pPr marL="0" indent="0">
              <a:buNone/>
            </a:pPr>
            <a:r>
              <a:rPr lang="en-US" sz="1100" dirty="0"/>
              <a:t>Greenberg, S.P., (2007) ‘Creating and sustaining trust in virtual teams,’ </a:t>
            </a:r>
            <a:r>
              <a:rPr lang="en-US" sz="1100" i="1" dirty="0"/>
              <a:t>The Journal for Business Horizons</a:t>
            </a:r>
            <a:r>
              <a:rPr lang="en-US" sz="1100" dirty="0"/>
              <a:t>, Vol 50, Issue 4</a:t>
            </a:r>
          </a:p>
          <a:p>
            <a:r>
              <a:rPr lang="en-US" sz="1100" dirty="0"/>
              <a:t>Belbin, R.M., (2010) </a:t>
            </a:r>
            <a:r>
              <a:rPr lang="en-US" sz="1100" i="1" dirty="0"/>
              <a:t>Team Roles at Work, </a:t>
            </a:r>
            <a:r>
              <a:rPr lang="en-US" sz="1100" dirty="0"/>
              <a:t>Oxford: Butterworth-Heinemann</a:t>
            </a:r>
          </a:p>
          <a:p>
            <a:pPr marL="0" indent="0">
              <a:buNone/>
            </a:pPr>
            <a:endParaRPr lang="en-US" sz="1100" dirty="0"/>
          </a:p>
        </p:txBody>
      </p:sp>
    </p:spTree>
    <p:extLst>
      <p:ext uri="{BB962C8B-B14F-4D97-AF65-F5344CB8AC3E}">
        <p14:creationId xmlns:p14="http://schemas.microsoft.com/office/powerpoint/2010/main" val="1305655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Differences in teamwork and group work</a:t>
            </a:r>
          </a:p>
        </p:txBody>
      </p:sp>
      <p:sp>
        <p:nvSpPr>
          <p:cNvPr id="4" name="Text Placeholder 3">
            <a:extLst>
              <a:ext uri="{FF2B5EF4-FFF2-40B4-BE49-F238E27FC236}">
                <a16:creationId xmlns:a16="http://schemas.microsoft.com/office/drawing/2014/main" id="{4A0420C5-7288-4A4B-A50D-E1BBCA4C2DE5}"/>
              </a:ext>
            </a:extLst>
          </p:cNvPr>
          <p:cNvSpPr>
            <a:spLocks noGrp="1"/>
          </p:cNvSpPr>
          <p:nvPr>
            <p:ph type="body" idx="1"/>
          </p:nvPr>
        </p:nvSpPr>
        <p:spPr>
          <a:xfrm>
            <a:off x="1066053" y="1954607"/>
            <a:ext cx="4846320" cy="823912"/>
          </a:xfrm>
        </p:spPr>
        <p:txBody>
          <a:bodyPr/>
          <a:lstStyle/>
          <a:p>
            <a:r>
              <a:rPr lang="en-US" dirty="0"/>
              <a:t>Teamwork</a:t>
            </a:r>
            <a:endParaRPr lang="en-GB" dirty="0"/>
          </a:p>
        </p:txBody>
      </p:sp>
      <p:sp>
        <p:nvSpPr>
          <p:cNvPr id="5" name="Content Placeholder 4">
            <a:extLst>
              <a:ext uri="{FF2B5EF4-FFF2-40B4-BE49-F238E27FC236}">
                <a16:creationId xmlns:a16="http://schemas.microsoft.com/office/drawing/2014/main" id="{356D1F7A-DB6E-4AF4-BF71-23AC276E7534}"/>
              </a:ext>
            </a:extLst>
          </p:cNvPr>
          <p:cNvSpPr>
            <a:spLocks noGrp="1"/>
          </p:cNvSpPr>
          <p:nvPr>
            <p:ph sz="half" idx="2"/>
          </p:nvPr>
        </p:nvSpPr>
        <p:spPr>
          <a:xfrm>
            <a:off x="1066053" y="2796725"/>
            <a:ext cx="4846320" cy="3514725"/>
          </a:xfrm>
        </p:spPr>
        <p:txBody>
          <a:bodyPr>
            <a:normAutofit/>
          </a:bodyPr>
          <a:lstStyle/>
          <a:p>
            <a:r>
              <a:rPr lang="en-GB" dirty="0"/>
              <a:t>Continuous work alongside one another</a:t>
            </a:r>
            <a:endParaRPr lang="en-US" dirty="0"/>
          </a:p>
          <a:p>
            <a:r>
              <a:rPr lang="en-US" dirty="0"/>
              <a:t>Clearly defined roles</a:t>
            </a:r>
          </a:p>
          <a:p>
            <a:r>
              <a:rPr lang="en-US" dirty="0"/>
              <a:t>Working towards a common goal (outcome driven)</a:t>
            </a:r>
          </a:p>
          <a:p>
            <a:r>
              <a:rPr lang="en-GB" dirty="0"/>
              <a:t>Personalities that work well together</a:t>
            </a:r>
          </a:p>
        </p:txBody>
      </p:sp>
      <p:sp>
        <p:nvSpPr>
          <p:cNvPr id="6" name="Text Placeholder 5">
            <a:extLst>
              <a:ext uri="{FF2B5EF4-FFF2-40B4-BE49-F238E27FC236}">
                <a16:creationId xmlns:a16="http://schemas.microsoft.com/office/drawing/2014/main" id="{A5037C87-9A49-4DB4-9750-9E293046A853}"/>
              </a:ext>
            </a:extLst>
          </p:cNvPr>
          <p:cNvSpPr>
            <a:spLocks noGrp="1"/>
          </p:cNvSpPr>
          <p:nvPr>
            <p:ph type="body" sz="quarter" idx="3"/>
          </p:nvPr>
        </p:nvSpPr>
        <p:spPr>
          <a:xfrm>
            <a:off x="6278880" y="1905423"/>
            <a:ext cx="4846320" cy="823912"/>
          </a:xfrm>
        </p:spPr>
        <p:txBody>
          <a:bodyPr/>
          <a:lstStyle/>
          <a:p>
            <a:r>
              <a:rPr lang="en-US" dirty="0"/>
              <a:t>Group work</a:t>
            </a:r>
            <a:endParaRPr lang="en-GB" dirty="0"/>
          </a:p>
        </p:txBody>
      </p:sp>
      <p:sp>
        <p:nvSpPr>
          <p:cNvPr id="7" name="Content Placeholder 6">
            <a:extLst>
              <a:ext uri="{FF2B5EF4-FFF2-40B4-BE49-F238E27FC236}">
                <a16:creationId xmlns:a16="http://schemas.microsoft.com/office/drawing/2014/main" id="{AC81B110-A741-46D7-962A-3921C3A62F3A}"/>
              </a:ext>
            </a:extLst>
          </p:cNvPr>
          <p:cNvSpPr>
            <a:spLocks noGrp="1"/>
          </p:cNvSpPr>
          <p:nvPr>
            <p:ph sz="quarter" idx="4"/>
          </p:nvPr>
        </p:nvSpPr>
        <p:spPr>
          <a:xfrm>
            <a:off x="6278880" y="2738438"/>
            <a:ext cx="4846320" cy="3514725"/>
          </a:xfrm>
        </p:spPr>
        <p:txBody>
          <a:bodyPr>
            <a:normAutofit/>
          </a:bodyPr>
          <a:lstStyle/>
          <a:p>
            <a:r>
              <a:rPr lang="en-US" dirty="0"/>
              <a:t>Short term relationship</a:t>
            </a:r>
          </a:p>
          <a:p>
            <a:r>
              <a:rPr lang="en-US" dirty="0"/>
              <a:t>No roles</a:t>
            </a:r>
          </a:p>
          <a:p>
            <a:r>
              <a:rPr lang="en-US" dirty="0"/>
              <a:t> Grouped together to achieve a one-off common goal (task driven)</a:t>
            </a:r>
          </a:p>
          <a:p>
            <a:r>
              <a:rPr lang="en-US" dirty="0"/>
              <a:t>May not always be the right mix of personalities</a:t>
            </a:r>
          </a:p>
          <a:p>
            <a:endParaRPr lang="en-GB" dirty="0"/>
          </a:p>
        </p:txBody>
      </p:sp>
      <p:sp>
        <p:nvSpPr>
          <p:cNvPr id="8" name="TextBox 7">
            <a:extLst>
              <a:ext uri="{FF2B5EF4-FFF2-40B4-BE49-F238E27FC236}">
                <a16:creationId xmlns:a16="http://schemas.microsoft.com/office/drawing/2014/main" id="{F8855590-6A44-4CD6-9C66-2F158EF96CD4}"/>
              </a:ext>
            </a:extLst>
          </p:cNvPr>
          <p:cNvSpPr txBox="1"/>
          <p:nvPr/>
        </p:nvSpPr>
        <p:spPr>
          <a:xfrm>
            <a:off x="0" y="6544237"/>
            <a:ext cx="11233248" cy="553998"/>
          </a:xfrm>
          <a:prstGeom prst="rect">
            <a:avLst/>
          </a:prstGeom>
          <a:noFill/>
        </p:spPr>
        <p:txBody>
          <a:bodyPr wrap="square" rtlCol="0">
            <a:spAutoFit/>
          </a:bodyPr>
          <a:lstStyle/>
          <a:p>
            <a:r>
              <a:rPr lang="en-US" sz="1200" dirty="0">
                <a:effectLst/>
                <a:ea typeface="Calibri" panose="020F0502020204030204" pitchFamily="34" charset="0"/>
                <a:cs typeface="Times New Roman" panose="02020603050405020304" pitchFamily="18" charset="0"/>
              </a:rPr>
              <a:t>Tannenbaum, S., Salas, E., (2020) Teams that Work: The Seven Drivers of Team Effectiveness, Oxford: Oxford University Press, page 5</a:t>
            </a:r>
            <a:endParaRPr lang="en-GB" sz="1200" dirty="0">
              <a:effectLst/>
              <a:ea typeface="Calibri" panose="020F0502020204030204" pitchFamily="34" charset="0"/>
              <a:cs typeface="Times New Roman" panose="02020603050405020304" pitchFamily="18" charset="0"/>
            </a:endParaRPr>
          </a:p>
          <a:p>
            <a:endParaRPr lang="en-GB" dirty="0"/>
          </a:p>
        </p:txBody>
      </p:sp>
      <p:sp>
        <p:nvSpPr>
          <p:cNvPr id="9" name="TextBox 8">
            <a:extLst>
              <a:ext uri="{FF2B5EF4-FFF2-40B4-BE49-F238E27FC236}">
                <a16:creationId xmlns:a16="http://schemas.microsoft.com/office/drawing/2014/main" id="{D2C99A31-8604-4EFD-8E64-EF458B8FFEF7}"/>
              </a:ext>
            </a:extLst>
          </p:cNvPr>
          <p:cNvSpPr txBox="1"/>
          <p:nvPr/>
        </p:nvSpPr>
        <p:spPr>
          <a:xfrm>
            <a:off x="1075656" y="1517885"/>
            <a:ext cx="8856984" cy="369332"/>
          </a:xfrm>
          <a:prstGeom prst="rect">
            <a:avLst/>
          </a:prstGeom>
          <a:noFill/>
        </p:spPr>
        <p:txBody>
          <a:bodyPr wrap="square" rtlCol="0">
            <a:spAutoFit/>
          </a:bodyPr>
          <a:lstStyle/>
          <a:p>
            <a:r>
              <a:rPr lang="en-US" dirty="0"/>
              <a:t>“A group of people in the same room aren’t necessarily a team,” – </a:t>
            </a:r>
            <a:r>
              <a:rPr lang="en-US" i="1" dirty="0"/>
              <a:t>Tannenbaum &amp; Salas</a:t>
            </a:r>
            <a:endParaRPr lang="en-GB" dirty="0"/>
          </a:p>
        </p:txBody>
      </p:sp>
    </p:spTree>
    <p:extLst>
      <p:ext uri="{BB962C8B-B14F-4D97-AF65-F5344CB8AC3E}">
        <p14:creationId xmlns:p14="http://schemas.microsoft.com/office/powerpoint/2010/main" val="2993111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71C5DA4-E485-44C7-9DFB-74916C986111}"/>
              </a:ext>
            </a:extLst>
          </p:cNvPr>
          <p:cNvSpPr>
            <a:spLocks noGrp="1"/>
          </p:cNvSpPr>
          <p:nvPr>
            <p:ph type="title"/>
          </p:nvPr>
        </p:nvSpPr>
        <p:spPr>
          <a:xfrm>
            <a:off x="1066800" y="304800"/>
            <a:ext cx="10058400" cy="1143000"/>
          </a:xfrm>
        </p:spPr>
        <p:txBody>
          <a:bodyPr/>
          <a:lstStyle/>
          <a:p>
            <a:pPr algn="ctr"/>
            <a:r>
              <a:rPr lang="en-US" dirty="0"/>
              <a:t>Conclusion</a:t>
            </a:r>
          </a:p>
        </p:txBody>
      </p:sp>
      <p:sp>
        <p:nvSpPr>
          <p:cNvPr id="8" name="Content Placeholder 2">
            <a:extLst>
              <a:ext uri="{FF2B5EF4-FFF2-40B4-BE49-F238E27FC236}">
                <a16:creationId xmlns:a16="http://schemas.microsoft.com/office/drawing/2014/main" id="{352FE0D2-109D-4DF9-BAA1-A52A65AFAFD2}"/>
              </a:ext>
            </a:extLst>
          </p:cNvPr>
          <p:cNvSpPr>
            <a:spLocks noGrp="1"/>
          </p:cNvSpPr>
          <p:nvPr>
            <p:ph idx="1"/>
          </p:nvPr>
        </p:nvSpPr>
        <p:spPr>
          <a:xfrm>
            <a:off x="4871864" y="1772816"/>
            <a:ext cx="6541368" cy="4343400"/>
          </a:xfrm>
        </p:spPr>
        <p:txBody>
          <a:bodyPr/>
          <a:lstStyle/>
          <a:p>
            <a:r>
              <a:rPr lang="en-US" dirty="0"/>
              <a:t>The perfect team has all the puzzle pieces</a:t>
            </a:r>
          </a:p>
          <a:p>
            <a:r>
              <a:rPr lang="en-US" dirty="0"/>
              <a:t>Team members are happy, hard working and motivated</a:t>
            </a:r>
          </a:p>
          <a:p>
            <a:r>
              <a:rPr lang="en-US" dirty="0"/>
              <a:t>Teams are able to achieve their goals with teamwork</a:t>
            </a:r>
          </a:p>
          <a:p>
            <a:r>
              <a:rPr lang="en-US" dirty="0"/>
              <a:t>Independence can only go so far</a:t>
            </a:r>
          </a:p>
        </p:txBody>
      </p:sp>
      <p:pic>
        <p:nvPicPr>
          <p:cNvPr id="9" name="Picture 4" descr="Basketball Player Shooting Ball To The Hoop. Young Boy Cartoon.. Royalty  Free Cliparts, Vectors, And Stock Illustration. Image 142060470.">
            <a:extLst>
              <a:ext uri="{FF2B5EF4-FFF2-40B4-BE49-F238E27FC236}">
                <a16:creationId xmlns:a16="http://schemas.microsoft.com/office/drawing/2014/main" id="{005C65F1-08E5-4C5C-AB1F-60C9AD160337}"/>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foregroundMark x1="32007" y1="45535" x2="33923" y2="63385"/>
                        <a14:foregroundMark x1="31000" y1="36154" x2="31751" y2="43147"/>
                        <a14:foregroundMark x1="27020" y1="71615" x2="25923" y2="72923"/>
                        <a14:foregroundMark x1="33923" y1="63385" x2="29238" y2="68971"/>
                        <a14:foregroundMark x1="44154" y1="24615" x2="41923" y2="25077"/>
                        <a14:foregroundMark x1="67538" y1="35538" x2="56077" y2="35385"/>
                        <a14:foregroundMark x1="45538" y1="22231" x2="47154" y2="23846"/>
                        <a14:backgroundMark x1="30000" y1="44462" x2="32615" y2="44615"/>
                        <a14:backgroundMark x1="38308" y1="41846" x2="37462" y2="41846"/>
                        <a14:backgroundMark x1="21538" y1="74538" x2="25923" y2="72538"/>
                        <a14:backgroundMark x1="27000" y1="70538" x2="29000" y2="69462"/>
                      </a14:backgroundRemoval>
                    </a14:imgEffect>
                  </a14:imgLayer>
                </a14:imgProps>
              </a:ext>
              <a:ext uri="{28A0092B-C50C-407E-A947-70E740481C1C}">
                <a14:useLocalDpi xmlns:a14="http://schemas.microsoft.com/office/drawing/2010/main" val="0"/>
              </a:ext>
            </a:extLst>
          </a:blip>
          <a:srcRect/>
          <a:stretch>
            <a:fillRect/>
          </a:stretch>
        </p:blipFill>
        <p:spPr bwMode="auto">
          <a:xfrm flipH="1">
            <a:off x="-528736" y="-158599"/>
            <a:ext cx="6858000" cy="7175198"/>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7 Benefits of Working as a Team for Successful Project Management - nTask">
            <a:extLst>
              <a:ext uri="{FF2B5EF4-FFF2-40B4-BE49-F238E27FC236}">
                <a16:creationId xmlns:a16="http://schemas.microsoft.com/office/drawing/2014/main" id="{B0ED10DB-9F78-4BCA-881D-0692DEE8AB99}"/>
              </a:ext>
            </a:extLst>
          </p:cNvPr>
          <p:cNvPicPr>
            <a:picLocks noChangeAspect="1" noChangeArrowheads="1"/>
          </p:cNvPicPr>
          <p:nvPr/>
        </p:nvPicPr>
        <p:blipFill>
          <a:blip r:embed="rId4" cstate="print">
            <a:extLst>
              <a:ext uri="{BEBA8EAE-BF5A-486C-A8C5-ECC9F3942E4B}">
                <a14:imgProps xmlns:a14="http://schemas.microsoft.com/office/drawing/2010/main">
                  <a14:imgLayer r:embed="rId5">
                    <a14:imgEffect>
                      <a14:backgroundRemoval t="10000" b="90000" l="10000" r="90000">
                        <a14:foregroundMark x1="20224" y1="58000" x2="21362" y2="64696"/>
                        <a14:foregroundMark x1="21481" y1="72000" x2="18900" y2="52609"/>
                        <a14:foregroundMark x1="18900" y1="52609" x2="18866" y2="52478"/>
                        <a14:foregroundMark x1="36135" y1="73739" x2="41382" y2="57565"/>
                        <a14:foregroundMark x1="41382" y1="57565" x2="45576" y2="50174"/>
                        <a14:foregroundMark x1="45576" y1="50174" x2="45576" y2="50174"/>
                        <a14:foregroundMark x1="52946" y1="60652" x2="58754" y2="51913"/>
                        <a14:backgroundMark x1="15571" y1="16130" x2="10121" y2="53957"/>
                        <a14:backgroundMark x1="15113" y1="32696" x2="17949" y2="33000"/>
                        <a14:backgroundMark x1="47835" y1="28913" x2="60910" y2="32130"/>
                        <a14:backgroundMark x1="58176" y1="35043" x2="52522" y2="30435"/>
                        <a14:backgroundMark x1="52522" y1="30435" x2="52844" y2="32696"/>
                        <a14:backgroundMark x1="52607" y1="31826" x2="50908" y2="25739"/>
                        <a14:backgroundMark x1="87044" y1="44348" x2="87842" y2="92348"/>
                        <a14:backgroundMark x1="85447" y1="54217" x2="84870" y2="72913"/>
                        <a14:backgroundMark x1="84870" y1="72913" x2="85447" y2="76348"/>
                      </a14:backgroundRemoval>
                    </a14:imgEffect>
                  </a14:imgLayer>
                </a14:imgProps>
              </a:ext>
              <a:ext uri="{28A0092B-C50C-407E-A947-70E740481C1C}">
                <a14:useLocalDpi xmlns:a14="http://schemas.microsoft.com/office/drawing/2010/main" val="0"/>
              </a:ext>
            </a:extLst>
          </a:blip>
          <a:srcRect/>
          <a:stretch>
            <a:fillRect/>
          </a:stretch>
        </p:blipFill>
        <p:spPr bwMode="auto">
          <a:xfrm>
            <a:off x="5159896" y="4454251"/>
            <a:ext cx="6151921" cy="20989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6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80">
                                          <p:stCondLst>
                                            <p:cond delay="0"/>
                                          </p:stCondLst>
                                        </p:cTn>
                                        <p:tgtEl>
                                          <p:spTgt spid="9"/>
                                        </p:tgtEl>
                                      </p:cBhvr>
                                    </p:animEffect>
                                    <p:anim calcmode="lin" valueType="num">
                                      <p:cBhvr>
                                        <p:cTn id="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gtEl>
                                      </p:cBhvr>
                                      <p:to x="100000" y="60000"/>
                                    </p:animScale>
                                    <p:animScale>
                                      <p:cBhvr>
                                        <p:cTn id="14" dur="166" decel="50000">
                                          <p:stCondLst>
                                            <p:cond delay="676"/>
                                          </p:stCondLst>
                                        </p:cTn>
                                        <p:tgtEl>
                                          <p:spTgt spid="9"/>
                                        </p:tgtEl>
                                      </p:cBhvr>
                                      <p:to x="100000" y="100000"/>
                                    </p:animScale>
                                    <p:animScale>
                                      <p:cBhvr>
                                        <p:cTn id="15" dur="26">
                                          <p:stCondLst>
                                            <p:cond delay="1312"/>
                                          </p:stCondLst>
                                        </p:cTn>
                                        <p:tgtEl>
                                          <p:spTgt spid="9"/>
                                        </p:tgtEl>
                                      </p:cBhvr>
                                      <p:to x="100000" y="80000"/>
                                    </p:animScale>
                                    <p:animScale>
                                      <p:cBhvr>
                                        <p:cTn id="16" dur="166" decel="50000">
                                          <p:stCondLst>
                                            <p:cond delay="1338"/>
                                          </p:stCondLst>
                                        </p:cTn>
                                        <p:tgtEl>
                                          <p:spTgt spid="9"/>
                                        </p:tgtEl>
                                      </p:cBhvr>
                                      <p:to x="100000" y="100000"/>
                                    </p:animScale>
                                    <p:animScale>
                                      <p:cBhvr>
                                        <p:cTn id="17" dur="26">
                                          <p:stCondLst>
                                            <p:cond delay="1642"/>
                                          </p:stCondLst>
                                        </p:cTn>
                                        <p:tgtEl>
                                          <p:spTgt spid="9"/>
                                        </p:tgtEl>
                                      </p:cBhvr>
                                      <p:to x="100000" y="90000"/>
                                    </p:animScale>
                                    <p:animScale>
                                      <p:cBhvr>
                                        <p:cTn id="18" dur="166" decel="50000">
                                          <p:stCondLst>
                                            <p:cond delay="1668"/>
                                          </p:stCondLst>
                                        </p:cTn>
                                        <p:tgtEl>
                                          <p:spTgt spid="9"/>
                                        </p:tgtEl>
                                      </p:cBhvr>
                                      <p:to x="100000" y="100000"/>
                                    </p:animScale>
                                    <p:animScale>
                                      <p:cBhvr>
                                        <p:cTn id="19" dur="26">
                                          <p:stCondLst>
                                            <p:cond delay="1808"/>
                                          </p:stCondLst>
                                        </p:cTn>
                                        <p:tgtEl>
                                          <p:spTgt spid="9"/>
                                        </p:tgtEl>
                                      </p:cBhvr>
                                      <p:to x="100000" y="95000"/>
                                    </p:animScale>
                                    <p:animScale>
                                      <p:cBhvr>
                                        <p:cTn id="20"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084E5-FC6E-498A-8276-A3FFE02F5A05}"/>
              </a:ext>
            </a:extLst>
          </p:cNvPr>
          <p:cNvSpPr>
            <a:spLocks noGrp="1"/>
          </p:cNvSpPr>
          <p:nvPr>
            <p:ph type="title"/>
          </p:nvPr>
        </p:nvSpPr>
        <p:spPr>
          <a:xfrm>
            <a:off x="479376" y="220596"/>
            <a:ext cx="10058400" cy="1143000"/>
          </a:xfrm>
        </p:spPr>
        <p:txBody>
          <a:bodyPr/>
          <a:lstStyle/>
          <a:p>
            <a:r>
              <a:rPr lang="en-US" dirty="0"/>
              <a:t>Evaluation</a:t>
            </a:r>
            <a:endParaRPr lang="en-GB" dirty="0"/>
          </a:p>
        </p:txBody>
      </p:sp>
      <p:sp>
        <p:nvSpPr>
          <p:cNvPr id="3" name="Content Placeholder 2">
            <a:extLst>
              <a:ext uri="{FF2B5EF4-FFF2-40B4-BE49-F238E27FC236}">
                <a16:creationId xmlns:a16="http://schemas.microsoft.com/office/drawing/2014/main" id="{DED4D8F3-88F3-4ACC-83BE-9AF44A4C831A}"/>
              </a:ext>
            </a:extLst>
          </p:cNvPr>
          <p:cNvSpPr>
            <a:spLocks noGrp="1"/>
          </p:cNvSpPr>
          <p:nvPr>
            <p:ph idx="1"/>
          </p:nvPr>
        </p:nvSpPr>
        <p:spPr>
          <a:xfrm>
            <a:off x="479376" y="1700808"/>
            <a:ext cx="2695658" cy="4343400"/>
          </a:xfrm>
        </p:spPr>
        <p:txBody>
          <a:bodyPr/>
          <a:lstStyle/>
          <a:p>
            <a:pPr marL="0" indent="0">
              <a:buNone/>
            </a:pPr>
            <a:r>
              <a:rPr lang="en-US" dirty="0"/>
              <a:t>I will upload this evaluation sheet into our group chat. </a:t>
            </a:r>
          </a:p>
          <a:p>
            <a:pPr marL="0" indent="0">
              <a:buNone/>
            </a:pPr>
            <a:r>
              <a:rPr lang="en-US" dirty="0"/>
              <a:t>Please take a few  minutes here and  give me some feedback. </a:t>
            </a:r>
          </a:p>
          <a:p>
            <a:pPr marL="0" indent="0">
              <a:buNone/>
            </a:pPr>
            <a:endParaRPr lang="en-US" dirty="0"/>
          </a:p>
        </p:txBody>
      </p:sp>
      <p:pic>
        <p:nvPicPr>
          <p:cNvPr id="8" name="Picture 4" descr="Black check mark icon tick symbol in black color Vector Image">
            <a:extLst>
              <a:ext uri="{FF2B5EF4-FFF2-40B4-BE49-F238E27FC236}">
                <a16:creationId xmlns:a16="http://schemas.microsoft.com/office/drawing/2014/main" id="{9A35B71D-C7EA-481D-B90D-2EC758D2B335}"/>
              </a:ext>
            </a:extLst>
          </p:cNvPr>
          <p:cNvPicPr>
            <a:picLocks noChangeAspect="1" noChangeArrowheads="1"/>
          </p:cNvPicPr>
          <p:nvPr/>
        </p:nvPicPr>
        <p:blipFill>
          <a:blip r:embed="rId2" cstate="print">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207025" y="3518233"/>
            <a:ext cx="3240360" cy="363738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61DCC95-4489-4EBD-AB6A-30440BE67199}"/>
              </a:ext>
            </a:extLst>
          </p:cNvPr>
          <p:cNvPicPr>
            <a:picLocks noChangeAspect="1"/>
          </p:cNvPicPr>
          <p:nvPr/>
        </p:nvPicPr>
        <p:blipFill>
          <a:blip r:embed="rId4"/>
          <a:stretch>
            <a:fillRect/>
          </a:stretch>
        </p:blipFill>
        <p:spPr>
          <a:xfrm>
            <a:off x="3650600" y="220596"/>
            <a:ext cx="8334375" cy="6416808"/>
          </a:xfrm>
          <a:prstGeom prst="rect">
            <a:avLst/>
          </a:prstGeom>
        </p:spPr>
      </p:pic>
    </p:spTree>
    <p:extLst>
      <p:ext uri="{BB962C8B-B14F-4D97-AF65-F5344CB8AC3E}">
        <p14:creationId xmlns:p14="http://schemas.microsoft.com/office/powerpoint/2010/main" val="3366303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304800"/>
            <a:ext cx="10058400" cy="1143000"/>
          </a:xfrm>
        </p:spPr>
        <p:txBody>
          <a:bodyPr anchor="b">
            <a:normAutofit/>
          </a:bodyPr>
          <a:lstStyle/>
          <a:p>
            <a:r>
              <a:rPr lang="en-US" dirty="0"/>
              <a:t>References</a:t>
            </a:r>
          </a:p>
        </p:txBody>
      </p:sp>
      <p:sp>
        <p:nvSpPr>
          <p:cNvPr id="7" name="Content Placeholder 2">
            <a:extLst>
              <a:ext uri="{FF2B5EF4-FFF2-40B4-BE49-F238E27FC236}">
                <a16:creationId xmlns:a16="http://schemas.microsoft.com/office/drawing/2014/main" id="{E5620549-BADB-4188-95F7-AC5FC32C15FD}"/>
              </a:ext>
            </a:extLst>
          </p:cNvPr>
          <p:cNvSpPr>
            <a:spLocks noGrp="1"/>
          </p:cNvSpPr>
          <p:nvPr>
            <p:ph idx="1"/>
          </p:nvPr>
        </p:nvSpPr>
        <p:spPr>
          <a:xfrm>
            <a:off x="1066800" y="1676400"/>
            <a:ext cx="10058400" cy="4343400"/>
          </a:xfrm>
        </p:spPr>
        <p:txBody>
          <a:bodyPr>
            <a:normAutofit fontScale="92500" lnSpcReduction="20000"/>
          </a:bodyPr>
          <a:lstStyle/>
          <a:p>
            <a:pPr marL="0" indent="0">
              <a:buNone/>
            </a:pPr>
            <a:r>
              <a:rPr lang="en-US" sz="1800" dirty="0"/>
              <a:t>Beck, J., &amp; Yeager, N., (2000) </a:t>
            </a:r>
            <a:r>
              <a:rPr lang="en-US" sz="1800" i="1" dirty="0"/>
              <a:t>The Leader’s Window: Mastering the Four Styles of Leadership to Build High Performing Teams, </a:t>
            </a:r>
            <a:r>
              <a:rPr lang="en-US" sz="1800" dirty="0"/>
              <a:t>New York: Davies-Black Publishing</a:t>
            </a:r>
          </a:p>
          <a:p>
            <a:pPr marL="0" indent="0">
              <a:buNone/>
            </a:pPr>
            <a:r>
              <a:rPr lang="en-US" sz="1800" dirty="0"/>
              <a:t>Belbin, R.M., (2010) </a:t>
            </a:r>
            <a:r>
              <a:rPr lang="en-US" sz="1800" i="1" dirty="0"/>
              <a:t>Team Roles at Work, </a:t>
            </a:r>
            <a:r>
              <a:rPr lang="en-US" sz="1800" dirty="0"/>
              <a:t>Oxford: Butterworth-Heinemann</a:t>
            </a:r>
          </a:p>
          <a:p>
            <a:pPr marL="0" indent="0">
              <a:buNone/>
            </a:pPr>
            <a:r>
              <a:rPr lang="en-US" sz="1800" dirty="0"/>
              <a:t>Greenberg, S.P., (2007) ‘Creating and sustaining trust in virtual teams,’ </a:t>
            </a:r>
            <a:r>
              <a:rPr lang="en-US" sz="1800" i="1" dirty="0"/>
              <a:t>The Journal for Business Horizons</a:t>
            </a:r>
            <a:r>
              <a:rPr lang="en-US" sz="1800" dirty="0"/>
              <a:t>, Vol 50, Issue 4</a:t>
            </a:r>
          </a:p>
          <a:p>
            <a:pPr marL="0" indent="0">
              <a:buNone/>
            </a:pPr>
            <a:r>
              <a:rPr lang="en-US" sz="1800" dirty="0"/>
              <a:t>Harkins, P., (2014) </a:t>
            </a:r>
            <a:r>
              <a:rPr lang="en-US" sz="1800" i="1" dirty="0"/>
              <a:t>10 Leadership Techniques for Building High-Performing Teams</a:t>
            </a:r>
            <a:r>
              <a:rPr lang="en-US" sz="1800" dirty="0"/>
              <a:t>, San Francisco: Linkage</a:t>
            </a:r>
          </a:p>
          <a:p>
            <a:pPr marL="0" indent="0">
              <a:buNone/>
            </a:pPr>
            <a:r>
              <a:rPr lang="en-US" sz="1800" dirty="0"/>
              <a:t>Lewin, K., (1947) </a:t>
            </a:r>
            <a:r>
              <a:rPr lang="en-US" sz="1800" i="1" dirty="0"/>
              <a:t>Frontiers in Group Dynamics</a:t>
            </a:r>
            <a:r>
              <a:rPr lang="en-US" sz="1800" dirty="0"/>
              <a:t>, Idaho: SAGE Publications</a:t>
            </a:r>
          </a:p>
          <a:p>
            <a:pPr marL="0" indent="0">
              <a:buNone/>
            </a:pPr>
            <a:r>
              <a:rPr lang="en-US" sz="1800" dirty="0"/>
              <a:t>Maples, M., (2008) ‘Group development: Extending Tuckman’s Theory</a:t>
            </a:r>
            <a:r>
              <a:rPr lang="en-US" sz="1800" i="1" dirty="0"/>
              <a:t>,’ The Journal For Specialists in Group Work</a:t>
            </a:r>
            <a:r>
              <a:rPr lang="en-US" sz="1800" dirty="0"/>
              <a:t>, Vol 13, Issue 1</a:t>
            </a:r>
          </a:p>
          <a:p>
            <a:pPr marL="0" indent="0">
              <a:buNone/>
            </a:pPr>
            <a:r>
              <a:rPr lang="en-US" sz="1800" dirty="0">
                <a:effectLst/>
                <a:ea typeface="Calibri" panose="020F0502020204030204" pitchFamily="34" charset="0"/>
                <a:cs typeface="Times New Roman" panose="02020603050405020304" pitchFamily="18" charset="0"/>
              </a:rPr>
              <a:t>Tannenbaum, S., Salas, E., (2020) </a:t>
            </a:r>
            <a:r>
              <a:rPr lang="en-US" sz="1800" i="1" dirty="0">
                <a:effectLst/>
                <a:ea typeface="Calibri" panose="020F0502020204030204" pitchFamily="34" charset="0"/>
                <a:cs typeface="Times New Roman" panose="02020603050405020304" pitchFamily="18" charset="0"/>
              </a:rPr>
              <a:t>Teams that Work: The Seven Drivers of Team Effectiveness</a:t>
            </a:r>
            <a:r>
              <a:rPr lang="en-US" sz="1800" dirty="0">
                <a:effectLst/>
                <a:ea typeface="Calibri" panose="020F0502020204030204" pitchFamily="34" charset="0"/>
                <a:cs typeface="Times New Roman" panose="02020603050405020304" pitchFamily="18" charset="0"/>
              </a:rPr>
              <a:t>, Oxford: Oxford University Press</a:t>
            </a:r>
          </a:p>
          <a:p>
            <a:pPr marL="0" indent="0">
              <a:buNone/>
            </a:pPr>
            <a:r>
              <a:rPr lang="en-GB" sz="1800" dirty="0">
                <a:effectLst/>
                <a:ea typeface="Calibri" panose="020F0502020204030204" pitchFamily="34" charset="0"/>
                <a:cs typeface="Times New Roman" panose="02020603050405020304" pitchFamily="18" charset="0"/>
              </a:rPr>
              <a:t>Thomas, G., (1992) </a:t>
            </a:r>
            <a:r>
              <a:rPr lang="en-GB" sz="1800" i="1" dirty="0">
                <a:effectLst/>
                <a:ea typeface="Calibri" panose="020F0502020204030204" pitchFamily="34" charset="0"/>
                <a:cs typeface="Times New Roman" panose="02020603050405020304" pitchFamily="18" charset="0"/>
              </a:rPr>
              <a:t>Effective Classroom Teamwork: Support or Intrusion,</a:t>
            </a:r>
            <a:r>
              <a:rPr lang="en-GB" sz="1800" dirty="0">
                <a:effectLst/>
                <a:ea typeface="Calibri" panose="020F0502020204030204" pitchFamily="34" charset="0"/>
                <a:cs typeface="Times New Roman" panose="02020603050405020304" pitchFamily="18" charset="0"/>
              </a:rPr>
              <a:t> London: Routledge</a:t>
            </a:r>
          </a:p>
          <a:p>
            <a:pPr marL="0" indent="0">
              <a:buNone/>
            </a:pPr>
            <a:r>
              <a:rPr lang="en-US" sz="1800" dirty="0"/>
              <a:t>Tuckman, B., (2010) </a:t>
            </a:r>
            <a:r>
              <a:rPr lang="en-US" sz="1800" i="1" dirty="0"/>
              <a:t>Stages of Small-Group Development Revisited,’ </a:t>
            </a:r>
            <a:r>
              <a:rPr lang="en-US" sz="1800" dirty="0"/>
              <a:t>Auckland: Bill Staples ICA</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186455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randombar(horizontal)">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randombar(horizontal)">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randombar(horizontal)">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randombar(horizontal)">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randombar(horizontal)">
                                      <p:cBhvr>
                                        <p:cTn id="32" dur="500"/>
                                        <p:tgtEl>
                                          <p:spTgt spid="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Effect transition="in" filter="randombar(horizontal)">
                                      <p:cBhvr>
                                        <p:cTn id="37" dur="500"/>
                                        <p:tgtEl>
                                          <p:spTgt spid="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7">
                                            <p:txEl>
                                              <p:pRg st="7" end="7"/>
                                            </p:txEl>
                                          </p:spTgt>
                                        </p:tgtEl>
                                        <p:attrNameLst>
                                          <p:attrName>style.visibility</p:attrName>
                                        </p:attrNameLst>
                                      </p:cBhvr>
                                      <p:to>
                                        <p:strVal val="visible"/>
                                      </p:to>
                                    </p:set>
                                    <p:animEffect transition="in" filter="randombar(horizontal)">
                                      <p:cBhvr>
                                        <p:cTn id="42" dur="500"/>
                                        <p:tgtEl>
                                          <p:spTgt spid="7">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7">
                                            <p:txEl>
                                              <p:pRg st="8" end="8"/>
                                            </p:txEl>
                                          </p:spTgt>
                                        </p:tgtEl>
                                        <p:attrNameLst>
                                          <p:attrName>style.visibility</p:attrName>
                                        </p:attrNameLst>
                                      </p:cBhvr>
                                      <p:to>
                                        <p:strVal val="visible"/>
                                      </p:to>
                                    </p:set>
                                    <p:animEffect transition="in" filter="randombar(horizontal)">
                                      <p:cBhvr>
                                        <p:cTn id="47" dur="500"/>
                                        <p:tgtEl>
                                          <p:spTgt spid="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theme/theme1.xml><?xml version="1.0" encoding="utf-8"?>
<a:theme xmlns:a="http://schemas.openxmlformats.org/drawingml/2006/main" name="Basketball 16x9">
  <a:themeElements>
    <a:clrScheme name="Basketball">
      <a:dk1>
        <a:sysClr val="windowText" lastClr="000000"/>
      </a:dk1>
      <a:lt1>
        <a:sysClr val="window" lastClr="FFFFFF"/>
      </a:lt1>
      <a:dk2>
        <a:srgbClr val="51270B"/>
      </a:dk2>
      <a:lt2>
        <a:srgbClr val="CAAF92"/>
      </a:lt2>
      <a:accent1>
        <a:srgbClr val="8C061E"/>
      </a:accent1>
      <a:accent2>
        <a:srgbClr val="CD0205"/>
      </a:accent2>
      <a:accent3>
        <a:srgbClr val="D05002"/>
      </a:accent3>
      <a:accent4>
        <a:srgbClr val="052A5E"/>
      </a:accent4>
      <a:accent5>
        <a:srgbClr val="1A559C"/>
      </a:accent5>
      <a:accent6>
        <a:srgbClr val="156645"/>
      </a:accent6>
      <a:hlink>
        <a:srgbClr val="D05002"/>
      </a:hlink>
      <a:folHlink>
        <a:srgbClr val="808080"/>
      </a:folHlink>
    </a:clrScheme>
    <a:fontScheme name="Impact - Franklin Gothic Medium">
      <a:majorFont>
        <a:latin typeface="Impact"/>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sketball presentation (widescreen).potx" id="{CC5AF3F1-F1AD-46F5-B229-4E1329F06412}" vid="{B7E1BF64-2168-4738-AA42-CF7C9F7F9E95}"/>
    </a:ext>
  </a:extLst>
</a:theme>
</file>

<file path=ppt/theme/theme2.xml><?xml version="1.0" encoding="utf-8"?>
<a:theme xmlns:a="http://schemas.openxmlformats.org/drawingml/2006/main" name="Office Theme">
  <a:themeElements>
    <a:clrScheme name="Basketball">
      <a:dk1>
        <a:sysClr val="windowText" lastClr="000000"/>
      </a:dk1>
      <a:lt1>
        <a:sysClr val="window" lastClr="FFFFFF"/>
      </a:lt1>
      <a:dk2>
        <a:srgbClr val="51270B"/>
      </a:dk2>
      <a:lt2>
        <a:srgbClr val="CAAF92"/>
      </a:lt2>
      <a:accent1>
        <a:srgbClr val="8C061E"/>
      </a:accent1>
      <a:accent2>
        <a:srgbClr val="CD0205"/>
      </a:accent2>
      <a:accent3>
        <a:srgbClr val="D05002"/>
      </a:accent3>
      <a:accent4>
        <a:srgbClr val="052A5E"/>
      </a:accent4>
      <a:accent5>
        <a:srgbClr val="1A559C"/>
      </a:accent5>
      <a:accent6>
        <a:srgbClr val="156645"/>
      </a:accent6>
      <a:hlink>
        <a:srgbClr val="D05002"/>
      </a:hlink>
      <a:folHlink>
        <a:srgbClr val="808080"/>
      </a:folHlink>
    </a:clrScheme>
    <a:fontScheme name="Impact - Franklin Gothic Medium">
      <a:majorFont>
        <a:latin typeface="Impact"/>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Basketball">
      <a:dk1>
        <a:sysClr val="windowText" lastClr="000000"/>
      </a:dk1>
      <a:lt1>
        <a:sysClr val="window" lastClr="FFFFFF"/>
      </a:lt1>
      <a:dk2>
        <a:srgbClr val="51270B"/>
      </a:dk2>
      <a:lt2>
        <a:srgbClr val="CAAF92"/>
      </a:lt2>
      <a:accent1>
        <a:srgbClr val="8C061E"/>
      </a:accent1>
      <a:accent2>
        <a:srgbClr val="CD0205"/>
      </a:accent2>
      <a:accent3>
        <a:srgbClr val="D05002"/>
      </a:accent3>
      <a:accent4>
        <a:srgbClr val="052A5E"/>
      </a:accent4>
      <a:accent5>
        <a:srgbClr val="1A559C"/>
      </a:accent5>
      <a:accent6>
        <a:srgbClr val="156645"/>
      </a:accent6>
      <a:hlink>
        <a:srgbClr val="D05002"/>
      </a:hlink>
      <a:folHlink>
        <a:srgbClr val="808080"/>
      </a:folHlink>
    </a:clrScheme>
    <a:fontScheme name="Impact - Franklin Gothic Medium">
      <a:majorFont>
        <a:latin typeface="Impact"/>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605</TotalTime>
  <Words>1393</Words>
  <Application>Microsoft Office PowerPoint</Application>
  <PresentationFormat>Widescreen</PresentationFormat>
  <Paragraphs>139</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Franklin Gothic Medium</vt:lpstr>
      <vt:lpstr>Impact</vt:lpstr>
      <vt:lpstr>Basketball 16x9</vt:lpstr>
      <vt:lpstr>How effective is teamwork?</vt:lpstr>
      <vt:lpstr>Statement of Confirmation of Authenticity</vt:lpstr>
      <vt:lpstr>Plan</vt:lpstr>
      <vt:lpstr>Contents</vt:lpstr>
      <vt:lpstr>Teamwork makes the dream work</vt:lpstr>
      <vt:lpstr> Team Roles Belbin - 1981</vt:lpstr>
      <vt:lpstr>Theory of Development Bruce Tuckman (1965)</vt:lpstr>
      <vt:lpstr>PowerPoint Presentation</vt:lpstr>
      <vt:lpstr>PowerPoint Presentation</vt:lpstr>
      <vt:lpstr>PowerPoint Presentation</vt:lpstr>
      <vt:lpstr>PowerPoint Presentation</vt:lpstr>
      <vt:lpstr>PowerPoint Presentation</vt:lpstr>
      <vt:lpstr>Theory of Development Bruce Tuckman (1965)</vt:lpstr>
      <vt:lpstr>Group Dynamics Kurt Lewin</vt:lpstr>
      <vt:lpstr>Elements of High Performing Teams</vt:lpstr>
      <vt:lpstr>Why do some Teams fail?</vt:lpstr>
      <vt:lpstr>Differences in teamwork and group work</vt:lpstr>
      <vt:lpstr>Conclusion</vt:lpstr>
      <vt:lpstr>Evaluation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effective is teamwork?</dc:title>
  <dc:creator>Shanice Elizabeth Taylor (2017374)</dc:creator>
  <cp:lastModifiedBy>Shanice Elizabeth Taylor (2017374)</cp:lastModifiedBy>
  <cp:revision>53</cp:revision>
  <dcterms:created xsi:type="dcterms:W3CDTF">2021-05-15T12:45:26Z</dcterms:created>
  <dcterms:modified xsi:type="dcterms:W3CDTF">2021-05-19T20:50:20Z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