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handoutMasterIdLst>
    <p:handoutMasterId r:id="rId27"/>
  </p:handoutMasterIdLst>
  <p:sldIdLst>
    <p:sldId id="256" r:id="rId5"/>
    <p:sldId id="257" r:id="rId6"/>
    <p:sldId id="267" r:id="rId7"/>
    <p:sldId id="271" r:id="rId8"/>
    <p:sldId id="262" r:id="rId9"/>
    <p:sldId id="264" r:id="rId10"/>
    <p:sldId id="268" r:id="rId11"/>
    <p:sldId id="273" r:id="rId12"/>
    <p:sldId id="274" r:id="rId13"/>
    <p:sldId id="276" r:id="rId14"/>
    <p:sldId id="277" r:id="rId15"/>
    <p:sldId id="279" r:id="rId16"/>
    <p:sldId id="280" r:id="rId17"/>
    <p:sldId id="281" r:id="rId18"/>
    <p:sldId id="263" r:id="rId19"/>
    <p:sldId id="265" r:id="rId20"/>
    <p:sldId id="266" r:id="rId21"/>
    <p:sldId id="270" r:id="rId22"/>
    <p:sldId id="272" r:id="rId23"/>
    <p:sldId id="275" r:id="rId24"/>
    <p:sldId id="278" r:id="rId2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7083"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CE0D32-0969-417A-BE31-01ADE9B9902B}" v="80" dt="2025-10-08T20:31:07.3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015" autoAdjust="0"/>
    <p:restoredTop sz="93595" autoAdjust="0"/>
  </p:normalViewPr>
  <p:slideViewPr>
    <p:cSldViewPr snapToGrid="0">
      <p:cViewPr varScale="1">
        <p:scale>
          <a:sx n="65" d="100"/>
          <a:sy n="65" d="100"/>
        </p:scale>
        <p:origin x="1020" y="60"/>
      </p:cViewPr>
      <p:guideLst>
        <p:guide orient="horz" pos="2160"/>
        <p:guide pos="7083"/>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090D19F-9EE3-43D8-9670-6A58E05C31A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1">
              <a:latin typeface="Calibri" panose="020F0502020204030204" pitchFamily="34" charset="0"/>
            </a:endParaRPr>
          </a:p>
        </p:txBody>
      </p:sp>
      <p:sp>
        <p:nvSpPr>
          <p:cNvPr id="3" name="Date Placeholder 2">
            <a:extLst>
              <a:ext uri="{FF2B5EF4-FFF2-40B4-BE49-F238E27FC236}">
                <a16:creationId xmlns:a16="http://schemas.microsoft.com/office/drawing/2014/main" id="{E0D55E1F-C225-46B0-8D02-A7F01D1EEC6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7FFD535-5175-4C92-80A0-4BD234A7894E}" type="datetime1">
              <a:rPr lang="en-GB" noProof="1" smtClean="0">
                <a:latin typeface="Calibri" panose="020F0502020204030204" pitchFamily="34" charset="0"/>
              </a:rPr>
              <a:t>08/10/2025</a:t>
            </a:fld>
            <a:endParaRPr lang="en-GB" noProof="1">
              <a:latin typeface="Calibri" panose="020F0502020204030204" pitchFamily="34" charset="0"/>
            </a:endParaRPr>
          </a:p>
        </p:txBody>
      </p:sp>
      <p:sp>
        <p:nvSpPr>
          <p:cNvPr id="4" name="Footer Placeholder 3">
            <a:extLst>
              <a:ext uri="{FF2B5EF4-FFF2-40B4-BE49-F238E27FC236}">
                <a16:creationId xmlns:a16="http://schemas.microsoft.com/office/drawing/2014/main" id="{52CF677B-DDC3-4004-9B1B-95E07E15D25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1">
              <a:latin typeface="Calibri" panose="020F0502020204030204" pitchFamily="34" charset="0"/>
            </a:endParaRPr>
          </a:p>
        </p:txBody>
      </p:sp>
      <p:sp>
        <p:nvSpPr>
          <p:cNvPr id="5" name="Slide Number Placeholder 4">
            <a:extLst>
              <a:ext uri="{FF2B5EF4-FFF2-40B4-BE49-F238E27FC236}">
                <a16:creationId xmlns:a16="http://schemas.microsoft.com/office/drawing/2014/main" id="{4AD43975-40E2-4F98-BE43-D14876F362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8BC8066-2EF6-4176-9ACB-F71BDAE9FFED}" type="slidenum">
              <a:rPr lang="en-GB" noProof="1" smtClean="0">
                <a:latin typeface="Calibri" panose="020F0502020204030204" pitchFamily="34" charset="0"/>
              </a:rPr>
              <a:t>‹#›</a:t>
            </a:fld>
            <a:endParaRPr lang="en-GB" noProof="1">
              <a:latin typeface="Calibri" panose="020F0502020204030204" pitchFamily="34" charset="0"/>
            </a:endParaRPr>
          </a:p>
        </p:txBody>
      </p:sp>
    </p:spTree>
    <p:extLst>
      <p:ext uri="{BB962C8B-B14F-4D97-AF65-F5344CB8AC3E}">
        <p14:creationId xmlns:p14="http://schemas.microsoft.com/office/powerpoint/2010/main" val="251403284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Calibri" panose="020F0502020204030204" pitchFamily="34" charset="0"/>
              </a:defRPr>
            </a:lvl1pPr>
          </a:lstStyle>
          <a:p>
            <a:endParaRPr lang="en-GB" noProof="1"/>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Calibri" panose="020F0502020204030204" pitchFamily="34" charset="0"/>
              </a:defRPr>
            </a:lvl1pPr>
          </a:lstStyle>
          <a:p>
            <a:fld id="{31ED6B17-004B-494C-BA03-7E4474F127E8}" type="datetime1">
              <a:rPr lang="en-GB" noProof="1" smtClean="0"/>
              <a:t>08/10/2025</a:t>
            </a:fld>
            <a:endParaRPr lang="en-GB" noProof="1"/>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1"/>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Calibri" panose="020F0502020204030204" pitchFamily="34" charset="0"/>
              </a:defRPr>
            </a:lvl1pPr>
          </a:lstStyle>
          <a:p>
            <a:endParaRPr lang="en-GB" noProof="1"/>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Calibri" panose="020F0502020204030204" pitchFamily="34" charset="0"/>
              </a:defRPr>
            </a:lvl1pPr>
          </a:lstStyle>
          <a:p>
            <a:fld id="{5EA54082-0EDA-40C0-B23E-AB88047B2438}" type="slidenum">
              <a:rPr lang="en-GB" noProof="1" dirty="0" smtClean="0"/>
              <a:pPr/>
              <a:t>‹#›</a:t>
            </a:fld>
            <a:endParaRPr lang="en-GB" noProof="1"/>
          </a:p>
        </p:txBody>
      </p:sp>
    </p:spTree>
    <p:extLst>
      <p:ext uri="{BB962C8B-B14F-4D97-AF65-F5344CB8AC3E}">
        <p14:creationId xmlns:p14="http://schemas.microsoft.com/office/powerpoint/2010/main" val="262509364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Calibri" panose="020F0502020204030204" pitchFamily="34" charset="0"/>
        <a:ea typeface="+mn-ea"/>
        <a:cs typeface="+mn-cs"/>
      </a:defRPr>
    </a:lvl1pPr>
    <a:lvl2pPr marL="457200" algn="l" defTabSz="914400" rtl="0" eaLnBrk="1" latinLnBrk="0" hangingPunct="1">
      <a:defRPr sz="1200" kern="1200">
        <a:solidFill>
          <a:schemeClr val="tx1"/>
        </a:solidFill>
        <a:latin typeface="Calibri" panose="020F0502020204030204" pitchFamily="34" charset="0"/>
        <a:ea typeface="+mn-ea"/>
        <a:cs typeface="+mn-cs"/>
      </a:defRPr>
    </a:lvl2pPr>
    <a:lvl3pPr marL="914400" algn="l" defTabSz="914400" rtl="0" eaLnBrk="1" latinLnBrk="0" hangingPunct="1">
      <a:defRPr sz="1200" kern="1200">
        <a:solidFill>
          <a:schemeClr val="tx1"/>
        </a:solidFill>
        <a:latin typeface="Calibri" panose="020F0502020204030204" pitchFamily="34" charset="0"/>
        <a:ea typeface="+mn-ea"/>
        <a:cs typeface="+mn-cs"/>
      </a:defRPr>
    </a:lvl3pPr>
    <a:lvl4pPr marL="1371600" algn="l" defTabSz="914400" rtl="0" eaLnBrk="1" latinLnBrk="0" hangingPunct="1">
      <a:defRPr sz="1200" kern="1200">
        <a:solidFill>
          <a:schemeClr val="tx1"/>
        </a:solidFill>
        <a:latin typeface="Calibri" panose="020F0502020204030204" pitchFamily="34" charset="0"/>
        <a:ea typeface="+mn-ea"/>
        <a:cs typeface="+mn-cs"/>
      </a:defRPr>
    </a:lvl4pPr>
    <a:lvl5pPr marL="1828800" algn="l" defTabSz="914400" rtl="0" eaLnBrk="1" latinLnBrk="0" hangingPunct="1">
      <a:defRPr sz="1200" kern="1200">
        <a:solidFill>
          <a:schemeClr val="tx1"/>
        </a:solidFill>
        <a:latin typeface="Calibri" panose="020F050202020403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noProof="1">
              <a:latin typeface="Calibri" panose="020F0502020204030204" pitchFamily="34" charset="0"/>
            </a:endParaRPr>
          </a:p>
        </p:txBody>
      </p:sp>
      <p:sp>
        <p:nvSpPr>
          <p:cNvPr id="4" name="Slide Number Placeholder 3"/>
          <p:cNvSpPr>
            <a:spLocks noGrp="1"/>
          </p:cNvSpPr>
          <p:nvPr>
            <p:ph type="sldNum" sz="quarter" idx="10"/>
          </p:nvPr>
        </p:nvSpPr>
        <p:spPr/>
        <p:txBody>
          <a:bodyPr rtlCol="0"/>
          <a:lstStyle/>
          <a:p>
            <a:pPr rtl="0"/>
            <a:fld id="{5EA54082-0EDA-40C0-B23E-AB88047B2438}" type="slidenum">
              <a:rPr lang="en-GB" noProof="1" smtClean="0">
                <a:latin typeface="Calibri" panose="020F0502020204030204" pitchFamily="34" charset="0"/>
              </a:rPr>
              <a:t>1</a:t>
            </a:fld>
            <a:endParaRPr lang="en-GB" noProof="1">
              <a:latin typeface="Calibri" panose="020F0502020204030204" pitchFamily="34" charset="0"/>
            </a:endParaRPr>
          </a:p>
        </p:txBody>
      </p:sp>
    </p:spTree>
    <p:extLst>
      <p:ext uri="{BB962C8B-B14F-4D97-AF65-F5344CB8AC3E}">
        <p14:creationId xmlns:p14="http://schemas.microsoft.com/office/powerpoint/2010/main" val="3861114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r>
              <a:rPr lang="en-GB" noProof="1">
                <a:latin typeface="Calibri" panose="020F0502020204030204" pitchFamily="34" charset="0"/>
              </a:rPr>
              <a:t>This presentation will focus on the integration of health, wellbeing, and sustainable development within health and social care. These concepts are now central to both global and UK policy agendas for example, the WHO definition of health as complete wellbeing, and the UN’s Sustainable Development Goals which aim to ensure healthy lives for all (WHO, 2020; UN, 2015).</a:t>
            </a:r>
          </a:p>
          <a:p>
            <a:pPr rtl="0"/>
            <a:endParaRPr lang="en-GB" noProof="1">
              <a:latin typeface="Calibri" panose="020F0502020204030204" pitchFamily="34" charset="0"/>
            </a:endParaRPr>
          </a:p>
          <a:p>
            <a:pPr rtl="0"/>
            <a:r>
              <a:rPr lang="en-GB" noProof="1">
                <a:latin typeface="Calibri" panose="020F0502020204030204" pitchFamily="34" charset="0"/>
              </a:rPr>
              <a:t>The aim of this presentation is to explore how these ideas shape modern practice. I’ll begin with definitions and key theories, before looking at the UN’s SDGs, particularly Goal 3 on health and wellbeing. From there, I’ll examine UK policy and governance, the challenges in service delivery, examples of public health campaigns, and issues of equity and access. Finally, I’ll reflect on how these elements connect to build sustainable health and social care systems.</a:t>
            </a:r>
          </a:p>
        </p:txBody>
      </p:sp>
      <p:sp>
        <p:nvSpPr>
          <p:cNvPr id="4" name="Slide Number Placeholder 3"/>
          <p:cNvSpPr>
            <a:spLocks noGrp="1"/>
          </p:cNvSpPr>
          <p:nvPr>
            <p:ph type="sldNum" sz="quarter" idx="10"/>
          </p:nvPr>
        </p:nvSpPr>
        <p:spPr/>
        <p:txBody>
          <a:bodyPr rtlCol="0"/>
          <a:lstStyle/>
          <a:p>
            <a:pPr rtl="0"/>
            <a:fld id="{5EA54082-0EDA-40C0-B23E-AB88047B2438}" type="slidenum">
              <a:rPr lang="en-GB" noProof="1" smtClean="0">
                <a:latin typeface="Calibri" panose="020F0502020204030204" pitchFamily="34" charset="0"/>
              </a:rPr>
              <a:t>2</a:t>
            </a:fld>
            <a:endParaRPr lang="en-GB" noProof="1">
              <a:latin typeface="Calibri" panose="020F0502020204030204" pitchFamily="34" charset="0"/>
            </a:endParaRPr>
          </a:p>
        </p:txBody>
      </p:sp>
    </p:spTree>
    <p:extLst>
      <p:ext uri="{BB962C8B-B14F-4D97-AF65-F5344CB8AC3E}">
        <p14:creationId xmlns:p14="http://schemas.microsoft.com/office/powerpoint/2010/main" val="2422518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A54082-0EDA-40C0-B23E-AB88047B2438}" type="slidenum">
              <a:rPr lang="en-GB" noProof="1" smtClean="0"/>
              <a:pPr/>
              <a:t>9</a:t>
            </a:fld>
            <a:endParaRPr lang="en-GB" noProof="1"/>
          </a:p>
        </p:txBody>
      </p:sp>
    </p:spTree>
    <p:extLst>
      <p:ext uri="{BB962C8B-B14F-4D97-AF65-F5344CB8AC3E}">
        <p14:creationId xmlns:p14="http://schemas.microsoft.com/office/powerpoint/2010/main" val="15556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A54082-0EDA-40C0-B23E-AB88047B2438}" type="slidenum">
              <a:rPr lang="en-GB" noProof="1" smtClean="0"/>
              <a:pPr/>
              <a:t>11</a:t>
            </a:fld>
            <a:endParaRPr lang="en-GB" noProof="1"/>
          </a:p>
        </p:txBody>
      </p:sp>
    </p:spTree>
    <p:extLst>
      <p:ext uri="{BB962C8B-B14F-4D97-AF65-F5344CB8AC3E}">
        <p14:creationId xmlns:p14="http://schemas.microsoft.com/office/powerpoint/2010/main" val="6198110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A54082-0EDA-40C0-B23E-AB88047B2438}" type="slidenum">
              <a:rPr lang="en-GB" noProof="1" smtClean="0"/>
              <a:pPr/>
              <a:t>14</a:t>
            </a:fld>
            <a:endParaRPr lang="en-GB" noProof="1"/>
          </a:p>
        </p:txBody>
      </p:sp>
    </p:spTree>
    <p:extLst>
      <p:ext uri="{BB962C8B-B14F-4D97-AF65-F5344CB8AC3E}">
        <p14:creationId xmlns:p14="http://schemas.microsoft.com/office/powerpoint/2010/main" val="2379517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75420" y="2493085"/>
            <a:ext cx="4971618" cy="2033753"/>
          </a:xfrm>
        </p:spPr>
        <p:txBody>
          <a:bodyPr rtlCol="0" anchor="ctr">
            <a:normAutofit/>
          </a:bodyPr>
          <a:lstStyle>
            <a:lvl1pPr algn="r">
              <a:defRPr sz="3600">
                <a:latin typeface="Century Gothic" panose="020B0502020202020204" pitchFamily="34" charset="0"/>
              </a:defRPr>
            </a:lvl1pPr>
          </a:lstStyle>
          <a:p>
            <a:pPr rtl="0"/>
            <a:r>
              <a:rPr lang="en-GB" noProof="1"/>
              <a:t>Title</a:t>
            </a:r>
          </a:p>
        </p:txBody>
      </p:sp>
      <p:sp>
        <p:nvSpPr>
          <p:cNvPr id="3" name="Subtitle 2"/>
          <p:cNvSpPr>
            <a:spLocks noGrp="1"/>
          </p:cNvSpPr>
          <p:nvPr>
            <p:ph type="subTitle" idx="1" hasCustomPrompt="1"/>
          </p:nvPr>
        </p:nvSpPr>
        <p:spPr>
          <a:xfrm>
            <a:off x="6569348" y="2493085"/>
            <a:ext cx="4984220" cy="2033752"/>
          </a:xfrm>
        </p:spPr>
        <p:txBody>
          <a:bodyPr rtlCol="0" anchor="ctr">
            <a:normAutofit/>
          </a:bodyPr>
          <a:lstStyle>
            <a:lvl1pPr marL="0" indent="0" algn="l">
              <a:buNone/>
              <a:defRPr sz="1800">
                <a:solidFill>
                  <a:schemeClr val="tx1">
                    <a:lumMod val="85000"/>
                    <a:lumOff val="15000"/>
                  </a:schemeClr>
                </a:solidFill>
                <a:latin typeface="Segoe UI" panose="020B05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1"/>
              <a:t>Subtitle</a:t>
            </a:r>
          </a:p>
        </p:txBody>
      </p:sp>
      <p:cxnSp>
        <p:nvCxnSpPr>
          <p:cNvPr id="8" name="Straight Connector 7"/>
          <p:cNvCxnSpPr/>
          <p:nvPr userDrawn="1"/>
        </p:nvCxnSpPr>
        <p:spPr>
          <a:xfrm>
            <a:off x="6108192" y="2842697"/>
            <a:ext cx="0" cy="1334530"/>
          </a:xfrm>
          <a:prstGeom prst="line">
            <a:avLst/>
          </a:prstGeom>
          <a:ln w="8890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Rectangle 8" descr="Colour filled rectangle border"/>
          <p:cNvSpPr/>
          <p:nvPr userDrawn="1"/>
        </p:nvSpPr>
        <p:spPr>
          <a:xfrm>
            <a:off x="0" y="6479628"/>
            <a:ext cx="3054096" cy="3783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 name="Rectangle 9" descr="Colour filled rectangle border"/>
          <p:cNvSpPr/>
          <p:nvPr userDrawn="1"/>
        </p:nvSpPr>
        <p:spPr>
          <a:xfrm>
            <a:off x="3054096" y="6479628"/>
            <a:ext cx="3054096" cy="3783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 name="Rectangle 10" descr="Colour filled rectangle border"/>
          <p:cNvSpPr/>
          <p:nvPr userDrawn="1"/>
        </p:nvSpPr>
        <p:spPr>
          <a:xfrm>
            <a:off x="6108192" y="6479628"/>
            <a:ext cx="3054096" cy="3783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 name="Rectangle 11" descr="Colour filled rectangle border"/>
          <p:cNvSpPr/>
          <p:nvPr userDrawn="1"/>
        </p:nvSpPr>
        <p:spPr>
          <a:xfrm>
            <a:off x="9137904" y="6479628"/>
            <a:ext cx="3054096" cy="3783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Tree>
    <p:extLst>
      <p:ext uri="{BB962C8B-B14F-4D97-AF65-F5344CB8AC3E}">
        <p14:creationId xmlns:p14="http://schemas.microsoft.com/office/powerpoint/2010/main" val="4097708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1610211"/>
            <a:ext cx="6934201" cy="965477"/>
          </a:xfrm>
        </p:spPr>
        <p:txBody>
          <a:bodyPr rtlCol="0"/>
          <a:lstStyle>
            <a:lvl1pPr>
              <a:defRPr>
                <a:latin typeface="Century Gothic" panose="020B0502020202020204" pitchFamily="34" charset="0"/>
              </a:defRPr>
            </a:lvl1pPr>
          </a:lstStyle>
          <a:p>
            <a:pPr rtl="0"/>
            <a:r>
              <a:rPr lang="en-GB" noProof="1"/>
              <a:t>Title</a:t>
            </a:r>
          </a:p>
        </p:txBody>
      </p:sp>
      <p:sp>
        <p:nvSpPr>
          <p:cNvPr id="3" name="Content Placeholder 2"/>
          <p:cNvSpPr>
            <a:spLocks noGrp="1"/>
          </p:cNvSpPr>
          <p:nvPr>
            <p:ph idx="1" hasCustomPrompt="1"/>
          </p:nvPr>
        </p:nvSpPr>
        <p:spPr>
          <a:xfrm>
            <a:off x="838201" y="2727433"/>
            <a:ext cx="6934200" cy="2585545"/>
          </a:xfrm>
        </p:spPr>
        <p:txBody>
          <a:bodyPr rtlCol="0">
            <a:normAutofit/>
          </a:bodyPr>
          <a:lstStyle>
            <a:lvl1pPr marL="0" indent="0">
              <a:lnSpc>
                <a:spcPct val="110000"/>
              </a:lnSpc>
              <a:spcBef>
                <a:spcPts val="0"/>
              </a:spcBef>
              <a:spcAft>
                <a:spcPts val="1400"/>
              </a:spcAft>
              <a:buNone/>
              <a:defRPr sz="1800" baseline="0">
                <a:solidFill>
                  <a:schemeClr val="tx1">
                    <a:lumMod val="85000"/>
                    <a:lumOff val="15000"/>
                  </a:schemeClr>
                </a:solidFill>
                <a:latin typeface="Segoe UI" panose="020B0502040204020203" pitchFamily="34" charset="0"/>
              </a:defRPr>
            </a:lvl1pPr>
          </a:lstStyle>
          <a:p>
            <a:pPr lvl="0" rtl="0"/>
            <a:r>
              <a:rPr lang="en-GB" noProof="1"/>
              <a:t>Body Text</a:t>
            </a:r>
          </a:p>
        </p:txBody>
      </p:sp>
      <p:sp>
        <p:nvSpPr>
          <p:cNvPr id="7" name="Rectangle 6" descr="Colour filled rectangle border"/>
          <p:cNvSpPr/>
          <p:nvPr userDrawn="1"/>
        </p:nvSpPr>
        <p:spPr>
          <a:xfrm>
            <a:off x="0" y="6479628"/>
            <a:ext cx="3054096" cy="3783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 name="Rectangle 7" descr="Colour filled rectangle border"/>
          <p:cNvSpPr/>
          <p:nvPr userDrawn="1"/>
        </p:nvSpPr>
        <p:spPr>
          <a:xfrm>
            <a:off x="3054096" y="6479628"/>
            <a:ext cx="3054096" cy="3783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 name="Rectangle 8" descr="Colour filled rectangle border"/>
          <p:cNvSpPr/>
          <p:nvPr userDrawn="1"/>
        </p:nvSpPr>
        <p:spPr>
          <a:xfrm>
            <a:off x="6108192" y="6479628"/>
            <a:ext cx="3054096" cy="3783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 name="Rectangle 9" descr="Colour filled rectangle border"/>
          <p:cNvSpPr/>
          <p:nvPr userDrawn="1"/>
        </p:nvSpPr>
        <p:spPr>
          <a:xfrm>
            <a:off x="9137904" y="6479628"/>
            <a:ext cx="3054096" cy="3783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Tree>
    <p:extLst>
      <p:ext uri="{BB962C8B-B14F-4D97-AF65-F5344CB8AC3E}">
        <p14:creationId xmlns:p14="http://schemas.microsoft.com/office/powerpoint/2010/main" val="3205919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One month">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5"/>
            <a:ext cx="4837386" cy="990709"/>
          </a:xfrm>
        </p:spPr>
        <p:txBody>
          <a:bodyPr rtlCol="0">
            <a:normAutofit/>
          </a:bodyPr>
          <a:lstStyle>
            <a:lvl1pPr>
              <a:defRPr sz="3600">
                <a:latin typeface="Century Gothic" panose="020B0502020202020204" pitchFamily="34" charset="0"/>
              </a:defRPr>
            </a:lvl1pPr>
          </a:lstStyle>
          <a:p>
            <a:pPr rtl="0"/>
            <a:r>
              <a:rPr lang="en-GB" noProof="1"/>
              <a:t>Title</a:t>
            </a:r>
          </a:p>
        </p:txBody>
      </p:sp>
      <p:sp>
        <p:nvSpPr>
          <p:cNvPr id="3" name="Content Placeholder 2"/>
          <p:cNvSpPr>
            <a:spLocks noGrp="1"/>
          </p:cNvSpPr>
          <p:nvPr>
            <p:ph sz="half" idx="1" hasCustomPrompt="1"/>
          </p:nvPr>
        </p:nvSpPr>
        <p:spPr>
          <a:xfrm>
            <a:off x="926758" y="2380595"/>
            <a:ext cx="4748828" cy="450383"/>
          </a:xfrm>
        </p:spPr>
        <p:txBody>
          <a:bodyPr rtlCol="0">
            <a:normAutofit/>
          </a:bodyPr>
          <a:lstStyle>
            <a:lvl1pPr marL="0" indent="0">
              <a:buNone/>
              <a:tabLst>
                <a:tab pos="850392" algn="ctr"/>
                <a:tab pos="1545336" algn="ctr"/>
                <a:tab pos="2240280" algn="ctr"/>
                <a:tab pos="2926080" algn="ctr"/>
                <a:tab pos="3621024" algn="ctr"/>
                <a:tab pos="4315968" algn="ctr"/>
              </a:tabLst>
              <a:defRPr sz="2400">
                <a:solidFill>
                  <a:schemeClr val="tx2"/>
                </a:solidFill>
                <a:latin typeface="Segoe UI" panose="020B0502040204020203" pitchFamily="34" charset="0"/>
              </a:defRPr>
            </a:lvl1pPr>
          </a:lstStyle>
          <a:p>
            <a:pPr lvl="0" rtl="0"/>
            <a:r>
              <a:rPr lang="en-GB" noProof="1"/>
              <a:t>Text</a:t>
            </a:r>
          </a:p>
        </p:txBody>
      </p:sp>
      <p:sp>
        <p:nvSpPr>
          <p:cNvPr id="4" name="Content Placeholder 3"/>
          <p:cNvSpPr>
            <a:spLocks noGrp="1"/>
          </p:cNvSpPr>
          <p:nvPr>
            <p:ph sz="half" idx="2" hasCustomPrompt="1"/>
          </p:nvPr>
        </p:nvSpPr>
        <p:spPr>
          <a:xfrm>
            <a:off x="6558454" y="2317530"/>
            <a:ext cx="4795345" cy="4083269"/>
          </a:xfrm>
        </p:spPr>
        <p:txBody>
          <a:bodyPr rtlCol="0">
            <a:normAutofit/>
          </a:bodyPr>
          <a:lstStyle>
            <a:lvl1pPr marL="0" indent="0">
              <a:lnSpc>
                <a:spcPct val="137000"/>
              </a:lnSpc>
              <a:spcBef>
                <a:spcPts val="0"/>
              </a:spcBef>
              <a:buNone/>
              <a:defRPr sz="1700" baseline="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9" name="Text Placeholder 8"/>
          <p:cNvSpPr>
            <a:spLocks noGrp="1"/>
          </p:cNvSpPr>
          <p:nvPr>
            <p:ph type="body" sz="quarter" idx="10" hasCustomPrompt="1"/>
          </p:nvPr>
        </p:nvSpPr>
        <p:spPr>
          <a:xfrm>
            <a:off x="6557963" y="365125"/>
            <a:ext cx="4795837" cy="990709"/>
          </a:xfrm>
        </p:spPr>
        <p:txBody>
          <a:bodyPr rtlCol="0" anchor="ctr">
            <a:normAutofit/>
          </a:bodyPr>
          <a:lstStyle>
            <a:lvl1pPr marL="0" indent="0" algn="r">
              <a:buNone/>
              <a:defRPr sz="2400">
                <a:solidFill>
                  <a:schemeClr val="tx2"/>
                </a:solidFill>
                <a:latin typeface="Century Gothic" panose="020B0502020202020204" pitchFamily="34" charset="0"/>
              </a:defRPr>
            </a:lvl1pPr>
          </a:lstStyle>
          <a:p>
            <a:pPr lvl="0" rtl="0"/>
            <a:r>
              <a:rPr lang="en-GB" noProof="1"/>
              <a:t>Month</a:t>
            </a:r>
          </a:p>
        </p:txBody>
      </p:sp>
      <p:grpSp>
        <p:nvGrpSpPr>
          <p:cNvPr id="23" name="Group 22" descr="Dashed lines"/>
          <p:cNvGrpSpPr/>
          <p:nvPr userDrawn="1"/>
        </p:nvGrpSpPr>
        <p:grpSpPr>
          <a:xfrm>
            <a:off x="6557963" y="2680139"/>
            <a:ext cx="4795836" cy="3565213"/>
            <a:chOff x="6557963" y="2680139"/>
            <a:chExt cx="4795836" cy="3565213"/>
          </a:xfrm>
        </p:grpSpPr>
        <p:cxnSp>
          <p:nvCxnSpPr>
            <p:cNvPr id="11" name="Straight Connector 10"/>
            <p:cNvCxnSpPr/>
            <p:nvPr userDrawn="1"/>
          </p:nvCxnSpPr>
          <p:spPr>
            <a:xfrm>
              <a:off x="6557963" y="2680139"/>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userDrawn="1"/>
          </p:nvCxnSpPr>
          <p:spPr>
            <a:xfrm>
              <a:off x="6557963" y="3037491"/>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userDrawn="1"/>
          </p:nvCxnSpPr>
          <p:spPr>
            <a:xfrm>
              <a:off x="6557963" y="339242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userDrawn="1"/>
          </p:nvCxnSpPr>
          <p:spPr>
            <a:xfrm>
              <a:off x="6557963" y="374904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userDrawn="1"/>
          </p:nvCxnSpPr>
          <p:spPr>
            <a:xfrm>
              <a:off x="6557963" y="410565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6557963" y="446227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6557963" y="4818888"/>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6557963" y="517550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userDrawn="1"/>
          </p:nvCxnSpPr>
          <p:spPr>
            <a:xfrm>
              <a:off x="6557963" y="553212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userDrawn="1"/>
          </p:nvCxnSpPr>
          <p:spPr>
            <a:xfrm>
              <a:off x="6557963" y="588873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userDrawn="1"/>
          </p:nvCxnSpPr>
          <p:spPr>
            <a:xfrm>
              <a:off x="6557963" y="624535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grpSp>
      <p:sp>
        <p:nvSpPr>
          <p:cNvPr id="24" name="Rectangle 23"/>
          <p:cNvSpPr/>
          <p:nvPr userDrawn="1"/>
        </p:nvSpPr>
        <p:spPr>
          <a:xfrm>
            <a:off x="838200" y="1618737"/>
            <a:ext cx="4837386" cy="54886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sz="2000" noProof="1">
                <a:latin typeface="Segoe UI" panose="020B0502040204020203" pitchFamily="34" charset="0"/>
              </a:rPr>
              <a:t>Text</a:t>
            </a:r>
          </a:p>
        </p:txBody>
      </p:sp>
      <p:grpSp>
        <p:nvGrpSpPr>
          <p:cNvPr id="25" name="Group 24" descr="Circle shapes"/>
          <p:cNvGrpSpPr/>
          <p:nvPr userDrawn="1"/>
        </p:nvGrpSpPr>
        <p:grpSpPr>
          <a:xfrm>
            <a:off x="987552" y="3151398"/>
            <a:ext cx="4471416" cy="2875416"/>
            <a:chOff x="987552" y="3151398"/>
            <a:chExt cx="4471416" cy="2875416"/>
          </a:xfrm>
        </p:grpSpPr>
        <p:grpSp>
          <p:nvGrpSpPr>
            <p:cNvPr id="26" name="Group 25"/>
            <p:cNvGrpSpPr/>
            <p:nvPr/>
          </p:nvGrpSpPr>
          <p:grpSpPr>
            <a:xfrm>
              <a:off x="987552" y="3151398"/>
              <a:ext cx="4471416" cy="310901"/>
              <a:chOff x="987552" y="3151398"/>
              <a:chExt cx="4471416" cy="310901"/>
            </a:xfrm>
          </p:grpSpPr>
          <p:sp>
            <p:nvSpPr>
              <p:cNvPr id="59" name="Oval 58"/>
              <p:cNvSpPr/>
              <p:nvPr/>
            </p:nvSpPr>
            <p:spPr>
              <a:xfrm>
                <a:off x="987552" y="3151403"/>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0" name="Oval 59"/>
              <p:cNvSpPr/>
              <p:nvPr/>
            </p:nvSpPr>
            <p:spPr>
              <a:xfrm>
                <a:off x="1682496" y="3151402"/>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1" name="Oval 60"/>
              <p:cNvSpPr/>
              <p:nvPr/>
            </p:nvSpPr>
            <p:spPr>
              <a:xfrm>
                <a:off x="2377440" y="3151400"/>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2" name="Oval 61"/>
              <p:cNvSpPr/>
              <p:nvPr/>
            </p:nvSpPr>
            <p:spPr>
              <a:xfrm>
                <a:off x="3063240" y="3151400"/>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3" name="Oval 62"/>
              <p:cNvSpPr/>
              <p:nvPr/>
            </p:nvSpPr>
            <p:spPr>
              <a:xfrm>
                <a:off x="3758184" y="3151400"/>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4" name="Oval 63"/>
              <p:cNvSpPr/>
              <p:nvPr/>
            </p:nvSpPr>
            <p:spPr>
              <a:xfrm>
                <a:off x="4453128" y="3151399"/>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5" name="Oval 64"/>
              <p:cNvSpPr/>
              <p:nvPr/>
            </p:nvSpPr>
            <p:spPr>
              <a:xfrm>
                <a:off x="5148072" y="3151398"/>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27" name="Group 26"/>
            <p:cNvGrpSpPr/>
            <p:nvPr/>
          </p:nvGrpSpPr>
          <p:grpSpPr>
            <a:xfrm>
              <a:off x="987552" y="3792532"/>
              <a:ext cx="4471416" cy="310901"/>
              <a:chOff x="987552" y="3792532"/>
              <a:chExt cx="4471416" cy="310901"/>
            </a:xfrm>
          </p:grpSpPr>
          <p:sp>
            <p:nvSpPr>
              <p:cNvPr id="52" name="Oval 51"/>
              <p:cNvSpPr/>
              <p:nvPr/>
            </p:nvSpPr>
            <p:spPr>
              <a:xfrm>
                <a:off x="987552" y="3792537"/>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3" name="Oval 52"/>
              <p:cNvSpPr/>
              <p:nvPr/>
            </p:nvSpPr>
            <p:spPr>
              <a:xfrm>
                <a:off x="1682496" y="3792536"/>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4" name="Oval 53"/>
              <p:cNvSpPr/>
              <p:nvPr/>
            </p:nvSpPr>
            <p:spPr>
              <a:xfrm>
                <a:off x="2377440" y="3792534"/>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5" name="Oval 54"/>
              <p:cNvSpPr/>
              <p:nvPr/>
            </p:nvSpPr>
            <p:spPr>
              <a:xfrm>
                <a:off x="3063240" y="3792534"/>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6" name="Oval 55"/>
              <p:cNvSpPr/>
              <p:nvPr/>
            </p:nvSpPr>
            <p:spPr>
              <a:xfrm>
                <a:off x="3758184" y="3792534"/>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7" name="Oval 56"/>
              <p:cNvSpPr/>
              <p:nvPr/>
            </p:nvSpPr>
            <p:spPr>
              <a:xfrm>
                <a:off x="4453128" y="3792533"/>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8" name="Oval 57"/>
              <p:cNvSpPr/>
              <p:nvPr/>
            </p:nvSpPr>
            <p:spPr>
              <a:xfrm>
                <a:off x="5148072" y="3792532"/>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28" name="Group 27"/>
            <p:cNvGrpSpPr/>
            <p:nvPr/>
          </p:nvGrpSpPr>
          <p:grpSpPr>
            <a:xfrm>
              <a:off x="987552" y="4433661"/>
              <a:ext cx="4471416" cy="310901"/>
              <a:chOff x="987552" y="4433661"/>
              <a:chExt cx="4471416" cy="310901"/>
            </a:xfrm>
          </p:grpSpPr>
          <p:sp>
            <p:nvSpPr>
              <p:cNvPr id="45" name="Oval 44"/>
              <p:cNvSpPr/>
              <p:nvPr/>
            </p:nvSpPr>
            <p:spPr>
              <a:xfrm>
                <a:off x="987552" y="4433666"/>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6" name="Oval 45"/>
              <p:cNvSpPr/>
              <p:nvPr/>
            </p:nvSpPr>
            <p:spPr>
              <a:xfrm>
                <a:off x="1682496" y="4433665"/>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7" name="Oval 46"/>
              <p:cNvSpPr/>
              <p:nvPr/>
            </p:nvSpPr>
            <p:spPr>
              <a:xfrm>
                <a:off x="2377440" y="4433663"/>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8" name="Oval 47"/>
              <p:cNvSpPr/>
              <p:nvPr/>
            </p:nvSpPr>
            <p:spPr>
              <a:xfrm>
                <a:off x="3063240" y="4433663"/>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9" name="Oval 48"/>
              <p:cNvSpPr/>
              <p:nvPr/>
            </p:nvSpPr>
            <p:spPr>
              <a:xfrm>
                <a:off x="3758184" y="4433663"/>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0" name="Oval 49"/>
              <p:cNvSpPr/>
              <p:nvPr/>
            </p:nvSpPr>
            <p:spPr>
              <a:xfrm>
                <a:off x="4453128" y="4433662"/>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1" name="Oval 50"/>
              <p:cNvSpPr/>
              <p:nvPr/>
            </p:nvSpPr>
            <p:spPr>
              <a:xfrm>
                <a:off x="5148072" y="4433661"/>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29" name="Group 28"/>
            <p:cNvGrpSpPr/>
            <p:nvPr/>
          </p:nvGrpSpPr>
          <p:grpSpPr>
            <a:xfrm>
              <a:off x="987552" y="5074788"/>
              <a:ext cx="4471416" cy="310901"/>
              <a:chOff x="987552" y="5074788"/>
              <a:chExt cx="4471416" cy="310901"/>
            </a:xfrm>
          </p:grpSpPr>
          <p:sp>
            <p:nvSpPr>
              <p:cNvPr id="38" name="Oval 37"/>
              <p:cNvSpPr/>
              <p:nvPr/>
            </p:nvSpPr>
            <p:spPr>
              <a:xfrm>
                <a:off x="987552" y="5074793"/>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9" name="Oval 38"/>
              <p:cNvSpPr/>
              <p:nvPr/>
            </p:nvSpPr>
            <p:spPr>
              <a:xfrm>
                <a:off x="1682496" y="5074792"/>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0" name="Oval 39"/>
              <p:cNvSpPr/>
              <p:nvPr/>
            </p:nvSpPr>
            <p:spPr>
              <a:xfrm>
                <a:off x="2377440" y="5074790"/>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1" name="Oval 40"/>
              <p:cNvSpPr/>
              <p:nvPr/>
            </p:nvSpPr>
            <p:spPr>
              <a:xfrm>
                <a:off x="3063240" y="5074790"/>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2" name="Oval 41"/>
              <p:cNvSpPr/>
              <p:nvPr/>
            </p:nvSpPr>
            <p:spPr>
              <a:xfrm>
                <a:off x="3758184" y="5074790"/>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3" name="Oval 42"/>
              <p:cNvSpPr/>
              <p:nvPr/>
            </p:nvSpPr>
            <p:spPr>
              <a:xfrm>
                <a:off x="4453128" y="5074789"/>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4" name="Oval 43"/>
              <p:cNvSpPr/>
              <p:nvPr/>
            </p:nvSpPr>
            <p:spPr>
              <a:xfrm>
                <a:off x="5148072" y="5074788"/>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30" name="Group 29"/>
            <p:cNvGrpSpPr/>
            <p:nvPr/>
          </p:nvGrpSpPr>
          <p:grpSpPr>
            <a:xfrm>
              <a:off x="987552" y="5715913"/>
              <a:ext cx="4471416" cy="310901"/>
              <a:chOff x="987552" y="5715913"/>
              <a:chExt cx="4471416" cy="310901"/>
            </a:xfrm>
          </p:grpSpPr>
          <p:sp>
            <p:nvSpPr>
              <p:cNvPr id="31" name="Oval 30"/>
              <p:cNvSpPr/>
              <p:nvPr/>
            </p:nvSpPr>
            <p:spPr>
              <a:xfrm>
                <a:off x="987552" y="5715918"/>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2" name="Oval 31"/>
              <p:cNvSpPr/>
              <p:nvPr/>
            </p:nvSpPr>
            <p:spPr>
              <a:xfrm>
                <a:off x="1682496" y="5715917"/>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3" name="Oval 32"/>
              <p:cNvSpPr/>
              <p:nvPr/>
            </p:nvSpPr>
            <p:spPr>
              <a:xfrm>
                <a:off x="2377440" y="5715915"/>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4" name="Oval 33"/>
              <p:cNvSpPr/>
              <p:nvPr/>
            </p:nvSpPr>
            <p:spPr>
              <a:xfrm>
                <a:off x="3063240" y="5715915"/>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5" name="Oval 34"/>
              <p:cNvSpPr/>
              <p:nvPr/>
            </p:nvSpPr>
            <p:spPr>
              <a:xfrm>
                <a:off x="3758184" y="5715915"/>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6" name="Oval 35"/>
              <p:cNvSpPr/>
              <p:nvPr/>
            </p:nvSpPr>
            <p:spPr>
              <a:xfrm>
                <a:off x="4453128" y="5715914"/>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7" name="Oval 36"/>
              <p:cNvSpPr/>
              <p:nvPr/>
            </p:nvSpPr>
            <p:spPr>
              <a:xfrm>
                <a:off x="5148072" y="5715913"/>
                <a:ext cx="310896" cy="310896"/>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spTree>
    <p:extLst>
      <p:ext uri="{BB962C8B-B14F-4D97-AF65-F5344CB8AC3E}">
        <p14:creationId xmlns:p14="http://schemas.microsoft.com/office/powerpoint/2010/main" val="2242144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hree-month">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5"/>
            <a:ext cx="4837386" cy="990709"/>
          </a:xfrm>
        </p:spPr>
        <p:txBody>
          <a:bodyPr rtlCol="0">
            <a:normAutofit/>
          </a:bodyPr>
          <a:lstStyle>
            <a:lvl1pPr>
              <a:defRPr sz="3600">
                <a:latin typeface="Century Gothic" panose="020B0502020202020204" pitchFamily="34" charset="0"/>
              </a:defRPr>
            </a:lvl1pPr>
          </a:lstStyle>
          <a:p>
            <a:pPr rtl="0"/>
            <a:r>
              <a:rPr lang="en-GB" noProof="1"/>
              <a:t>Title</a:t>
            </a:r>
          </a:p>
        </p:txBody>
      </p:sp>
      <p:sp>
        <p:nvSpPr>
          <p:cNvPr id="3" name="Content Placeholder 2"/>
          <p:cNvSpPr>
            <a:spLocks noGrp="1"/>
          </p:cNvSpPr>
          <p:nvPr>
            <p:ph sz="half" idx="1" hasCustomPrompt="1"/>
          </p:nvPr>
        </p:nvSpPr>
        <p:spPr>
          <a:xfrm>
            <a:off x="896112" y="2929835"/>
            <a:ext cx="3310128" cy="369421"/>
          </a:xfrm>
        </p:spPr>
        <p:txBody>
          <a:bodyPr rtlCol="0">
            <a:normAutofit/>
          </a:bodyPr>
          <a:lstStyle>
            <a:lvl1pPr marL="0" indent="0">
              <a:buNone/>
              <a:tabLst>
                <a:tab pos="576072" algn="ctr"/>
                <a:tab pos="1051560" algn="ctr"/>
                <a:tab pos="1527048" algn="ctr"/>
                <a:tab pos="2002536" algn="ctr"/>
                <a:tab pos="2478024" algn="ctr"/>
                <a:tab pos="2953512" algn="ctr"/>
              </a:tabLst>
              <a:defRPr sz="1700">
                <a:solidFill>
                  <a:schemeClr val="tx2"/>
                </a:solidFill>
                <a:latin typeface="Segoe UI" panose="020B0502040204020203" pitchFamily="34" charset="0"/>
              </a:defRPr>
            </a:lvl1pPr>
          </a:lstStyle>
          <a:p>
            <a:pPr lvl="0" rtl="0"/>
            <a:r>
              <a:rPr lang="en-GB" noProof="1"/>
              <a:t>Text</a:t>
            </a:r>
          </a:p>
        </p:txBody>
      </p:sp>
      <p:sp>
        <p:nvSpPr>
          <p:cNvPr id="4" name="Content Placeholder 3"/>
          <p:cNvSpPr>
            <a:spLocks noGrp="1"/>
          </p:cNvSpPr>
          <p:nvPr>
            <p:ph sz="half" idx="2" hasCustomPrompt="1"/>
          </p:nvPr>
        </p:nvSpPr>
        <p:spPr>
          <a:xfrm>
            <a:off x="4442460" y="2930778"/>
            <a:ext cx="3310128" cy="362604"/>
          </a:xfrm>
        </p:spPr>
        <p:txBody>
          <a:bodyPr rtlCol="0">
            <a:normAutofit/>
          </a:bodyPr>
          <a:lstStyle>
            <a:lvl1pPr marL="0" indent="0">
              <a:buNone/>
              <a:tabLst>
                <a:tab pos="576072" algn="ctr"/>
                <a:tab pos="1051560" algn="ctr"/>
                <a:tab pos="1527048" algn="ctr"/>
                <a:tab pos="2002536" algn="ctr"/>
                <a:tab pos="2478024" algn="ctr"/>
                <a:tab pos="2953512" algn="ctr"/>
              </a:tabLst>
              <a:defRPr sz="170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9" name="Text Placeholder 8"/>
          <p:cNvSpPr>
            <a:spLocks noGrp="1"/>
          </p:cNvSpPr>
          <p:nvPr>
            <p:ph type="body" sz="quarter" idx="10" hasCustomPrompt="1"/>
          </p:nvPr>
        </p:nvSpPr>
        <p:spPr>
          <a:xfrm>
            <a:off x="6557963" y="365125"/>
            <a:ext cx="4795837" cy="990709"/>
          </a:xfrm>
        </p:spPr>
        <p:txBody>
          <a:bodyPr rtlCol="0" anchor="ctr">
            <a:normAutofit/>
          </a:bodyPr>
          <a:lstStyle>
            <a:lvl1pPr marL="0" indent="0" algn="r">
              <a:buNone/>
              <a:defRPr sz="2400">
                <a:solidFill>
                  <a:schemeClr val="tx2"/>
                </a:solidFill>
                <a:latin typeface="Century Gothic" panose="020B0502020202020204" pitchFamily="34" charset="0"/>
              </a:defRPr>
            </a:lvl1pPr>
          </a:lstStyle>
          <a:p>
            <a:pPr lvl="0" rtl="0"/>
            <a:r>
              <a:rPr lang="en-GB" noProof="1"/>
              <a:t>Month</a:t>
            </a:r>
          </a:p>
        </p:txBody>
      </p:sp>
      <p:sp>
        <p:nvSpPr>
          <p:cNvPr id="6" name="Content Placeholder 3"/>
          <p:cNvSpPr>
            <a:spLocks noGrp="1"/>
          </p:cNvSpPr>
          <p:nvPr>
            <p:ph sz="half" idx="11" hasCustomPrompt="1"/>
          </p:nvPr>
        </p:nvSpPr>
        <p:spPr>
          <a:xfrm>
            <a:off x="7988808" y="2929835"/>
            <a:ext cx="3310128" cy="369421"/>
          </a:xfrm>
        </p:spPr>
        <p:txBody>
          <a:bodyPr rtlCol="0">
            <a:normAutofit/>
          </a:bodyPr>
          <a:lstStyle>
            <a:lvl1pPr marL="0" indent="0">
              <a:buNone/>
              <a:tabLst>
                <a:tab pos="576072" algn="ctr"/>
                <a:tab pos="1051560" algn="ctr"/>
                <a:tab pos="1527048" algn="ctr"/>
                <a:tab pos="2002536" algn="ctr"/>
                <a:tab pos="2478024" algn="ctr"/>
                <a:tab pos="2953512" algn="ctr"/>
              </a:tabLst>
              <a:defRPr sz="170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7" name="Rectangle 6"/>
          <p:cNvSpPr/>
          <p:nvPr userDrawn="1"/>
        </p:nvSpPr>
        <p:spPr>
          <a:xfrm>
            <a:off x="813486" y="1915303"/>
            <a:ext cx="3364993" cy="753762"/>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1">
                <a:latin typeface="Segoe UI" panose="020B0502040204020203" pitchFamily="34" charset="0"/>
              </a:rPr>
              <a:t>Text</a:t>
            </a:r>
          </a:p>
        </p:txBody>
      </p:sp>
      <p:sp>
        <p:nvSpPr>
          <p:cNvPr id="8" name="Rectangle 7"/>
          <p:cNvSpPr/>
          <p:nvPr userDrawn="1"/>
        </p:nvSpPr>
        <p:spPr>
          <a:xfrm>
            <a:off x="4364076" y="1915303"/>
            <a:ext cx="3364992" cy="753762"/>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1">
                <a:latin typeface="Segoe UI" panose="020B0502040204020203" pitchFamily="34" charset="0"/>
              </a:rPr>
              <a:t>Text</a:t>
            </a:r>
          </a:p>
        </p:txBody>
      </p:sp>
      <p:sp>
        <p:nvSpPr>
          <p:cNvPr id="10" name="Rectangle 9"/>
          <p:cNvSpPr/>
          <p:nvPr userDrawn="1"/>
        </p:nvSpPr>
        <p:spPr>
          <a:xfrm>
            <a:off x="7914665" y="1920240"/>
            <a:ext cx="3364992" cy="753762"/>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1">
                <a:latin typeface="Segoe UI" panose="020B0502040204020203" pitchFamily="34" charset="0"/>
              </a:rPr>
              <a:t>Text</a:t>
            </a:r>
          </a:p>
        </p:txBody>
      </p:sp>
      <p:grpSp>
        <p:nvGrpSpPr>
          <p:cNvPr id="11" name="Group 10" descr="Circle shapes"/>
          <p:cNvGrpSpPr/>
          <p:nvPr userDrawn="1"/>
        </p:nvGrpSpPr>
        <p:grpSpPr>
          <a:xfrm>
            <a:off x="964478" y="3558746"/>
            <a:ext cx="3082157" cy="2218040"/>
            <a:chOff x="976835" y="3558746"/>
            <a:chExt cx="3082157" cy="2218040"/>
          </a:xfrm>
        </p:grpSpPr>
        <p:grpSp>
          <p:nvGrpSpPr>
            <p:cNvPr id="12" name="Group 11"/>
            <p:cNvGrpSpPr/>
            <p:nvPr/>
          </p:nvGrpSpPr>
          <p:grpSpPr>
            <a:xfrm>
              <a:off x="977464" y="3558746"/>
              <a:ext cx="3081528" cy="228600"/>
              <a:chOff x="914400" y="3558746"/>
              <a:chExt cx="3081528" cy="228600"/>
            </a:xfrm>
          </p:grpSpPr>
          <p:sp>
            <p:nvSpPr>
              <p:cNvPr id="45" name="Oval 44"/>
              <p:cNvSpPr/>
              <p:nvPr/>
            </p:nvSpPr>
            <p:spPr>
              <a:xfrm>
                <a:off x="914400"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6" name="Oval 45"/>
              <p:cNvSpPr/>
              <p:nvPr/>
            </p:nvSpPr>
            <p:spPr>
              <a:xfrm>
                <a:off x="138988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7" name="Oval 46"/>
              <p:cNvSpPr/>
              <p:nvPr/>
            </p:nvSpPr>
            <p:spPr>
              <a:xfrm>
                <a:off x="1865376"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8" name="Oval 47"/>
              <p:cNvSpPr/>
              <p:nvPr/>
            </p:nvSpPr>
            <p:spPr>
              <a:xfrm>
                <a:off x="2340864"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9" name="Oval 48"/>
              <p:cNvSpPr/>
              <p:nvPr/>
            </p:nvSpPr>
            <p:spPr>
              <a:xfrm>
                <a:off x="2816352"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0" name="Oval 49"/>
              <p:cNvSpPr/>
              <p:nvPr/>
            </p:nvSpPr>
            <p:spPr>
              <a:xfrm>
                <a:off x="3288425"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1" name="Oval 50"/>
              <p:cNvSpPr/>
              <p:nvPr/>
            </p:nvSpPr>
            <p:spPr>
              <a:xfrm>
                <a:off x="376732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3" name="Group 12"/>
            <p:cNvGrpSpPr/>
            <p:nvPr/>
          </p:nvGrpSpPr>
          <p:grpSpPr>
            <a:xfrm>
              <a:off x="977464" y="4056106"/>
              <a:ext cx="3081528" cy="228600"/>
              <a:chOff x="914400" y="3558746"/>
              <a:chExt cx="3081528" cy="228600"/>
            </a:xfrm>
          </p:grpSpPr>
          <p:sp>
            <p:nvSpPr>
              <p:cNvPr id="38" name="Oval 37"/>
              <p:cNvSpPr/>
              <p:nvPr/>
            </p:nvSpPr>
            <p:spPr>
              <a:xfrm>
                <a:off x="914400"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9" name="Oval 38"/>
              <p:cNvSpPr/>
              <p:nvPr/>
            </p:nvSpPr>
            <p:spPr>
              <a:xfrm>
                <a:off x="138988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0" name="Oval 39"/>
              <p:cNvSpPr/>
              <p:nvPr/>
            </p:nvSpPr>
            <p:spPr>
              <a:xfrm>
                <a:off x="1865376"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1" name="Oval 40"/>
              <p:cNvSpPr/>
              <p:nvPr/>
            </p:nvSpPr>
            <p:spPr>
              <a:xfrm>
                <a:off x="2340864"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2" name="Oval 41"/>
              <p:cNvSpPr/>
              <p:nvPr/>
            </p:nvSpPr>
            <p:spPr>
              <a:xfrm>
                <a:off x="2816352"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3" name="Oval 42"/>
              <p:cNvSpPr/>
              <p:nvPr/>
            </p:nvSpPr>
            <p:spPr>
              <a:xfrm>
                <a:off x="3288425"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4" name="Oval 43"/>
              <p:cNvSpPr/>
              <p:nvPr/>
            </p:nvSpPr>
            <p:spPr>
              <a:xfrm>
                <a:off x="376732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4" name="Group 13"/>
            <p:cNvGrpSpPr/>
            <p:nvPr/>
          </p:nvGrpSpPr>
          <p:grpSpPr>
            <a:xfrm>
              <a:off x="976835" y="4553466"/>
              <a:ext cx="3081528" cy="228600"/>
              <a:chOff x="914400" y="3558746"/>
              <a:chExt cx="3081528" cy="228600"/>
            </a:xfrm>
          </p:grpSpPr>
          <p:sp>
            <p:nvSpPr>
              <p:cNvPr id="31" name="Oval 30"/>
              <p:cNvSpPr/>
              <p:nvPr/>
            </p:nvSpPr>
            <p:spPr>
              <a:xfrm>
                <a:off x="914400"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2" name="Oval 31"/>
              <p:cNvSpPr/>
              <p:nvPr/>
            </p:nvSpPr>
            <p:spPr>
              <a:xfrm>
                <a:off x="138988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3" name="Oval 32"/>
              <p:cNvSpPr/>
              <p:nvPr/>
            </p:nvSpPr>
            <p:spPr>
              <a:xfrm>
                <a:off x="1865376"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4" name="Oval 33"/>
              <p:cNvSpPr/>
              <p:nvPr/>
            </p:nvSpPr>
            <p:spPr>
              <a:xfrm>
                <a:off x="2340864"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5" name="Oval 34"/>
              <p:cNvSpPr/>
              <p:nvPr/>
            </p:nvSpPr>
            <p:spPr>
              <a:xfrm>
                <a:off x="2816352"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6" name="Oval 35"/>
              <p:cNvSpPr/>
              <p:nvPr/>
            </p:nvSpPr>
            <p:spPr>
              <a:xfrm>
                <a:off x="3288425"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7" name="Oval 36"/>
              <p:cNvSpPr/>
              <p:nvPr/>
            </p:nvSpPr>
            <p:spPr>
              <a:xfrm>
                <a:off x="376732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5" name="Group 14"/>
            <p:cNvGrpSpPr/>
            <p:nvPr/>
          </p:nvGrpSpPr>
          <p:grpSpPr>
            <a:xfrm>
              <a:off x="976835" y="5046565"/>
              <a:ext cx="3081528" cy="228600"/>
              <a:chOff x="914400" y="3558746"/>
              <a:chExt cx="3081528" cy="228600"/>
            </a:xfrm>
          </p:grpSpPr>
          <p:sp>
            <p:nvSpPr>
              <p:cNvPr id="24" name="Oval 23"/>
              <p:cNvSpPr/>
              <p:nvPr/>
            </p:nvSpPr>
            <p:spPr>
              <a:xfrm>
                <a:off x="914400"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5" name="Oval 24"/>
              <p:cNvSpPr/>
              <p:nvPr/>
            </p:nvSpPr>
            <p:spPr>
              <a:xfrm>
                <a:off x="138988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6" name="Oval 25"/>
              <p:cNvSpPr/>
              <p:nvPr/>
            </p:nvSpPr>
            <p:spPr>
              <a:xfrm>
                <a:off x="1865376"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7" name="Oval 26"/>
              <p:cNvSpPr/>
              <p:nvPr/>
            </p:nvSpPr>
            <p:spPr>
              <a:xfrm>
                <a:off x="2340864"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8" name="Oval 27"/>
              <p:cNvSpPr/>
              <p:nvPr/>
            </p:nvSpPr>
            <p:spPr>
              <a:xfrm>
                <a:off x="2816352"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9" name="Oval 28"/>
              <p:cNvSpPr/>
              <p:nvPr/>
            </p:nvSpPr>
            <p:spPr>
              <a:xfrm>
                <a:off x="3288425"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0" name="Oval 29"/>
              <p:cNvSpPr/>
              <p:nvPr/>
            </p:nvSpPr>
            <p:spPr>
              <a:xfrm>
                <a:off x="376732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6" name="Group 15"/>
            <p:cNvGrpSpPr/>
            <p:nvPr/>
          </p:nvGrpSpPr>
          <p:grpSpPr>
            <a:xfrm>
              <a:off x="976835" y="5548186"/>
              <a:ext cx="3081528" cy="228600"/>
              <a:chOff x="914400" y="3558746"/>
              <a:chExt cx="3081528" cy="228600"/>
            </a:xfrm>
          </p:grpSpPr>
          <p:sp>
            <p:nvSpPr>
              <p:cNvPr id="17" name="Oval 16"/>
              <p:cNvSpPr/>
              <p:nvPr/>
            </p:nvSpPr>
            <p:spPr>
              <a:xfrm>
                <a:off x="914400"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8" name="Oval 17"/>
              <p:cNvSpPr/>
              <p:nvPr/>
            </p:nvSpPr>
            <p:spPr>
              <a:xfrm>
                <a:off x="138988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9" name="Oval 18"/>
              <p:cNvSpPr/>
              <p:nvPr/>
            </p:nvSpPr>
            <p:spPr>
              <a:xfrm>
                <a:off x="1865376"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0" name="Oval 19"/>
              <p:cNvSpPr/>
              <p:nvPr/>
            </p:nvSpPr>
            <p:spPr>
              <a:xfrm>
                <a:off x="2340864"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1" name="Oval 20"/>
              <p:cNvSpPr/>
              <p:nvPr/>
            </p:nvSpPr>
            <p:spPr>
              <a:xfrm>
                <a:off x="2816352"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2" name="Oval 21"/>
              <p:cNvSpPr/>
              <p:nvPr/>
            </p:nvSpPr>
            <p:spPr>
              <a:xfrm>
                <a:off x="3288425"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3" name="Oval 22"/>
              <p:cNvSpPr/>
              <p:nvPr/>
            </p:nvSpPr>
            <p:spPr>
              <a:xfrm>
                <a:off x="3767328" y="3558746"/>
                <a:ext cx="228600" cy="228600"/>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grpSp>
        <p:nvGrpSpPr>
          <p:cNvPr id="52" name="Group 51" descr="Circle shapes"/>
          <p:cNvGrpSpPr/>
          <p:nvPr userDrawn="1"/>
        </p:nvGrpSpPr>
        <p:grpSpPr>
          <a:xfrm>
            <a:off x="4517850" y="3558746"/>
            <a:ext cx="3082157" cy="2218040"/>
            <a:chOff x="976835" y="3558746"/>
            <a:chExt cx="3082157" cy="2218040"/>
          </a:xfrm>
        </p:grpSpPr>
        <p:grpSp>
          <p:nvGrpSpPr>
            <p:cNvPr id="53" name="Group 52"/>
            <p:cNvGrpSpPr/>
            <p:nvPr/>
          </p:nvGrpSpPr>
          <p:grpSpPr>
            <a:xfrm>
              <a:off x="977464" y="3558746"/>
              <a:ext cx="3081528" cy="228600"/>
              <a:chOff x="914400" y="3558746"/>
              <a:chExt cx="3081528" cy="228600"/>
            </a:xfrm>
          </p:grpSpPr>
          <p:sp>
            <p:nvSpPr>
              <p:cNvPr id="86" name="Oval 85"/>
              <p:cNvSpPr/>
              <p:nvPr/>
            </p:nvSpPr>
            <p:spPr>
              <a:xfrm>
                <a:off x="914400"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7" name="Oval 86"/>
              <p:cNvSpPr/>
              <p:nvPr/>
            </p:nvSpPr>
            <p:spPr>
              <a:xfrm>
                <a:off x="138988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8" name="Oval 87"/>
              <p:cNvSpPr/>
              <p:nvPr/>
            </p:nvSpPr>
            <p:spPr>
              <a:xfrm>
                <a:off x="1865376"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9" name="Oval 88"/>
              <p:cNvSpPr/>
              <p:nvPr/>
            </p:nvSpPr>
            <p:spPr>
              <a:xfrm>
                <a:off x="2340864"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0" name="Oval 89"/>
              <p:cNvSpPr/>
              <p:nvPr/>
            </p:nvSpPr>
            <p:spPr>
              <a:xfrm>
                <a:off x="2816352"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1" name="Oval 90"/>
              <p:cNvSpPr/>
              <p:nvPr/>
            </p:nvSpPr>
            <p:spPr>
              <a:xfrm>
                <a:off x="3288425"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2" name="Oval 91"/>
              <p:cNvSpPr/>
              <p:nvPr/>
            </p:nvSpPr>
            <p:spPr>
              <a:xfrm>
                <a:off x="376732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54" name="Group 53"/>
            <p:cNvGrpSpPr/>
            <p:nvPr/>
          </p:nvGrpSpPr>
          <p:grpSpPr>
            <a:xfrm>
              <a:off x="977464" y="4056106"/>
              <a:ext cx="3081528" cy="228600"/>
              <a:chOff x="914400" y="3558746"/>
              <a:chExt cx="3081528" cy="228600"/>
            </a:xfrm>
          </p:grpSpPr>
          <p:sp>
            <p:nvSpPr>
              <p:cNvPr id="79" name="Oval 78"/>
              <p:cNvSpPr/>
              <p:nvPr/>
            </p:nvSpPr>
            <p:spPr>
              <a:xfrm>
                <a:off x="914400"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0" name="Oval 79"/>
              <p:cNvSpPr/>
              <p:nvPr/>
            </p:nvSpPr>
            <p:spPr>
              <a:xfrm>
                <a:off x="138988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1" name="Oval 80"/>
              <p:cNvSpPr/>
              <p:nvPr/>
            </p:nvSpPr>
            <p:spPr>
              <a:xfrm>
                <a:off x="1865376"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2" name="Oval 81"/>
              <p:cNvSpPr/>
              <p:nvPr/>
            </p:nvSpPr>
            <p:spPr>
              <a:xfrm>
                <a:off x="2340864"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3" name="Oval 82"/>
              <p:cNvSpPr/>
              <p:nvPr/>
            </p:nvSpPr>
            <p:spPr>
              <a:xfrm>
                <a:off x="2816352"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4" name="Oval 83"/>
              <p:cNvSpPr/>
              <p:nvPr/>
            </p:nvSpPr>
            <p:spPr>
              <a:xfrm>
                <a:off x="3288425"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5" name="Oval 84"/>
              <p:cNvSpPr/>
              <p:nvPr/>
            </p:nvSpPr>
            <p:spPr>
              <a:xfrm>
                <a:off x="376732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55" name="Group 54"/>
            <p:cNvGrpSpPr/>
            <p:nvPr/>
          </p:nvGrpSpPr>
          <p:grpSpPr>
            <a:xfrm>
              <a:off x="976835" y="4553466"/>
              <a:ext cx="3081528" cy="228600"/>
              <a:chOff x="914400" y="3558746"/>
              <a:chExt cx="3081528" cy="228600"/>
            </a:xfrm>
          </p:grpSpPr>
          <p:sp>
            <p:nvSpPr>
              <p:cNvPr id="72" name="Oval 71"/>
              <p:cNvSpPr/>
              <p:nvPr/>
            </p:nvSpPr>
            <p:spPr>
              <a:xfrm>
                <a:off x="914400"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3" name="Oval 72"/>
              <p:cNvSpPr/>
              <p:nvPr/>
            </p:nvSpPr>
            <p:spPr>
              <a:xfrm>
                <a:off x="138988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4" name="Oval 73"/>
              <p:cNvSpPr/>
              <p:nvPr/>
            </p:nvSpPr>
            <p:spPr>
              <a:xfrm>
                <a:off x="1865376"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5" name="Oval 74"/>
              <p:cNvSpPr/>
              <p:nvPr/>
            </p:nvSpPr>
            <p:spPr>
              <a:xfrm>
                <a:off x="2340864"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6" name="Oval 75"/>
              <p:cNvSpPr/>
              <p:nvPr/>
            </p:nvSpPr>
            <p:spPr>
              <a:xfrm>
                <a:off x="2816352"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7" name="Oval 76"/>
              <p:cNvSpPr/>
              <p:nvPr/>
            </p:nvSpPr>
            <p:spPr>
              <a:xfrm>
                <a:off x="3288425"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8" name="Oval 77"/>
              <p:cNvSpPr/>
              <p:nvPr/>
            </p:nvSpPr>
            <p:spPr>
              <a:xfrm>
                <a:off x="376732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56" name="Group 55"/>
            <p:cNvGrpSpPr/>
            <p:nvPr/>
          </p:nvGrpSpPr>
          <p:grpSpPr>
            <a:xfrm>
              <a:off x="976835" y="5046565"/>
              <a:ext cx="3081528" cy="228600"/>
              <a:chOff x="914400" y="3558746"/>
              <a:chExt cx="3081528" cy="228600"/>
            </a:xfrm>
          </p:grpSpPr>
          <p:sp>
            <p:nvSpPr>
              <p:cNvPr id="65" name="Oval 64"/>
              <p:cNvSpPr/>
              <p:nvPr/>
            </p:nvSpPr>
            <p:spPr>
              <a:xfrm>
                <a:off x="914400"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6" name="Oval 65"/>
              <p:cNvSpPr/>
              <p:nvPr/>
            </p:nvSpPr>
            <p:spPr>
              <a:xfrm>
                <a:off x="138988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7" name="Oval 66"/>
              <p:cNvSpPr/>
              <p:nvPr/>
            </p:nvSpPr>
            <p:spPr>
              <a:xfrm>
                <a:off x="1865376"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8" name="Oval 67"/>
              <p:cNvSpPr/>
              <p:nvPr/>
            </p:nvSpPr>
            <p:spPr>
              <a:xfrm>
                <a:off x="2340864"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9" name="Oval 68"/>
              <p:cNvSpPr/>
              <p:nvPr/>
            </p:nvSpPr>
            <p:spPr>
              <a:xfrm>
                <a:off x="2816352"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0" name="Oval 69"/>
              <p:cNvSpPr/>
              <p:nvPr/>
            </p:nvSpPr>
            <p:spPr>
              <a:xfrm>
                <a:off x="3288425"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1" name="Oval 70"/>
              <p:cNvSpPr/>
              <p:nvPr/>
            </p:nvSpPr>
            <p:spPr>
              <a:xfrm>
                <a:off x="376732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57" name="Group 56"/>
            <p:cNvGrpSpPr/>
            <p:nvPr/>
          </p:nvGrpSpPr>
          <p:grpSpPr>
            <a:xfrm>
              <a:off x="976835" y="5548186"/>
              <a:ext cx="3081528" cy="228600"/>
              <a:chOff x="914400" y="3558746"/>
              <a:chExt cx="3081528" cy="228600"/>
            </a:xfrm>
          </p:grpSpPr>
          <p:sp>
            <p:nvSpPr>
              <p:cNvPr id="58" name="Oval 57"/>
              <p:cNvSpPr/>
              <p:nvPr/>
            </p:nvSpPr>
            <p:spPr>
              <a:xfrm>
                <a:off x="914400"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9" name="Oval 58"/>
              <p:cNvSpPr/>
              <p:nvPr/>
            </p:nvSpPr>
            <p:spPr>
              <a:xfrm>
                <a:off x="138988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0" name="Oval 59"/>
              <p:cNvSpPr/>
              <p:nvPr/>
            </p:nvSpPr>
            <p:spPr>
              <a:xfrm>
                <a:off x="1865376"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1" name="Oval 60"/>
              <p:cNvSpPr/>
              <p:nvPr/>
            </p:nvSpPr>
            <p:spPr>
              <a:xfrm>
                <a:off x="2340864"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2" name="Oval 61"/>
              <p:cNvSpPr/>
              <p:nvPr/>
            </p:nvSpPr>
            <p:spPr>
              <a:xfrm>
                <a:off x="2816352"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3" name="Oval 62"/>
              <p:cNvSpPr/>
              <p:nvPr/>
            </p:nvSpPr>
            <p:spPr>
              <a:xfrm>
                <a:off x="3288425"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4" name="Oval 63"/>
              <p:cNvSpPr/>
              <p:nvPr/>
            </p:nvSpPr>
            <p:spPr>
              <a:xfrm>
                <a:off x="3767328" y="3558746"/>
                <a:ext cx="228600" cy="228600"/>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grpSp>
        <p:nvGrpSpPr>
          <p:cNvPr id="93" name="Group 92" descr="Circle shapes"/>
          <p:cNvGrpSpPr/>
          <p:nvPr userDrawn="1"/>
        </p:nvGrpSpPr>
        <p:grpSpPr>
          <a:xfrm>
            <a:off x="8068440" y="3558746"/>
            <a:ext cx="3082157" cy="2218040"/>
            <a:chOff x="976835" y="3558746"/>
            <a:chExt cx="3082157" cy="2218040"/>
          </a:xfrm>
        </p:grpSpPr>
        <p:grpSp>
          <p:nvGrpSpPr>
            <p:cNvPr id="94" name="Group 93"/>
            <p:cNvGrpSpPr/>
            <p:nvPr/>
          </p:nvGrpSpPr>
          <p:grpSpPr>
            <a:xfrm>
              <a:off x="977464" y="3558746"/>
              <a:ext cx="3081528" cy="228600"/>
              <a:chOff x="914400" y="3558746"/>
              <a:chExt cx="3081528" cy="228600"/>
            </a:xfrm>
          </p:grpSpPr>
          <p:sp>
            <p:nvSpPr>
              <p:cNvPr id="127" name="Oval 126"/>
              <p:cNvSpPr/>
              <p:nvPr/>
            </p:nvSpPr>
            <p:spPr>
              <a:xfrm>
                <a:off x="914400"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8" name="Oval 127"/>
              <p:cNvSpPr/>
              <p:nvPr/>
            </p:nvSpPr>
            <p:spPr>
              <a:xfrm>
                <a:off x="138988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9" name="Oval 128"/>
              <p:cNvSpPr/>
              <p:nvPr/>
            </p:nvSpPr>
            <p:spPr>
              <a:xfrm>
                <a:off x="1865376"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0" name="Oval 129"/>
              <p:cNvSpPr/>
              <p:nvPr/>
            </p:nvSpPr>
            <p:spPr>
              <a:xfrm>
                <a:off x="2340864"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1" name="Oval 130"/>
              <p:cNvSpPr/>
              <p:nvPr/>
            </p:nvSpPr>
            <p:spPr>
              <a:xfrm>
                <a:off x="2816352"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2" name="Oval 131"/>
              <p:cNvSpPr/>
              <p:nvPr/>
            </p:nvSpPr>
            <p:spPr>
              <a:xfrm>
                <a:off x="3288425"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3" name="Oval 132"/>
              <p:cNvSpPr/>
              <p:nvPr/>
            </p:nvSpPr>
            <p:spPr>
              <a:xfrm>
                <a:off x="376732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95" name="Group 94"/>
            <p:cNvGrpSpPr/>
            <p:nvPr/>
          </p:nvGrpSpPr>
          <p:grpSpPr>
            <a:xfrm>
              <a:off x="977464" y="4056106"/>
              <a:ext cx="3081528" cy="228600"/>
              <a:chOff x="914400" y="3558746"/>
              <a:chExt cx="3081528" cy="228600"/>
            </a:xfrm>
          </p:grpSpPr>
          <p:sp>
            <p:nvSpPr>
              <p:cNvPr id="120" name="Oval 119"/>
              <p:cNvSpPr/>
              <p:nvPr/>
            </p:nvSpPr>
            <p:spPr>
              <a:xfrm>
                <a:off x="914400"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1" name="Oval 120"/>
              <p:cNvSpPr/>
              <p:nvPr/>
            </p:nvSpPr>
            <p:spPr>
              <a:xfrm>
                <a:off x="138988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2" name="Oval 121"/>
              <p:cNvSpPr/>
              <p:nvPr/>
            </p:nvSpPr>
            <p:spPr>
              <a:xfrm>
                <a:off x="1865376"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3" name="Oval 122"/>
              <p:cNvSpPr/>
              <p:nvPr/>
            </p:nvSpPr>
            <p:spPr>
              <a:xfrm>
                <a:off x="2340864"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4" name="Oval 123"/>
              <p:cNvSpPr/>
              <p:nvPr/>
            </p:nvSpPr>
            <p:spPr>
              <a:xfrm>
                <a:off x="2816352"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5" name="Oval 124"/>
              <p:cNvSpPr/>
              <p:nvPr/>
            </p:nvSpPr>
            <p:spPr>
              <a:xfrm>
                <a:off x="3288425"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6" name="Oval 125"/>
              <p:cNvSpPr/>
              <p:nvPr/>
            </p:nvSpPr>
            <p:spPr>
              <a:xfrm>
                <a:off x="376732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96" name="Group 95"/>
            <p:cNvGrpSpPr/>
            <p:nvPr/>
          </p:nvGrpSpPr>
          <p:grpSpPr>
            <a:xfrm>
              <a:off x="976835" y="4553466"/>
              <a:ext cx="3081528" cy="228600"/>
              <a:chOff x="914400" y="3558746"/>
              <a:chExt cx="3081528" cy="228600"/>
            </a:xfrm>
          </p:grpSpPr>
          <p:sp>
            <p:nvSpPr>
              <p:cNvPr id="113" name="Oval 112"/>
              <p:cNvSpPr/>
              <p:nvPr/>
            </p:nvSpPr>
            <p:spPr>
              <a:xfrm>
                <a:off x="914400"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4" name="Oval 113"/>
              <p:cNvSpPr/>
              <p:nvPr/>
            </p:nvSpPr>
            <p:spPr>
              <a:xfrm>
                <a:off x="138988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5" name="Oval 114"/>
              <p:cNvSpPr/>
              <p:nvPr/>
            </p:nvSpPr>
            <p:spPr>
              <a:xfrm>
                <a:off x="1865376"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6" name="Oval 115"/>
              <p:cNvSpPr/>
              <p:nvPr/>
            </p:nvSpPr>
            <p:spPr>
              <a:xfrm>
                <a:off x="2340864"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7" name="Oval 116"/>
              <p:cNvSpPr/>
              <p:nvPr/>
            </p:nvSpPr>
            <p:spPr>
              <a:xfrm>
                <a:off x="2816352"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8" name="Oval 117"/>
              <p:cNvSpPr/>
              <p:nvPr/>
            </p:nvSpPr>
            <p:spPr>
              <a:xfrm>
                <a:off x="3288425"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9" name="Oval 118"/>
              <p:cNvSpPr/>
              <p:nvPr/>
            </p:nvSpPr>
            <p:spPr>
              <a:xfrm>
                <a:off x="376732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97" name="Group 96"/>
            <p:cNvGrpSpPr/>
            <p:nvPr/>
          </p:nvGrpSpPr>
          <p:grpSpPr>
            <a:xfrm>
              <a:off x="976835" y="5046565"/>
              <a:ext cx="3081528" cy="228600"/>
              <a:chOff x="914400" y="3558746"/>
              <a:chExt cx="3081528" cy="228600"/>
            </a:xfrm>
          </p:grpSpPr>
          <p:sp>
            <p:nvSpPr>
              <p:cNvPr id="106" name="Oval 105"/>
              <p:cNvSpPr/>
              <p:nvPr/>
            </p:nvSpPr>
            <p:spPr>
              <a:xfrm>
                <a:off x="914400"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7" name="Oval 106"/>
              <p:cNvSpPr/>
              <p:nvPr/>
            </p:nvSpPr>
            <p:spPr>
              <a:xfrm>
                <a:off x="138988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8" name="Oval 107"/>
              <p:cNvSpPr/>
              <p:nvPr/>
            </p:nvSpPr>
            <p:spPr>
              <a:xfrm>
                <a:off x="1865376"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9" name="Oval 108"/>
              <p:cNvSpPr/>
              <p:nvPr/>
            </p:nvSpPr>
            <p:spPr>
              <a:xfrm>
                <a:off x="2340864"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0" name="Oval 109"/>
              <p:cNvSpPr/>
              <p:nvPr/>
            </p:nvSpPr>
            <p:spPr>
              <a:xfrm>
                <a:off x="2816352"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1" name="Oval 110"/>
              <p:cNvSpPr/>
              <p:nvPr/>
            </p:nvSpPr>
            <p:spPr>
              <a:xfrm>
                <a:off x="3288425"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2" name="Oval 111"/>
              <p:cNvSpPr/>
              <p:nvPr/>
            </p:nvSpPr>
            <p:spPr>
              <a:xfrm>
                <a:off x="376732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98" name="Group 97"/>
            <p:cNvGrpSpPr/>
            <p:nvPr/>
          </p:nvGrpSpPr>
          <p:grpSpPr>
            <a:xfrm>
              <a:off x="976835" y="5548186"/>
              <a:ext cx="3081528" cy="228600"/>
              <a:chOff x="914400" y="3558746"/>
              <a:chExt cx="3081528" cy="228600"/>
            </a:xfrm>
          </p:grpSpPr>
          <p:sp>
            <p:nvSpPr>
              <p:cNvPr id="99" name="Oval 98"/>
              <p:cNvSpPr/>
              <p:nvPr/>
            </p:nvSpPr>
            <p:spPr>
              <a:xfrm>
                <a:off x="914400"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0" name="Oval 99"/>
              <p:cNvSpPr/>
              <p:nvPr/>
            </p:nvSpPr>
            <p:spPr>
              <a:xfrm>
                <a:off x="138988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1" name="Oval 100"/>
              <p:cNvSpPr/>
              <p:nvPr/>
            </p:nvSpPr>
            <p:spPr>
              <a:xfrm>
                <a:off x="1865376"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2" name="Oval 101"/>
              <p:cNvSpPr/>
              <p:nvPr/>
            </p:nvSpPr>
            <p:spPr>
              <a:xfrm>
                <a:off x="2340864"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3" name="Oval 102"/>
              <p:cNvSpPr/>
              <p:nvPr/>
            </p:nvSpPr>
            <p:spPr>
              <a:xfrm>
                <a:off x="2816352"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4" name="Oval 103"/>
              <p:cNvSpPr/>
              <p:nvPr/>
            </p:nvSpPr>
            <p:spPr>
              <a:xfrm>
                <a:off x="3288425"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5" name="Oval 104"/>
              <p:cNvSpPr/>
              <p:nvPr/>
            </p:nvSpPr>
            <p:spPr>
              <a:xfrm>
                <a:off x="3767328" y="3558746"/>
                <a:ext cx="228600" cy="228600"/>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spTree>
    <p:extLst>
      <p:ext uri="{BB962C8B-B14F-4D97-AF65-F5344CB8AC3E}">
        <p14:creationId xmlns:p14="http://schemas.microsoft.com/office/powerpoint/2010/main" val="3319836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Eight-month">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5"/>
            <a:ext cx="4837386" cy="990709"/>
          </a:xfrm>
        </p:spPr>
        <p:txBody>
          <a:bodyPr rtlCol="0">
            <a:normAutofit/>
          </a:bodyPr>
          <a:lstStyle>
            <a:lvl1pPr>
              <a:defRPr sz="3600">
                <a:latin typeface="Century Gothic" panose="020B0502020202020204" pitchFamily="34" charset="0"/>
              </a:defRPr>
            </a:lvl1pPr>
          </a:lstStyle>
          <a:p>
            <a:pPr rtl="0"/>
            <a:r>
              <a:rPr lang="en-GB" noProof="1"/>
              <a:t>Title</a:t>
            </a:r>
          </a:p>
        </p:txBody>
      </p:sp>
      <p:sp>
        <p:nvSpPr>
          <p:cNvPr id="3" name="Content Placeholder 2"/>
          <p:cNvSpPr>
            <a:spLocks noGrp="1"/>
          </p:cNvSpPr>
          <p:nvPr>
            <p:ph sz="half" idx="1" hasCustomPrompt="1"/>
          </p:nvPr>
        </p:nvSpPr>
        <p:spPr>
          <a:xfrm>
            <a:off x="838198" y="1877694"/>
            <a:ext cx="2487168" cy="369421"/>
          </a:xfrm>
        </p:spPr>
        <p:txBody>
          <a:bodyPr rtlCol="0" anchor="ctr">
            <a:normAutofit/>
          </a:bodyPr>
          <a:lstStyle>
            <a:lvl1pPr marL="0" indent="0">
              <a:buNone/>
              <a:tabLst>
                <a:tab pos="429768" algn="ctr"/>
                <a:tab pos="795528" algn="ctr"/>
                <a:tab pos="1161288" algn="ctr"/>
                <a:tab pos="1527048" algn="ctr"/>
                <a:tab pos="1892808" algn="ctr"/>
                <a:tab pos="2258568" algn="ctr"/>
              </a:tabLst>
              <a:defRPr sz="1400">
                <a:solidFill>
                  <a:schemeClr val="tx2"/>
                </a:solidFill>
                <a:latin typeface="Segoe UI" panose="020B0502040204020203" pitchFamily="34" charset="0"/>
              </a:defRPr>
            </a:lvl1pPr>
          </a:lstStyle>
          <a:p>
            <a:pPr lvl="0" rtl="0"/>
            <a:r>
              <a:rPr lang="en-GB" noProof="1"/>
              <a:t>Text</a:t>
            </a:r>
          </a:p>
        </p:txBody>
      </p:sp>
      <p:sp>
        <p:nvSpPr>
          <p:cNvPr id="4" name="Content Placeholder 3"/>
          <p:cNvSpPr>
            <a:spLocks noGrp="1"/>
          </p:cNvSpPr>
          <p:nvPr>
            <p:ph sz="half" idx="2" hasCustomPrompt="1"/>
          </p:nvPr>
        </p:nvSpPr>
        <p:spPr>
          <a:xfrm>
            <a:off x="3541662" y="1877694"/>
            <a:ext cx="2487168" cy="362604"/>
          </a:xfrm>
        </p:spPr>
        <p:txBody>
          <a:bodyPr rtlCol="0" anchor="ctr">
            <a:normAutofit/>
          </a:bodyPr>
          <a:lstStyle>
            <a:lvl1pPr marL="0" indent="0">
              <a:buNone/>
              <a:tabLst>
                <a:tab pos="429768" algn="ctr"/>
                <a:tab pos="795528" algn="ctr"/>
                <a:tab pos="1161288" algn="ctr"/>
                <a:tab pos="1527048" algn="ctr"/>
                <a:tab pos="1892808" algn="ctr"/>
                <a:tab pos="2258568" algn="ctr"/>
              </a:tabLst>
              <a:defRPr sz="140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9" name="Text Placeholder 8"/>
          <p:cNvSpPr>
            <a:spLocks noGrp="1"/>
          </p:cNvSpPr>
          <p:nvPr>
            <p:ph type="body" sz="quarter" idx="10" hasCustomPrompt="1"/>
          </p:nvPr>
        </p:nvSpPr>
        <p:spPr>
          <a:xfrm>
            <a:off x="6557963" y="365125"/>
            <a:ext cx="4795837" cy="990709"/>
          </a:xfrm>
        </p:spPr>
        <p:txBody>
          <a:bodyPr rtlCol="0" anchor="ctr">
            <a:normAutofit/>
          </a:bodyPr>
          <a:lstStyle>
            <a:lvl1pPr marL="0" indent="0" algn="r">
              <a:buNone/>
              <a:defRPr sz="2400">
                <a:solidFill>
                  <a:schemeClr val="tx2"/>
                </a:solidFill>
                <a:latin typeface="Century Gothic" panose="020B0502020202020204" pitchFamily="34" charset="0"/>
              </a:defRPr>
            </a:lvl1pPr>
          </a:lstStyle>
          <a:p>
            <a:pPr lvl="0" rtl="0"/>
            <a:r>
              <a:rPr lang="en-GB" noProof="1"/>
              <a:t>Month</a:t>
            </a:r>
          </a:p>
        </p:txBody>
      </p:sp>
      <p:sp>
        <p:nvSpPr>
          <p:cNvPr id="6" name="Content Placeholder 3"/>
          <p:cNvSpPr>
            <a:spLocks noGrp="1"/>
          </p:cNvSpPr>
          <p:nvPr>
            <p:ph sz="half" idx="11" hasCustomPrompt="1"/>
          </p:nvPr>
        </p:nvSpPr>
        <p:spPr>
          <a:xfrm>
            <a:off x="6213291" y="1881347"/>
            <a:ext cx="2487168" cy="369421"/>
          </a:xfrm>
        </p:spPr>
        <p:txBody>
          <a:bodyPr rtlCol="0" anchor="ctr">
            <a:normAutofit/>
          </a:bodyPr>
          <a:lstStyle>
            <a:lvl1pPr marL="0" indent="0">
              <a:buNone/>
              <a:tabLst>
                <a:tab pos="429768" algn="ctr"/>
                <a:tab pos="795528" algn="ctr"/>
                <a:tab pos="1161288" algn="ctr"/>
                <a:tab pos="1527048" algn="ctr"/>
                <a:tab pos="1892808" algn="ctr"/>
                <a:tab pos="2258568" algn="ctr"/>
              </a:tabLst>
              <a:defRPr sz="140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7" name="Content Placeholder 3"/>
          <p:cNvSpPr>
            <a:spLocks noGrp="1"/>
          </p:cNvSpPr>
          <p:nvPr>
            <p:ph sz="half" idx="12" hasCustomPrompt="1"/>
          </p:nvPr>
        </p:nvSpPr>
        <p:spPr>
          <a:xfrm>
            <a:off x="8884920" y="1881348"/>
            <a:ext cx="2487168" cy="369421"/>
          </a:xfrm>
        </p:spPr>
        <p:txBody>
          <a:bodyPr rtlCol="0" anchor="ctr">
            <a:normAutofit/>
          </a:bodyPr>
          <a:lstStyle>
            <a:lvl1pPr marL="0" indent="0">
              <a:buNone/>
              <a:tabLst>
                <a:tab pos="429768" algn="ctr"/>
                <a:tab pos="795528" algn="ctr"/>
                <a:tab pos="1161288" algn="ctr"/>
                <a:tab pos="1527048" algn="ctr"/>
                <a:tab pos="1892808" algn="ctr"/>
                <a:tab pos="2258568" algn="ctr"/>
              </a:tabLst>
              <a:defRPr sz="140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13" name="Rectangle 12"/>
          <p:cNvSpPr/>
          <p:nvPr userDrawn="1"/>
        </p:nvSpPr>
        <p:spPr>
          <a:xfrm>
            <a:off x="838198" y="1355834"/>
            <a:ext cx="2468880" cy="51330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1">
                <a:latin typeface="Segoe UI" panose="020B0502040204020203" pitchFamily="34" charset="0"/>
              </a:rPr>
              <a:t>Text</a:t>
            </a:r>
          </a:p>
        </p:txBody>
      </p:sp>
      <p:sp>
        <p:nvSpPr>
          <p:cNvPr id="14" name="Rectangle 13"/>
          <p:cNvSpPr/>
          <p:nvPr userDrawn="1"/>
        </p:nvSpPr>
        <p:spPr>
          <a:xfrm>
            <a:off x="3541662" y="1355834"/>
            <a:ext cx="2468880" cy="513307"/>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1">
                <a:latin typeface="Segoe UI" panose="020B0502040204020203" pitchFamily="34" charset="0"/>
              </a:rPr>
              <a:t>Text</a:t>
            </a:r>
          </a:p>
        </p:txBody>
      </p:sp>
      <p:sp>
        <p:nvSpPr>
          <p:cNvPr id="15" name="Rectangle 14"/>
          <p:cNvSpPr/>
          <p:nvPr userDrawn="1"/>
        </p:nvSpPr>
        <p:spPr>
          <a:xfrm>
            <a:off x="6213291" y="1355834"/>
            <a:ext cx="2468880" cy="513307"/>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1">
                <a:latin typeface="Segoe UI" panose="020B0502040204020203" pitchFamily="34" charset="0"/>
              </a:rPr>
              <a:t>Text</a:t>
            </a:r>
          </a:p>
        </p:txBody>
      </p:sp>
      <p:sp>
        <p:nvSpPr>
          <p:cNvPr id="16" name="Rectangle 15"/>
          <p:cNvSpPr/>
          <p:nvPr userDrawn="1"/>
        </p:nvSpPr>
        <p:spPr>
          <a:xfrm>
            <a:off x="8884920" y="1355834"/>
            <a:ext cx="2468880" cy="513307"/>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1">
                <a:latin typeface="Segoe UI" panose="020B0502040204020203" pitchFamily="34" charset="0"/>
              </a:rPr>
              <a:t>Text</a:t>
            </a:r>
          </a:p>
        </p:txBody>
      </p:sp>
      <p:grpSp>
        <p:nvGrpSpPr>
          <p:cNvPr id="21" name="Group 20" descr="Circle shapes"/>
          <p:cNvGrpSpPr/>
          <p:nvPr userDrawn="1"/>
        </p:nvGrpSpPr>
        <p:grpSpPr>
          <a:xfrm>
            <a:off x="905433" y="2393577"/>
            <a:ext cx="2358975" cy="1394592"/>
            <a:chOff x="905433" y="2595282"/>
            <a:chExt cx="2358975" cy="1394592"/>
          </a:xfrm>
        </p:grpSpPr>
        <p:grpSp>
          <p:nvGrpSpPr>
            <p:cNvPr id="22" name="Group 21"/>
            <p:cNvGrpSpPr/>
            <p:nvPr/>
          </p:nvGrpSpPr>
          <p:grpSpPr>
            <a:xfrm>
              <a:off x="905433" y="2595282"/>
              <a:ext cx="2358975" cy="179758"/>
              <a:chOff x="891986" y="2595282"/>
              <a:chExt cx="2358975" cy="179758"/>
            </a:xfrm>
          </p:grpSpPr>
          <p:sp>
            <p:nvSpPr>
              <p:cNvPr id="55" name="Oval 54"/>
              <p:cNvSpPr/>
              <p:nvPr/>
            </p:nvSpPr>
            <p:spPr>
              <a:xfrm>
                <a:off x="891986"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6" name="Oval 55"/>
              <p:cNvSpPr/>
              <p:nvPr/>
            </p:nvSpPr>
            <p:spPr>
              <a:xfrm>
                <a:off x="124842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7" name="Oval 56"/>
              <p:cNvSpPr/>
              <p:nvPr/>
            </p:nvSpPr>
            <p:spPr>
              <a:xfrm>
                <a:off x="161418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8" name="Oval 57"/>
              <p:cNvSpPr/>
              <p:nvPr/>
            </p:nvSpPr>
            <p:spPr>
              <a:xfrm>
                <a:off x="197994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9" name="Oval 58"/>
              <p:cNvSpPr/>
              <p:nvPr/>
            </p:nvSpPr>
            <p:spPr>
              <a:xfrm>
                <a:off x="234570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0" name="Oval 59"/>
              <p:cNvSpPr/>
              <p:nvPr/>
            </p:nvSpPr>
            <p:spPr>
              <a:xfrm>
                <a:off x="2711465" y="2600228"/>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1" name="Oval 60"/>
              <p:cNvSpPr/>
              <p:nvPr/>
            </p:nvSpPr>
            <p:spPr>
              <a:xfrm>
                <a:off x="307722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23" name="Group 22"/>
            <p:cNvGrpSpPr/>
            <p:nvPr/>
          </p:nvGrpSpPr>
          <p:grpSpPr>
            <a:xfrm>
              <a:off x="905433" y="2903611"/>
              <a:ext cx="2358975" cy="179758"/>
              <a:chOff x="891986" y="2595282"/>
              <a:chExt cx="2358975" cy="179758"/>
            </a:xfrm>
          </p:grpSpPr>
          <p:sp>
            <p:nvSpPr>
              <p:cNvPr id="48" name="Oval 47"/>
              <p:cNvSpPr/>
              <p:nvPr/>
            </p:nvSpPr>
            <p:spPr>
              <a:xfrm>
                <a:off x="891986"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9" name="Oval 48"/>
              <p:cNvSpPr/>
              <p:nvPr/>
            </p:nvSpPr>
            <p:spPr>
              <a:xfrm>
                <a:off x="124842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0" name="Oval 49"/>
              <p:cNvSpPr/>
              <p:nvPr/>
            </p:nvSpPr>
            <p:spPr>
              <a:xfrm>
                <a:off x="161418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1" name="Oval 50"/>
              <p:cNvSpPr/>
              <p:nvPr/>
            </p:nvSpPr>
            <p:spPr>
              <a:xfrm>
                <a:off x="197994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2" name="Oval 51"/>
              <p:cNvSpPr/>
              <p:nvPr/>
            </p:nvSpPr>
            <p:spPr>
              <a:xfrm>
                <a:off x="234570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3" name="Oval 52"/>
              <p:cNvSpPr/>
              <p:nvPr/>
            </p:nvSpPr>
            <p:spPr>
              <a:xfrm>
                <a:off x="2711465" y="2600228"/>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54" name="Oval 53"/>
              <p:cNvSpPr/>
              <p:nvPr/>
            </p:nvSpPr>
            <p:spPr>
              <a:xfrm>
                <a:off x="307722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24" name="Group 23"/>
            <p:cNvGrpSpPr/>
            <p:nvPr/>
          </p:nvGrpSpPr>
          <p:grpSpPr>
            <a:xfrm>
              <a:off x="905433" y="3205216"/>
              <a:ext cx="2358975" cy="179758"/>
              <a:chOff x="891986" y="2595282"/>
              <a:chExt cx="2358975" cy="179758"/>
            </a:xfrm>
          </p:grpSpPr>
          <p:sp>
            <p:nvSpPr>
              <p:cNvPr id="41" name="Oval 40"/>
              <p:cNvSpPr/>
              <p:nvPr/>
            </p:nvSpPr>
            <p:spPr>
              <a:xfrm>
                <a:off x="891986"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2" name="Oval 41"/>
              <p:cNvSpPr/>
              <p:nvPr/>
            </p:nvSpPr>
            <p:spPr>
              <a:xfrm>
                <a:off x="124842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3" name="Oval 42"/>
              <p:cNvSpPr/>
              <p:nvPr/>
            </p:nvSpPr>
            <p:spPr>
              <a:xfrm>
                <a:off x="161418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4" name="Oval 43"/>
              <p:cNvSpPr/>
              <p:nvPr/>
            </p:nvSpPr>
            <p:spPr>
              <a:xfrm>
                <a:off x="197994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5" name="Oval 44"/>
              <p:cNvSpPr/>
              <p:nvPr/>
            </p:nvSpPr>
            <p:spPr>
              <a:xfrm>
                <a:off x="234570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6" name="Oval 45"/>
              <p:cNvSpPr/>
              <p:nvPr/>
            </p:nvSpPr>
            <p:spPr>
              <a:xfrm>
                <a:off x="2711465" y="2600228"/>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7" name="Oval 46"/>
              <p:cNvSpPr/>
              <p:nvPr/>
            </p:nvSpPr>
            <p:spPr>
              <a:xfrm>
                <a:off x="307722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25" name="Group 24"/>
            <p:cNvGrpSpPr/>
            <p:nvPr/>
          </p:nvGrpSpPr>
          <p:grpSpPr>
            <a:xfrm>
              <a:off x="905433" y="3500097"/>
              <a:ext cx="2358975" cy="179758"/>
              <a:chOff x="891986" y="2595282"/>
              <a:chExt cx="2358975" cy="179758"/>
            </a:xfrm>
          </p:grpSpPr>
          <p:sp>
            <p:nvSpPr>
              <p:cNvPr id="34" name="Oval 33"/>
              <p:cNvSpPr/>
              <p:nvPr/>
            </p:nvSpPr>
            <p:spPr>
              <a:xfrm>
                <a:off x="891986"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5" name="Oval 34"/>
              <p:cNvSpPr/>
              <p:nvPr/>
            </p:nvSpPr>
            <p:spPr>
              <a:xfrm>
                <a:off x="124842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6" name="Oval 35"/>
              <p:cNvSpPr/>
              <p:nvPr/>
            </p:nvSpPr>
            <p:spPr>
              <a:xfrm>
                <a:off x="161418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7" name="Oval 36"/>
              <p:cNvSpPr/>
              <p:nvPr/>
            </p:nvSpPr>
            <p:spPr>
              <a:xfrm>
                <a:off x="197994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8" name="Oval 37"/>
              <p:cNvSpPr/>
              <p:nvPr/>
            </p:nvSpPr>
            <p:spPr>
              <a:xfrm>
                <a:off x="234570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9" name="Oval 38"/>
              <p:cNvSpPr/>
              <p:nvPr/>
            </p:nvSpPr>
            <p:spPr>
              <a:xfrm>
                <a:off x="2711465" y="2600228"/>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40" name="Oval 39"/>
              <p:cNvSpPr/>
              <p:nvPr/>
            </p:nvSpPr>
            <p:spPr>
              <a:xfrm>
                <a:off x="307722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26" name="Group 25"/>
            <p:cNvGrpSpPr/>
            <p:nvPr/>
          </p:nvGrpSpPr>
          <p:grpSpPr>
            <a:xfrm>
              <a:off x="905433" y="3810116"/>
              <a:ext cx="2358975" cy="179758"/>
              <a:chOff x="891986" y="2595282"/>
              <a:chExt cx="2358975" cy="179758"/>
            </a:xfrm>
          </p:grpSpPr>
          <p:sp>
            <p:nvSpPr>
              <p:cNvPr id="27" name="Oval 26"/>
              <p:cNvSpPr/>
              <p:nvPr/>
            </p:nvSpPr>
            <p:spPr>
              <a:xfrm>
                <a:off x="891986"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8" name="Oval 27"/>
              <p:cNvSpPr/>
              <p:nvPr/>
            </p:nvSpPr>
            <p:spPr>
              <a:xfrm>
                <a:off x="124842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29" name="Oval 28"/>
              <p:cNvSpPr/>
              <p:nvPr/>
            </p:nvSpPr>
            <p:spPr>
              <a:xfrm>
                <a:off x="161418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0" name="Oval 29"/>
              <p:cNvSpPr/>
              <p:nvPr/>
            </p:nvSpPr>
            <p:spPr>
              <a:xfrm>
                <a:off x="197994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1" name="Oval 30"/>
              <p:cNvSpPr/>
              <p:nvPr/>
            </p:nvSpPr>
            <p:spPr>
              <a:xfrm>
                <a:off x="2345705" y="2596896"/>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2" name="Oval 31"/>
              <p:cNvSpPr/>
              <p:nvPr/>
            </p:nvSpPr>
            <p:spPr>
              <a:xfrm>
                <a:off x="2711465" y="2600228"/>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33" name="Oval 32"/>
              <p:cNvSpPr/>
              <p:nvPr/>
            </p:nvSpPr>
            <p:spPr>
              <a:xfrm>
                <a:off x="3077225" y="2595282"/>
                <a:ext cx="173736" cy="174812"/>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grpSp>
        <p:nvGrpSpPr>
          <p:cNvPr id="62" name="Group 61" descr="Circle shapes"/>
          <p:cNvGrpSpPr/>
          <p:nvPr userDrawn="1"/>
        </p:nvGrpSpPr>
        <p:grpSpPr>
          <a:xfrm>
            <a:off x="6287795" y="2393577"/>
            <a:ext cx="2358975" cy="1394592"/>
            <a:chOff x="905433" y="2595282"/>
            <a:chExt cx="2358975" cy="1394592"/>
          </a:xfrm>
        </p:grpSpPr>
        <p:grpSp>
          <p:nvGrpSpPr>
            <p:cNvPr id="63" name="Group 62"/>
            <p:cNvGrpSpPr/>
            <p:nvPr/>
          </p:nvGrpSpPr>
          <p:grpSpPr>
            <a:xfrm>
              <a:off x="905433" y="2595282"/>
              <a:ext cx="2358975" cy="179758"/>
              <a:chOff x="891986" y="2595282"/>
              <a:chExt cx="2358975" cy="179758"/>
            </a:xfrm>
          </p:grpSpPr>
          <p:sp>
            <p:nvSpPr>
              <p:cNvPr id="96" name="Oval 95"/>
              <p:cNvSpPr/>
              <p:nvPr/>
            </p:nvSpPr>
            <p:spPr>
              <a:xfrm>
                <a:off x="891986"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7" name="Oval 96"/>
              <p:cNvSpPr/>
              <p:nvPr/>
            </p:nvSpPr>
            <p:spPr>
              <a:xfrm>
                <a:off x="124842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8" name="Oval 97"/>
              <p:cNvSpPr/>
              <p:nvPr/>
            </p:nvSpPr>
            <p:spPr>
              <a:xfrm>
                <a:off x="161418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9" name="Oval 98"/>
              <p:cNvSpPr/>
              <p:nvPr/>
            </p:nvSpPr>
            <p:spPr>
              <a:xfrm>
                <a:off x="197994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0" name="Oval 99"/>
              <p:cNvSpPr/>
              <p:nvPr/>
            </p:nvSpPr>
            <p:spPr>
              <a:xfrm>
                <a:off x="234570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1" name="Oval 100"/>
              <p:cNvSpPr/>
              <p:nvPr/>
            </p:nvSpPr>
            <p:spPr>
              <a:xfrm>
                <a:off x="2711465" y="2600228"/>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02" name="Oval 101"/>
              <p:cNvSpPr/>
              <p:nvPr/>
            </p:nvSpPr>
            <p:spPr>
              <a:xfrm>
                <a:off x="307722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64" name="Group 63"/>
            <p:cNvGrpSpPr/>
            <p:nvPr/>
          </p:nvGrpSpPr>
          <p:grpSpPr>
            <a:xfrm>
              <a:off x="905433" y="2903611"/>
              <a:ext cx="2358975" cy="179758"/>
              <a:chOff x="891986" y="2595282"/>
              <a:chExt cx="2358975" cy="179758"/>
            </a:xfrm>
          </p:grpSpPr>
          <p:sp>
            <p:nvSpPr>
              <p:cNvPr id="89" name="Oval 88"/>
              <p:cNvSpPr/>
              <p:nvPr/>
            </p:nvSpPr>
            <p:spPr>
              <a:xfrm>
                <a:off x="891986"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0" name="Oval 89"/>
              <p:cNvSpPr/>
              <p:nvPr/>
            </p:nvSpPr>
            <p:spPr>
              <a:xfrm>
                <a:off x="124842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1" name="Oval 90"/>
              <p:cNvSpPr/>
              <p:nvPr/>
            </p:nvSpPr>
            <p:spPr>
              <a:xfrm>
                <a:off x="161418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2" name="Oval 91"/>
              <p:cNvSpPr/>
              <p:nvPr/>
            </p:nvSpPr>
            <p:spPr>
              <a:xfrm>
                <a:off x="197994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3" name="Oval 92"/>
              <p:cNvSpPr/>
              <p:nvPr/>
            </p:nvSpPr>
            <p:spPr>
              <a:xfrm>
                <a:off x="234570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4" name="Oval 93"/>
              <p:cNvSpPr/>
              <p:nvPr/>
            </p:nvSpPr>
            <p:spPr>
              <a:xfrm>
                <a:off x="2711465" y="2600228"/>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95" name="Oval 94"/>
              <p:cNvSpPr/>
              <p:nvPr/>
            </p:nvSpPr>
            <p:spPr>
              <a:xfrm>
                <a:off x="307722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65" name="Group 64"/>
            <p:cNvGrpSpPr/>
            <p:nvPr/>
          </p:nvGrpSpPr>
          <p:grpSpPr>
            <a:xfrm>
              <a:off x="905433" y="3205216"/>
              <a:ext cx="2358975" cy="179758"/>
              <a:chOff x="891986" y="2595282"/>
              <a:chExt cx="2358975" cy="179758"/>
            </a:xfrm>
          </p:grpSpPr>
          <p:sp>
            <p:nvSpPr>
              <p:cNvPr id="82" name="Oval 81"/>
              <p:cNvSpPr/>
              <p:nvPr/>
            </p:nvSpPr>
            <p:spPr>
              <a:xfrm>
                <a:off x="891986"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3" name="Oval 82"/>
              <p:cNvSpPr/>
              <p:nvPr/>
            </p:nvSpPr>
            <p:spPr>
              <a:xfrm>
                <a:off x="124842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4" name="Oval 83"/>
              <p:cNvSpPr/>
              <p:nvPr/>
            </p:nvSpPr>
            <p:spPr>
              <a:xfrm>
                <a:off x="161418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5" name="Oval 84"/>
              <p:cNvSpPr/>
              <p:nvPr/>
            </p:nvSpPr>
            <p:spPr>
              <a:xfrm>
                <a:off x="197994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6" name="Oval 85"/>
              <p:cNvSpPr/>
              <p:nvPr/>
            </p:nvSpPr>
            <p:spPr>
              <a:xfrm>
                <a:off x="234570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7" name="Oval 86"/>
              <p:cNvSpPr/>
              <p:nvPr/>
            </p:nvSpPr>
            <p:spPr>
              <a:xfrm>
                <a:off x="2711465" y="2600228"/>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8" name="Oval 87"/>
              <p:cNvSpPr/>
              <p:nvPr/>
            </p:nvSpPr>
            <p:spPr>
              <a:xfrm>
                <a:off x="307722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66" name="Group 65"/>
            <p:cNvGrpSpPr/>
            <p:nvPr/>
          </p:nvGrpSpPr>
          <p:grpSpPr>
            <a:xfrm>
              <a:off x="905433" y="3500097"/>
              <a:ext cx="2358975" cy="179758"/>
              <a:chOff x="891986" y="2595282"/>
              <a:chExt cx="2358975" cy="179758"/>
            </a:xfrm>
          </p:grpSpPr>
          <p:sp>
            <p:nvSpPr>
              <p:cNvPr id="75" name="Oval 74"/>
              <p:cNvSpPr/>
              <p:nvPr/>
            </p:nvSpPr>
            <p:spPr>
              <a:xfrm>
                <a:off x="891986"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6" name="Oval 75"/>
              <p:cNvSpPr/>
              <p:nvPr/>
            </p:nvSpPr>
            <p:spPr>
              <a:xfrm>
                <a:off x="124842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7" name="Oval 76"/>
              <p:cNvSpPr/>
              <p:nvPr/>
            </p:nvSpPr>
            <p:spPr>
              <a:xfrm>
                <a:off x="161418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8" name="Oval 77"/>
              <p:cNvSpPr/>
              <p:nvPr/>
            </p:nvSpPr>
            <p:spPr>
              <a:xfrm>
                <a:off x="197994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9" name="Oval 78"/>
              <p:cNvSpPr/>
              <p:nvPr/>
            </p:nvSpPr>
            <p:spPr>
              <a:xfrm>
                <a:off x="234570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0" name="Oval 79"/>
              <p:cNvSpPr/>
              <p:nvPr/>
            </p:nvSpPr>
            <p:spPr>
              <a:xfrm>
                <a:off x="2711465" y="2600228"/>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81" name="Oval 80"/>
              <p:cNvSpPr/>
              <p:nvPr/>
            </p:nvSpPr>
            <p:spPr>
              <a:xfrm>
                <a:off x="307722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67" name="Group 66"/>
            <p:cNvGrpSpPr/>
            <p:nvPr/>
          </p:nvGrpSpPr>
          <p:grpSpPr>
            <a:xfrm>
              <a:off x="905433" y="3810116"/>
              <a:ext cx="2358975" cy="179758"/>
              <a:chOff x="891986" y="2595282"/>
              <a:chExt cx="2358975" cy="179758"/>
            </a:xfrm>
          </p:grpSpPr>
          <p:sp>
            <p:nvSpPr>
              <p:cNvPr id="68" name="Oval 67"/>
              <p:cNvSpPr/>
              <p:nvPr/>
            </p:nvSpPr>
            <p:spPr>
              <a:xfrm>
                <a:off x="891986"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69" name="Oval 68"/>
              <p:cNvSpPr/>
              <p:nvPr/>
            </p:nvSpPr>
            <p:spPr>
              <a:xfrm>
                <a:off x="124842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0" name="Oval 69"/>
              <p:cNvSpPr/>
              <p:nvPr/>
            </p:nvSpPr>
            <p:spPr>
              <a:xfrm>
                <a:off x="161418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1" name="Oval 70"/>
              <p:cNvSpPr/>
              <p:nvPr/>
            </p:nvSpPr>
            <p:spPr>
              <a:xfrm>
                <a:off x="197994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2" name="Oval 71"/>
              <p:cNvSpPr/>
              <p:nvPr/>
            </p:nvSpPr>
            <p:spPr>
              <a:xfrm>
                <a:off x="2345705" y="2596896"/>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3" name="Oval 72"/>
              <p:cNvSpPr/>
              <p:nvPr/>
            </p:nvSpPr>
            <p:spPr>
              <a:xfrm>
                <a:off x="2711465" y="2600228"/>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74" name="Oval 73"/>
              <p:cNvSpPr/>
              <p:nvPr/>
            </p:nvSpPr>
            <p:spPr>
              <a:xfrm>
                <a:off x="3077225" y="2595282"/>
                <a:ext cx="173736" cy="174812"/>
              </a:xfrm>
              <a:prstGeom prst="ellipse">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grpSp>
        <p:nvGrpSpPr>
          <p:cNvPr id="103" name="Group 102" descr="Circle shapes"/>
          <p:cNvGrpSpPr/>
          <p:nvPr userDrawn="1"/>
        </p:nvGrpSpPr>
        <p:grpSpPr>
          <a:xfrm>
            <a:off x="3596614" y="2393621"/>
            <a:ext cx="2358975" cy="1394592"/>
            <a:chOff x="905433" y="2595282"/>
            <a:chExt cx="2358975" cy="1394592"/>
          </a:xfrm>
        </p:grpSpPr>
        <p:grpSp>
          <p:nvGrpSpPr>
            <p:cNvPr id="104" name="Group 103"/>
            <p:cNvGrpSpPr/>
            <p:nvPr/>
          </p:nvGrpSpPr>
          <p:grpSpPr>
            <a:xfrm>
              <a:off x="905433" y="2595282"/>
              <a:ext cx="2358975" cy="179758"/>
              <a:chOff x="891986" y="2595282"/>
              <a:chExt cx="2358975" cy="179758"/>
            </a:xfrm>
          </p:grpSpPr>
          <p:sp>
            <p:nvSpPr>
              <p:cNvPr id="137" name="Oval 136"/>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8" name="Oval 137"/>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9" name="Oval 138"/>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40" name="Oval 139"/>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41" name="Oval 140"/>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42" name="Oval 141"/>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43" name="Oval 142"/>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05" name="Group 104"/>
            <p:cNvGrpSpPr/>
            <p:nvPr/>
          </p:nvGrpSpPr>
          <p:grpSpPr>
            <a:xfrm>
              <a:off x="905433" y="2903611"/>
              <a:ext cx="2358975" cy="179758"/>
              <a:chOff x="891986" y="2595282"/>
              <a:chExt cx="2358975" cy="179758"/>
            </a:xfrm>
          </p:grpSpPr>
          <p:sp>
            <p:nvSpPr>
              <p:cNvPr id="130" name="Oval 129"/>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1" name="Oval 130"/>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2" name="Oval 131"/>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3" name="Oval 132"/>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4" name="Oval 133"/>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5" name="Oval 134"/>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36" name="Oval 135"/>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06" name="Group 105"/>
            <p:cNvGrpSpPr/>
            <p:nvPr/>
          </p:nvGrpSpPr>
          <p:grpSpPr>
            <a:xfrm>
              <a:off x="905433" y="3205216"/>
              <a:ext cx="2358975" cy="179758"/>
              <a:chOff x="891986" y="2595282"/>
              <a:chExt cx="2358975" cy="179758"/>
            </a:xfrm>
          </p:grpSpPr>
          <p:sp>
            <p:nvSpPr>
              <p:cNvPr id="123" name="Oval 122"/>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4" name="Oval 123"/>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5" name="Oval 124"/>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6" name="Oval 125"/>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7" name="Oval 126"/>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8" name="Oval 127"/>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9" name="Oval 128"/>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07" name="Group 106"/>
            <p:cNvGrpSpPr/>
            <p:nvPr/>
          </p:nvGrpSpPr>
          <p:grpSpPr>
            <a:xfrm>
              <a:off x="905433" y="3500097"/>
              <a:ext cx="2358975" cy="179758"/>
              <a:chOff x="891986" y="2595282"/>
              <a:chExt cx="2358975" cy="179758"/>
            </a:xfrm>
          </p:grpSpPr>
          <p:sp>
            <p:nvSpPr>
              <p:cNvPr id="116" name="Oval 115"/>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7" name="Oval 116"/>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8" name="Oval 117"/>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9" name="Oval 118"/>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0" name="Oval 119"/>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1" name="Oval 120"/>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22" name="Oval 121"/>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08" name="Group 107"/>
            <p:cNvGrpSpPr/>
            <p:nvPr/>
          </p:nvGrpSpPr>
          <p:grpSpPr>
            <a:xfrm>
              <a:off x="905433" y="3810116"/>
              <a:ext cx="2358975" cy="179758"/>
              <a:chOff x="891986" y="2595282"/>
              <a:chExt cx="2358975" cy="179758"/>
            </a:xfrm>
          </p:grpSpPr>
          <p:sp>
            <p:nvSpPr>
              <p:cNvPr id="109" name="Oval 108"/>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0" name="Oval 109"/>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1" name="Oval 110"/>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2" name="Oval 111"/>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3" name="Oval 112"/>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4" name="Oval 113"/>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15" name="Oval 114"/>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grpSp>
        <p:nvGrpSpPr>
          <p:cNvPr id="144" name="Group 143" descr="Circle shapes"/>
          <p:cNvGrpSpPr/>
          <p:nvPr userDrawn="1"/>
        </p:nvGrpSpPr>
        <p:grpSpPr>
          <a:xfrm>
            <a:off x="8969655" y="2395728"/>
            <a:ext cx="2358975" cy="1394592"/>
            <a:chOff x="905433" y="2595282"/>
            <a:chExt cx="2358975" cy="1394592"/>
          </a:xfrm>
        </p:grpSpPr>
        <p:grpSp>
          <p:nvGrpSpPr>
            <p:cNvPr id="145" name="Group 144"/>
            <p:cNvGrpSpPr/>
            <p:nvPr/>
          </p:nvGrpSpPr>
          <p:grpSpPr>
            <a:xfrm>
              <a:off x="905433" y="2595282"/>
              <a:ext cx="2358975" cy="179758"/>
              <a:chOff x="891986" y="2595282"/>
              <a:chExt cx="2358975" cy="179758"/>
            </a:xfrm>
          </p:grpSpPr>
          <p:sp>
            <p:nvSpPr>
              <p:cNvPr id="178" name="Oval 177"/>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79" name="Oval 178"/>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80" name="Oval 179"/>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81" name="Oval 180"/>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82" name="Oval 181"/>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83" name="Oval 182"/>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84" name="Oval 183"/>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46" name="Group 145"/>
            <p:cNvGrpSpPr/>
            <p:nvPr/>
          </p:nvGrpSpPr>
          <p:grpSpPr>
            <a:xfrm>
              <a:off x="905433" y="2903611"/>
              <a:ext cx="2358975" cy="179758"/>
              <a:chOff x="891986" y="2595282"/>
              <a:chExt cx="2358975" cy="179758"/>
            </a:xfrm>
          </p:grpSpPr>
          <p:sp>
            <p:nvSpPr>
              <p:cNvPr id="171" name="Oval 170"/>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72" name="Oval 171"/>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73" name="Oval 172"/>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74" name="Oval 173"/>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75" name="Oval 174"/>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76" name="Oval 175"/>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77" name="Oval 176"/>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47" name="Group 146"/>
            <p:cNvGrpSpPr/>
            <p:nvPr/>
          </p:nvGrpSpPr>
          <p:grpSpPr>
            <a:xfrm>
              <a:off x="905433" y="3205216"/>
              <a:ext cx="2358975" cy="179758"/>
              <a:chOff x="891986" y="2595282"/>
              <a:chExt cx="2358975" cy="179758"/>
            </a:xfrm>
          </p:grpSpPr>
          <p:sp>
            <p:nvSpPr>
              <p:cNvPr id="164" name="Oval 163"/>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5" name="Oval 164"/>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6" name="Oval 165"/>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7" name="Oval 166"/>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8" name="Oval 167"/>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9" name="Oval 168"/>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70" name="Oval 169"/>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48" name="Group 147"/>
            <p:cNvGrpSpPr/>
            <p:nvPr/>
          </p:nvGrpSpPr>
          <p:grpSpPr>
            <a:xfrm>
              <a:off x="905433" y="3500097"/>
              <a:ext cx="2358975" cy="179758"/>
              <a:chOff x="891986" y="2595282"/>
              <a:chExt cx="2358975" cy="179758"/>
            </a:xfrm>
          </p:grpSpPr>
          <p:sp>
            <p:nvSpPr>
              <p:cNvPr id="157" name="Oval 156"/>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58" name="Oval 157"/>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59" name="Oval 158"/>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0" name="Oval 159"/>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1" name="Oval 160"/>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2" name="Oval 161"/>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63" name="Oval 162"/>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nvGrpSpPr>
            <p:cNvPr id="149" name="Group 148"/>
            <p:cNvGrpSpPr/>
            <p:nvPr/>
          </p:nvGrpSpPr>
          <p:grpSpPr>
            <a:xfrm>
              <a:off x="905433" y="3810116"/>
              <a:ext cx="2358975" cy="179758"/>
              <a:chOff x="891986" y="2595282"/>
              <a:chExt cx="2358975" cy="179758"/>
            </a:xfrm>
          </p:grpSpPr>
          <p:sp>
            <p:nvSpPr>
              <p:cNvPr id="150" name="Oval 149"/>
              <p:cNvSpPr/>
              <p:nvPr/>
            </p:nvSpPr>
            <p:spPr>
              <a:xfrm>
                <a:off x="891986"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51" name="Oval 150"/>
              <p:cNvSpPr/>
              <p:nvPr/>
            </p:nvSpPr>
            <p:spPr>
              <a:xfrm>
                <a:off x="124842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52" name="Oval 151"/>
              <p:cNvSpPr/>
              <p:nvPr/>
            </p:nvSpPr>
            <p:spPr>
              <a:xfrm>
                <a:off x="161418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53" name="Oval 152"/>
              <p:cNvSpPr/>
              <p:nvPr/>
            </p:nvSpPr>
            <p:spPr>
              <a:xfrm>
                <a:off x="197994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54" name="Oval 153"/>
              <p:cNvSpPr/>
              <p:nvPr/>
            </p:nvSpPr>
            <p:spPr>
              <a:xfrm>
                <a:off x="2345705" y="2596896"/>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55" name="Oval 154"/>
              <p:cNvSpPr/>
              <p:nvPr/>
            </p:nvSpPr>
            <p:spPr>
              <a:xfrm>
                <a:off x="2711465" y="2600228"/>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sp>
            <p:nvSpPr>
              <p:cNvPr id="156" name="Oval 155"/>
              <p:cNvSpPr/>
              <p:nvPr/>
            </p:nvSpPr>
            <p:spPr>
              <a:xfrm>
                <a:off x="3077225" y="2595282"/>
                <a:ext cx="173736" cy="174812"/>
              </a:xfrm>
              <a:prstGeom prst="ellipse">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latin typeface="Segoe UI" panose="020B0502040204020203" pitchFamily="34" charset="0"/>
                </a:endParaRPr>
              </a:p>
            </p:txBody>
          </p:sp>
        </p:grpSp>
      </p:grpSp>
      <p:grpSp>
        <p:nvGrpSpPr>
          <p:cNvPr id="349" name="Group 348" descr="Dashed lines"/>
          <p:cNvGrpSpPr/>
          <p:nvPr userDrawn="1"/>
        </p:nvGrpSpPr>
        <p:grpSpPr>
          <a:xfrm>
            <a:off x="896377" y="4239037"/>
            <a:ext cx="2384144" cy="2121587"/>
            <a:chOff x="6557963" y="2680139"/>
            <a:chExt cx="4795836" cy="3565213"/>
          </a:xfrm>
        </p:grpSpPr>
        <p:cxnSp>
          <p:nvCxnSpPr>
            <p:cNvPr id="350" name="Straight Connector 349"/>
            <p:cNvCxnSpPr/>
            <p:nvPr userDrawn="1"/>
          </p:nvCxnSpPr>
          <p:spPr>
            <a:xfrm>
              <a:off x="6557963" y="2680139"/>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1" name="Straight Connector 350"/>
            <p:cNvCxnSpPr/>
            <p:nvPr userDrawn="1"/>
          </p:nvCxnSpPr>
          <p:spPr>
            <a:xfrm>
              <a:off x="6557963" y="3037491"/>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2" name="Straight Connector 351"/>
            <p:cNvCxnSpPr/>
            <p:nvPr userDrawn="1"/>
          </p:nvCxnSpPr>
          <p:spPr>
            <a:xfrm>
              <a:off x="6557963" y="339242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3" name="Straight Connector 352"/>
            <p:cNvCxnSpPr/>
            <p:nvPr userDrawn="1"/>
          </p:nvCxnSpPr>
          <p:spPr>
            <a:xfrm>
              <a:off x="6557963" y="374904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4" name="Straight Connector 353"/>
            <p:cNvCxnSpPr/>
            <p:nvPr userDrawn="1"/>
          </p:nvCxnSpPr>
          <p:spPr>
            <a:xfrm>
              <a:off x="6557963" y="410565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5" name="Straight Connector 354"/>
            <p:cNvCxnSpPr/>
            <p:nvPr userDrawn="1"/>
          </p:nvCxnSpPr>
          <p:spPr>
            <a:xfrm>
              <a:off x="6557963" y="446227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6" name="Straight Connector 355"/>
            <p:cNvCxnSpPr/>
            <p:nvPr userDrawn="1"/>
          </p:nvCxnSpPr>
          <p:spPr>
            <a:xfrm>
              <a:off x="6557963" y="4818888"/>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7" name="Straight Connector 356"/>
            <p:cNvCxnSpPr/>
            <p:nvPr userDrawn="1"/>
          </p:nvCxnSpPr>
          <p:spPr>
            <a:xfrm>
              <a:off x="6557963" y="517550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8" name="Straight Connector 357"/>
            <p:cNvCxnSpPr/>
            <p:nvPr userDrawn="1"/>
          </p:nvCxnSpPr>
          <p:spPr>
            <a:xfrm>
              <a:off x="6557963" y="553212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9" name="Straight Connector 358"/>
            <p:cNvCxnSpPr/>
            <p:nvPr userDrawn="1"/>
          </p:nvCxnSpPr>
          <p:spPr>
            <a:xfrm>
              <a:off x="6557963" y="588873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60" name="Straight Connector 359"/>
            <p:cNvCxnSpPr/>
            <p:nvPr userDrawn="1"/>
          </p:nvCxnSpPr>
          <p:spPr>
            <a:xfrm>
              <a:off x="6557963" y="624535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grpSp>
      <p:grpSp>
        <p:nvGrpSpPr>
          <p:cNvPr id="362" name="Group 361" descr="Dashed lines"/>
          <p:cNvGrpSpPr/>
          <p:nvPr userDrawn="1"/>
        </p:nvGrpSpPr>
        <p:grpSpPr>
          <a:xfrm>
            <a:off x="3599840" y="4239037"/>
            <a:ext cx="2384144" cy="2121587"/>
            <a:chOff x="6557963" y="2680139"/>
            <a:chExt cx="4795836" cy="3565213"/>
          </a:xfrm>
        </p:grpSpPr>
        <p:cxnSp>
          <p:nvCxnSpPr>
            <p:cNvPr id="363" name="Straight Connector 362"/>
            <p:cNvCxnSpPr/>
            <p:nvPr userDrawn="1"/>
          </p:nvCxnSpPr>
          <p:spPr>
            <a:xfrm>
              <a:off x="6557963" y="2680139"/>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userDrawn="1"/>
          </p:nvCxnSpPr>
          <p:spPr>
            <a:xfrm>
              <a:off x="6557963" y="3037491"/>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userDrawn="1"/>
          </p:nvCxnSpPr>
          <p:spPr>
            <a:xfrm>
              <a:off x="6557963" y="339242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userDrawn="1"/>
          </p:nvCxnSpPr>
          <p:spPr>
            <a:xfrm>
              <a:off x="6557963" y="374904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67" name="Straight Connector 366"/>
            <p:cNvCxnSpPr/>
            <p:nvPr userDrawn="1"/>
          </p:nvCxnSpPr>
          <p:spPr>
            <a:xfrm>
              <a:off x="6557963" y="410565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68" name="Straight Connector 367"/>
            <p:cNvCxnSpPr/>
            <p:nvPr userDrawn="1"/>
          </p:nvCxnSpPr>
          <p:spPr>
            <a:xfrm>
              <a:off x="6557963" y="446227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userDrawn="1"/>
          </p:nvCxnSpPr>
          <p:spPr>
            <a:xfrm>
              <a:off x="6557963" y="4818888"/>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userDrawn="1"/>
          </p:nvCxnSpPr>
          <p:spPr>
            <a:xfrm>
              <a:off x="6557963" y="517550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userDrawn="1"/>
          </p:nvCxnSpPr>
          <p:spPr>
            <a:xfrm>
              <a:off x="6557963" y="553212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userDrawn="1"/>
          </p:nvCxnSpPr>
          <p:spPr>
            <a:xfrm>
              <a:off x="6557963" y="588873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userDrawn="1"/>
          </p:nvCxnSpPr>
          <p:spPr>
            <a:xfrm>
              <a:off x="6557963" y="624535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grpSp>
      <p:grpSp>
        <p:nvGrpSpPr>
          <p:cNvPr id="375" name="Group 374" descr="Dashed lines"/>
          <p:cNvGrpSpPr/>
          <p:nvPr userDrawn="1"/>
        </p:nvGrpSpPr>
        <p:grpSpPr>
          <a:xfrm>
            <a:off x="6298027" y="4239037"/>
            <a:ext cx="2384144" cy="2121587"/>
            <a:chOff x="6557963" y="2680139"/>
            <a:chExt cx="4795836" cy="3565213"/>
          </a:xfrm>
        </p:grpSpPr>
        <p:cxnSp>
          <p:nvCxnSpPr>
            <p:cNvPr id="376" name="Straight Connector 375"/>
            <p:cNvCxnSpPr/>
            <p:nvPr userDrawn="1"/>
          </p:nvCxnSpPr>
          <p:spPr>
            <a:xfrm>
              <a:off x="6557963" y="2680139"/>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userDrawn="1"/>
          </p:nvCxnSpPr>
          <p:spPr>
            <a:xfrm>
              <a:off x="6557963" y="3037491"/>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userDrawn="1"/>
          </p:nvCxnSpPr>
          <p:spPr>
            <a:xfrm>
              <a:off x="6557963" y="339242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userDrawn="1"/>
          </p:nvCxnSpPr>
          <p:spPr>
            <a:xfrm>
              <a:off x="6557963" y="374904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userDrawn="1"/>
          </p:nvCxnSpPr>
          <p:spPr>
            <a:xfrm>
              <a:off x="6557963" y="410565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userDrawn="1"/>
          </p:nvCxnSpPr>
          <p:spPr>
            <a:xfrm>
              <a:off x="6557963" y="446227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userDrawn="1"/>
          </p:nvCxnSpPr>
          <p:spPr>
            <a:xfrm>
              <a:off x="6557963" y="4818888"/>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83" name="Straight Connector 382"/>
            <p:cNvCxnSpPr/>
            <p:nvPr userDrawn="1"/>
          </p:nvCxnSpPr>
          <p:spPr>
            <a:xfrm>
              <a:off x="6557963" y="517550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84" name="Straight Connector 383"/>
            <p:cNvCxnSpPr/>
            <p:nvPr userDrawn="1"/>
          </p:nvCxnSpPr>
          <p:spPr>
            <a:xfrm>
              <a:off x="6557963" y="553212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85" name="Straight Connector 384"/>
            <p:cNvCxnSpPr/>
            <p:nvPr userDrawn="1"/>
          </p:nvCxnSpPr>
          <p:spPr>
            <a:xfrm>
              <a:off x="6557963" y="588873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86" name="Straight Connector 385"/>
            <p:cNvCxnSpPr/>
            <p:nvPr userDrawn="1"/>
          </p:nvCxnSpPr>
          <p:spPr>
            <a:xfrm>
              <a:off x="6557963" y="624535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grpSp>
      <p:grpSp>
        <p:nvGrpSpPr>
          <p:cNvPr id="401" name="Group 400" descr="Dashed lines"/>
          <p:cNvGrpSpPr/>
          <p:nvPr userDrawn="1"/>
        </p:nvGrpSpPr>
        <p:grpSpPr>
          <a:xfrm>
            <a:off x="8996214" y="4232850"/>
            <a:ext cx="2384144" cy="2121587"/>
            <a:chOff x="6557963" y="2680139"/>
            <a:chExt cx="4795836" cy="3565213"/>
          </a:xfrm>
        </p:grpSpPr>
        <p:cxnSp>
          <p:nvCxnSpPr>
            <p:cNvPr id="402" name="Straight Connector 401"/>
            <p:cNvCxnSpPr/>
            <p:nvPr userDrawn="1"/>
          </p:nvCxnSpPr>
          <p:spPr>
            <a:xfrm>
              <a:off x="6557963" y="2680139"/>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03" name="Straight Connector 402"/>
            <p:cNvCxnSpPr/>
            <p:nvPr userDrawn="1"/>
          </p:nvCxnSpPr>
          <p:spPr>
            <a:xfrm>
              <a:off x="6557963" y="3037491"/>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userDrawn="1"/>
          </p:nvCxnSpPr>
          <p:spPr>
            <a:xfrm>
              <a:off x="6557963" y="339242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05" name="Straight Connector 404"/>
            <p:cNvCxnSpPr/>
            <p:nvPr userDrawn="1"/>
          </p:nvCxnSpPr>
          <p:spPr>
            <a:xfrm>
              <a:off x="6557963" y="374904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06" name="Straight Connector 405"/>
            <p:cNvCxnSpPr/>
            <p:nvPr userDrawn="1"/>
          </p:nvCxnSpPr>
          <p:spPr>
            <a:xfrm>
              <a:off x="6557963" y="410565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07" name="Straight Connector 406"/>
            <p:cNvCxnSpPr/>
            <p:nvPr userDrawn="1"/>
          </p:nvCxnSpPr>
          <p:spPr>
            <a:xfrm>
              <a:off x="6557963" y="446227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userDrawn="1"/>
          </p:nvCxnSpPr>
          <p:spPr>
            <a:xfrm>
              <a:off x="6557963" y="4818888"/>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09" name="Straight Connector 408"/>
            <p:cNvCxnSpPr/>
            <p:nvPr userDrawn="1"/>
          </p:nvCxnSpPr>
          <p:spPr>
            <a:xfrm>
              <a:off x="6557963" y="5175504"/>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10" name="Straight Connector 409"/>
            <p:cNvCxnSpPr/>
            <p:nvPr userDrawn="1"/>
          </p:nvCxnSpPr>
          <p:spPr>
            <a:xfrm>
              <a:off x="6557963" y="5532120"/>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11" name="Straight Connector 410"/>
            <p:cNvCxnSpPr/>
            <p:nvPr userDrawn="1"/>
          </p:nvCxnSpPr>
          <p:spPr>
            <a:xfrm>
              <a:off x="6557963" y="5888736"/>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userDrawn="1"/>
          </p:nvCxnSpPr>
          <p:spPr>
            <a:xfrm>
              <a:off x="6557963" y="6245352"/>
              <a:ext cx="4795836"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grpSp>
      <p:sp>
        <p:nvSpPr>
          <p:cNvPr id="361" name="Text Placeholder 360"/>
          <p:cNvSpPr>
            <a:spLocks noGrp="1"/>
          </p:cNvSpPr>
          <p:nvPr>
            <p:ph type="body" sz="quarter" idx="13" hasCustomPrompt="1"/>
          </p:nvPr>
        </p:nvSpPr>
        <p:spPr>
          <a:xfrm>
            <a:off x="844865" y="3983201"/>
            <a:ext cx="2487168" cy="2510024"/>
          </a:xfrm>
        </p:spPr>
        <p:txBody>
          <a:bodyPr rtlCol="0">
            <a:normAutofit/>
          </a:bodyPr>
          <a:lstStyle>
            <a:lvl1pPr marL="0" indent="0">
              <a:lnSpc>
                <a:spcPct val="100000"/>
              </a:lnSpc>
              <a:spcBef>
                <a:spcPts val="0"/>
              </a:spcBef>
              <a:buNone/>
              <a:defRPr sz="140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374" name="Text Placeholder 360"/>
          <p:cNvSpPr>
            <a:spLocks noGrp="1"/>
          </p:cNvSpPr>
          <p:nvPr>
            <p:ph type="body" sz="quarter" idx="14" hasCustomPrompt="1"/>
          </p:nvPr>
        </p:nvSpPr>
        <p:spPr>
          <a:xfrm>
            <a:off x="3541662" y="3989388"/>
            <a:ext cx="2487168" cy="2510024"/>
          </a:xfrm>
        </p:spPr>
        <p:txBody>
          <a:bodyPr rtlCol="0">
            <a:normAutofit/>
          </a:bodyPr>
          <a:lstStyle>
            <a:lvl1pPr marL="0" indent="0">
              <a:lnSpc>
                <a:spcPct val="100000"/>
              </a:lnSpc>
              <a:spcBef>
                <a:spcPts val="0"/>
              </a:spcBef>
              <a:buNone/>
              <a:defRPr sz="140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387" name="Text Placeholder 360"/>
          <p:cNvSpPr>
            <a:spLocks noGrp="1"/>
          </p:cNvSpPr>
          <p:nvPr>
            <p:ph type="body" sz="quarter" idx="15" hasCustomPrompt="1"/>
          </p:nvPr>
        </p:nvSpPr>
        <p:spPr>
          <a:xfrm>
            <a:off x="6239849" y="3989388"/>
            <a:ext cx="2487168" cy="2510024"/>
          </a:xfrm>
        </p:spPr>
        <p:txBody>
          <a:bodyPr rtlCol="0">
            <a:normAutofit/>
          </a:bodyPr>
          <a:lstStyle>
            <a:lvl1pPr marL="0" indent="0">
              <a:lnSpc>
                <a:spcPct val="100000"/>
              </a:lnSpc>
              <a:spcBef>
                <a:spcPts val="0"/>
              </a:spcBef>
              <a:buNone/>
              <a:defRPr sz="1400">
                <a:solidFill>
                  <a:schemeClr val="tx1">
                    <a:lumMod val="85000"/>
                    <a:lumOff val="15000"/>
                  </a:schemeClr>
                </a:solidFill>
                <a:latin typeface="Segoe UI" panose="020B0502040204020203" pitchFamily="34" charset="0"/>
              </a:defRPr>
            </a:lvl1pPr>
          </a:lstStyle>
          <a:p>
            <a:pPr lvl="0" rtl="0"/>
            <a:r>
              <a:rPr lang="en-GB" noProof="1"/>
              <a:t>Text</a:t>
            </a:r>
          </a:p>
        </p:txBody>
      </p:sp>
      <p:sp>
        <p:nvSpPr>
          <p:cNvPr id="413" name="Text Placeholder 360"/>
          <p:cNvSpPr>
            <a:spLocks noGrp="1"/>
          </p:cNvSpPr>
          <p:nvPr>
            <p:ph type="body" sz="quarter" idx="16" hasCustomPrompt="1"/>
          </p:nvPr>
        </p:nvSpPr>
        <p:spPr>
          <a:xfrm>
            <a:off x="8938036" y="3983201"/>
            <a:ext cx="2487168" cy="2510024"/>
          </a:xfrm>
        </p:spPr>
        <p:txBody>
          <a:bodyPr rtlCol="0">
            <a:normAutofit/>
          </a:bodyPr>
          <a:lstStyle>
            <a:lvl1pPr marL="0" indent="0">
              <a:lnSpc>
                <a:spcPct val="100000"/>
              </a:lnSpc>
              <a:spcBef>
                <a:spcPts val="0"/>
              </a:spcBef>
              <a:buNone/>
              <a:defRPr sz="1400">
                <a:solidFill>
                  <a:schemeClr val="tx1">
                    <a:lumMod val="85000"/>
                    <a:lumOff val="15000"/>
                  </a:schemeClr>
                </a:solidFill>
                <a:latin typeface="Segoe UI" panose="020B0502040204020203" pitchFamily="34" charset="0"/>
              </a:defRPr>
            </a:lvl1pPr>
          </a:lstStyle>
          <a:p>
            <a:pPr lvl="0" rtl="0"/>
            <a:r>
              <a:rPr lang="en-GB" noProof="1"/>
              <a:t>Text</a:t>
            </a:r>
          </a:p>
        </p:txBody>
      </p:sp>
    </p:spTree>
    <p:extLst>
      <p:ext uri="{BB962C8B-B14F-4D97-AF65-F5344CB8AC3E}">
        <p14:creationId xmlns:p14="http://schemas.microsoft.com/office/powerpoint/2010/main" val="173984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rtlCol="0" anchor="b"/>
          <a:lstStyle>
            <a:lvl1pPr>
              <a:defRPr sz="6000">
                <a:latin typeface="Century Gothic" panose="020B0502020202020204" pitchFamily="34" charset="0"/>
              </a:defRPr>
            </a:lvl1pPr>
          </a:lstStyle>
          <a:p>
            <a:pPr rtl="0"/>
            <a:r>
              <a:rPr lang="en-GB" noProof="1"/>
              <a:t>Click to edit Master title style</a:t>
            </a:r>
          </a:p>
        </p:txBody>
      </p:sp>
      <p:sp>
        <p:nvSpPr>
          <p:cNvPr id="3" name="Text Placeholder 2"/>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latin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1"/>
              <a:t>Click to edit Master text styles</a:t>
            </a:r>
          </a:p>
        </p:txBody>
      </p:sp>
      <p:sp>
        <p:nvSpPr>
          <p:cNvPr id="4" name="Date Placeholder 3"/>
          <p:cNvSpPr>
            <a:spLocks noGrp="1"/>
          </p:cNvSpPr>
          <p:nvPr>
            <p:ph type="dt" sz="half" idx="10"/>
          </p:nvPr>
        </p:nvSpPr>
        <p:spPr/>
        <p:txBody>
          <a:bodyPr rtlCol="0"/>
          <a:lstStyle>
            <a:lvl1pPr>
              <a:defRPr>
                <a:latin typeface="Segoe UI" panose="020B0502040204020203" pitchFamily="34" charset="0"/>
              </a:defRPr>
            </a:lvl1pPr>
          </a:lstStyle>
          <a:p>
            <a:fld id="{FB4CCA24-F28F-4DFB-ACBA-20B06965DA25}" type="datetime1">
              <a:rPr lang="en-GB" noProof="1" smtClean="0"/>
              <a:t>08/10/2025</a:t>
            </a:fld>
            <a:endParaRPr lang="en-GB" noProof="1"/>
          </a:p>
        </p:txBody>
      </p:sp>
      <p:sp>
        <p:nvSpPr>
          <p:cNvPr id="5" name="Footer Placeholder 4"/>
          <p:cNvSpPr>
            <a:spLocks noGrp="1"/>
          </p:cNvSpPr>
          <p:nvPr>
            <p:ph type="ftr" sz="quarter" idx="11"/>
          </p:nvPr>
        </p:nvSpPr>
        <p:spPr/>
        <p:txBody>
          <a:bodyPr rtlCol="0"/>
          <a:lstStyle>
            <a:lvl1pPr>
              <a:defRPr>
                <a:latin typeface="Segoe UI" panose="020B0502040204020203" pitchFamily="34" charset="0"/>
              </a:defRPr>
            </a:lvl1pPr>
          </a:lstStyle>
          <a:p>
            <a:endParaRPr lang="en-GB" noProof="1"/>
          </a:p>
        </p:txBody>
      </p:sp>
      <p:sp>
        <p:nvSpPr>
          <p:cNvPr id="6" name="Slide Number Placeholder 5"/>
          <p:cNvSpPr>
            <a:spLocks noGrp="1"/>
          </p:cNvSpPr>
          <p:nvPr>
            <p:ph type="sldNum" sz="quarter" idx="12"/>
          </p:nvPr>
        </p:nvSpPr>
        <p:spPr/>
        <p:txBody>
          <a:bodyPr rtlCol="0"/>
          <a:lstStyle>
            <a:lvl1pPr>
              <a:defRPr>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2292670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rtlCol="0"/>
          <a:lstStyle>
            <a:lvl1pPr>
              <a:defRPr>
                <a:latin typeface="Century Gothic" panose="020B0502020202020204" pitchFamily="34" charset="0"/>
              </a:defRPr>
            </a:lvl1pPr>
          </a:lstStyle>
          <a:p>
            <a:pPr rtl="0"/>
            <a:r>
              <a:rPr lang="en-GB" noProof="1"/>
              <a:t>Click to edit Master title style</a:t>
            </a:r>
          </a:p>
        </p:txBody>
      </p:sp>
      <p:sp>
        <p:nvSpPr>
          <p:cNvPr id="3" name="Text Placeholder 2"/>
          <p:cNvSpPr>
            <a:spLocks noGrp="1"/>
          </p:cNvSpPr>
          <p:nvPr>
            <p:ph type="body" idx="1"/>
          </p:nvPr>
        </p:nvSpPr>
        <p:spPr>
          <a:xfrm>
            <a:off x="839788" y="1681163"/>
            <a:ext cx="5157787" cy="823912"/>
          </a:xfrm>
        </p:spPr>
        <p:txBody>
          <a:bodyPr rtlCol="0" anchor="b"/>
          <a:lstStyle>
            <a:lvl1pPr marL="0" indent="0">
              <a:buNone/>
              <a:defRPr sz="2400" b="1">
                <a:latin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1"/>
              <a:t>Click to edit Master text styles</a:t>
            </a:r>
          </a:p>
        </p:txBody>
      </p:sp>
      <p:sp>
        <p:nvSpPr>
          <p:cNvPr id="4" name="Content Placeholder 3"/>
          <p:cNvSpPr>
            <a:spLocks noGrp="1"/>
          </p:cNvSpPr>
          <p:nvPr>
            <p:ph sz="half" idx="2"/>
          </p:nvPr>
        </p:nvSpPr>
        <p:spPr>
          <a:xfrm>
            <a:off x="839788" y="2505075"/>
            <a:ext cx="5157787" cy="3684588"/>
          </a:xfrm>
        </p:spPr>
        <p:txBody>
          <a:bodyPr rtlCol="0"/>
          <a:lstStyle>
            <a:lvl1pPr>
              <a:defRPr>
                <a:latin typeface="Segoe UI" panose="020B0502040204020203" pitchFamily="34" charset="0"/>
              </a:defRPr>
            </a:lvl1pPr>
            <a:lvl2pPr>
              <a:defRPr>
                <a:latin typeface="Segoe UI" panose="020B0502040204020203" pitchFamily="34" charset="0"/>
              </a:defRPr>
            </a:lvl2pPr>
            <a:lvl3pPr>
              <a:defRPr>
                <a:latin typeface="Segoe UI" panose="020B0502040204020203" pitchFamily="34" charset="0"/>
              </a:defRPr>
            </a:lvl3pPr>
            <a:lvl4pPr>
              <a:defRPr>
                <a:latin typeface="Segoe UI" panose="020B0502040204020203" pitchFamily="34" charset="0"/>
              </a:defRPr>
            </a:lvl4pPr>
            <a:lvl5pPr>
              <a:defRPr>
                <a:latin typeface="Segoe UI" panose="020B0502040204020203" pitchFamily="34" charset="0"/>
              </a:defRPr>
            </a:lvl5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5" name="Text Placeholder 4"/>
          <p:cNvSpPr>
            <a:spLocks noGrp="1"/>
          </p:cNvSpPr>
          <p:nvPr>
            <p:ph type="body" sz="quarter" idx="3"/>
          </p:nvPr>
        </p:nvSpPr>
        <p:spPr>
          <a:xfrm>
            <a:off x="6172200" y="1681163"/>
            <a:ext cx="5183188" cy="823912"/>
          </a:xfrm>
        </p:spPr>
        <p:txBody>
          <a:bodyPr rtlCol="0" anchor="b"/>
          <a:lstStyle>
            <a:lvl1pPr marL="0" indent="0">
              <a:buNone/>
              <a:defRPr sz="2400" b="1">
                <a:latin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1"/>
              <a:t>Click to edit Master text styles</a:t>
            </a:r>
          </a:p>
        </p:txBody>
      </p:sp>
      <p:sp>
        <p:nvSpPr>
          <p:cNvPr id="6" name="Content Placeholder 5"/>
          <p:cNvSpPr>
            <a:spLocks noGrp="1"/>
          </p:cNvSpPr>
          <p:nvPr>
            <p:ph sz="quarter" idx="4"/>
          </p:nvPr>
        </p:nvSpPr>
        <p:spPr>
          <a:xfrm>
            <a:off x="6172200" y="2505075"/>
            <a:ext cx="5183188" cy="3684588"/>
          </a:xfrm>
        </p:spPr>
        <p:txBody>
          <a:bodyPr rtlCol="0"/>
          <a:lstStyle>
            <a:lvl1pPr>
              <a:defRPr>
                <a:latin typeface="Segoe UI" panose="020B0502040204020203" pitchFamily="34" charset="0"/>
              </a:defRPr>
            </a:lvl1pPr>
            <a:lvl2pPr>
              <a:defRPr>
                <a:latin typeface="Segoe UI" panose="020B0502040204020203" pitchFamily="34" charset="0"/>
              </a:defRPr>
            </a:lvl2pPr>
            <a:lvl3pPr>
              <a:defRPr>
                <a:latin typeface="Segoe UI" panose="020B0502040204020203" pitchFamily="34" charset="0"/>
              </a:defRPr>
            </a:lvl3pPr>
            <a:lvl4pPr>
              <a:defRPr>
                <a:latin typeface="Segoe UI" panose="020B0502040204020203" pitchFamily="34" charset="0"/>
              </a:defRPr>
            </a:lvl4pPr>
            <a:lvl5pPr>
              <a:defRPr>
                <a:latin typeface="Segoe UI" panose="020B0502040204020203" pitchFamily="34" charset="0"/>
              </a:defRPr>
            </a:lvl5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7" name="Date Placeholder 6"/>
          <p:cNvSpPr>
            <a:spLocks noGrp="1"/>
          </p:cNvSpPr>
          <p:nvPr>
            <p:ph type="dt" sz="half" idx="10"/>
          </p:nvPr>
        </p:nvSpPr>
        <p:spPr/>
        <p:txBody>
          <a:bodyPr rtlCol="0"/>
          <a:lstStyle>
            <a:lvl1pPr>
              <a:defRPr>
                <a:latin typeface="Segoe UI" panose="020B0502040204020203" pitchFamily="34" charset="0"/>
              </a:defRPr>
            </a:lvl1pPr>
          </a:lstStyle>
          <a:p>
            <a:fld id="{D2DB317B-B1D9-4083-B347-E0B5380E0224}" type="datetime1">
              <a:rPr lang="en-GB" noProof="1" smtClean="0"/>
              <a:t>08/10/2025</a:t>
            </a:fld>
            <a:endParaRPr lang="en-GB" noProof="1"/>
          </a:p>
        </p:txBody>
      </p:sp>
      <p:sp>
        <p:nvSpPr>
          <p:cNvPr id="8" name="Footer Placeholder 7"/>
          <p:cNvSpPr>
            <a:spLocks noGrp="1"/>
          </p:cNvSpPr>
          <p:nvPr>
            <p:ph type="ftr" sz="quarter" idx="11"/>
          </p:nvPr>
        </p:nvSpPr>
        <p:spPr/>
        <p:txBody>
          <a:bodyPr rtlCol="0"/>
          <a:lstStyle>
            <a:lvl1pPr>
              <a:defRPr>
                <a:latin typeface="Segoe UI" panose="020B0502040204020203" pitchFamily="34" charset="0"/>
              </a:defRPr>
            </a:lvl1pPr>
          </a:lstStyle>
          <a:p>
            <a:endParaRPr lang="en-GB" noProof="1"/>
          </a:p>
        </p:txBody>
      </p:sp>
      <p:sp>
        <p:nvSpPr>
          <p:cNvPr id="9" name="Slide Number Placeholder 8"/>
          <p:cNvSpPr>
            <a:spLocks noGrp="1"/>
          </p:cNvSpPr>
          <p:nvPr>
            <p:ph type="sldNum" sz="quarter" idx="12"/>
          </p:nvPr>
        </p:nvSpPr>
        <p:spPr/>
        <p:txBody>
          <a:bodyPr rtlCol="0"/>
          <a:lstStyle>
            <a:lvl1pPr>
              <a:defRPr>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3714509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entury Gothic" panose="020B0502020202020204" pitchFamily="34" charset="0"/>
              </a:defRPr>
            </a:lvl1pPr>
          </a:lstStyle>
          <a:p>
            <a:pPr rtl="0"/>
            <a:r>
              <a:rPr lang="en-GB" noProof="1"/>
              <a:t>Click to edit Master title style</a:t>
            </a:r>
          </a:p>
        </p:txBody>
      </p:sp>
      <p:sp>
        <p:nvSpPr>
          <p:cNvPr id="3" name="Date Placeholder 2"/>
          <p:cNvSpPr>
            <a:spLocks noGrp="1"/>
          </p:cNvSpPr>
          <p:nvPr>
            <p:ph type="dt" sz="half" idx="10"/>
          </p:nvPr>
        </p:nvSpPr>
        <p:spPr/>
        <p:txBody>
          <a:bodyPr rtlCol="0"/>
          <a:lstStyle>
            <a:lvl1pPr>
              <a:defRPr>
                <a:latin typeface="Segoe UI" panose="020B0502040204020203" pitchFamily="34" charset="0"/>
              </a:defRPr>
            </a:lvl1pPr>
          </a:lstStyle>
          <a:p>
            <a:fld id="{3F727CC4-9C4A-4A06-97E6-265BF1C59C74}" type="datetime1">
              <a:rPr lang="en-GB" noProof="1" smtClean="0"/>
              <a:t>08/10/2025</a:t>
            </a:fld>
            <a:endParaRPr lang="en-GB" noProof="1"/>
          </a:p>
        </p:txBody>
      </p:sp>
      <p:sp>
        <p:nvSpPr>
          <p:cNvPr id="4" name="Footer Placeholder 3"/>
          <p:cNvSpPr>
            <a:spLocks noGrp="1"/>
          </p:cNvSpPr>
          <p:nvPr>
            <p:ph type="ftr" sz="quarter" idx="11"/>
          </p:nvPr>
        </p:nvSpPr>
        <p:spPr/>
        <p:txBody>
          <a:bodyPr rtlCol="0"/>
          <a:lstStyle>
            <a:lvl1pPr>
              <a:defRPr>
                <a:latin typeface="Segoe UI" panose="020B0502040204020203" pitchFamily="34" charset="0"/>
              </a:defRPr>
            </a:lvl1pPr>
          </a:lstStyle>
          <a:p>
            <a:endParaRPr lang="en-GB" noProof="1"/>
          </a:p>
        </p:txBody>
      </p:sp>
      <p:sp>
        <p:nvSpPr>
          <p:cNvPr id="5" name="Slide Number Placeholder 4"/>
          <p:cNvSpPr>
            <a:spLocks noGrp="1"/>
          </p:cNvSpPr>
          <p:nvPr>
            <p:ph type="sldNum" sz="quarter" idx="12"/>
          </p:nvPr>
        </p:nvSpPr>
        <p:spPr/>
        <p:txBody>
          <a:bodyPr rtlCol="0"/>
          <a:lstStyle>
            <a:lvl1pPr>
              <a:defRPr>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313918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lvl1pPr>
              <a:defRPr>
                <a:latin typeface="Segoe UI" panose="020B0502040204020203" pitchFamily="34" charset="0"/>
              </a:defRPr>
            </a:lvl1pPr>
          </a:lstStyle>
          <a:p>
            <a:fld id="{685EA141-A760-4C74-84DD-63523022630B}" type="datetime1">
              <a:rPr lang="en-GB" noProof="1" smtClean="0"/>
              <a:t>08/10/2025</a:t>
            </a:fld>
            <a:endParaRPr lang="en-GB" noProof="1"/>
          </a:p>
        </p:txBody>
      </p:sp>
      <p:sp>
        <p:nvSpPr>
          <p:cNvPr id="3" name="Footer Placeholder 2"/>
          <p:cNvSpPr>
            <a:spLocks noGrp="1"/>
          </p:cNvSpPr>
          <p:nvPr>
            <p:ph type="ftr" sz="quarter" idx="11"/>
          </p:nvPr>
        </p:nvSpPr>
        <p:spPr/>
        <p:txBody>
          <a:bodyPr rtlCol="0"/>
          <a:lstStyle>
            <a:lvl1pPr>
              <a:defRPr>
                <a:latin typeface="Segoe UI" panose="020B0502040204020203" pitchFamily="34" charset="0"/>
              </a:defRPr>
            </a:lvl1pPr>
          </a:lstStyle>
          <a:p>
            <a:endParaRPr lang="en-GB" noProof="1"/>
          </a:p>
        </p:txBody>
      </p:sp>
      <p:sp>
        <p:nvSpPr>
          <p:cNvPr id="4" name="Slide Number Placeholder 3"/>
          <p:cNvSpPr>
            <a:spLocks noGrp="1"/>
          </p:cNvSpPr>
          <p:nvPr>
            <p:ph type="sldNum" sz="quarter" idx="12"/>
          </p:nvPr>
        </p:nvSpPr>
        <p:spPr/>
        <p:txBody>
          <a:bodyPr rtlCol="0"/>
          <a:lstStyle>
            <a:lvl1pPr>
              <a:defRPr>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3428871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rtlCol="0" anchor="b"/>
          <a:lstStyle>
            <a:lvl1pPr>
              <a:defRPr sz="3200">
                <a:latin typeface="Century Gothic" panose="020B0502020202020204" pitchFamily="34" charset="0"/>
              </a:defRPr>
            </a:lvl1pPr>
          </a:lstStyle>
          <a:p>
            <a:pPr rtl="0"/>
            <a:r>
              <a:rPr lang="en-GB" noProof="1"/>
              <a:t>Click to edit Master title style</a:t>
            </a:r>
          </a:p>
        </p:txBody>
      </p:sp>
      <p:sp>
        <p:nvSpPr>
          <p:cNvPr id="3" name="Content Placeholder 2"/>
          <p:cNvSpPr>
            <a:spLocks noGrp="1"/>
          </p:cNvSpPr>
          <p:nvPr>
            <p:ph idx="1"/>
          </p:nvPr>
        </p:nvSpPr>
        <p:spPr>
          <a:xfrm>
            <a:off x="5183188" y="987425"/>
            <a:ext cx="6172200" cy="4873625"/>
          </a:xfrm>
        </p:spPr>
        <p:txBody>
          <a:bodyPr rtlCol="0"/>
          <a:lstStyle>
            <a:lvl1pPr>
              <a:defRPr sz="3200">
                <a:latin typeface="Segoe UI" panose="020B0502040204020203" pitchFamily="34" charset="0"/>
              </a:defRPr>
            </a:lvl1pPr>
            <a:lvl2pPr>
              <a:defRPr sz="2800">
                <a:latin typeface="Segoe UI" panose="020B0502040204020203" pitchFamily="34" charset="0"/>
              </a:defRPr>
            </a:lvl2pPr>
            <a:lvl3pPr>
              <a:defRPr sz="2400">
                <a:latin typeface="Segoe UI" panose="020B0502040204020203" pitchFamily="34" charset="0"/>
              </a:defRPr>
            </a:lvl3pPr>
            <a:lvl4pPr>
              <a:defRPr sz="2000">
                <a:latin typeface="Segoe UI" panose="020B0502040204020203" pitchFamily="34" charset="0"/>
              </a:defRPr>
            </a:lvl4pPr>
            <a:lvl5pPr>
              <a:defRPr sz="2000">
                <a:latin typeface="Segoe UI" panose="020B0502040204020203" pitchFamily="34" charset="0"/>
              </a:defRPr>
            </a:lvl5pPr>
            <a:lvl6pPr>
              <a:defRPr sz="2000"/>
            </a:lvl6pPr>
            <a:lvl7pPr>
              <a:defRPr sz="2000"/>
            </a:lvl7pPr>
            <a:lvl8pPr>
              <a:defRPr sz="2000"/>
            </a:lvl8pPr>
            <a:lvl9pPr>
              <a:defRPr sz="2000"/>
            </a:lvl9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4" name="Text Placeholder 3"/>
          <p:cNvSpPr>
            <a:spLocks noGrp="1"/>
          </p:cNvSpPr>
          <p:nvPr>
            <p:ph type="body" sz="half" idx="2"/>
          </p:nvPr>
        </p:nvSpPr>
        <p:spPr>
          <a:xfrm>
            <a:off x="839788" y="2057400"/>
            <a:ext cx="3932237" cy="3811588"/>
          </a:xfrm>
        </p:spPr>
        <p:txBody>
          <a:bodyPr rtlCol="0"/>
          <a:lstStyle>
            <a:lvl1pPr marL="0" indent="0">
              <a:buNone/>
              <a:defRPr sz="1600">
                <a:latin typeface="Segoe UI" panose="020B0502040204020203"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1"/>
              <a:t>Click to edit Master text styles</a:t>
            </a:r>
          </a:p>
        </p:txBody>
      </p:sp>
      <p:sp>
        <p:nvSpPr>
          <p:cNvPr id="5" name="Date Placeholder 4"/>
          <p:cNvSpPr>
            <a:spLocks noGrp="1"/>
          </p:cNvSpPr>
          <p:nvPr>
            <p:ph type="dt" sz="half" idx="10"/>
          </p:nvPr>
        </p:nvSpPr>
        <p:spPr/>
        <p:txBody>
          <a:bodyPr rtlCol="0"/>
          <a:lstStyle>
            <a:lvl1pPr>
              <a:defRPr>
                <a:latin typeface="Segoe UI" panose="020B0502040204020203" pitchFamily="34" charset="0"/>
              </a:defRPr>
            </a:lvl1pPr>
          </a:lstStyle>
          <a:p>
            <a:fld id="{AB27AD3A-E1A6-4B16-B324-952A1342AF58}" type="datetime1">
              <a:rPr lang="en-GB" noProof="1" smtClean="0"/>
              <a:t>08/10/2025</a:t>
            </a:fld>
            <a:endParaRPr lang="en-GB" noProof="1"/>
          </a:p>
        </p:txBody>
      </p:sp>
      <p:sp>
        <p:nvSpPr>
          <p:cNvPr id="6" name="Footer Placeholder 5"/>
          <p:cNvSpPr>
            <a:spLocks noGrp="1"/>
          </p:cNvSpPr>
          <p:nvPr>
            <p:ph type="ftr" sz="quarter" idx="11"/>
          </p:nvPr>
        </p:nvSpPr>
        <p:spPr/>
        <p:txBody>
          <a:bodyPr rtlCol="0"/>
          <a:lstStyle>
            <a:lvl1pPr>
              <a:defRPr>
                <a:latin typeface="Segoe UI" panose="020B0502040204020203" pitchFamily="34" charset="0"/>
              </a:defRPr>
            </a:lvl1pPr>
          </a:lstStyle>
          <a:p>
            <a:endParaRPr lang="en-GB" noProof="1"/>
          </a:p>
        </p:txBody>
      </p:sp>
      <p:sp>
        <p:nvSpPr>
          <p:cNvPr id="7" name="Slide Number Placeholder 6"/>
          <p:cNvSpPr>
            <a:spLocks noGrp="1"/>
          </p:cNvSpPr>
          <p:nvPr>
            <p:ph type="sldNum" sz="quarter" idx="12"/>
          </p:nvPr>
        </p:nvSpPr>
        <p:spPr/>
        <p:txBody>
          <a:bodyPr rtlCol="0"/>
          <a:lstStyle>
            <a:lvl1pPr>
              <a:defRPr>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552183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rtlCol="0" anchor="b"/>
          <a:lstStyle>
            <a:lvl1pPr>
              <a:defRPr sz="3200">
                <a:latin typeface="Century Gothic" panose="020B0502020202020204" pitchFamily="34" charset="0"/>
              </a:defRPr>
            </a:lvl1pPr>
          </a:lstStyle>
          <a:p>
            <a:pPr rtl="0"/>
            <a:r>
              <a:rPr lang="en-GB" noProof="1"/>
              <a:t>Click to edit Master title style</a:t>
            </a:r>
          </a:p>
        </p:txBody>
      </p:sp>
      <p:sp>
        <p:nvSpPr>
          <p:cNvPr id="3" name="Picture Placeholder 2"/>
          <p:cNvSpPr>
            <a:spLocks noGrp="1"/>
          </p:cNvSpPr>
          <p:nvPr>
            <p:ph type="pic" idx="1"/>
          </p:nvPr>
        </p:nvSpPr>
        <p:spPr>
          <a:xfrm>
            <a:off x="5183188" y="987425"/>
            <a:ext cx="6172200" cy="4873625"/>
          </a:xfrm>
        </p:spPr>
        <p:txBody>
          <a:bodyPr rtlCol="0"/>
          <a:lstStyle>
            <a:lvl1pPr marL="0" indent="0">
              <a:buNone/>
              <a:defRPr sz="3200">
                <a:latin typeface="Segoe UI" panose="020B0502040204020203"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1"/>
              <a:t>Click icon to add picture</a:t>
            </a:r>
          </a:p>
        </p:txBody>
      </p:sp>
      <p:sp>
        <p:nvSpPr>
          <p:cNvPr id="4" name="Text Placeholder 3"/>
          <p:cNvSpPr>
            <a:spLocks noGrp="1"/>
          </p:cNvSpPr>
          <p:nvPr>
            <p:ph type="body" sz="half" idx="2"/>
          </p:nvPr>
        </p:nvSpPr>
        <p:spPr>
          <a:xfrm>
            <a:off x="839788" y="2057400"/>
            <a:ext cx="3932237" cy="3811588"/>
          </a:xfrm>
        </p:spPr>
        <p:txBody>
          <a:bodyPr rtlCol="0"/>
          <a:lstStyle>
            <a:lvl1pPr marL="0" indent="0">
              <a:buNone/>
              <a:defRPr sz="1600">
                <a:latin typeface="Segoe UI" panose="020B0502040204020203"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1"/>
              <a:t>Click to edit Master text styles</a:t>
            </a:r>
          </a:p>
        </p:txBody>
      </p:sp>
      <p:sp>
        <p:nvSpPr>
          <p:cNvPr id="5" name="Date Placeholder 4"/>
          <p:cNvSpPr>
            <a:spLocks noGrp="1"/>
          </p:cNvSpPr>
          <p:nvPr>
            <p:ph type="dt" sz="half" idx="10"/>
          </p:nvPr>
        </p:nvSpPr>
        <p:spPr/>
        <p:txBody>
          <a:bodyPr rtlCol="0"/>
          <a:lstStyle>
            <a:lvl1pPr>
              <a:defRPr>
                <a:latin typeface="Segoe UI" panose="020B0502040204020203" pitchFamily="34" charset="0"/>
              </a:defRPr>
            </a:lvl1pPr>
          </a:lstStyle>
          <a:p>
            <a:fld id="{E9D5DCCA-DCFE-4266-98C2-9F1CEC2F6931}" type="datetime1">
              <a:rPr lang="en-GB" noProof="1" smtClean="0"/>
              <a:t>08/10/2025</a:t>
            </a:fld>
            <a:endParaRPr lang="en-GB" noProof="1"/>
          </a:p>
        </p:txBody>
      </p:sp>
      <p:sp>
        <p:nvSpPr>
          <p:cNvPr id="6" name="Footer Placeholder 5"/>
          <p:cNvSpPr>
            <a:spLocks noGrp="1"/>
          </p:cNvSpPr>
          <p:nvPr>
            <p:ph type="ftr" sz="quarter" idx="11"/>
          </p:nvPr>
        </p:nvSpPr>
        <p:spPr/>
        <p:txBody>
          <a:bodyPr rtlCol="0"/>
          <a:lstStyle>
            <a:lvl1pPr>
              <a:defRPr>
                <a:latin typeface="Segoe UI" panose="020B0502040204020203" pitchFamily="34" charset="0"/>
              </a:defRPr>
            </a:lvl1pPr>
          </a:lstStyle>
          <a:p>
            <a:endParaRPr lang="en-GB" noProof="1"/>
          </a:p>
        </p:txBody>
      </p:sp>
      <p:sp>
        <p:nvSpPr>
          <p:cNvPr id="7" name="Slide Number Placeholder 6"/>
          <p:cNvSpPr>
            <a:spLocks noGrp="1"/>
          </p:cNvSpPr>
          <p:nvPr>
            <p:ph type="sldNum" sz="quarter" idx="12"/>
          </p:nvPr>
        </p:nvSpPr>
        <p:spPr/>
        <p:txBody>
          <a:bodyPr rtlCol="0"/>
          <a:lstStyle>
            <a:lvl1pPr>
              <a:defRPr>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23132470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entury Gothic" panose="020B0502020202020204" pitchFamily="34" charset="0"/>
              </a:defRPr>
            </a:lvl1pPr>
          </a:lstStyle>
          <a:p>
            <a:pPr rtl="0"/>
            <a:r>
              <a:rPr lang="en-GB" noProof="1"/>
              <a:t>Click to edit Master title style</a:t>
            </a:r>
          </a:p>
        </p:txBody>
      </p:sp>
      <p:sp>
        <p:nvSpPr>
          <p:cNvPr id="3" name="Vertical Text Placeholder 2"/>
          <p:cNvSpPr>
            <a:spLocks noGrp="1"/>
          </p:cNvSpPr>
          <p:nvPr>
            <p:ph type="body" orient="vert" idx="1"/>
          </p:nvPr>
        </p:nvSpPr>
        <p:spPr/>
        <p:txBody>
          <a:bodyPr vert="eaVert" rtlCol="0"/>
          <a:lstStyle>
            <a:lvl1pPr>
              <a:defRPr>
                <a:latin typeface="Segoe UI" panose="020B0502040204020203" pitchFamily="34" charset="0"/>
              </a:defRPr>
            </a:lvl1pPr>
            <a:lvl2pPr>
              <a:defRPr>
                <a:latin typeface="Segoe UI" panose="020B0502040204020203" pitchFamily="34" charset="0"/>
              </a:defRPr>
            </a:lvl2pPr>
            <a:lvl3pPr>
              <a:defRPr>
                <a:latin typeface="Segoe UI" panose="020B0502040204020203" pitchFamily="34" charset="0"/>
              </a:defRPr>
            </a:lvl3pPr>
            <a:lvl4pPr>
              <a:defRPr>
                <a:latin typeface="Segoe UI" panose="020B0502040204020203" pitchFamily="34" charset="0"/>
              </a:defRPr>
            </a:lvl4pPr>
            <a:lvl5pPr>
              <a:defRPr>
                <a:latin typeface="Segoe UI" panose="020B0502040204020203" pitchFamily="34" charset="0"/>
              </a:defRPr>
            </a:lvl5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4" name="Date Placeholder 3"/>
          <p:cNvSpPr>
            <a:spLocks noGrp="1"/>
          </p:cNvSpPr>
          <p:nvPr>
            <p:ph type="dt" sz="half" idx="10"/>
          </p:nvPr>
        </p:nvSpPr>
        <p:spPr/>
        <p:txBody>
          <a:bodyPr rtlCol="0"/>
          <a:lstStyle>
            <a:lvl1pPr>
              <a:defRPr>
                <a:latin typeface="Segoe UI" panose="020B0502040204020203" pitchFamily="34" charset="0"/>
              </a:defRPr>
            </a:lvl1pPr>
          </a:lstStyle>
          <a:p>
            <a:fld id="{25AFABB5-E339-4758-8F94-4FFA60787358}" type="datetime1">
              <a:rPr lang="en-GB" noProof="1" smtClean="0"/>
              <a:t>08/10/2025</a:t>
            </a:fld>
            <a:endParaRPr lang="en-GB" noProof="1"/>
          </a:p>
        </p:txBody>
      </p:sp>
      <p:sp>
        <p:nvSpPr>
          <p:cNvPr id="5" name="Footer Placeholder 4"/>
          <p:cNvSpPr>
            <a:spLocks noGrp="1"/>
          </p:cNvSpPr>
          <p:nvPr>
            <p:ph type="ftr" sz="quarter" idx="11"/>
          </p:nvPr>
        </p:nvSpPr>
        <p:spPr/>
        <p:txBody>
          <a:bodyPr rtlCol="0"/>
          <a:lstStyle>
            <a:lvl1pPr>
              <a:defRPr>
                <a:latin typeface="Segoe UI" panose="020B0502040204020203" pitchFamily="34" charset="0"/>
              </a:defRPr>
            </a:lvl1pPr>
          </a:lstStyle>
          <a:p>
            <a:endParaRPr lang="en-GB" noProof="1"/>
          </a:p>
        </p:txBody>
      </p:sp>
      <p:sp>
        <p:nvSpPr>
          <p:cNvPr id="6" name="Slide Number Placeholder 5"/>
          <p:cNvSpPr>
            <a:spLocks noGrp="1"/>
          </p:cNvSpPr>
          <p:nvPr>
            <p:ph type="sldNum" sz="quarter" idx="12"/>
          </p:nvPr>
        </p:nvSpPr>
        <p:spPr/>
        <p:txBody>
          <a:bodyPr rtlCol="0"/>
          <a:lstStyle>
            <a:lvl1pPr>
              <a:defRPr>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2607511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rtlCol="0"/>
          <a:lstStyle>
            <a:lvl1pPr>
              <a:defRPr>
                <a:latin typeface="Century Gothic" panose="020B0502020202020204" pitchFamily="34" charset="0"/>
              </a:defRPr>
            </a:lvl1pPr>
          </a:lstStyle>
          <a:p>
            <a:pPr rtl="0"/>
            <a:r>
              <a:rPr lang="en-GB" noProof="1"/>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rtlCol="0"/>
          <a:lstStyle>
            <a:lvl1pPr>
              <a:defRPr>
                <a:latin typeface="Segoe UI" panose="020B0502040204020203" pitchFamily="34" charset="0"/>
              </a:defRPr>
            </a:lvl1pPr>
            <a:lvl2pPr>
              <a:defRPr>
                <a:latin typeface="Segoe UI" panose="020B0502040204020203" pitchFamily="34" charset="0"/>
              </a:defRPr>
            </a:lvl2pPr>
            <a:lvl3pPr>
              <a:defRPr>
                <a:latin typeface="Segoe UI" panose="020B0502040204020203" pitchFamily="34" charset="0"/>
              </a:defRPr>
            </a:lvl3pPr>
            <a:lvl4pPr>
              <a:defRPr>
                <a:latin typeface="Segoe UI" panose="020B0502040204020203" pitchFamily="34" charset="0"/>
              </a:defRPr>
            </a:lvl4pPr>
            <a:lvl5pPr>
              <a:defRPr>
                <a:latin typeface="Segoe UI" panose="020B0502040204020203" pitchFamily="34" charset="0"/>
              </a:defRPr>
            </a:lvl5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4" name="Date Placeholder 3"/>
          <p:cNvSpPr>
            <a:spLocks noGrp="1"/>
          </p:cNvSpPr>
          <p:nvPr>
            <p:ph type="dt" sz="half" idx="10"/>
          </p:nvPr>
        </p:nvSpPr>
        <p:spPr/>
        <p:txBody>
          <a:bodyPr rtlCol="0"/>
          <a:lstStyle>
            <a:lvl1pPr>
              <a:defRPr>
                <a:latin typeface="Segoe UI" panose="020B0502040204020203" pitchFamily="34" charset="0"/>
              </a:defRPr>
            </a:lvl1pPr>
          </a:lstStyle>
          <a:p>
            <a:fld id="{8F9DAB8F-35D2-4D6B-BF6B-ABCC4E95F54B}" type="datetime1">
              <a:rPr lang="en-GB" noProof="1" smtClean="0"/>
              <a:t>08/10/2025</a:t>
            </a:fld>
            <a:endParaRPr lang="en-GB" noProof="1"/>
          </a:p>
        </p:txBody>
      </p:sp>
      <p:sp>
        <p:nvSpPr>
          <p:cNvPr id="5" name="Footer Placeholder 4"/>
          <p:cNvSpPr>
            <a:spLocks noGrp="1"/>
          </p:cNvSpPr>
          <p:nvPr>
            <p:ph type="ftr" sz="quarter" idx="11"/>
          </p:nvPr>
        </p:nvSpPr>
        <p:spPr/>
        <p:txBody>
          <a:bodyPr rtlCol="0"/>
          <a:lstStyle>
            <a:lvl1pPr>
              <a:defRPr>
                <a:latin typeface="Segoe UI" panose="020B0502040204020203" pitchFamily="34" charset="0"/>
              </a:defRPr>
            </a:lvl1pPr>
          </a:lstStyle>
          <a:p>
            <a:endParaRPr lang="en-GB" noProof="1"/>
          </a:p>
        </p:txBody>
      </p:sp>
      <p:sp>
        <p:nvSpPr>
          <p:cNvPr id="6" name="Slide Number Placeholder 5"/>
          <p:cNvSpPr>
            <a:spLocks noGrp="1"/>
          </p:cNvSpPr>
          <p:nvPr>
            <p:ph type="sldNum" sz="quarter" idx="12"/>
          </p:nvPr>
        </p:nvSpPr>
        <p:spPr/>
        <p:txBody>
          <a:bodyPr rtlCol="0"/>
          <a:lstStyle>
            <a:lvl1pPr>
              <a:defRPr>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926822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GB" noProof="1"/>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Segoe UI" panose="020B0502040204020203" pitchFamily="34" charset="0"/>
              </a:defRPr>
            </a:lvl1pPr>
          </a:lstStyle>
          <a:p>
            <a:fld id="{48B2E4B1-B790-4098-9986-6C460FC1B655}" type="datetime1">
              <a:rPr lang="en-GB" noProof="1" smtClean="0"/>
              <a:t>08/10/2025</a:t>
            </a:fld>
            <a:endParaRPr lang="en-GB" noProof="1"/>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Segoe UI" panose="020B0502040204020203" pitchFamily="34" charset="0"/>
              </a:defRPr>
            </a:lvl1pPr>
          </a:lstStyle>
          <a:p>
            <a:endParaRPr lang="en-GB" noProof="1"/>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Segoe UI" panose="020B0502040204020203" pitchFamily="34" charset="0"/>
              </a:defRPr>
            </a:lvl1pPr>
          </a:lstStyle>
          <a:p>
            <a:fld id="{632BDE3A-8A5F-47C4-AA75-58FC1EB2D383}" type="slidenum">
              <a:rPr lang="en-GB" noProof="1" dirty="0" smtClean="0"/>
              <a:pPr/>
              <a:t>‹#›</a:t>
            </a:fld>
            <a:endParaRPr lang="en-GB" noProof="1"/>
          </a:p>
        </p:txBody>
      </p:sp>
    </p:spTree>
    <p:extLst>
      <p:ext uri="{BB962C8B-B14F-4D97-AF65-F5344CB8AC3E}">
        <p14:creationId xmlns:p14="http://schemas.microsoft.com/office/powerpoint/2010/main" val="971855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60" r:id="rId4"/>
    <p:sldLayoutId id="2147483661" r:id="rId5"/>
    <p:sldLayoutId id="2147483651" r:id="rId6"/>
    <p:sldLayoutId id="2147483653" r:id="rId7"/>
    <p:sldLayoutId id="2147483654" r:id="rId8"/>
    <p:sldLayoutId id="2147483655" r:id="rId9"/>
    <p:sldLayoutId id="2147483656" r:id="rId10"/>
    <p:sldLayoutId id="2147483657" r:id="rId11"/>
    <p:sldLayoutId id="2147483658" r:id="rId12"/>
    <p:sldLayoutId id="2147483659" r:id="rId13"/>
  </p:sldLayoutIdLst>
  <p:hf sldNum="0" hdr="0" ftr="0" dt="0"/>
  <p:txStyles>
    <p:titleStyle>
      <a:lvl1pPr algn="l" defTabSz="914400" rtl="0" eaLnBrk="1" latinLnBrk="0" hangingPunct="1">
        <a:lnSpc>
          <a:spcPct val="90000"/>
        </a:lnSpc>
        <a:spcBef>
          <a:spcPct val="0"/>
        </a:spcBef>
        <a:buNone/>
        <a:defRPr sz="4000" kern="1200">
          <a:solidFill>
            <a:schemeClr val="tx1">
              <a:lumMod val="85000"/>
              <a:lumOff val="15000"/>
            </a:schemeClr>
          </a:solidFill>
          <a:latin typeface="Century Gothic" panose="020B0502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Segoe UI" panose="020B0502040204020203"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Segoe UI" panose="020B0502040204020203"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Segoe UI" panose="020B0502040204020203"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Segoe UI" panose="020B0502040204020203"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Segoe UI" panose="020B0502040204020203"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m.wikiquote.org/wiki/File:Balanced_scale_of_Justice.svg"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hyperlink" Target="https://ilmioregnoperuninfermiere.info/2017/09/16/il-graphic-design-puo-salvare-la-tua-vita/" TargetMode="Externa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8.alamy.com/comp/KB51FA/stethoscope-heart-earth-world-globe-health-concept-KB51FA.jpg" TargetMode="External"/><Relationship Id="rId7" Type="http://schemas.openxmlformats.org/officeDocument/2006/relationships/hyperlink" Target="https://www.kingsfund.org.uk/insight-and-analysis/long-reads/nhs-long-term-plan-explained" TargetMode="External"/><Relationship Id="rId2" Type="http://schemas.openxmlformats.org/officeDocument/2006/relationships/hyperlink" Target="https://www.un-ilibrary.org/content/books/9789210049603" TargetMode="External"/><Relationship Id="rId1" Type="http://schemas.openxmlformats.org/officeDocument/2006/relationships/slideLayout" Target="../slideLayouts/slideLayout2.xml"/><Relationship Id="rId6" Type="http://schemas.openxmlformats.org/officeDocument/2006/relationships/hyperlink" Target="https://www.legislation.gov.uk/ukpga/2014/23/contents" TargetMode="External"/><Relationship Id="rId5" Type="http://schemas.openxmlformats.org/officeDocument/2006/relationships/hyperlink" Target="https://www.brundtland.co.za/other-publication/brundtland-report-1987-our-common-future/" TargetMode="External"/><Relationship Id="rId4" Type="http://schemas.openxmlformats.org/officeDocument/2006/relationships/hyperlink" Target="https://raggeduniversity.co.uk/wp-content/uploads/2025/02/1_x_The-Ecology-of-Human-Development-_-Experiments-by-Nature-and-Urie-Bronfenbrenner-Harvard-University-Press-Cambridge-Mass-1979-_compressed.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internationaljournalofwellbeing.org/index.php/ijow/article/view/89" TargetMode="External"/><Relationship Id="rId2" Type="http://schemas.openxmlformats.org/officeDocument/2006/relationships/hyperlink" Target="https://www.gov.uk/government/consultations/reforming-the-mental-health-act" TargetMode="External"/><Relationship Id="rId1" Type="http://schemas.openxmlformats.org/officeDocument/2006/relationships/slideLayout" Target="../slideLayouts/slideLayout2.xml"/><Relationship Id="rId4" Type="http://schemas.openxmlformats.org/officeDocument/2006/relationships/hyperlink" Target="https://img.freepik.com/premium-vector/united-nations-member-states-flags-flat-national-flags-countries-united-nations-un_75010-1132.jpg?w=138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nhsrho.org/wp-content/uploads/2023/05/RHO-Rapid-Review-Final-Report_.pdf" TargetMode="External"/><Relationship Id="rId2" Type="http://schemas.openxmlformats.org/officeDocument/2006/relationships/hyperlink" Target="https://www.healthforall.org.uk/our-areas-of-work/children-families-young-people/change4life/" TargetMode="External"/><Relationship Id="rId1" Type="http://schemas.openxmlformats.org/officeDocument/2006/relationships/slideLayout" Target="../slideLayouts/slideLayout2.xml"/><Relationship Id="rId4" Type="http://schemas.openxmlformats.org/officeDocument/2006/relationships/hyperlink" Target="https://orbittelehealth.com/exploring-dimensions-of-holistic-health-the-wellness-wheel/"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oecd.org/en/publications/health-at-a-glance-2021_ae3016b9-en.html" TargetMode="External"/><Relationship Id="rId3" Type="http://schemas.openxmlformats.org/officeDocument/2006/relationships/hyperlink" Target="https://stpsupport.nice.org.uk/mecc/index.html" TargetMode="External"/><Relationship Id="rId7" Type="http://schemas.openxmlformats.org/officeDocument/2006/relationships/hyperlink" Target="https://www.nice.org.uk/implementing-nice-guidance/cost-saving-resource-planning-and-audit/nice-and-health-inequalities/nice-and-the-marmot-review" TargetMode="External"/><Relationship Id="rId2" Type="http://schemas.openxmlformats.org/officeDocument/2006/relationships/hyperlink" Target="https://www.health.org.uk/reports-and-analysis/reports/health-equity-in-england-the-marmot-review-10-years-on-0" TargetMode="External"/><Relationship Id="rId1" Type="http://schemas.openxmlformats.org/officeDocument/2006/relationships/slideLayout" Target="../slideLayouts/slideLayout2.xml"/><Relationship Id="rId6" Type="http://schemas.openxmlformats.org/officeDocument/2006/relationships/hyperlink" Target="https://www.england.nhs.uk/diabetes/diabetes-prevention/" TargetMode="External"/><Relationship Id="rId5" Type="http://schemas.openxmlformats.org/officeDocument/2006/relationships/hyperlink" Target="https://www.longtermplan.nhs.uk/" TargetMode="External"/><Relationship Id="rId4" Type="http://schemas.openxmlformats.org/officeDocument/2006/relationships/hyperlink" Target="https://www.nhs.uk/vaccinations/covid-19-vaccine/"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kingsfund.org.uk/insight-and-analysis/blogs/nhs-long-term-plan-coherent-future" TargetMode="External"/><Relationship Id="rId3" Type="http://schemas.openxmlformats.org/officeDocument/2006/relationships/hyperlink" Target="https://www.gov.uk/government/publications/stoptober-campaign-evaluation" TargetMode="External"/><Relationship Id="rId7" Type="http://schemas.openxmlformats.org/officeDocument/2006/relationships/hyperlink" Target="https://thalidomidetrust.org/health-and-wellbeing/health/stop-smoking-for-stoptober/" TargetMode="External"/><Relationship Id="rId2" Type="http://schemas.openxmlformats.org/officeDocument/2006/relationships/hyperlink" Target="https://www.ons.gov.uk/peoplepopulationandcommunity/healthandsocialcare/healthandlifeexpectancies/bulletins/adultsmokingh" TargetMode="External"/><Relationship Id="rId1" Type="http://schemas.openxmlformats.org/officeDocument/2006/relationships/slideLayout" Target="../slideLayouts/slideLayout2.xml"/><Relationship Id="rId6" Type="http://schemas.openxmlformats.org/officeDocument/2006/relationships/hyperlink" Target="https://sdgs.un.org/partnerships/legal-guide-sustainable-development-goals" TargetMode="External"/><Relationship Id="rId5" Type="http://schemas.openxmlformats.org/officeDocument/2006/relationships/hyperlink" Target="https://www.sahealth.sa.gov.au/wps/wcm/connect/65e3be8042c328f5b495f68cd21c605e/telehealth_infographic.jpg?MOD=AJPERES&amp;CVID=lX1qiis" TargetMode="External"/><Relationship Id="rId4" Type="http://schemas.openxmlformats.org/officeDocument/2006/relationships/hyperlink" Target="https://rabinmartin.com/wp-content/uploads/2024/04/Venn-Diagram-2.png"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sdgs.un.org/goals/goal3#targets_and_indicators" TargetMode="External"/><Relationship Id="rId3" Type="http://schemas.openxmlformats.org/officeDocument/2006/relationships/hyperlink" Target="https://education.health.ufl.edu/wordpress/files/2020/08/SAMHSA-Wellness-Wheel-1120x1120.png" TargetMode="External"/><Relationship Id="rId7" Type="http://schemas.openxmlformats.org/officeDocument/2006/relationships/hyperlink" Target="https://sdgs.un.org/documents/sustainable-development-goals-report-2023-53220" TargetMode="External"/><Relationship Id="rId2" Type="http://schemas.openxmlformats.org/officeDocument/2006/relationships/hyperlink" Target="https://crp.trb.org/btscrpwebresource2/mitigation-tools/socioecological-levels/" TargetMode="External"/><Relationship Id="rId1" Type="http://schemas.openxmlformats.org/officeDocument/2006/relationships/slideLayout" Target="../slideLayouts/slideLayout2.xml"/><Relationship Id="rId6" Type="http://schemas.openxmlformats.org/officeDocument/2006/relationships/hyperlink" Target="https://sdgs.un.org/2030agenda" TargetMode="External"/><Relationship Id="rId5" Type="http://schemas.openxmlformats.org/officeDocument/2006/relationships/hyperlink" Target="https://sdgs.un.org/publications/sustainable-development-goals-report-2020-24686" TargetMode="External"/><Relationship Id="rId4" Type="http://schemas.openxmlformats.org/officeDocument/2006/relationships/hyperlink" Target="https://www.legislation.gov.uk/ukpga/2012/7/content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who.int/europe/about-us/our-work/sustainable-development-goals/targets-of-sustainable-development-goal-3" TargetMode="External"/><Relationship Id="rId2" Type="http://schemas.openxmlformats.org/officeDocument/2006/relationships/hyperlink" Target="https://www.who.int/publications/i/item/9789241506908" TargetMode="External"/><Relationship Id="rId1" Type="http://schemas.openxmlformats.org/officeDocument/2006/relationships/slideLayout" Target="../slideLayouts/slideLayout2.xml"/><Relationship Id="rId6" Type="http://schemas.openxmlformats.org/officeDocument/2006/relationships/hyperlink" Target="https://www.who.int/teams/health-promotion/enhanced-wellbeing/first-global-conference" TargetMode="External"/><Relationship Id="rId5" Type="http://schemas.openxmlformats.org/officeDocument/2006/relationships/hyperlink" Target="https://www.who.int/publications/i/item/9789240027053" TargetMode="External"/><Relationship Id="rId4" Type="http://schemas.openxmlformats.org/officeDocument/2006/relationships/hyperlink" Target="https://www.who.int/publications/i/item/97892400051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903" y="152400"/>
            <a:ext cx="4971618" cy="2937162"/>
          </a:xfrm>
        </p:spPr>
        <p:txBody>
          <a:bodyPr rtlCol="0">
            <a:normAutofit/>
          </a:bodyPr>
          <a:lstStyle/>
          <a:p>
            <a:pPr algn="ctr" rtl="0"/>
            <a:r>
              <a:rPr lang="en-GB" sz="4000" u="sng" noProof="1">
                <a:latin typeface="+mn-lt"/>
              </a:rPr>
              <a:t>Health, Wellbeing and Sustainable Development</a:t>
            </a:r>
          </a:p>
        </p:txBody>
      </p:sp>
      <p:sp>
        <p:nvSpPr>
          <p:cNvPr id="7" name="Subtitle 6"/>
          <p:cNvSpPr>
            <a:spLocks noGrp="1"/>
          </p:cNvSpPr>
          <p:nvPr>
            <p:ph type="subTitle" idx="1"/>
          </p:nvPr>
        </p:nvSpPr>
        <p:spPr>
          <a:xfrm>
            <a:off x="7148946" y="2118277"/>
            <a:ext cx="4192766" cy="2702370"/>
          </a:xfrm>
        </p:spPr>
        <p:txBody>
          <a:bodyPr rtlCol="0">
            <a:normAutofit/>
          </a:bodyPr>
          <a:lstStyle/>
          <a:p>
            <a:pPr rtl="0"/>
            <a:r>
              <a:rPr lang="en-GB" sz="2000" b="1" noProof="1">
                <a:latin typeface="Segoe UI" panose="020B0502040204020203" pitchFamily="34" charset="0"/>
              </a:rPr>
              <a:t>Student:</a:t>
            </a:r>
            <a:r>
              <a:rPr lang="en-GB" sz="2000" noProof="1">
                <a:latin typeface="Segoe UI" panose="020B0502040204020203" pitchFamily="34" charset="0"/>
              </a:rPr>
              <a:t> Samrina Choudhry</a:t>
            </a:r>
          </a:p>
          <a:p>
            <a:pPr rtl="0"/>
            <a:r>
              <a:rPr lang="en-GB" sz="2000" b="1" noProof="1"/>
              <a:t>Student Number:</a:t>
            </a:r>
            <a:r>
              <a:rPr lang="en-GB" sz="2000" noProof="1"/>
              <a:t> 2220771</a:t>
            </a:r>
          </a:p>
          <a:p>
            <a:pPr rtl="0"/>
            <a:r>
              <a:rPr lang="en-GB" sz="2000" b="1" noProof="1">
                <a:latin typeface="Segoe UI" panose="020B0502040204020203" pitchFamily="34" charset="0"/>
              </a:rPr>
              <a:t>Module Code: </a:t>
            </a:r>
            <a:r>
              <a:rPr lang="en-GB" sz="2000" noProof="1">
                <a:latin typeface="Segoe UI" panose="020B0502040204020203" pitchFamily="34" charset="0"/>
              </a:rPr>
              <a:t>BMHP6030</a:t>
            </a:r>
          </a:p>
          <a:p>
            <a:pPr rtl="0"/>
            <a:r>
              <a:rPr lang="en-GB" sz="2000" b="1" noProof="1"/>
              <a:t>Component 1: </a:t>
            </a:r>
            <a:r>
              <a:rPr lang="en-GB" sz="2000" noProof="1"/>
              <a:t>Presentation</a:t>
            </a:r>
          </a:p>
          <a:p>
            <a:pPr rtl="0"/>
            <a:r>
              <a:rPr lang="en-GB" sz="2000" b="1" noProof="1">
                <a:latin typeface="Segoe UI" panose="020B0502040204020203" pitchFamily="34" charset="0"/>
              </a:rPr>
              <a:t>Lecturer:</a:t>
            </a:r>
            <a:r>
              <a:rPr lang="en-GB" sz="2000" noProof="1">
                <a:latin typeface="Segoe UI" panose="020B0502040204020203" pitchFamily="34" charset="0"/>
              </a:rPr>
              <a:t> Parese Ahmed</a:t>
            </a:r>
          </a:p>
        </p:txBody>
      </p:sp>
      <p:pic>
        <p:nvPicPr>
          <p:cNvPr id="4" name="Picture 3">
            <a:extLst>
              <a:ext uri="{FF2B5EF4-FFF2-40B4-BE49-F238E27FC236}">
                <a16:creationId xmlns:a16="http://schemas.microsoft.com/office/drawing/2014/main" id="{29E5A897-C12E-2946-0927-D9E8A632433B}"/>
              </a:ext>
            </a:extLst>
          </p:cNvPr>
          <p:cNvPicPr>
            <a:picLocks noChangeAspect="1"/>
          </p:cNvPicPr>
          <p:nvPr/>
        </p:nvPicPr>
        <p:blipFill>
          <a:blip r:embed="rId3"/>
          <a:stretch>
            <a:fillRect/>
          </a:stretch>
        </p:blipFill>
        <p:spPr>
          <a:xfrm>
            <a:off x="467903" y="2966911"/>
            <a:ext cx="5254024" cy="2937162"/>
          </a:xfrm>
          <a:prstGeom prst="rect">
            <a:avLst/>
          </a:prstGeom>
        </p:spPr>
      </p:pic>
    </p:spTree>
    <p:extLst>
      <p:ext uri="{BB962C8B-B14F-4D97-AF65-F5344CB8AC3E}">
        <p14:creationId xmlns:p14="http://schemas.microsoft.com/office/powerpoint/2010/main" val="3419770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855" y="349447"/>
            <a:ext cx="6934201" cy="965477"/>
          </a:xfrm>
        </p:spPr>
        <p:txBody>
          <a:bodyPr rtlCol="0">
            <a:normAutofit/>
          </a:bodyPr>
          <a:lstStyle/>
          <a:p>
            <a:pPr rtl="0"/>
            <a:r>
              <a:rPr lang="en-GB" u="sng" noProof="1">
                <a:latin typeface="Segoe UI" panose="020B0502040204020203" pitchFamily="34" charset="0"/>
                <a:cs typeface="Segoe UI" panose="020B0502040204020203" pitchFamily="34" charset="0"/>
              </a:rPr>
              <a:t>Introduction</a:t>
            </a:r>
          </a:p>
        </p:txBody>
      </p:sp>
      <p:sp>
        <p:nvSpPr>
          <p:cNvPr id="3" name="Content Placeholder 2"/>
          <p:cNvSpPr>
            <a:spLocks noGrp="1"/>
          </p:cNvSpPr>
          <p:nvPr>
            <p:ph idx="1"/>
          </p:nvPr>
        </p:nvSpPr>
        <p:spPr>
          <a:xfrm>
            <a:off x="778407" y="1314924"/>
            <a:ext cx="4659867" cy="4821609"/>
          </a:xfrm>
        </p:spPr>
        <p:txBody>
          <a:bodyPr rtlCol="0">
            <a:normAutofit/>
          </a:bodyPr>
          <a:lstStyle/>
          <a:p>
            <a:pPr rtl="0"/>
            <a:endParaRPr lang="en-GB" b="1" noProof="1"/>
          </a:p>
          <a:p>
            <a:pPr marL="285750" indent="-285750" rtl="0">
              <a:buFont typeface="Wingdings" panose="05000000000000000000" pitchFamily="2" charset="2"/>
              <a:buChar char="q"/>
            </a:pPr>
            <a:r>
              <a:rPr lang="en-GB" b="1" noProof="1">
                <a:latin typeface="Segoe UI" panose="020B0502040204020203" pitchFamily="34" charset="0"/>
              </a:rPr>
              <a:t>Focus</a:t>
            </a:r>
            <a:r>
              <a:rPr lang="en-GB" noProof="1">
                <a:latin typeface="Segoe UI" panose="020B0502040204020203" pitchFamily="34" charset="0"/>
              </a:rPr>
              <a:t>: health, wellbeing, and sustainable development (SD).</a:t>
            </a:r>
          </a:p>
          <a:p>
            <a:pPr marL="285750" indent="-285750" rtl="0">
              <a:buFont typeface="Wingdings" panose="05000000000000000000" pitchFamily="2" charset="2"/>
              <a:buChar char="q"/>
            </a:pPr>
            <a:r>
              <a:rPr lang="en-GB" b="1" noProof="1">
                <a:latin typeface="Segoe UI" panose="020B0502040204020203" pitchFamily="34" charset="0"/>
              </a:rPr>
              <a:t>Why important: </a:t>
            </a:r>
            <a:r>
              <a:rPr lang="en-GB" noProof="1">
                <a:latin typeface="Segoe UI" panose="020B0502040204020203" pitchFamily="34" charset="0"/>
              </a:rPr>
              <a:t>central to global and UK health policy (WHO, 2020; UN, 2015).</a:t>
            </a:r>
          </a:p>
          <a:p>
            <a:pPr marL="285750" indent="-285750" rtl="0">
              <a:buFont typeface="Wingdings" panose="05000000000000000000" pitchFamily="2" charset="2"/>
              <a:buChar char="q"/>
            </a:pPr>
            <a:r>
              <a:rPr lang="en-GB" b="1" noProof="1">
                <a:latin typeface="Segoe UI" panose="020B0502040204020203" pitchFamily="34" charset="0"/>
              </a:rPr>
              <a:t>Aim:</a:t>
            </a:r>
            <a:r>
              <a:rPr lang="en-GB" noProof="1">
                <a:latin typeface="Segoe UI" panose="020B0502040204020203" pitchFamily="34" charset="0"/>
              </a:rPr>
              <a:t> explore how concepts, theories, and policies shape health &amp; social care.</a:t>
            </a:r>
          </a:p>
          <a:p>
            <a:pPr marL="285750" indent="-285750" rtl="0">
              <a:buFont typeface="Wingdings" panose="05000000000000000000" pitchFamily="2" charset="2"/>
              <a:buChar char="q"/>
            </a:pPr>
            <a:r>
              <a:rPr lang="en-GB" b="1" noProof="1">
                <a:latin typeface="Segoe UI" panose="020B0502040204020203" pitchFamily="34" charset="0"/>
              </a:rPr>
              <a:t>Structure: </a:t>
            </a:r>
            <a:r>
              <a:rPr lang="en-GB" noProof="1">
                <a:latin typeface="Segoe UI" panose="020B0502040204020203" pitchFamily="34" charset="0"/>
              </a:rPr>
              <a:t>definitions, theories, SDGs, policy &amp; governance, service delivery, case study, equity, conclusion.</a:t>
            </a:r>
          </a:p>
        </p:txBody>
      </p:sp>
      <p:pic>
        <p:nvPicPr>
          <p:cNvPr id="4" name="Picture 3">
            <a:extLst>
              <a:ext uri="{FF2B5EF4-FFF2-40B4-BE49-F238E27FC236}">
                <a16:creationId xmlns:a16="http://schemas.microsoft.com/office/drawing/2014/main" id="{C9993125-718E-9341-E0EA-3C14FB7F3998}"/>
              </a:ext>
            </a:extLst>
          </p:cNvPr>
          <p:cNvPicPr>
            <a:picLocks noChangeAspect="1"/>
          </p:cNvPicPr>
          <p:nvPr/>
        </p:nvPicPr>
        <p:blipFill>
          <a:blip r:embed="rId3"/>
          <a:stretch>
            <a:fillRect/>
          </a:stretch>
        </p:blipFill>
        <p:spPr>
          <a:xfrm>
            <a:off x="6901313" y="1097280"/>
            <a:ext cx="4512279" cy="4086726"/>
          </a:xfrm>
          <a:prstGeom prst="rect">
            <a:avLst/>
          </a:prstGeom>
        </p:spPr>
      </p:pic>
      <p:sp>
        <p:nvSpPr>
          <p:cNvPr id="7" name="TextBox 6">
            <a:extLst>
              <a:ext uri="{FF2B5EF4-FFF2-40B4-BE49-F238E27FC236}">
                <a16:creationId xmlns:a16="http://schemas.microsoft.com/office/drawing/2014/main" id="{E01BA347-71B6-2592-488F-9FEF950D8412}"/>
              </a:ext>
            </a:extLst>
          </p:cNvPr>
          <p:cNvSpPr txBox="1"/>
          <p:nvPr/>
        </p:nvSpPr>
        <p:spPr>
          <a:xfrm>
            <a:off x="9780141" y="5184006"/>
            <a:ext cx="1841052" cy="261610"/>
          </a:xfrm>
          <a:prstGeom prst="rect">
            <a:avLst/>
          </a:prstGeom>
          <a:noFill/>
        </p:spPr>
        <p:txBody>
          <a:bodyPr wrap="square">
            <a:spAutoFit/>
          </a:bodyPr>
          <a:lstStyle/>
          <a:p>
            <a:r>
              <a:rPr lang="en-GB" sz="1100" dirty="0"/>
              <a:t>(Ufl.edu, 2024)</a:t>
            </a:r>
          </a:p>
        </p:txBody>
      </p:sp>
    </p:spTree>
    <p:extLst>
      <p:ext uri="{BB962C8B-B14F-4D97-AF65-F5344CB8AC3E}">
        <p14:creationId xmlns:p14="http://schemas.microsoft.com/office/powerpoint/2010/main" val="231666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66394-CEC8-B176-4B8B-A6D1E9C7363D}"/>
              </a:ext>
            </a:extLst>
          </p:cNvPr>
          <p:cNvSpPr>
            <a:spLocks noGrp="1"/>
          </p:cNvSpPr>
          <p:nvPr>
            <p:ph type="ctrTitle"/>
          </p:nvPr>
        </p:nvSpPr>
        <p:spPr>
          <a:xfrm>
            <a:off x="583091" y="548975"/>
            <a:ext cx="4971618" cy="2033753"/>
          </a:xfrm>
        </p:spPr>
        <p:txBody>
          <a:bodyPr anchor="ctr">
            <a:normAutofit/>
          </a:bodyPr>
          <a:lstStyle/>
          <a:p>
            <a:r>
              <a:rPr lang="en-GB" sz="4000" u="sng" dirty="0"/>
              <a:t>Definition &amp; Key concepts</a:t>
            </a:r>
          </a:p>
        </p:txBody>
      </p:sp>
      <p:sp>
        <p:nvSpPr>
          <p:cNvPr id="3" name="Content Placeholder 2">
            <a:extLst>
              <a:ext uri="{FF2B5EF4-FFF2-40B4-BE49-F238E27FC236}">
                <a16:creationId xmlns:a16="http://schemas.microsoft.com/office/drawing/2014/main" id="{513E36EF-5D45-9ED3-C001-30CDDBDCE17E}"/>
              </a:ext>
            </a:extLst>
          </p:cNvPr>
          <p:cNvSpPr>
            <a:spLocks noGrp="1"/>
          </p:cNvSpPr>
          <p:nvPr>
            <p:ph type="subTitle" idx="1"/>
          </p:nvPr>
        </p:nvSpPr>
        <p:spPr>
          <a:xfrm>
            <a:off x="6532360" y="749508"/>
            <a:ext cx="4984220" cy="5121308"/>
          </a:xfrm>
        </p:spPr>
        <p:txBody>
          <a:bodyPr anchor="ctr">
            <a:normAutofit/>
          </a:bodyPr>
          <a:lstStyle/>
          <a:p>
            <a:pPr marL="285750" indent="-285750">
              <a:buFont typeface="Wingdings" panose="05000000000000000000" pitchFamily="2" charset="2"/>
              <a:buChar char="q"/>
            </a:pPr>
            <a:r>
              <a:rPr lang="en-GB" b="1" dirty="0"/>
              <a:t>Health</a:t>
            </a:r>
            <a:r>
              <a:rPr lang="en-GB" dirty="0"/>
              <a:t> – Complete state of physical, mental, and social well-being, not just absence of disease (WHO, 2025).</a:t>
            </a:r>
          </a:p>
          <a:p>
            <a:pPr marL="285750" indent="-285750">
              <a:buFont typeface="Wingdings" panose="05000000000000000000" pitchFamily="2" charset="2"/>
              <a:buChar char="q"/>
            </a:pPr>
            <a:r>
              <a:rPr lang="en-GB" b="1" dirty="0"/>
              <a:t>Wellbeing</a:t>
            </a:r>
            <a:r>
              <a:rPr lang="en-GB" dirty="0"/>
              <a:t> – Holistic concept: subjective (life satisfaction, happiness) and objective (health, income, education) (Dodge et al., 2012).</a:t>
            </a:r>
          </a:p>
          <a:p>
            <a:pPr marL="285750" indent="-285750">
              <a:buFont typeface="Wingdings" panose="05000000000000000000" pitchFamily="2" charset="2"/>
              <a:buChar char="q"/>
            </a:pPr>
            <a:r>
              <a:rPr lang="en-GB" b="1" dirty="0"/>
              <a:t>Sustainable Development </a:t>
            </a:r>
            <a:r>
              <a:rPr lang="en-GB" dirty="0"/>
              <a:t>– Meeting present needs without compromising future generations (UN, 2015).</a:t>
            </a:r>
          </a:p>
          <a:p>
            <a:pPr marL="285750" indent="-285750">
              <a:buFont typeface="Wingdings" panose="05000000000000000000" pitchFamily="2" charset="2"/>
              <a:buChar char="q"/>
            </a:pPr>
            <a:r>
              <a:rPr lang="en-GB" b="1" dirty="0"/>
              <a:t>Importance</a:t>
            </a:r>
            <a:r>
              <a:rPr lang="en-GB" dirty="0"/>
              <a:t> – Central to modern health policy, aligned with Sustainable Development Goal 3 (WHO, 2022).</a:t>
            </a:r>
          </a:p>
          <a:p>
            <a:pPr marL="285750" indent="-285750">
              <a:buFont typeface="Wingdings" panose="05000000000000000000" pitchFamily="2" charset="2"/>
              <a:buChar char="q"/>
            </a:pPr>
            <a:r>
              <a:rPr lang="en-GB" b="1" dirty="0"/>
              <a:t>Link to Theory </a:t>
            </a:r>
            <a:r>
              <a:rPr lang="en-GB" dirty="0"/>
              <a:t>– Concepts underpin models like the Biopsychosocial and Ecological approaches (more detail later).</a:t>
            </a:r>
          </a:p>
          <a:p>
            <a:endParaRPr lang="en-GB" sz="1000" dirty="0"/>
          </a:p>
          <a:p>
            <a:endParaRPr lang="en-GB" sz="1000" dirty="0"/>
          </a:p>
        </p:txBody>
      </p:sp>
      <p:pic>
        <p:nvPicPr>
          <p:cNvPr id="4" name="Picture 3">
            <a:extLst>
              <a:ext uri="{FF2B5EF4-FFF2-40B4-BE49-F238E27FC236}">
                <a16:creationId xmlns:a16="http://schemas.microsoft.com/office/drawing/2014/main" id="{AEAF2C72-F65C-7FB9-58EB-F3CC82F02D4A}"/>
              </a:ext>
            </a:extLst>
          </p:cNvPr>
          <p:cNvPicPr>
            <a:picLocks noChangeAspect="1"/>
          </p:cNvPicPr>
          <p:nvPr/>
        </p:nvPicPr>
        <p:blipFill>
          <a:blip r:embed="rId2"/>
          <a:stretch>
            <a:fillRect/>
          </a:stretch>
        </p:blipFill>
        <p:spPr>
          <a:xfrm>
            <a:off x="1446415" y="2344190"/>
            <a:ext cx="3624349" cy="3301848"/>
          </a:xfrm>
          <a:prstGeom prst="rect">
            <a:avLst/>
          </a:prstGeom>
        </p:spPr>
      </p:pic>
      <p:sp>
        <p:nvSpPr>
          <p:cNvPr id="6" name="TextBox 5">
            <a:extLst>
              <a:ext uri="{FF2B5EF4-FFF2-40B4-BE49-F238E27FC236}">
                <a16:creationId xmlns:a16="http://schemas.microsoft.com/office/drawing/2014/main" id="{C909DC4A-6E5D-36D6-FCF0-D681ED1B672A}"/>
              </a:ext>
            </a:extLst>
          </p:cNvPr>
          <p:cNvSpPr txBox="1"/>
          <p:nvPr/>
        </p:nvSpPr>
        <p:spPr>
          <a:xfrm>
            <a:off x="3068900" y="5461372"/>
            <a:ext cx="1952540" cy="369332"/>
          </a:xfrm>
          <a:prstGeom prst="rect">
            <a:avLst/>
          </a:prstGeom>
          <a:noFill/>
        </p:spPr>
        <p:txBody>
          <a:bodyPr wrap="square">
            <a:spAutoFit/>
          </a:bodyPr>
          <a:lstStyle/>
          <a:p>
            <a:r>
              <a:rPr lang="en-GB" dirty="0"/>
              <a:t> </a:t>
            </a:r>
            <a:r>
              <a:rPr lang="en-GB" sz="1100" dirty="0"/>
              <a:t>(WHO, 2022)</a:t>
            </a:r>
          </a:p>
        </p:txBody>
      </p:sp>
    </p:spTree>
    <p:extLst>
      <p:ext uri="{BB962C8B-B14F-4D97-AF65-F5344CB8AC3E}">
        <p14:creationId xmlns:p14="http://schemas.microsoft.com/office/powerpoint/2010/main" val="1589780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770AF-4885-97A3-F325-8818A2E36774}"/>
              </a:ext>
            </a:extLst>
          </p:cNvPr>
          <p:cNvSpPr>
            <a:spLocks noGrp="1"/>
          </p:cNvSpPr>
          <p:nvPr>
            <p:ph type="title"/>
          </p:nvPr>
        </p:nvSpPr>
        <p:spPr>
          <a:xfrm>
            <a:off x="168952" y="138526"/>
            <a:ext cx="5548660" cy="965477"/>
          </a:xfrm>
        </p:spPr>
        <p:txBody>
          <a:bodyPr>
            <a:normAutofit/>
          </a:bodyPr>
          <a:lstStyle/>
          <a:p>
            <a:pPr algn="ctr"/>
            <a:r>
              <a:rPr lang="en-GB" u="sng" dirty="0">
                <a:latin typeface="Segoe UI" panose="020B0502040204020203" pitchFamily="34" charset="0"/>
                <a:cs typeface="Segoe UI" panose="020B0502040204020203" pitchFamily="34" charset="0"/>
              </a:rPr>
              <a:t>Theoretical Perspective</a:t>
            </a:r>
          </a:p>
        </p:txBody>
      </p:sp>
      <p:sp>
        <p:nvSpPr>
          <p:cNvPr id="5" name="TextBox 4">
            <a:extLst>
              <a:ext uri="{FF2B5EF4-FFF2-40B4-BE49-F238E27FC236}">
                <a16:creationId xmlns:a16="http://schemas.microsoft.com/office/drawing/2014/main" id="{09763E4B-8B8B-4A7C-6158-6F54FCC4D8CF}"/>
              </a:ext>
            </a:extLst>
          </p:cNvPr>
          <p:cNvSpPr txBox="1"/>
          <p:nvPr/>
        </p:nvSpPr>
        <p:spPr>
          <a:xfrm>
            <a:off x="415685" y="1645065"/>
            <a:ext cx="2971435" cy="738664"/>
          </a:xfrm>
          <a:prstGeom prst="rect">
            <a:avLst/>
          </a:prstGeom>
          <a:noFill/>
        </p:spPr>
        <p:txBody>
          <a:bodyPr wrap="square">
            <a:spAutoFit/>
          </a:bodyPr>
          <a:lstStyle/>
          <a:p>
            <a:r>
              <a:rPr lang="en-GB" sz="1400" b="1" dirty="0"/>
              <a:t>Biopsychosocial model </a:t>
            </a:r>
            <a:r>
              <a:rPr lang="en-GB" sz="1400" dirty="0"/>
              <a:t>– health shaped by biology, psychology, and society (Engel, 1977).</a:t>
            </a:r>
          </a:p>
        </p:txBody>
      </p:sp>
      <p:pic>
        <p:nvPicPr>
          <p:cNvPr id="6" name="Picture 5">
            <a:extLst>
              <a:ext uri="{FF2B5EF4-FFF2-40B4-BE49-F238E27FC236}">
                <a16:creationId xmlns:a16="http://schemas.microsoft.com/office/drawing/2014/main" id="{957229E7-F57F-E755-5537-46EF13CE2BC9}"/>
              </a:ext>
            </a:extLst>
          </p:cNvPr>
          <p:cNvPicPr>
            <a:picLocks noChangeAspect="1"/>
          </p:cNvPicPr>
          <p:nvPr/>
        </p:nvPicPr>
        <p:blipFill>
          <a:blip r:embed="rId2"/>
          <a:stretch>
            <a:fillRect/>
          </a:stretch>
        </p:blipFill>
        <p:spPr>
          <a:xfrm>
            <a:off x="386733" y="2815848"/>
            <a:ext cx="2590751" cy="2223877"/>
          </a:xfrm>
          <a:prstGeom prst="rect">
            <a:avLst/>
          </a:prstGeom>
          <a:ln>
            <a:noFill/>
          </a:ln>
          <a:effectLst>
            <a:outerShdw blurRad="190500" algn="tl" rotWithShape="0">
              <a:srgbClr val="000000">
                <a:alpha val="70000"/>
              </a:srgbClr>
            </a:outerShdw>
          </a:effectLst>
        </p:spPr>
      </p:pic>
      <p:sp>
        <p:nvSpPr>
          <p:cNvPr id="8" name="TextBox 7">
            <a:extLst>
              <a:ext uri="{FF2B5EF4-FFF2-40B4-BE49-F238E27FC236}">
                <a16:creationId xmlns:a16="http://schemas.microsoft.com/office/drawing/2014/main" id="{070EF47D-F9BF-E08B-0530-E3E36D37C21E}"/>
              </a:ext>
            </a:extLst>
          </p:cNvPr>
          <p:cNvSpPr txBox="1"/>
          <p:nvPr/>
        </p:nvSpPr>
        <p:spPr>
          <a:xfrm>
            <a:off x="3289101" y="1717013"/>
            <a:ext cx="2563090" cy="738664"/>
          </a:xfrm>
          <a:prstGeom prst="rect">
            <a:avLst/>
          </a:prstGeom>
          <a:noFill/>
        </p:spPr>
        <p:txBody>
          <a:bodyPr wrap="square">
            <a:spAutoFit/>
          </a:bodyPr>
          <a:lstStyle/>
          <a:p>
            <a:r>
              <a:rPr lang="en-GB" sz="1400" b="1" dirty="0"/>
              <a:t>Ecological model </a:t>
            </a:r>
            <a:r>
              <a:rPr lang="en-GB" sz="1400" dirty="0"/>
              <a:t>– multiple layers influence wellbeing (Bronfenbrenner, 1979).</a:t>
            </a:r>
          </a:p>
        </p:txBody>
      </p:sp>
      <p:pic>
        <p:nvPicPr>
          <p:cNvPr id="9" name="Picture 8">
            <a:extLst>
              <a:ext uri="{FF2B5EF4-FFF2-40B4-BE49-F238E27FC236}">
                <a16:creationId xmlns:a16="http://schemas.microsoft.com/office/drawing/2014/main" id="{1BA78237-B7A0-D437-83D9-1A58E7F281BE}"/>
              </a:ext>
            </a:extLst>
          </p:cNvPr>
          <p:cNvPicPr>
            <a:picLocks noChangeAspect="1"/>
          </p:cNvPicPr>
          <p:nvPr/>
        </p:nvPicPr>
        <p:blipFill>
          <a:blip r:embed="rId3"/>
          <a:stretch>
            <a:fillRect/>
          </a:stretch>
        </p:blipFill>
        <p:spPr>
          <a:xfrm>
            <a:off x="3205943" y="2828560"/>
            <a:ext cx="2419830" cy="2223877"/>
          </a:xfrm>
          <a:prstGeom prst="rect">
            <a:avLst/>
          </a:prstGeom>
          <a:ln>
            <a:noFill/>
          </a:ln>
          <a:effectLst>
            <a:outerShdw blurRad="190500" algn="tl" rotWithShape="0">
              <a:srgbClr val="000000">
                <a:alpha val="70000"/>
              </a:srgbClr>
            </a:outerShdw>
          </a:effectLst>
        </p:spPr>
      </p:pic>
      <p:sp>
        <p:nvSpPr>
          <p:cNvPr id="11" name="TextBox 10">
            <a:extLst>
              <a:ext uri="{FF2B5EF4-FFF2-40B4-BE49-F238E27FC236}">
                <a16:creationId xmlns:a16="http://schemas.microsoft.com/office/drawing/2014/main" id="{6385438A-2CDA-7862-4D38-B808E3A4B09D}"/>
              </a:ext>
            </a:extLst>
          </p:cNvPr>
          <p:cNvSpPr txBox="1"/>
          <p:nvPr/>
        </p:nvSpPr>
        <p:spPr>
          <a:xfrm>
            <a:off x="5950210" y="1645065"/>
            <a:ext cx="2293245" cy="954107"/>
          </a:xfrm>
          <a:prstGeom prst="rect">
            <a:avLst/>
          </a:prstGeom>
          <a:noFill/>
        </p:spPr>
        <p:txBody>
          <a:bodyPr wrap="square">
            <a:spAutoFit/>
          </a:bodyPr>
          <a:lstStyle/>
          <a:p>
            <a:r>
              <a:rPr lang="en-GB" sz="1400" b="1" dirty="0"/>
              <a:t>Holistic model </a:t>
            </a:r>
            <a:r>
              <a:rPr lang="en-GB" sz="1400" dirty="0"/>
              <a:t>– whole-person care: physical, emotional, spiritual (WHO, 1986, 2025).</a:t>
            </a:r>
          </a:p>
        </p:txBody>
      </p:sp>
      <p:pic>
        <p:nvPicPr>
          <p:cNvPr id="12" name="Picture 11">
            <a:extLst>
              <a:ext uri="{FF2B5EF4-FFF2-40B4-BE49-F238E27FC236}">
                <a16:creationId xmlns:a16="http://schemas.microsoft.com/office/drawing/2014/main" id="{1D4E9F1E-71DB-3E39-FF69-6D0DE5302AAC}"/>
              </a:ext>
            </a:extLst>
          </p:cNvPr>
          <p:cNvPicPr>
            <a:picLocks noChangeAspect="1"/>
          </p:cNvPicPr>
          <p:nvPr/>
        </p:nvPicPr>
        <p:blipFill>
          <a:blip r:embed="rId4"/>
          <a:stretch>
            <a:fillRect/>
          </a:stretch>
        </p:blipFill>
        <p:spPr>
          <a:xfrm>
            <a:off x="5993669" y="2815847"/>
            <a:ext cx="2419830" cy="2223877"/>
          </a:xfrm>
          <a:prstGeom prst="rect">
            <a:avLst/>
          </a:prstGeom>
          <a:ln>
            <a:noFill/>
          </a:ln>
          <a:effectLst>
            <a:outerShdw blurRad="190500" algn="tl" rotWithShape="0">
              <a:srgbClr val="000000">
                <a:alpha val="70000"/>
              </a:srgbClr>
            </a:outerShdw>
          </a:effectLst>
        </p:spPr>
      </p:pic>
      <p:sp>
        <p:nvSpPr>
          <p:cNvPr id="13" name="TextBox 12">
            <a:extLst>
              <a:ext uri="{FF2B5EF4-FFF2-40B4-BE49-F238E27FC236}">
                <a16:creationId xmlns:a16="http://schemas.microsoft.com/office/drawing/2014/main" id="{4B2675BE-8F5E-D129-2C1B-622999E9137A}"/>
              </a:ext>
            </a:extLst>
          </p:cNvPr>
          <p:cNvSpPr txBox="1"/>
          <p:nvPr/>
        </p:nvSpPr>
        <p:spPr>
          <a:xfrm>
            <a:off x="7203584" y="5102512"/>
            <a:ext cx="1567459" cy="369332"/>
          </a:xfrm>
          <a:prstGeom prst="rect">
            <a:avLst/>
          </a:prstGeom>
          <a:noFill/>
        </p:spPr>
        <p:txBody>
          <a:bodyPr wrap="square" rtlCol="0">
            <a:spAutoFit/>
          </a:bodyPr>
          <a:lstStyle/>
          <a:p>
            <a:r>
              <a:rPr lang="en-GB" dirty="0"/>
              <a:t> </a:t>
            </a:r>
            <a:r>
              <a:rPr lang="en-GB" sz="1100" dirty="0"/>
              <a:t>(Lundell, 2023</a:t>
            </a:r>
            <a:r>
              <a:rPr lang="en-GB" dirty="0"/>
              <a:t>)</a:t>
            </a:r>
          </a:p>
        </p:txBody>
      </p:sp>
      <p:sp>
        <p:nvSpPr>
          <p:cNvPr id="15" name="TextBox 14">
            <a:extLst>
              <a:ext uri="{FF2B5EF4-FFF2-40B4-BE49-F238E27FC236}">
                <a16:creationId xmlns:a16="http://schemas.microsoft.com/office/drawing/2014/main" id="{6D34E63B-76AC-F983-C620-B6F8E9CFF349}"/>
              </a:ext>
            </a:extLst>
          </p:cNvPr>
          <p:cNvSpPr txBox="1"/>
          <p:nvPr/>
        </p:nvSpPr>
        <p:spPr>
          <a:xfrm>
            <a:off x="168951" y="5156373"/>
            <a:ext cx="3464901" cy="261610"/>
          </a:xfrm>
          <a:prstGeom prst="rect">
            <a:avLst/>
          </a:prstGeom>
          <a:noFill/>
        </p:spPr>
        <p:txBody>
          <a:bodyPr wrap="square">
            <a:spAutoFit/>
          </a:bodyPr>
          <a:lstStyle/>
          <a:p>
            <a:r>
              <a:rPr lang="en-GB" sz="1100" dirty="0"/>
              <a:t>(User Manual and Diagram Full List, 2024)</a:t>
            </a:r>
          </a:p>
        </p:txBody>
      </p:sp>
      <p:sp>
        <p:nvSpPr>
          <p:cNvPr id="17" name="TextBox 16">
            <a:extLst>
              <a:ext uri="{FF2B5EF4-FFF2-40B4-BE49-F238E27FC236}">
                <a16:creationId xmlns:a16="http://schemas.microsoft.com/office/drawing/2014/main" id="{E5F0A27A-C442-4C3F-6580-B4F59167B605}"/>
              </a:ext>
            </a:extLst>
          </p:cNvPr>
          <p:cNvSpPr txBox="1"/>
          <p:nvPr/>
        </p:nvSpPr>
        <p:spPr>
          <a:xfrm>
            <a:off x="8860858" y="1650716"/>
            <a:ext cx="2944409" cy="738664"/>
          </a:xfrm>
          <a:prstGeom prst="rect">
            <a:avLst/>
          </a:prstGeom>
          <a:noFill/>
        </p:spPr>
        <p:txBody>
          <a:bodyPr wrap="square">
            <a:spAutoFit/>
          </a:bodyPr>
          <a:lstStyle/>
          <a:p>
            <a:r>
              <a:rPr lang="en-GB" sz="1400" b="1" dirty="0"/>
              <a:t>Health Belief Model </a:t>
            </a:r>
            <a:r>
              <a:rPr lang="en-GB" sz="1400" dirty="0"/>
              <a:t>– explains health behaviours and prevention (Rosenstock, 1974).</a:t>
            </a:r>
          </a:p>
        </p:txBody>
      </p:sp>
      <p:pic>
        <p:nvPicPr>
          <p:cNvPr id="18" name="Picture 17">
            <a:extLst>
              <a:ext uri="{FF2B5EF4-FFF2-40B4-BE49-F238E27FC236}">
                <a16:creationId xmlns:a16="http://schemas.microsoft.com/office/drawing/2014/main" id="{BC51E791-E74F-B52A-7E60-20163C51BBF4}"/>
              </a:ext>
            </a:extLst>
          </p:cNvPr>
          <p:cNvPicPr>
            <a:picLocks noChangeAspect="1"/>
          </p:cNvPicPr>
          <p:nvPr/>
        </p:nvPicPr>
        <p:blipFill>
          <a:blip r:embed="rId5"/>
          <a:stretch>
            <a:fillRect/>
          </a:stretch>
        </p:blipFill>
        <p:spPr>
          <a:xfrm>
            <a:off x="8865798" y="2878635"/>
            <a:ext cx="2655975" cy="2223877"/>
          </a:xfrm>
          <a:prstGeom prst="rect">
            <a:avLst/>
          </a:prstGeom>
          <a:ln>
            <a:noFill/>
          </a:ln>
          <a:effectLst>
            <a:outerShdw blurRad="190500" algn="tl" rotWithShape="0">
              <a:srgbClr val="000000">
                <a:alpha val="70000"/>
              </a:srgbClr>
            </a:outerShdw>
          </a:effectLst>
        </p:spPr>
      </p:pic>
      <p:sp>
        <p:nvSpPr>
          <p:cNvPr id="20" name="TextBox 19">
            <a:extLst>
              <a:ext uri="{FF2B5EF4-FFF2-40B4-BE49-F238E27FC236}">
                <a16:creationId xmlns:a16="http://schemas.microsoft.com/office/drawing/2014/main" id="{192CEEAA-A78E-4FB1-9F94-7035532DC385}"/>
              </a:ext>
            </a:extLst>
          </p:cNvPr>
          <p:cNvSpPr txBox="1"/>
          <p:nvPr/>
        </p:nvSpPr>
        <p:spPr>
          <a:xfrm>
            <a:off x="10259042" y="5052437"/>
            <a:ext cx="1419762" cy="369332"/>
          </a:xfrm>
          <a:prstGeom prst="rect">
            <a:avLst/>
          </a:prstGeom>
          <a:noFill/>
        </p:spPr>
        <p:txBody>
          <a:bodyPr wrap="square">
            <a:spAutoFit/>
          </a:bodyPr>
          <a:lstStyle/>
          <a:p>
            <a:r>
              <a:rPr lang="en-GB" sz="1100" dirty="0"/>
              <a:t>(Chegg, 2022</a:t>
            </a:r>
            <a:r>
              <a:rPr lang="en-GB" dirty="0"/>
              <a:t>)</a:t>
            </a:r>
          </a:p>
        </p:txBody>
      </p:sp>
      <p:sp>
        <p:nvSpPr>
          <p:cNvPr id="22" name="TextBox 21">
            <a:extLst>
              <a:ext uri="{FF2B5EF4-FFF2-40B4-BE49-F238E27FC236}">
                <a16:creationId xmlns:a16="http://schemas.microsoft.com/office/drawing/2014/main" id="{751BBD5D-F591-E92C-3378-EB4BB821F2DB}"/>
              </a:ext>
            </a:extLst>
          </p:cNvPr>
          <p:cNvSpPr txBox="1"/>
          <p:nvPr/>
        </p:nvSpPr>
        <p:spPr>
          <a:xfrm>
            <a:off x="4297850" y="5102512"/>
            <a:ext cx="1419762" cy="369332"/>
          </a:xfrm>
          <a:prstGeom prst="rect">
            <a:avLst/>
          </a:prstGeom>
          <a:noFill/>
        </p:spPr>
        <p:txBody>
          <a:bodyPr wrap="square">
            <a:spAutoFit/>
          </a:bodyPr>
          <a:lstStyle/>
          <a:p>
            <a:r>
              <a:rPr lang="en-GB" dirty="0"/>
              <a:t> </a:t>
            </a:r>
            <a:r>
              <a:rPr lang="en-GB" sz="1100" dirty="0"/>
              <a:t>(</a:t>
            </a:r>
            <a:r>
              <a:rPr lang="en-GB" sz="1100" dirty="0" err="1"/>
              <a:t>Trb</a:t>
            </a:r>
            <a:r>
              <a:rPr lang="en-GB" sz="1100" dirty="0"/>
              <a:t> , 2016)</a:t>
            </a:r>
          </a:p>
        </p:txBody>
      </p:sp>
    </p:spTree>
    <p:extLst>
      <p:ext uri="{BB962C8B-B14F-4D97-AF65-F5344CB8AC3E}">
        <p14:creationId xmlns:p14="http://schemas.microsoft.com/office/powerpoint/2010/main" val="3154078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F6E96-DA86-43C2-200A-DC088A26A2EE}"/>
              </a:ext>
            </a:extLst>
          </p:cNvPr>
          <p:cNvSpPr>
            <a:spLocks noGrp="1"/>
          </p:cNvSpPr>
          <p:nvPr>
            <p:ph type="title"/>
          </p:nvPr>
        </p:nvSpPr>
        <p:spPr>
          <a:xfrm>
            <a:off x="838200" y="365125"/>
            <a:ext cx="10515600" cy="1325563"/>
          </a:xfrm>
        </p:spPr>
        <p:txBody>
          <a:bodyPr anchor="ctr">
            <a:normAutofit/>
          </a:bodyPr>
          <a:lstStyle/>
          <a:p>
            <a:r>
              <a:rPr lang="en-GB" u="sng" dirty="0">
                <a:latin typeface="+mn-lt"/>
              </a:rPr>
              <a:t>Integration – What is SDG?</a:t>
            </a:r>
          </a:p>
        </p:txBody>
      </p:sp>
      <p:sp>
        <p:nvSpPr>
          <p:cNvPr id="3" name="Content Placeholder 2">
            <a:extLst>
              <a:ext uri="{FF2B5EF4-FFF2-40B4-BE49-F238E27FC236}">
                <a16:creationId xmlns:a16="http://schemas.microsoft.com/office/drawing/2014/main" id="{ABB3306F-1DAB-D48C-EABA-BFAE71591BAE}"/>
              </a:ext>
            </a:extLst>
          </p:cNvPr>
          <p:cNvSpPr>
            <a:spLocks noGrp="1"/>
          </p:cNvSpPr>
          <p:nvPr>
            <p:ph idx="1"/>
          </p:nvPr>
        </p:nvSpPr>
        <p:spPr>
          <a:xfrm>
            <a:off x="838200" y="1828802"/>
            <a:ext cx="5697510" cy="4257984"/>
          </a:xfrm>
        </p:spPr>
        <p:txBody>
          <a:bodyPr>
            <a:normAutofit lnSpcReduction="10000"/>
          </a:bodyPr>
          <a:lstStyle/>
          <a:p>
            <a:pPr algn="ctr">
              <a:lnSpc>
                <a:spcPct val="100000"/>
              </a:lnSpc>
            </a:pPr>
            <a:r>
              <a:rPr lang="en-GB" sz="1600" dirty="0"/>
              <a:t>The SDGs are a global framework launched by the UN in 2015 to promote peace, prosperity, health, and sustainability.</a:t>
            </a:r>
          </a:p>
          <a:p>
            <a:pPr>
              <a:lnSpc>
                <a:spcPct val="100000"/>
              </a:lnSpc>
            </a:pPr>
            <a:r>
              <a:rPr lang="en-GB" sz="1600" u="sng" dirty="0"/>
              <a:t>Sustainable Development Goals (SDGs)</a:t>
            </a:r>
          </a:p>
          <a:p>
            <a:pPr marL="285750" indent="-285750">
              <a:lnSpc>
                <a:spcPct val="100000"/>
              </a:lnSpc>
              <a:buFont typeface="Wingdings" panose="05000000000000000000" pitchFamily="2" charset="2"/>
              <a:buChar char="q"/>
            </a:pPr>
            <a:r>
              <a:rPr lang="en-GB" sz="1600" dirty="0"/>
              <a:t>Adopted in 2015: 17 global goals for peace, prosperity &amp; sustainability (UN, 2015).</a:t>
            </a:r>
          </a:p>
          <a:p>
            <a:pPr marL="285750" indent="-285750">
              <a:lnSpc>
                <a:spcPct val="100000"/>
              </a:lnSpc>
              <a:buFont typeface="Wingdings" panose="05000000000000000000" pitchFamily="2" charset="2"/>
              <a:buChar char="q"/>
            </a:pPr>
            <a:r>
              <a:rPr lang="en-GB" sz="1600" dirty="0"/>
              <a:t>Provide a framework for addressing global challenges – health, poverty, inequality, and climate.</a:t>
            </a:r>
          </a:p>
          <a:p>
            <a:pPr marL="285750" indent="-285750">
              <a:lnSpc>
                <a:spcPct val="100000"/>
              </a:lnSpc>
              <a:buFont typeface="Wingdings" panose="05000000000000000000" pitchFamily="2" charset="2"/>
              <a:buChar char="q"/>
            </a:pPr>
            <a:r>
              <a:rPr lang="en-GB" sz="1600" dirty="0"/>
              <a:t>Countries align policies to SDGs to improve public services (WHO, 2021).</a:t>
            </a:r>
          </a:p>
          <a:p>
            <a:pPr marL="285750" indent="-285750">
              <a:lnSpc>
                <a:spcPct val="100000"/>
              </a:lnSpc>
              <a:buFont typeface="Wingdings" panose="05000000000000000000" pitchFamily="2" charset="2"/>
              <a:buChar char="q"/>
            </a:pPr>
            <a:r>
              <a:rPr lang="en-GB" sz="1600" dirty="0"/>
              <a:t>SDGs promote integrated action: health, wellbeing &amp; sustainability are interdependent (Eisenmenger et al., 2020).</a:t>
            </a:r>
          </a:p>
          <a:p>
            <a:pPr marL="285750" indent="-285750">
              <a:lnSpc>
                <a:spcPct val="100000"/>
              </a:lnSpc>
              <a:buFont typeface="Wingdings" panose="05000000000000000000" pitchFamily="2" charset="2"/>
              <a:buChar char="q"/>
            </a:pPr>
            <a:r>
              <a:rPr lang="en-GB" sz="1600" dirty="0"/>
              <a:t>Global collaboration: 193 UN Member States signed a commitment (United Nations, 2015).</a:t>
            </a:r>
          </a:p>
        </p:txBody>
      </p:sp>
      <p:pic>
        <p:nvPicPr>
          <p:cNvPr id="4" name="Picture 3">
            <a:extLst>
              <a:ext uri="{FF2B5EF4-FFF2-40B4-BE49-F238E27FC236}">
                <a16:creationId xmlns:a16="http://schemas.microsoft.com/office/drawing/2014/main" id="{0AFF5564-5CCA-CD2F-6334-0651F44221F2}"/>
              </a:ext>
            </a:extLst>
          </p:cNvPr>
          <p:cNvPicPr>
            <a:picLocks noChangeAspect="1"/>
          </p:cNvPicPr>
          <p:nvPr/>
        </p:nvPicPr>
        <p:blipFill>
          <a:blip r:embed="rId2"/>
          <a:srcRect l="12431" r="12257" b="1"/>
          <a:stretch>
            <a:fillRect/>
          </a:stretch>
        </p:blipFill>
        <p:spPr>
          <a:xfrm>
            <a:off x="7218701" y="1318357"/>
            <a:ext cx="4593547" cy="4257984"/>
          </a:xfrm>
          <a:prstGeom prst="rect">
            <a:avLst/>
          </a:prstGeom>
          <a:noFill/>
        </p:spPr>
      </p:pic>
      <p:sp>
        <p:nvSpPr>
          <p:cNvPr id="5" name="TextBox 4">
            <a:extLst>
              <a:ext uri="{FF2B5EF4-FFF2-40B4-BE49-F238E27FC236}">
                <a16:creationId xmlns:a16="http://schemas.microsoft.com/office/drawing/2014/main" id="{048D2474-86B1-AC5D-5867-32064DFA3B26}"/>
              </a:ext>
            </a:extLst>
          </p:cNvPr>
          <p:cNvSpPr txBox="1"/>
          <p:nvPr/>
        </p:nvSpPr>
        <p:spPr>
          <a:xfrm>
            <a:off x="10218975" y="5533048"/>
            <a:ext cx="1593273" cy="369332"/>
          </a:xfrm>
          <a:prstGeom prst="rect">
            <a:avLst/>
          </a:prstGeom>
          <a:noFill/>
        </p:spPr>
        <p:txBody>
          <a:bodyPr wrap="square" rtlCol="0">
            <a:spAutoFit/>
          </a:bodyPr>
          <a:lstStyle/>
          <a:p>
            <a:pPr algn="ctr"/>
            <a:r>
              <a:rPr lang="en-GB" dirty="0"/>
              <a:t>(</a:t>
            </a:r>
            <a:r>
              <a:rPr lang="en-GB" sz="1200" dirty="0" err="1"/>
              <a:t>Freepik</a:t>
            </a:r>
            <a:r>
              <a:rPr lang="en-GB" sz="1200" dirty="0"/>
              <a:t>, 2025)</a:t>
            </a:r>
          </a:p>
        </p:txBody>
      </p:sp>
    </p:spTree>
    <p:extLst>
      <p:ext uri="{BB962C8B-B14F-4D97-AF65-F5344CB8AC3E}">
        <p14:creationId xmlns:p14="http://schemas.microsoft.com/office/powerpoint/2010/main" val="520858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530D6-A859-436D-11FE-541E74671968}"/>
              </a:ext>
            </a:extLst>
          </p:cNvPr>
          <p:cNvSpPr>
            <a:spLocks noGrp="1"/>
          </p:cNvSpPr>
          <p:nvPr>
            <p:ph type="title"/>
          </p:nvPr>
        </p:nvSpPr>
        <p:spPr>
          <a:xfrm>
            <a:off x="2445327" y="155484"/>
            <a:ext cx="6934201" cy="634225"/>
          </a:xfrm>
        </p:spPr>
        <p:txBody>
          <a:bodyPr>
            <a:noAutofit/>
          </a:bodyPr>
          <a:lstStyle/>
          <a:p>
            <a:pPr algn="ctr"/>
            <a:r>
              <a:rPr lang="en-GB" u="sng" dirty="0">
                <a:latin typeface="+mn-lt"/>
              </a:rPr>
              <a:t>What is SDG3?</a:t>
            </a:r>
          </a:p>
        </p:txBody>
      </p:sp>
      <p:sp>
        <p:nvSpPr>
          <p:cNvPr id="3" name="Content Placeholder 2">
            <a:extLst>
              <a:ext uri="{FF2B5EF4-FFF2-40B4-BE49-F238E27FC236}">
                <a16:creationId xmlns:a16="http://schemas.microsoft.com/office/drawing/2014/main" id="{D1051135-9126-60BB-FE65-51088EBEED25}"/>
              </a:ext>
            </a:extLst>
          </p:cNvPr>
          <p:cNvSpPr>
            <a:spLocks noGrp="1"/>
          </p:cNvSpPr>
          <p:nvPr>
            <p:ph idx="1"/>
          </p:nvPr>
        </p:nvSpPr>
        <p:spPr>
          <a:xfrm>
            <a:off x="5624944" y="1162525"/>
            <a:ext cx="6137565" cy="4947330"/>
          </a:xfrm>
        </p:spPr>
        <p:txBody>
          <a:bodyPr/>
          <a:lstStyle/>
          <a:p>
            <a:pPr algn="ctr"/>
            <a:r>
              <a:rPr lang="en-GB" sz="1600" dirty="0"/>
              <a:t>SDG 3 aims to ensure healthy lives and promote well-being for all at all ages.</a:t>
            </a:r>
          </a:p>
          <a:p>
            <a:pPr marL="285750" indent="-285750">
              <a:buFont typeface="Wingdings" panose="05000000000000000000" pitchFamily="2" charset="2"/>
              <a:buChar char="q"/>
            </a:pPr>
            <a:r>
              <a:rPr lang="en-GB" sz="1600" b="1" dirty="0"/>
              <a:t>Goal:</a:t>
            </a:r>
            <a:r>
              <a:rPr lang="en-GB" sz="1600" dirty="0"/>
              <a:t> ensure healthy lives and promote well-being for people of all ages (UN, 2015).</a:t>
            </a:r>
          </a:p>
          <a:p>
            <a:pPr marL="285750" indent="-285750">
              <a:buFont typeface="Wingdings" panose="05000000000000000000" pitchFamily="2" charset="2"/>
              <a:buChar char="q"/>
            </a:pPr>
            <a:r>
              <a:rPr lang="en-GB" sz="1600" b="1" dirty="0"/>
              <a:t>Focus areas: </a:t>
            </a:r>
            <a:r>
              <a:rPr lang="en-GB" sz="1600" dirty="0"/>
              <a:t>universal health coverage, reducing deaths, tackling major diseases, cutting inequalities (UN, 2020).</a:t>
            </a:r>
          </a:p>
          <a:p>
            <a:pPr marL="285750" indent="-285750">
              <a:buFont typeface="Wingdings" panose="05000000000000000000" pitchFamily="2" charset="2"/>
              <a:buChar char="q"/>
            </a:pPr>
            <a:r>
              <a:rPr lang="en-GB" sz="1600" b="1" dirty="0"/>
              <a:t>Global commitment: </a:t>
            </a:r>
            <a:r>
              <a:rPr lang="en-GB" sz="1600" dirty="0"/>
              <a:t>all 193 UN countries are working towards SDG 3.</a:t>
            </a:r>
          </a:p>
          <a:p>
            <a:pPr marL="285750" indent="-285750">
              <a:buFont typeface="Wingdings" panose="05000000000000000000" pitchFamily="2" charset="2"/>
              <a:buChar char="q"/>
            </a:pPr>
            <a:r>
              <a:rPr lang="en-GB" sz="1600" b="1" dirty="0"/>
              <a:t>UK: </a:t>
            </a:r>
            <a:r>
              <a:rPr lang="en-GB" sz="1600" dirty="0"/>
              <a:t>NHS Long-Term Plan links strongly to prevention and equity (NHS England, 2019).</a:t>
            </a:r>
          </a:p>
          <a:p>
            <a:pPr marL="285750" indent="-285750">
              <a:buFont typeface="Wingdings" panose="05000000000000000000" pitchFamily="2" charset="2"/>
              <a:buChar char="q"/>
            </a:pPr>
            <a:r>
              <a:rPr lang="en-GB" sz="1600" b="1" dirty="0"/>
              <a:t>Norway &amp; Sweden: </a:t>
            </a:r>
            <a:r>
              <a:rPr lang="en-GB" sz="1600" dirty="0"/>
              <a:t>strong focus on preventive care and fairness in access (OECD, 2021).</a:t>
            </a:r>
          </a:p>
          <a:p>
            <a:pPr marL="285750" indent="-285750">
              <a:buFont typeface="Wingdings" panose="05000000000000000000" pitchFamily="2" charset="2"/>
              <a:buChar char="q"/>
            </a:pPr>
            <a:r>
              <a:rPr lang="en-GB" sz="1600" b="1" dirty="0"/>
              <a:t>Why it matters: </a:t>
            </a:r>
            <a:r>
              <a:rPr lang="en-GB" sz="1600" dirty="0"/>
              <a:t>brings together health, wellbeing, and sustainability to build stronger care systems.</a:t>
            </a:r>
          </a:p>
        </p:txBody>
      </p:sp>
      <p:sp>
        <p:nvSpPr>
          <p:cNvPr id="5" name="TextBox 4">
            <a:extLst>
              <a:ext uri="{FF2B5EF4-FFF2-40B4-BE49-F238E27FC236}">
                <a16:creationId xmlns:a16="http://schemas.microsoft.com/office/drawing/2014/main" id="{EBDE5854-7EFE-90BC-C7C9-D1F9D2EF006F}"/>
              </a:ext>
            </a:extLst>
          </p:cNvPr>
          <p:cNvSpPr txBox="1"/>
          <p:nvPr/>
        </p:nvSpPr>
        <p:spPr>
          <a:xfrm>
            <a:off x="3096490" y="5047737"/>
            <a:ext cx="1808018" cy="276999"/>
          </a:xfrm>
          <a:prstGeom prst="rect">
            <a:avLst/>
          </a:prstGeom>
          <a:noFill/>
        </p:spPr>
        <p:txBody>
          <a:bodyPr wrap="square" rtlCol="0">
            <a:spAutoFit/>
          </a:bodyPr>
          <a:lstStyle/>
          <a:p>
            <a:r>
              <a:rPr lang="en-GB" sz="1200"/>
              <a:t>(United Nations, 2025)</a:t>
            </a:r>
            <a:endParaRPr lang="en-GB" sz="1200" dirty="0"/>
          </a:p>
        </p:txBody>
      </p:sp>
      <p:pic>
        <p:nvPicPr>
          <p:cNvPr id="6" name="Picture 5">
            <a:extLst>
              <a:ext uri="{FF2B5EF4-FFF2-40B4-BE49-F238E27FC236}">
                <a16:creationId xmlns:a16="http://schemas.microsoft.com/office/drawing/2014/main" id="{51BA19A2-6717-BB8E-6CAD-1AFC3488F816}"/>
              </a:ext>
            </a:extLst>
          </p:cNvPr>
          <p:cNvPicPr>
            <a:picLocks noChangeAspect="1"/>
          </p:cNvPicPr>
          <p:nvPr/>
        </p:nvPicPr>
        <p:blipFill>
          <a:blip r:embed="rId2"/>
          <a:stretch>
            <a:fillRect/>
          </a:stretch>
        </p:blipFill>
        <p:spPr>
          <a:xfrm>
            <a:off x="793229" y="1298947"/>
            <a:ext cx="3748790" cy="3748790"/>
          </a:xfrm>
          <a:prstGeom prst="rect">
            <a:avLst/>
          </a:prstGeom>
        </p:spPr>
      </p:pic>
    </p:spTree>
    <p:extLst>
      <p:ext uri="{BB962C8B-B14F-4D97-AF65-F5344CB8AC3E}">
        <p14:creationId xmlns:p14="http://schemas.microsoft.com/office/powerpoint/2010/main" val="304659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2C769-31A2-115B-2C6D-D0D89709B276}"/>
              </a:ext>
            </a:extLst>
          </p:cNvPr>
          <p:cNvSpPr>
            <a:spLocks noGrp="1"/>
          </p:cNvSpPr>
          <p:nvPr>
            <p:ph type="title"/>
          </p:nvPr>
        </p:nvSpPr>
        <p:spPr>
          <a:xfrm>
            <a:off x="2459181" y="307884"/>
            <a:ext cx="6934201" cy="965477"/>
          </a:xfrm>
        </p:spPr>
        <p:txBody>
          <a:bodyPr>
            <a:normAutofit/>
          </a:bodyPr>
          <a:lstStyle/>
          <a:p>
            <a:pPr algn="ctr"/>
            <a:r>
              <a:rPr lang="en-GB" u="sng" dirty="0">
                <a:latin typeface="+mn-lt"/>
              </a:rPr>
              <a:t>Policy &amp; Governance</a:t>
            </a:r>
          </a:p>
        </p:txBody>
      </p:sp>
      <p:sp>
        <p:nvSpPr>
          <p:cNvPr id="3" name="Content Placeholder 2">
            <a:extLst>
              <a:ext uri="{FF2B5EF4-FFF2-40B4-BE49-F238E27FC236}">
                <a16:creationId xmlns:a16="http://schemas.microsoft.com/office/drawing/2014/main" id="{F883C90A-0D0D-3315-40E9-12904B774422}"/>
              </a:ext>
            </a:extLst>
          </p:cNvPr>
          <p:cNvSpPr>
            <a:spLocks noGrp="1"/>
          </p:cNvSpPr>
          <p:nvPr>
            <p:ph idx="1"/>
          </p:nvPr>
        </p:nvSpPr>
        <p:spPr>
          <a:xfrm>
            <a:off x="838201" y="1273361"/>
            <a:ext cx="5992090" cy="4039617"/>
          </a:xfrm>
        </p:spPr>
        <p:txBody>
          <a:bodyPr>
            <a:noAutofit/>
          </a:bodyPr>
          <a:lstStyle/>
          <a:p>
            <a:pPr algn="ctr"/>
            <a:r>
              <a:rPr lang="en-GB" u="sng" dirty="0"/>
              <a:t>Policies and Governance in Health and Social Care</a:t>
            </a:r>
          </a:p>
          <a:p>
            <a:pPr marL="285750" indent="-285750">
              <a:buFont typeface="Wingdings" panose="05000000000000000000" pitchFamily="2" charset="2"/>
              <a:buChar char="q"/>
            </a:pPr>
            <a:r>
              <a:rPr lang="en-GB" b="1" dirty="0"/>
              <a:t>Global policy </a:t>
            </a:r>
            <a:r>
              <a:rPr lang="en-GB" dirty="0"/>
              <a:t>– WHO Health in All Policies (WHO, 2014).</a:t>
            </a:r>
          </a:p>
          <a:p>
            <a:pPr marL="285750" indent="-285750">
              <a:buFont typeface="Wingdings" panose="05000000000000000000" pitchFamily="2" charset="2"/>
              <a:buChar char="q"/>
            </a:pPr>
            <a:r>
              <a:rPr lang="en-GB" b="1" dirty="0"/>
              <a:t>National strategy </a:t>
            </a:r>
            <a:r>
              <a:rPr lang="en-GB" dirty="0"/>
              <a:t>– NHS Long-Term Plan: prevention &amp; reducing inequalities (NHS England, 2019).</a:t>
            </a:r>
          </a:p>
          <a:p>
            <a:pPr marL="285750" indent="-285750">
              <a:buFont typeface="Wingdings" panose="05000000000000000000" pitchFamily="2" charset="2"/>
              <a:buChar char="q"/>
            </a:pPr>
            <a:r>
              <a:rPr lang="en-GB" b="1" dirty="0"/>
              <a:t>Legislation</a:t>
            </a:r>
            <a:r>
              <a:rPr lang="en-GB" dirty="0"/>
              <a:t> – Health and Social Care Act 2012; Care Act 2014.</a:t>
            </a:r>
          </a:p>
          <a:p>
            <a:pPr marL="285750" indent="-285750">
              <a:buFont typeface="Wingdings" panose="05000000000000000000" pitchFamily="2" charset="2"/>
              <a:buChar char="q"/>
            </a:pPr>
            <a:r>
              <a:rPr lang="en-GB" b="1" dirty="0"/>
              <a:t>Devolved nations </a:t>
            </a:r>
            <a:r>
              <a:rPr lang="en-GB" dirty="0"/>
              <a:t>– e.g., Wales: Wellbeing of Future Generations Act (2015).</a:t>
            </a:r>
          </a:p>
          <a:p>
            <a:pPr marL="285750" indent="-285750">
              <a:buFont typeface="Wingdings" panose="05000000000000000000" pitchFamily="2" charset="2"/>
              <a:buChar char="q"/>
            </a:pPr>
            <a:r>
              <a:rPr lang="en-GB" b="1" dirty="0"/>
              <a:t>Influences</a:t>
            </a:r>
            <a:r>
              <a:rPr lang="en-GB" dirty="0"/>
              <a:t> – Media, ideology, and social values shape policy priorities.</a:t>
            </a:r>
          </a:p>
          <a:p>
            <a:pPr marL="285750" indent="-285750">
              <a:buFont typeface="Wingdings" panose="05000000000000000000" pitchFamily="2" charset="2"/>
              <a:buChar char="q"/>
            </a:pPr>
            <a:r>
              <a:rPr lang="en-GB" b="1" dirty="0"/>
              <a:t>Impact </a:t>
            </a:r>
            <a:r>
              <a:rPr lang="en-GB" dirty="0"/>
              <a:t>– Policies informed by models of health (biopsychosocial, ecological, holistic).</a:t>
            </a:r>
          </a:p>
        </p:txBody>
      </p:sp>
      <p:pic>
        <p:nvPicPr>
          <p:cNvPr id="5" name="Picture 4" descr="A black background with a black square&#10;&#10;AI-generated content may be incorrect.">
            <a:extLst>
              <a:ext uri="{FF2B5EF4-FFF2-40B4-BE49-F238E27FC236}">
                <a16:creationId xmlns:a16="http://schemas.microsoft.com/office/drawing/2014/main" id="{C0DF29C0-D21B-7487-94DA-CADCD2E7B5E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68967" y="4759179"/>
            <a:ext cx="2264728" cy="1564598"/>
          </a:xfrm>
          <a:prstGeom prst="rect">
            <a:avLst/>
          </a:prstGeom>
        </p:spPr>
      </p:pic>
      <p:pic>
        <p:nvPicPr>
          <p:cNvPr id="8" name="Picture 7" descr="A blue and white logo&#10;&#10;AI-generated content may be incorrect.">
            <a:extLst>
              <a:ext uri="{FF2B5EF4-FFF2-40B4-BE49-F238E27FC236}">
                <a16:creationId xmlns:a16="http://schemas.microsoft.com/office/drawing/2014/main" id="{09771E58-FD40-E9CB-F982-236C4F1CF5B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969394" y="2605706"/>
            <a:ext cx="2847975" cy="1619250"/>
          </a:xfrm>
          <a:prstGeom prst="rect">
            <a:avLst/>
          </a:prstGeom>
        </p:spPr>
      </p:pic>
      <p:sp>
        <p:nvSpPr>
          <p:cNvPr id="9" name="TextBox 8">
            <a:extLst>
              <a:ext uri="{FF2B5EF4-FFF2-40B4-BE49-F238E27FC236}">
                <a16:creationId xmlns:a16="http://schemas.microsoft.com/office/drawing/2014/main" id="{F36B20ED-8FB5-C484-C50C-C44672566BE8}"/>
              </a:ext>
            </a:extLst>
          </p:cNvPr>
          <p:cNvSpPr txBox="1"/>
          <p:nvPr/>
        </p:nvSpPr>
        <p:spPr>
          <a:xfrm>
            <a:off x="9801880" y="3837472"/>
            <a:ext cx="2847975" cy="230832"/>
          </a:xfrm>
          <a:prstGeom prst="rect">
            <a:avLst/>
          </a:prstGeom>
          <a:noFill/>
        </p:spPr>
        <p:txBody>
          <a:bodyPr wrap="square" rtlCol="0">
            <a:spAutoFit/>
          </a:bodyPr>
          <a:lstStyle/>
          <a:p>
            <a:r>
              <a:rPr lang="en-GB" sz="900" dirty="0"/>
              <a:t>(NHS, 2025)</a:t>
            </a:r>
          </a:p>
        </p:txBody>
      </p:sp>
      <p:pic>
        <p:nvPicPr>
          <p:cNvPr id="10" name="Picture 9">
            <a:extLst>
              <a:ext uri="{FF2B5EF4-FFF2-40B4-BE49-F238E27FC236}">
                <a16:creationId xmlns:a16="http://schemas.microsoft.com/office/drawing/2014/main" id="{7A4EB2C4-5DC4-EB7C-06A1-5912542E189F}"/>
              </a:ext>
            </a:extLst>
          </p:cNvPr>
          <p:cNvPicPr>
            <a:picLocks noChangeAspect="1"/>
          </p:cNvPicPr>
          <p:nvPr/>
        </p:nvPicPr>
        <p:blipFill>
          <a:blip r:embed="rId6"/>
          <a:stretch>
            <a:fillRect/>
          </a:stretch>
        </p:blipFill>
        <p:spPr>
          <a:xfrm>
            <a:off x="8288593" y="467427"/>
            <a:ext cx="3645102" cy="1981200"/>
          </a:xfrm>
          <a:prstGeom prst="rect">
            <a:avLst/>
          </a:prstGeom>
        </p:spPr>
      </p:pic>
      <p:sp>
        <p:nvSpPr>
          <p:cNvPr id="12" name="TextBox 11">
            <a:extLst>
              <a:ext uri="{FF2B5EF4-FFF2-40B4-BE49-F238E27FC236}">
                <a16:creationId xmlns:a16="http://schemas.microsoft.com/office/drawing/2014/main" id="{28B00921-8FB8-2DA4-F6C3-70B506878AFE}"/>
              </a:ext>
            </a:extLst>
          </p:cNvPr>
          <p:cNvSpPr txBox="1"/>
          <p:nvPr/>
        </p:nvSpPr>
        <p:spPr>
          <a:xfrm>
            <a:off x="9393381" y="2153929"/>
            <a:ext cx="1832487" cy="369332"/>
          </a:xfrm>
          <a:prstGeom prst="rect">
            <a:avLst/>
          </a:prstGeom>
          <a:noFill/>
        </p:spPr>
        <p:txBody>
          <a:bodyPr wrap="square">
            <a:spAutoFit/>
          </a:bodyPr>
          <a:lstStyle/>
          <a:p>
            <a:r>
              <a:rPr lang="en-GB" dirty="0"/>
              <a:t> </a:t>
            </a:r>
            <a:r>
              <a:rPr lang="en-GB" sz="1050" dirty="0"/>
              <a:t>(Welsh Government, 2015</a:t>
            </a:r>
            <a:r>
              <a:rPr lang="en-GB" dirty="0"/>
              <a:t>)</a:t>
            </a:r>
          </a:p>
        </p:txBody>
      </p:sp>
      <p:sp>
        <p:nvSpPr>
          <p:cNvPr id="7" name="TextBox 6">
            <a:extLst>
              <a:ext uri="{FF2B5EF4-FFF2-40B4-BE49-F238E27FC236}">
                <a16:creationId xmlns:a16="http://schemas.microsoft.com/office/drawing/2014/main" id="{C4205E3D-A29D-FA53-BB9C-CD6420895326}"/>
              </a:ext>
            </a:extLst>
          </p:cNvPr>
          <p:cNvSpPr txBox="1"/>
          <p:nvPr/>
        </p:nvSpPr>
        <p:spPr>
          <a:xfrm>
            <a:off x="11045103" y="6390573"/>
            <a:ext cx="1331043" cy="261610"/>
          </a:xfrm>
          <a:prstGeom prst="rect">
            <a:avLst/>
          </a:prstGeom>
          <a:noFill/>
        </p:spPr>
        <p:txBody>
          <a:bodyPr wrap="square">
            <a:spAutoFit/>
          </a:bodyPr>
          <a:lstStyle/>
          <a:p>
            <a:r>
              <a:rPr lang="en-GB" sz="1100" dirty="0"/>
              <a:t>(</a:t>
            </a:r>
            <a:r>
              <a:rPr lang="en-GB" sz="1100" dirty="0" err="1"/>
              <a:t>sdgs</a:t>
            </a:r>
            <a:r>
              <a:rPr lang="en-GB" sz="1100" dirty="0"/>
              <a:t>, n.d.)</a:t>
            </a:r>
          </a:p>
        </p:txBody>
      </p:sp>
    </p:spTree>
    <p:extLst>
      <p:ext uri="{BB962C8B-B14F-4D97-AF65-F5344CB8AC3E}">
        <p14:creationId xmlns:p14="http://schemas.microsoft.com/office/powerpoint/2010/main" val="21647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90D973F-5972-060F-D1CD-DFB8BB6FEFD2}"/>
              </a:ext>
            </a:extLst>
          </p:cNvPr>
          <p:cNvPicPr>
            <a:picLocks noChangeAspect="1"/>
          </p:cNvPicPr>
          <p:nvPr/>
        </p:nvPicPr>
        <p:blipFill>
          <a:blip r:embed="rId2"/>
          <a:stretch>
            <a:fillRect/>
          </a:stretch>
        </p:blipFill>
        <p:spPr>
          <a:xfrm>
            <a:off x="280388" y="2095500"/>
            <a:ext cx="3594545" cy="2667000"/>
          </a:xfrm>
          <a:prstGeom prst="rect">
            <a:avLst/>
          </a:prstGeom>
        </p:spPr>
      </p:pic>
      <p:sp>
        <p:nvSpPr>
          <p:cNvPr id="2" name="Title 1">
            <a:extLst>
              <a:ext uri="{FF2B5EF4-FFF2-40B4-BE49-F238E27FC236}">
                <a16:creationId xmlns:a16="http://schemas.microsoft.com/office/drawing/2014/main" id="{67A5EB3D-7368-3B91-D420-54D6D02258D7}"/>
              </a:ext>
            </a:extLst>
          </p:cNvPr>
          <p:cNvSpPr>
            <a:spLocks noGrp="1"/>
          </p:cNvSpPr>
          <p:nvPr>
            <p:ph type="title"/>
          </p:nvPr>
        </p:nvSpPr>
        <p:spPr>
          <a:xfrm>
            <a:off x="2460523" y="297604"/>
            <a:ext cx="6934201" cy="965477"/>
          </a:xfrm>
        </p:spPr>
        <p:txBody>
          <a:bodyPr>
            <a:normAutofit/>
          </a:bodyPr>
          <a:lstStyle/>
          <a:p>
            <a:pPr algn="ctr"/>
            <a:r>
              <a:rPr lang="en-GB" u="sng" dirty="0">
                <a:latin typeface="+mn-lt"/>
              </a:rPr>
              <a:t>Policy Challenges</a:t>
            </a:r>
          </a:p>
        </p:txBody>
      </p:sp>
      <p:sp>
        <p:nvSpPr>
          <p:cNvPr id="3" name="Content Placeholder 2">
            <a:extLst>
              <a:ext uri="{FF2B5EF4-FFF2-40B4-BE49-F238E27FC236}">
                <a16:creationId xmlns:a16="http://schemas.microsoft.com/office/drawing/2014/main" id="{11523CC9-6FB3-12E6-D423-A7B04B2FBE5D}"/>
              </a:ext>
            </a:extLst>
          </p:cNvPr>
          <p:cNvSpPr>
            <a:spLocks noGrp="1"/>
          </p:cNvSpPr>
          <p:nvPr>
            <p:ph idx="1"/>
          </p:nvPr>
        </p:nvSpPr>
        <p:spPr>
          <a:xfrm>
            <a:off x="4220945" y="2085862"/>
            <a:ext cx="6934200" cy="4049897"/>
          </a:xfrm>
        </p:spPr>
        <p:txBody>
          <a:bodyPr/>
          <a:lstStyle/>
          <a:p>
            <a:r>
              <a:rPr lang="en-GB" u="sng" dirty="0"/>
              <a:t>Policy Challenges in Health &amp; Social Care</a:t>
            </a:r>
          </a:p>
          <a:p>
            <a:pPr marL="285750" indent="-285750">
              <a:buFont typeface="Wingdings" panose="05000000000000000000" pitchFamily="2" charset="2"/>
              <a:buChar char="q"/>
            </a:pPr>
            <a:r>
              <a:rPr lang="en-GB" b="1" dirty="0"/>
              <a:t>Funding pressures </a:t>
            </a:r>
            <a:r>
              <a:rPr lang="en-GB" dirty="0"/>
              <a:t>– limited resources vs rising demand (Bambra et al., 2019).</a:t>
            </a:r>
          </a:p>
          <a:p>
            <a:pPr marL="285750" indent="-285750">
              <a:buFont typeface="Wingdings" panose="05000000000000000000" pitchFamily="2" charset="2"/>
              <a:buChar char="q"/>
            </a:pPr>
            <a:r>
              <a:rPr lang="en-GB" b="1" dirty="0"/>
              <a:t>Workforce shortages </a:t>
            </a:r>
            <a:r>
              <a:rPr lang="en-GB" dirty="0"/>
              <a:t>– recruitment, retention, and burnout (The King’s Fund, 2023).</a:t>
            </a:r>
          </a:p>
          <a:p>
            <a:pPr marL="285750" indent="-285750">
              <a:buFont typeface="Wingdings" panose="05000000000000000000" pitchFamily="2" charset="2"/>
              <a:buChar char="q"/>
            </a:pPr>
            <a:r>
              <a:rPr lang="en-GB" b="1" dirty="0"/>
              <a:t>Regulatory complexity </a:t>
            </a:r>
            <a:r>
              <a:rPr lang="en-GB" dirty="0"/>
              <a:t>– overlapping laws and fragmented governance (Health and Care Act, 2022).</a:t>
            </a:r>
          </a:p>
          <a:p>
            <a:pPr marL="285750" indent="-285750">
              <a:buFont typeface="Wingdings" panose="05000000000000000000" pitchFamily="2" charset="2"/>
              <a:buChar char="q"/>
            </a:pPr>
            <a:r>
              <a:rPr lang="en-GB" b="1" dirty="0"/>
              <a:t>Ideological tensions </a:t>
            </a:r>
            <a:r>
              <a:rPr lang="en-GB" dirty="0"/>
              <a:t>– marketisation vs well-being focused care (Care Act, 2014; Equality Act, 2010).</a:t>
            </a:r>
          </a:p>
        </p:txBody>
      </p:sp>
      <p:pic>
        <p:nvPicPr>
          <p:cNvPr id="4" name="Picture 3">
            <a:extLst>
              <a:ext uri="{FF2B5EF4-FFF2-40B4-BE49-F238E27FC236}">
                <a16:creationId xmlns:a16="http://schemas.microsoft.com/office/drawing/2014/main" id="{8A96C773-8B38-4C99-428C-9D49A261DA93}"/>
              </a:ext>
            </a:extLst>
          </p:cNvPr>
          <p:cNvPicPr>
            <a:picLocks noChangeAspect="1"/>
          </p:cNvPicPr>
          <p:nvPr/>
        </p:nvPicPr>
        <p:blipFill>
          <a:blip r:embed="rId3"/>
          <a:stretch>
            <a:fillRect/>
          </a:stretch>
        </p:blipFill>
        <p:spPr>
          <a:xfrm>
            <a:off x="8507514" y="567284"/>
            <a:ext cx="2447925" cy="1885950"/>
          </a:xfrm>
          <a:prstGeom prst="rect">
            <a:avLst/>
          </a:prstGeom>
        </p:spPr>
      </p:pic>
    </p:spTree>
    <p:extLst>
      <p:ext uri="{BB962C8B-B14F-4D97-AF65-F5344CB8AC3E}">
        <p14:creationId xmlns:p14="http://schemas.microsoft.com/office/powerpoint/2010/main" val="2567839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FCD06-83F0-EA6F-91D4-C73BCCB0B412}"/>
              </a:ext>
            </a:extLst>
          </p:cNvPr>
          <p:cNvSpPr>
            <a:spLocks noGrp="1"/>
          </p:cNvSpPr>
          <p:nvPr>
            <p:ph type="title"/>
          </p:nvPr>
        </p:nvSpPr>
        <p:spPr>
          <a:xfrm>
            <a:off x="1454503" y="250231"/>
            <a:ext cx="9529917" cy="965477"/>
          </a:xfrm>
        </p:spPr>
        <p:txBody>
          <a:bodyPr>
            <a:normAutofit/>
          </a:bodyPr>
          <a:lstStyle/>
          <a:p>
            <a:r>
              <a:rPr lang="en-GB" u="sng" dirty="0">
                <a:latin typeface="+mn-lt"/>
              </a:rPr>
              <a:t>Case study - “Stoptober” Campaign</a:t>
            </a:r>
          </a:p>
        </p:txBody>
      </p:sp>
      <p:sp>
        <p:nvSpPr>
          <p:cNvPr id="3" name="Content Placeholder 2">
            <a:extLst>
              <a:ext uri="{FF2B5EF4-FFF2-40B4-BE49-F238E27FC236}">
                <a16:creationId xmlns:a16="http://schemas.microsoft.com/office/drawing/2014/main" id="{A9B0DB88-CF05-CE74-A986-B34B9430DB46}"/>
              </a:ext>
            </a:extLst>
          </p:cNvPr>
          <p:cNvSpPr>
            <a:spLocks noGrp="1"/>
          </p:cNvSpPr>
          <p:nvPr>
            <p:ph idx="1"/>
          </p:nvPr>
        </p:nvSpPr>
        <p:spPr>
          <a:xfrm>
            <a:off x="838201" y="1430595"/>
            <a:ext cx="10709786" cy="1445340"/>
          </a:xfrm>
        </p:spPr>
        <p:style>
          <a:lnRef idx="2">
            <a:schemeClr val="accent3">
              <a:shade val="15000"/>
            </a:schemeClr>
          </a:lnRef>
          <a:fillRef idx="1">
            <a:schemeClr val="accent3"/>
          </a:fillRef>
          <a:effectRef idx="0">
            <a:schemeClr val="accent3"/>
          </a:effectRef>
          <a:fontRef idx="minor">
            <a:schemeClr val="lt1"/>
          </a:fontRef>
        </p:style>
        <p:txBody>
          <a:bodyPr/>
          <a:lstStyle/>
          <a:p>
            <a:r>
              <a:rPr lang="en-GB" dirty="0"/>
              <a:t>UK national smoking cessation campaign, launched in 2012.</a:t>
            </a:r>
          </a:p>
          <a:p>
            <a:r>
              <a:rPr lang="en-GB" dirty="0"/>
              <a:t>Encourages smokers to quit for 28 days → more likely to quit permanently (Public Health England, 2017).</a:t>
            </a:r>
          </a:p>
        </p:txBody>
      </p:sp>
      <p:sp>
        <p:nvSpPr>
          <p:cNvPr id="5" name="TextBox 4">
            <a:extLst>
              <a:ext uri="{FF2B5EF4-FFF2-40B4-BE49-F238E27FC236}">
                <a16:creationId xmlns:a16="http://schemas.microsoft.com/office/drawing/2014/main" id="{4A508E02-0C5C-C2D2-6221-3538C7DFC443}"/>
              </a:ext>
            </a:extLst>
          </p:cNvPr>
          <p:cNvSpPr txBox="1"/>
          <p:nvPr/>
        </p:nvSpPr>
        <p:spPr>
          <a:xfrm>
            <a:off x="838201" y="3081819"/>
            <a:ext cx="6098458" cy="2308324"/>
          </a:xfrm>
          <a:prstGeom prst="rect">
            <a:avLst/>
          </a:prstGeom>
          <a:noFill/>
        </p:spPr>
        <p:txBody>
          <a:bodyPr wrap="square">
            <a:spAutoFit/>
          </a:bodyPr>
          <a:lstStyle/>
          <a:p>
            <a:r>
              <a:rPr lang="en-GB" dirty="0"/>
              <a:t>Based on Health Belief Model (HBM):</a:t>
            </a:r>
          </a:p>
          <a:p>
            <a:endParaRPr lang="en-GB" dirty="0"/>
          </a:p>
          <a:p>
            <a:pPr marL="285750" indent="-285750">
              <a:buFont typeface="Wingdings" panose="05000000000000000000" pitchFamily="2" charset="2"/>
              <a:buChar char="q"/>
            </a:pPr>
            <a:r>
              <a:rPr lang="en-GB" b="1" dirty="0"/>
              <a:t>Perceived susceptibility </a:t>
            </a:r>
            <a:r>
              <a:rPr lang="en-GB" dirty="0"/>
              <a:t>– risks of smoking.</a:t>
            </a:r>
          </a:p>
          <a:p>
            <a:pPr marL="285750" indent="-285750">
              <a:buFont typeface="Wingdings" panose="05000000000000000000" pitchFamily="2" charset="2"/>
              <a:buChar char="q"/>
            </a:pPr>
            <a:r>
              <a:rPr lang="en-GB" b="1" dirty="0"/>
              <a:t>Perceived severity </a:t>
            </a:r>
            <a:r>
              <a:rPr lang="en-GB" dirty="0"/>
              <a:t>– health consequences (e.g., cancer, COPD).</a:t>
            </a:r>
          </a:p>
          <a:p>
            <a:pPr marL="285750" indent="-285750">
              <a:buFont typeface="Wingdings" panose="05000000000000000000" pitchFamily="2" charset="2"/>
              <a:buChar char="q"/>
            </a:pPr>
            <a:r>
              <a:rPr lang="en-GB" b="1" dirty="0"/>
              <a:t>Perceived benefits </a:t>
            </a:r>
            <a:r>
              <a:rPr lang="en-GB" dirty="0"/>
              <a:t>– better health, saving money.</a:t>
            </a:r>
          </a:p>
          <a:p>
            <a:pPr marL="285750" indent="-285750">
              <a:buFont typeface="Wingdings" panose="05000000000000000000" pitchFamily="2" charset="2"/>
              <a:buChar char="q"/>
            </a:pPr>
            <a:r>
              <a:rPr lang="en-GB" b="1" dirty="0"/>
              <a:t>Perceived barriers </a:t>
            </a:r>
            <a:r>
              <a:rPr lang="en-GB" dirty="0"/>
              <a:t>– support via apps, social networks, NHS tools.</a:t>
            </a:r>
          </a:p>
        </p:txBody>
      </p:sp>
      <p:sp>
        <p:nvSpPr>
          <p:cNvPr id="7" name="TextBox 6">
            <a:extLst>
              <a:ext uri="{FF2B5EF4-FFF2-40B4-BE49-F238E27FC236}">
                <a16:creationId xmlns:a16="http://schemas.microsoft.com/office/drawing/2014/main" id="{3B1D17C1-3DBB-2CC4-E80C-9CFB479F2837}"/>
              </a:ext>
            </a:extLst>
          </p:cNvPr>
          <p:cNvSpPr txBox="1"/>
          <p:nvPr/>
        </p:nvSpPr>
        <p:spPr>
          <a:xfrm>
            <a:off x="3748997" y="5367628"/>
            <a:ext cx="3187662" cy="954107"/>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r>
              <a:rPr lang="en-GB" sz="1400" dirty="0"/>
              <a:t>Integration: </a:t>
            </a:r>
          </a:p>
          <a:p>
            <a:r>
              <a:rPr lang="en-GB" sz="1400" dirty="0"/>
              <a:t>Health (reducing disease) </a:t>
            </a:r>
          </a:p>
          <a:p>
            <a:r>
              <a:rPr lang="en-GB" sz="1400" dirty="0"/>
              <a:t>Wellbeing (better lifestyle)</a:t>
            </a:r>
          </a:p>
          <a:p>
            <a:r>
              <a:rPr lang="en-GB" sz="1400" dirty="0"/>
              <a:t>Sustainability (less NHS strain)</a:t>
            </a:r>
          </a:p>
        </p:txBody>
      </p:sp>
      <p:pic>
        <p:nvPicPr>
          <p:cNvPr id="8" name="Picture 7">
            <a:extLst>
              <a:ext uri="{FF2B5EF4-FFF2-40B4-BE49-F238E27FC236}">
                <a16:creationId xmlns:a16="http://schemas.microsoft.com/office/drawing/2014/main" id="{E3DCAC7A-95ED-950F-F2F3-C9FB688FE772}"/>
              </a:ext>
            </a:extLst>
          </p:cNvPr>
          <p:cNvPicPr>
            <a:picLocks noChangeAspect="1"/>
          </p:cNvPicPr>
          <p:nvPr/>
        </p:nvPicPr>
        <p:blipFill>
          <a:blip r:embed="rId3"/>
          <a:stretch>
            <a:fillRect/>
          </a:stretch>
        </p:blipFill>
        <p:spPr>
          <a:xfrm>
            <a:off x="8339598" y="3429000"/>
            <a:ext cx="2644822" cy="2204018"/>
          </a:xfrm>
          <a:prstGeom prst="rect">
            <a:avLst/>
          </a:prstGeom>
        </p:spPr>
      </p:pic>
      <p:sp>
        <p:nvSpPr>
          <p:cNvPr id="10" name="TextBox 9">
            <a:extLst>
              <a:ext uri="{FF2B5EF4-FFF2-40B4-BE49-F238E27FC236}">
                <a16:creationId xmlns:a16="http://schemas.microsoft.com/office/drawing/2014/main" id="{D21ECA4D-B14D-13B2-B1B5-AA83FF89E482}"/>
              </a:ext>
            </a:extLst>
          </p:cNvPr>
          <p:cNvSpPr txBox="1"/>
          <p:nvPr/>
        </p:nvSpPr>
        <p:spPr>
          <a:xfrm>
            <a:off x="9414835" y="5622589"/>
            <a:ext cx="1764443" cy="369332"/>
          </a:xfrm>
          <a:prstGeom prst="rect">
            <a:avLst/>
          </a:prstGeom>
          <a:noFill/>
        </p:spPr>
        <p:txBody>
          <a:bodyPr wrap="square">
            <a:spAutoFit/>
          </a:bodyPr>
          <a:lstStyle/>
          <a:p>
            <a:r>
              <a:rPr lang="en-GB" dirty="0"/>
              <a:t> </a:t>
            </a:r>
            <a:r>
              <a:rPr lang="en-GB" sz="1050" dirty="0"/>
              <a:t>(Thalidomide Trust, 2024</a:t>
            </a:r>
            <a:r>
              <a:rPr lang="en-GB" dirty="0"/>
              <a:t>)</a:t>
            </a:r>
          </a:p>
        </p:txBody>
      </p:sp>
    </p:spTree>
    <p:extLst>
      <p:ext uri="{BB962C8B-B14F-4D97-AF65-F5344CB8AC3E}">
        <p14:creationId xmlns:p14="http://schemas.microsoft.com/office/powerpoint/2010/main" val="4176769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62880-9540-17AA-B06D-5BF8C601056A}"/>
              </a:ext>
            </a:extLst>
          </p:cNvPr>
          <p:cNvSpPr>
            <a:spLocks noGrp="1"/>
          </p:cNvSpPr>
          <p:nvPr>
            <p:ph type="title"/>
          </p:nvPr>
        </p:nvSpPr>
        <p:spPr>
          <a:xfrm>
            <a:off x="2417618" y="379927"/>
            <a:ext cx="6934201" cy="965477"/>
          </a:xfrm>
        </p:spPr>
        <p:txBody>
          <a:bodyPr/>
          <a:lstStyle/>
          <a:p>
            <a:pPr algn="ctr"/>
            <a:r>
              <a:rPr lang="en-GB" u="sng" dirty="0">
                <a:latin typeface="+mn-lt"/>
              </a:rPr>
              <a:t>Service Delivery </a:t>
            </a:r>
          </a:p>
        </p:txBody>
      </p:sp>
      <p:sp>
        <p:nvSpPr>
          <p:cNvPr id="3" name="Content Placeholder 2">
            <a:extLst>
              <a:ext uri="{FF2B5EF4-FFF2-40B4-BE49-F238E27FC236}">
                <a16:creationId xmlns:a16="http://schemas.microsoft.com/office/drawing/2014/main" id="{5EAC0821-9CF6-4768-A50D-EBE4957EFA45}"/>
              </a:ext>
            </a:extLst>
          </p:cNvPr>
          <p:cNvSpPr>
            <a:spLocks noGrp="1"/>
          </p:cNvSpPr>
          <p:nvPr>
            <p:ph idx="1"/>
          </p:nvPr>
        </p:nvSpPr>
        <p:spPr>
          <a:xfrm>
            <a:off x="1104208" y="1488258"/>
            <a:ext cx="6934200" cy="4756137"/>
          </a:xfrm>
        </p:spPr>
        <p:txBody>
          <a:bodyPr>
            <a:noAutofit/>
          </a:bodyPr>
          <a:lstStyle/>
          <a:p>
            <a:pPr algn="ctr"/>
            <a:r>
              <a:rPr lang="en-GB" u="sng" dirty="0"/>
              <a:t>Service Delivery in Health &amp; Social Care</a:t>
            </a:r>
          </a:p>
          <a:p>
            <a:pPr marL="285750" indent="-285750">
              <a:buFont typeface="Wingdings" panose="05000000000000000000" pitchFamily="2" charset="2"/>
              <a:buChar char="q"/>
            </a:pPr>
            <a:r>
              <a:rPr lang="en-GB" b="1" dirty="0"/>
              <a:t>Wellness programmes </a:t>
            </a:r>
            <a:r>
              <a:rPr lang="en-GB" dirty="0"/>
              <a:t>– prevention, lifestyle interventions, holistic hospital care.</a:t>
            </a:r>
          </a:p>
          <a:p>
            <a:pPr marL="285750" indent="-285750">
              <a:buFont typeface="Wingdings" panose="05000000000000000000" pitchFamily="2" charset="2"/>
              <a:buChar char="q"/>
            </a:pPr>
            <a:r>
              <a:rPr lang="en-GB" b="1" dirty="0"/>
              <a:t>Telehealth &amp; digital care </a:t>
            </a:r>
            <a:r>
              <a:rPr lang="en-GB" dirty="0"/>
              <a:t>– accelerated during Covid-19, improves access &amp; sustainability.</a:t>
            </a:r>
          </a:p>
          <a:p>
            <a:pPr marL="285750" indent="-285750">
              <a:buFont typeface="Wingdings" panose="05000000000000000000" pitchFamily="2" charset="2"/>
              <a:buChar char="q"/>
            </a:pPr>
            <a:r>
              <a:rPr lang="en-GB" b="1" dirty="0"/>
              <a:t>Community health initiatives </a:t>
            </a:r>
            <a:r>
              <a:rPr lang="en-GB" dirty="0"/>
              <a:t>– outreach, MECC, Integrated Care Systems (Health &amp; Care Act 2022).</a:t>
            </a:r>
          </a:p>
          <a:p>
            <a:pPr marL="285750" indent="-285750">
              <a:buFont typeface="Wingdings" panose="05000000000000000000" pitchFamily="2" charset="2"/>
              <a:buChar char="q"/>
            </a:pPr>
            <a:r>
              <a:rPr lang="en-GB" b="1" dirty="0"/>
              <a:t>Legislation </a:t>
            </a:r>
            <a:r>
              <a:rPr lang="en-GB" dirty="0"/>
              <a:t>– Mental Health Act 1983/2007: protects patient rights and supports parity of care.</a:t>
            </a:r>
          </a:p>
          <a:p>
            <a:pPr marL="285750" indent="-285750">
              <a:buFont typeface="Wingdings" panose="05000000000000000000" pitchFamily="2" charset="2"/>
              <a:buChar char="q"/>
            </a:pPr>
            <a:r>
              <a:rPr lang="en-GB" b="1" dirty="0"/>
              <a:t>Challenges</a:t>
            </a:r>
            <a:r>
              <a:rPr lang="en-GB" dirty="0"/>
              <a:t> – digital inequalities, funding gaps, uneven integration.</a:t>
            </a:r>
          </a:p>
        </p:txBody>
      </p:sp>
      <p:pic>
        <p:nvPicPr>
          <p:cNvPr id="4" name="Picture 3">
            <a:extLst>
              <a:ext uri="{FF2B5EF4-FFF2-40B4-BE49-F238E27FC236}">
                <a16:creationId xmlns:a16="http://schemas.microsoft.com/office/drawing/2014/main" id="{2F306907-21CB-4D69-F5B5-14D7F0BCA38C}"/>
              </a:ext>
            </a:extLst>
          </p:cNvPr>
          <p:cNvPicPr>
            <a:picLocks noChangeAspect="1"/>
          </p:cNvPicPr>
          <p:nvPr/>
        </p:nvPicPr>
        <p:blipFill>
          <a:blip r:embed="rId2"/>
          <a:stretch>
            <a:fillRect/>
          </a:stretch>
        </p:blipFill>
        <p:spPr>
          <a:xfrm>
            <a:off x="8196696" y="1488258"/>
            <a:ext cx="3720637" cy="3881483"/>
          </a:xfrm>
          <a:prstGeom prst="rect">
            <a:avLst/>
          </a:prstGeom>
        </p:spPr>
      </p:pic>
      <p:pic>
        <p:nvPicPr>
          <p:cNvPr id="5" name="Picture 4">
            <a:extLst>
              <a:ext uri="{FF2B5EF4-FFF2-40B4-BE49-F238E27FC236}">
                <a16:creationId xmlns:a16="http://schemas.microsoft.com/office/drawing/2014/main" id="{0AC19976-2884-09DA-3EAD-47954FE21F0A}"/>
              </a:ext>
            </a:extLst>
          </p:cNvPr>
          <p:cNvPicPr>
            <a:picLocks noChangeAspect="1"/>
          </p:cNvPicPr>
          <p:nvPr/>
        </p:nvPicPr>
        <p:blipFill>
          <a:blip r:embed="rId3"/>
          <a:stretch>
            <a:fillRect/>
          </a:stretch>
        </p:blipFill>
        <p:spPr>
          <a:xfrm>
            <a:off x="227386" y="124477"/>
            <a:ext cx="2612795" cy="1476375"/>
          </a:xfrm>
          <a:prstGeom prst="rect">
            <a:avLst/>
          </a:prstGeom>
        </p:spPr>
      </p:pic>
      <p:sp>
        <p:nvSpPr>
          <p:cNvPr id="7" name="TextBox 6">
            <a:extLst>
              <a:ext uri="{FF2B5EF4-FFF2-40B4-BE49-F238E27FC236}">
                <a16:creationId xmlns:a16="http://schemas.microsoft.com/office/drawing/2014/main" id="{8E395DEB-7A03-C8FC-24A7-54F87261F3FC}"/>
              </a:ext>
            </a:extLst>
          </p:cNvPr>
          <p:cNvSpPr txBox="1"/>
          <p:nvPr/>
        </p:nvSpPr>
        <p:spPr>
          <a:xfrm>
            <a:off x="10433684" y="5512595"/>
            <a:ext cx="1308215" cy="369332"/>
          </a:xfrm>
          <a:prstGeom prst="rect">
            <a:avLst/>
          </a:prstGeom>
          <a:noFill/>
        </p:spPr>
        <p:txBody>
          <a:bodyPr wrap="square">
            <a:spAutoFit/>
          </a:bodyPr>
          <a:lstStyle/>
          <a:p>
            <a:r>
              <a:rPr lang="en-GB" sz="1100" dirty="0"/>
              <a:t>(Sa.gov.au, 2017</a:t>
            </a:r>
            <a:r>
              <a:rPr lang="en-GB" dirty="0"/>
              <a:t>)</a:t>
            </a:r>
          </a:p>
        </p:txBody>
      </p:sp>
    </p:spTree>
    <p:extLst>
      <p:ext uri="{BB962C8B-B14F-4D97-AF65-F5344CB8AC3E}">
        <p14:creationId xmlns:p14="http://schemas.microsoft.com/office/powerpoint/2010/main" val="3840473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99CDB-4E5C-9AC2-EF80-383B857B7F4F}"/>
              </a:ext>
            </a:extLst>
          </p:cNvPr>
          <p:cNvSpPr>
            <a:spLocks noGrp="1"/>
          </p:cNvSpPr>
          <p:nvPr>
            <p:ph type="title"/>
          </p:nvPr>
        </p:nvSpPr>
        <p:spPr>
          <a:xfrm>
            <a:off x="3319548" y="240331"/>
            <a:ext cx="5552902" cy="965477"/>
          </a:xfrm>
        </p:spPr>
        <p:txBody>
          <a:bodyPr/>
          <a:lstStyle/>
          <a:p>
            <a:pPr algn="ctr"/>
            <a:r>
              <a:rPr lang="en-GB" u="sng" dirty="0">
                <a:latin typeface="+mn-lt"/>
              </a:rPr>
              <a:t>Public Health Initiatives</a:t>
            </a:r>
          </a:p>
        </p:txBody>
      </p:sp>
      <p:sp>
        <p:nvSpPr>
          <p:cNvPr id="3" name="Content Placeholder 2">
            <a:extLst>
              <a:ext uri="{FF2B5EF4-FFF2-40B4-BE49-F238E27FC236}">
                <a16:creationId xmlns:a16="http://schemas.microsoft.com/office/drawing/2014/main" id="{4190D95D-1CE1-8246-A271-5FE8BDE81EC7}"/>
              </a:ext>
            </a:extLst>
          </p:cNvPr>
          <p:cNvSpPr>
            <a:spLocks noGrp="1"/>
          </p:cNvSpPr>
          <p:nvPr>
            <p:ph idx="1"/>
          </p:nvPr>
        </p:nvSpPr>
        <p:spPr>
          <a:xfrm>
            <a:off x="3514635" y="1387024"/>
            <a:ext cx="5162729" cy="4083952"/>
          </a:xfrm>
        </p:spPr>
        <p:txBody>
          <a:bodyPr/>
          <a:lstStyle/>
          <a:p>
            <a:pPr marL="285750" indent="-285750">
              <a:buFont typeface="Wingdings" panose="05000000000000000000" pitchFamily="2" charset="2"/>
              <a:buChar char="q"/>
            </a:pPr>
            <a:r>
              <a:rPr lang="en-GB" b="1" dirty="0"/>
              <a:t>Promotion of healthy lifestyles </a:t>
            </a:r>
            <a:r>
              <a:rPr lang="en-GB" dirty="0"/>
              <a:t>– campaigns: Change4Life, Better Health, MECC.</a:t>
            </a:r>
          </a:p>
          <a:p>
            <a:pPr marL="285750" indent="-285750">
              <a:buFont typeface="Wingdings" panose="05000000000000000000" pitchFamily="2" charset="2"/>
              <a:buChar char="q"/>
            </a:pPr>
            <a:r>
              <a:rPr lang="en-GB" b="1" dirty="0"/>
              <a:t>Environmental health </a:t>
            </a:r>
            <a:r>
              <a:rPr lang="en-GB" dirty="0"/>
              <a:t>– Greener NHS reduces healthcare emissions.</a:t>
            </a:r>
          </a:p>
          <a:p>
            <a:pPr marL="285750" indent="-285750">
              <a:buFont typeface="Wingdings" panose="05000000000000000000" pitchFamily="2" charset="2"/>
              <a:buChar char="q"/>
            </a:pPr>
            <a:r>
              <a:rPr lang="en-GB" b="1" dirty="0"/>
              <a:t>Vaccination &amp; screening programmes </a:t>
            </a:r>
            <a:r>
              <a:rPr lang="en-GB" dirty="0"/>
              <a:t>– Covid-19, flu, cancer screening.</a:t>
            </a:r>
          </a:p>
          <a:p>
            <a:pPr marL="285750" indent="-285750">
              <a:buFont typeface="Wingdings" panose="05000000000000000000" pitchFamily="2" charset="2"/>
              <a:buChar char="q"/>
            </a:pPr>
            <a:r>
              <a:rPr lang="en-GB" b="1" dirty="0"/>
              <a:t>Impact</a:t>
            </a:r>
            <a:r>
              <a:rPr lang="en-GB" dirty="0"/>
              <a:t> – improve population health, reduce inequalities, support SDG 3.</a:t>
            </a:r>
          </a:p>
          <a:p>
            <a:pPr marL="285750" indent="-285750">
              <a:buFont typeface="Wingdings" panose="05000000000000000000" pitchFamily="2" charset="2"/>
              <a:buChar char="q"/>
            </a:pPr>
            <a:r>
              <a:rPr lang="en-GB" b="1" dirty="0"/>
              <a:t>Challenges </a:t>
            </a:r>
            <a:r>
              <a:rPr lang="en-GB" dirty="0"/>
              <a:t>– reach, engagement, and long-term sustainability.</a:t>
            </a:r>
          </a:p>
        </p:txBody>
      </p:sp>
      <p:pic>
        <p:nvPicPr>
          <p:cNvPr id="4" name="Picture 3">
            <a:extLst>
              <a:ext uri="{FF2B5EF4-FFF2-40B4-BE49-F238E27FC236}">
                <a16:creationId xmlns:a16="http://schemas.microsoft.com/office/drawing/2014/main" id="{1E4B9EE1-41B8-C98C-82DE-1252DC85BED3}"/>
              </a:ext>
            </a:extLst>
          </p:cNvPr>
          <p:cNvPicPr>
            <a:picLocks noChangeAspect="1"/>
          </p:cNvPicPr>
          <p:nvPr/>
        </p:nvPicPr>
        <p:blipFill>
          <a:blip r:embed="rId3"/>
          <a:stretch>
            <a:fillRect/>
          </a:stretch>
        </p:blipFill>
        <p:spPr>
          <a:xfrm>
            <a:off x="9383725" y="113418"/>
            <a:ext cx="2359660" cy="1887727"/>
          </a:xfrm>
          <a:prstGeom prst="rect">
            <a:avLst/>
          </a:prstGeom>
        </p:spPr>
      </p:pic>
      <p:sp>
        <p:nvSpPr>
          <p:cNvPr id="6" name="TextBox 5">
            <a:extLst>
              <a:ext uri="{FF2B5EF4-FFF2-40B4-BE49-F238E27FC236}">
                <a16:creationId xmlns:a16="http://schemas.microsoft.com/office/drawing/2014/main" id="{00A6E95A-708E-92AE-7412-C712F85108E3}"/>
              </a:ext>
            </a:extLst>
          </p:cNvPr>
          <p:cNvSpPr txBox="1"/>
          <p:nvPr/>
        </p:nvSpPr>
        <p:spPr>
          <a:xfrm>
            <a:off x="9948430" y="2001145"/>
            <a:ext cx="1891145" cy="261610"/>
          </a:xfrm>
          <a:prstGeom prst="rect">
            <a:avLst/>
          </a:prstGeom>
          <a:noFill/>
        </p:spPr>
        <p:txBody>
          <a:bodyPr wrap="square">
            <a:spAutoFit/>
          </a:bodyPr>
          <a:lstStyle/>
          <a:p>
            <a:r>
              <a:rPr lang="en-GB" sz="1100" dirty="0"/>
              <a:t>(Health for all, 2021)</a:t>
            </a:r>
          </a:p>
        </p:txBody>
      </p:sp>
      <p:pic>
        <p:nvPicPr>
          <p:cNvPr id="7" name="Picture 6">
            <a:extLst>
              <a:ext uri="{FF2B5EF4-FFF2-40B4-BE49-F238E27FC236}">
                <a16:creationId xmlns:a16="http://schemas.microsoft.com/office/drawing/2014/main" id="{55693B4B-49AD-081B-3CD4-FBDC7C956141}"/>
              </a:ext>
            </a:extLst>
          </p:cNvPr>
          <p:cNvPicPr>
            <a:picLocks noChangeAspect="1"/>
          </p:cNvPicPr>
          <p:nvPr/>
        </p:nvPicPr>
        <p:blipFill>
          <a:blip r:embed="rId4"/>
          <a:stretch>
            <a:fillRect/>
          </a:stretch>
        </p:blipFill>
        <p:spPr>
          <a:xfrm>
            <a:off x="9459447" y="4726537"/>
            <a:ext cx="2595994" cy="1433579"/>
          </a:xfrm>
          <a:prstGeom prst="rect">
            <a:avLst/>
          </a:prstGeom>
        </p:spPr>
      </p:pic>
      <p:sp>
        <p:nvSpPr>
          <p:cNvPr id="9" name="TextBox 8">
            <a:extLst>
              <a:ext uri="{FF2B5EF4-FFF2-40B4-BE49-F238E27FC236}">
                <a16:creationId xmlns:a16="http://schemas.microsoft.com/office/drawing/2014/main" id="{1FD83E96-454C-038F-D86F-7130F1D67409}"/>
              </a:ext>
            </a:extLst>
          </p:cNvPr>
          <p:cNvSpPr txBox="1"/>
          <p:nvPr/>
        </p:nvSpPr>
        <p:spPr>
          <a:xfrm>
            <a:off x="10757444" y="6160116"/>
            <a:ext cx="975130" cy="261610"/>
          </a:xfrm>
          <a:prstGeom prst="rect">
            <a:avLst/>
          </a:prstGeom>
          <a:noFill/>
        </p:spPr>
        <p:txBody>
          <a:bodyPr wrap="square">
            <a:spAutoFit/>
          </a:bodyPr>
          <a:lstStyle/>
          <a:p>
            <a:r>
              <a:rPr lang="en-GB" sz="1100" dirty="0"/>
              <a:t> (NICE, 2019)</a:t>
            </a:r>
          </a:p>
        </p:txBody>
      </p:sp>
      <p:pic>
        <p:nvPicPr>
          <p:cNvPr id="10" name="Picture 9">
            <a:extLst>
              <a:ext uri="{FF2B5EF4-FFF2-40B4-BE49-F238E27FC236}">
                <a16:creationId xmlns:a16="http://schemas.microsoft.com/office/drawing/2014/main" id="{E7AB2A08-8320-F717-0E7A-A85B01963A8F}"/>
              </a:ext>
            </a:extLst>
          </p:cNvPr>
          <p:cNvPicPr>
            <a:picLocks noChangeAspect="1"/>
          </p:cNvPicPr>
          <p:nvPr/>
        </p:nvPicPr>
        <p:blipFill>
          <a:blip r:embed="rId5"/>
          <a:stretch>
            <a:fillRect/>
          </a:stretch>
        </p:blipFill>
        <p:spPr>
          <a:xfrm>
            <a:off x="8402939" y="2381626"/>
            <a:ext cx="3695700" cy="1590675"/>
          </a:xfrm>
          <a:prstGeom prst="rect">
            <a:avLst/>
          </a:prstGeom>
        </p:spPr>
      </p:pic>
      <p:sp>
        <p:nvSpPr>
          <p:cNvPr id="12" name="TextBox 11">
            <a:extLst>
              <a:ext uri="{FF2B5EF4-FFF2-40B4-BE49-F238E27FC236}">
                <a16:creationId xmlns:a16="http://schemas.microsoft.com/office/drawing/2014/main" id="{0A65C77E-E7E5-1324-74E3-7C1F26AD6283}"/>
              </a:ext>
            </a:extLst>
          </p:cNvPr>
          <p:cNvSpPr txBox="1"/>
          <p:nvPr/>
        </p:nvSpPr>
        <p:spPr>
          <a:xfrm>
            <a:off x="10465141" y="3965816"/>
            <a:ext cx="1559735" cy="369332"/>
          </a:xfrm>
          <a:prstGeom prst="rect">
            <a:avLst/>
          </a:prstGeom>
          <a:noFill/>
        </p:spPr>
        <p:txBody>
          <a:bodyPr wrap="square">
            <a:spAutoFit/>
          </a:bodyPr>
          <a:lstStyle/>
          <a:p>
            <a:r>
              <a:rPr lang="en-GB" sz="1100" dirty="0"/>
              <a:t>(NHS England, 2020</a:t>
            </a:r>
            <a:r>
              <a:rPr lang="en-GB" dirty="0"/>
              <a:t>)</a:t>
            </a:r>
          </a:p>
        </p:txBody>
      </p:sp>
      <p:pic>
        <p:nvPicPr>
          <p:cNvPr id="13" name="Picture 12">
            <a:extLst>
              <a:ext uri="{FF2B5EF4-FFF2-40B4-BE49-F238E27FC236}">
                <a16:creationId xmlns:a16="http://schemas.microsoft.com/office/drawing/2014/main" id="{7F6B1FCE-58B8-5276-7364-9AF6ECD9C958}"/>
              </a:ext>
            </a:extLst>
          </p:cNvPr>
          <p:cNvPicPr>
            <a:picLocks noChangeAspect="1"/>
          </p:cNvPicPr>
          <p:nvPr/>
        </p:nvPicPr>
        <p:blipFill>
          <a:blip r:embed="rId6"/>
          <a:stretch>
            <a:fillRect/>
          </a:stretch>
        </p:blipFill>
        <p:spPr>
          <a:xfrm>
            <a:off x="448615" y="603003"/>
            <a:ext cx="2243569" cy="2036883"/>
          </a:xfrm>
          <a:prstGeom prst="rect">
            <a:avLst/>
          </a:prstGeom>
        </p:spPr>
      </p:pic>
      <p:sp>
        <p:nvSpPr>
          <p:cNvPr id="15" name="TextBox 14">
            <a:extLst>
              <a:ext uri="{FF2B5EF4-FFF2-40B4-BE49-F238E27FC236}">
                <a16:creationId xmlns:a16="http://schemas.microsoft.com/office/drawing/2014/main" id="{1D13E35B-4A61-08BF-7A2A-5B9443B997B7}"/>
              </a:ext>
            </a:extLst>
          </p:cNvPr>
          <p:cNvSpPr txBox="1"/>
          <p:nvPr/>
        </p:nvSpPr>
        <p:spPr>
          <a:xfrm>
            <a:off x="1795778" y="2639886"/>
            <a:ext cx="945143" cy="261610"/>
          </a:xfrm>
          <a:prstGeom prst="rect">
            <a:avLst/>
          </a:prstGeom>
          <a:noFill/>
        </p:spPr>
        <p:txBody>
          <a:bodyPr wrap="square">
            <a:spAutoFit/>
          </a:bodyPr>
          <a:lstStyle/>
          <a:p>
            <a:r>
              <a:rPr lang="en-GB" sz="1100" dirty="0"/>
              <a:t>(NHS, 2024)</a:t>
            </a:r>
          </a:p>
        </p:txBody>
      </p:sp>
      <p:pic>
        <p:nvPicPr>
          <p:cNvPr id="16" name="Picture 15">
            <a:extLst>
              <a:ext uri="{FF2B5EF4-FFF2-40B4-BE49-F238E27FC236}">
                <a16:creationId xmlns:a16="http://schemas.microsoft.com/office/drawing/2014/main" id="{051FD13E-63F7-85D3-579C-B2DE8C19A822}"/>
              </a:ext>
            </a:extLst>
          </p:cNvPr>
          <p:cNvPicPr>
            <a:picLocks noChangeAspect="1"/>
          </p:cNvPicPr>
          <p:nvPr/>
        </p:nvPicPr>
        <p:blipFill>
          <a:blip r:embed="rId7"/>
          <a:stretch>
            <a:fillRect/>
          </a:stretch>
        </p:blipFill>
        <p:spPr>
          <a:xfrm>
            <a:off x="220474" y="4676769"/>
            <a:ext cx="4095750" cy="1638300"/>
          </a:xfrm>
          <a:prstGeom prst="rect">
            <a:avLst/>
          </a:prstGeom>
        </p:spPr>
      </p:pic>
      <p:sp>
        <p:nvSpPr>
          <p:cNvPr id="18" name="TextBox 17">
            <a:extLst>
              <a:ext uri="{FF2B5EF4-FFF2-40B4-BE49-F238E27FC236}">
                <a16:creationId xmlns:a16="http://schemas.microsoft.com/office/drawing/2014/main" id="{DC0B95FF-2FAA-06F1-2615-78C89A2EA944}"/>
              </a:ext>
            </a:extLst>
          </p:cNvPr>
          <p:cNvSpPr txBox="1"/>
          <p:nvPr/>
        </p:nvSpPr>
        <p:spPr>
          <a:xfrm>
            <a:off x="2692184" y="6160116"/>
            <a:ext cx="2084258" cy="369332"/>
          </a:xfrm>
          <a:prstGeom prst="rect">
            <a:avLst/>
          </a:prstGeom>
          <a:noFill/>
        </p:spPr>
        <p:txBody>
          <a:bodyPr wrap="square">
            <a:spAutoFit/>
          </a:bodyPr>
          <a:lstStyle/>
          <a:p>
            <a:r>
              <a:rPr lang="en-GB" sz="1100" dirty="0"/>
              <a:t>(Cancer Research UK, 2019</a:t>
            </a:r>
            <a:r>
              <a:rPr lang="en-GB" dirty="0"/>
              <a:t>)</a:t>
            </a:r>
          </a:p>
        </p:txBody>
      </p:sp>
    </p:spTree>
    <p:extLst>
      <p:ext uri="{BB962C8B-B14F-4D97-AF65-F5344CB8AC3E}">
        <p14:creationId xmlns:p14="http://schemas.microsoft.com/office/powerpoint/2010/main" val="1258321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1C772-CC1A-06F0-CFD7-D0DC18519BB9}"/>
              </a:ext>
            </a:extLst>
          </p:cNvPr>
          <p:cNvSpPr>
            <a:spLocks noGrp="1"/>
          </p:cNvSpPr>
          <p:nvPr>
            <p:ph type="title"/>
          </p:nvPr>
        </p:nvSpPr>
        <p:spPr>
          <a:xfrm>
            <a:off x="2899756" y="246924"/>
            <a:ext cx="6934201" cy="965477"/>
          </a:xfrm>
        </p:spPr>
        <p:txBody>
          <a:bodyPr/>
          <a:lstStyle/>
          <a:p>
            <a:pPr algn="ctr"/>
            <a:r>
              <a:rPr lang="en-GB" u="sng" dirty="0">
                <a:latin typeface="+mn-lt"/>
              </a:rPr>
              <a:t>Equity &amp; Access</a:t>
            </a:r>
          </a:p>
        </p:txBody>
      </p:sp>
      <p:sp>
        <p:nvSpPr>
          <p:cNvPr id="3" name="Content Placeholder 2">
            <a:extLst>
              <a:ext uri="{FF2B5EF4-FFF2-40B4-BE49-F238E27FC236}">
                <a16:creationId xmlns:a16="http://schemas.microsoft.com/office/drawing/2014/main" id="{8B9B949C-9565-69A7-F8C3-A49F1561FFEC}"/>
              </a:ext>
            </a:extLst>
          </p:cNvPr>
          <p:cNvSpPr>
            <a:spLocks noGrp="1"/>
          </p:cNvSpPr>
          <p:nvPr>
            <p:ph idx="1"/>
          </p:nvPr>
        </p:nvSpPr>
        <p:spPr>
          <a:xfrm>
            <a:off x="5975641" y="1446016"/>
            <a:ext cx="5496097" cy="4289766"/>
          </a:xfrm>
        </p:spPr>
        <p:txBody>
          <a:bodyPr/>
          <a:lstStyle/>
          <a:p>
            <a:pPr marL="285750" indent="-285750">
              <a:buFont typeface="Wingdings" panose="05000000000000000000" pitchFamily="2" charset="2"/>
              <a:buChar char="q"/>
            </a:pPr>
            <a:r>
              <a:rPr lang="en-GB" b="1" dirty="0"/>
              <a:t>Health inequalities </a:t>
            </a:r>
            <a:r>
              <a:rPr lang="en-GB" dirty="0"/>
              <a:t>– deprivation gap: 10-year life expectancy difference (Marmot, 2020).</a:t>
            </a:r>
          </a:p>
          <a:p>
            <a:pPr marL="285750" indent="-285750">
              <a:buFont typeface="Wingdings" panose="05000000000000000000" pitchFamily="2" charset="2"/>
              <a:buChar char="q"/>
            </a:pPr>
            <a:r>
              <a:rPr lang="en-GB" b="1" dirty="0"/>
              <a:t>Barriers to access </a:t>
            </a:r>
            <a:r>
              <a:rPr lang="en-GB" dirty="0"/>
              <a:t>– deprivation, ethnicity, digital exclusion (ONS, 2021).</a:t>
            </a:r>
          </a:p>
          <a:p>
            <a:pPr marL="285750" indent="-285750">
              <a:buFont typeface="Wingdings" panose="05000000000000000000" pitchFamily="2" charset="2"/>
              <a:buChar char="q"/>
            </a:pPr>
            <a:r>
              <a:rPr lang="en-GB" b="1" dirty="0"/>
              <a:t>Legislation &amp; policy </a:t>
            </a:r>
            <a:r>
              <a:rPr lang="en-GB" dirty="0"/>
              <a:t>– Equality Act 2010; Health &amp; Care Act 2022; targeted health strategies.</a:t>
            </a:r>
          </a:p>
          <a:p>
            <a:pPr marL="285750" indent="-285750">
              <a:buFont typeface="Wingdings" panose="05000000000000000000" pitchFamily="2" charset="2"/>
              <a:buChar char="q"/>
            </a:pPr>
            <a:r>
              <a:rPr lang="en-GB" b="1" dirty="0"/>
              <a:t>Initiatives </a:t>
            </a:r>
            <a:r>
              <a:rPr lang="en-GB" dirty="0"/>
              <a:t>– local outreach, smoking cessation, vaccination, mental health support.</a:t>
            </a:r>
          </a:p>
          <a:p>
            <a:pPr marL="285750" indent="-285750">
              <a:buFont typeface="Wingdings" panose="05000000000000000000" pitchFamily="2" charset="2"/>
              <a:buChar char="q"/>
            </a:pPr>
            <a:r>
              <a:rPr lang="en-GB" b="1" dirty="0"/>
              <a:t>Future needs </a:t>
            </a:r>
            <a:r>
              <a:rPr lang="en-GB" dirty="0"/>
              <a:t>– reduce digital divide, culturally competent services, focus on deprived areas.</a:t>
            </a:r>
          </a:p>
        </p:txBody>
      </p:sp>
      <p:pic>
        <p:nvPicPr>
          <p:cNvPr id="4" name="Picture 3">
            <a:extLst>
              <a:ext uri="{FF2B5EF4-FFF2-40B4-BE49-F238E27FC236}">
                <a16:creationId xmlns:a16="http://schemas.microsoft.com/office/drawing/2014/main" id="{8EBB97E8-AAAF-5056-76AF-D3F77FF0677C}"/>
              </a:ext>
            </a:extLst>
          </p:cNvPr>
          <p:cNvPicPr>
            <a:picLocks noChangeAspect="1"/>
          </p:cNvPicPr>
          <p:nvPr/>
        </p:nvPicPr>
        <p:blipFill>
          <a:blip r:embed="rId2"/>
          <a:stretch>
            <a:fillRect/>
          </a:stretch>
        </p:blipFill>
        <p:spPr>
          <a:xfrm>
            <a:off x="159615" y="246924"/>
            <a:ext cx="3625861" cy="3556404"/>
          </a:xfrm>
          <a:prstGeom prst="rect">
            <a:avLst/>
          </a:prstGeom>
        </p:spPr>
      </p:pic>
      <p:sp>
        <p:nvSpPr>
          <p:cNvPr id="8" name="TextBox 7">
            <a:extLst>
              <a:ext uri="{FF2B5EF4-FFF2-40B4-BE49-F238E27FC236}">
                <a16:creationId xmlns:a16="http://schemas.microsoft.com/office/drawing/2014/main" id="{5CCE66DC-A8F8-CC0F-8A35-9FC89AA234C8}"/>
              </a:ext>
            </a:extLst>
          </p:cNvPr>
          <p:cNvSpPr txBox="1"/>
          <p:nvPr/>
        </p:nvSpPr>
        <p:spPr>
          <a:xfrm>
            <a:off x="2693278" y="3803328"/>
            <a:ext cx="1841786" cy="261610"/>
          </a:xfrm>
          <a:prstGeom prst="rect">
            <a:avLst/>
          </a:prstGeom>
          <a:noFill/>
        </p:spPr>
        <p:txBody>
          <a:bodyPr wrap="square">
            <a:spAutoFit/>
          </a:bodyPr>
          <a:lstStyle/>
          <a:p>
            <a:r>
              <a:rPr lang="en-GB" sz="1100" dirty="0"/>
              <a:t>(Marmot, 2020)</a:t>
            </a:r>
          </a:p>
        </p:txBody>
      </p:sp>
      <p:pic>
        <p:nvPicPr>
          <p:cNvPr id="5" name="Picture 4">
            <a:extLst>
              <a:ext uri="{FF2B5EF4-FFF2-40B4-BE49-F238E27FC236}">
                <a16:creationId xmlns:a16="http://schemas.microsoft.com/office/drawing/2014/main" id="{ECEACB13-B7B5-1FE3-9B48-D6FC112A4F37}"/>
              </a:ext>
            </a:extLst>
          </p:cNvPr>
          <p:cNvPicPr>
            <a:picLocks noChangeAspect="1"/>
          </p:cNvPicPr>
          <p:nvPr/>
        </p:nvPicPr>
        <p:blipFill>
          <a:blip r:embed="rId3"/>
          <a:stretch>
            <a:fillRect/>
          </a:stretch>
        </p:blipFill>
        <p:spPr>
          <a:xfrm>
            <a:off x="2659130" y="4258606"/>
            <a:ext cx="3316511" cy="2005758"/>
          </a:xfrm>
          <a:prstGeom prst="rect">
            <a:avLst/>
          </a:prstGeom>
        </p:spPr>
      </p:pic>
      <p:sp>
        <p:nvSpPr>
          <p:cNvPr id="7" name="TextBox 6">
            <a:extLst>
              <a:ext uri="{FF2B5EF4-FFF2-40B4-BE49-F238E27FC236}">
                <a16:creationId xmlns:a16="http://schemas.microsoft.com/office/drawing/2014/main" id="{33AD0CDF-873B-12FC-52E7-394C42A42427}"/>
              </a:ext>
            </a:extLst>
          </p:cNvPr>
          <p:cNvSpPr txBox="1"/>
          <p:nvPr/>
        </p:nvSpPr>
        <p:spPr>
          <a:xfrm>
            <a:off x="492081" y="4085931"/>
            <a:ext cx="2201197" cy="2308324"/>
          </a:xfrm>
          <a:prstGeom prst="rect">
            <a:avLst/>
          </a:prstGeom>
          <a:noFill/>
        </p:spPr>
        <p:txBody>
          <a:bodyPr wrap="square">
            <a:spAutoFit/>
          </a:bodyPr>
          <a:lstStyle/>
          <a:p>
            <a:r>
              <a:rPr lang="en-GB" sz="1600" b="1" dirty="0"/>
              <a:t>Dahlgren &amp; Whitehead Model (1991)</a:t>
            </a:r>
            <a:r>
              <a:rPr lang="en-GB" sz="1600" dirty="0"/>
              <a:t> – illustrates how social determinants (e.g., housing, education, income, environment) shape health inequalities</a:t>
            </a:r>
          </a:p>
        </p:txBody>
      </p:sp>
      <p:sp>
        <p:nvSpPr>
          <p:cNvPr id="10" name="TextBox 9">
            <a:extLst>
              <a:ext uri="{FF2B5EF4-FFF2-40B4-BE49-F238E27FC236}">
                <a16:creationId xmlns:a16="http://schemas.microsoft.com/office/drawing/2014/main" id="{10FAB532-82CA-9114-2DD8-0BC16766E9D5}"/>
              </a:ext>
            </a:extLst>
          </p:cNvPr>
          <p:cNvSpPr txBox="1"/>
          <p:nvPr/>
        </p:nvSpPr>
        <p:spPr>
          <a:xfrm>
            <a:off x="2693278" y="6175429"/>
            <a:ext cx="3316511" cy="261610"/>
          </a:xfrm>
          <a:prstGeom prst="rect">
            <a:avLst/>
          </a:prstGeom>
          <a:noFill/>
        </p:spPr>
        <p:txBody>
          <a:bodyPr wrap="square">
            <a:spAutoFit/>
          </a:bodyPr>
          <a:lstStyle/>
          <a:p>
            <a:r>
              <a:rPr lang="en-GB" sz="1100" dirty="0"/>
              <a:t>(Dahlgren and Whitehead ‘rainbow model’ 2021).</a:t>
            </a:r>
          </a:p>
        </p:txBody>
      </p:sp>
    </p:spTree>
    <p:extLst>
      <p:ext uri="{BB962C8B-B14F-4D97-AF65-F5344CB8AC3E}">
        <p14:creationId xmlns:p14="http://schemas.microsoft.com/office/powerpoint/2010/main" val="3814981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1248F-46EC-9BFC-7DFD-F679FDFF4C42}"/>
              </a:ext>
            </a:extLst>
          </p:cNvPr>
          <p:cNvSpPr>
            <a:spLocks noGrp="1"/>
          </p:cNvSpPr>
          <p:nvPr>
            <p:ph type="title"/>
          </p:nvPr>
        </p:nvSpPr>
        <p:spPr>
          <a:xfrm>
            <a:off x="2628899" y="263549"/>
            <a:ext cx="6934201" cy="965477"/>
          </a:xfrm>
        </p:spPr>
        <p:txBody>
          <a:bodyPr/>
          <a:lstStyle/>
          <a:p>
            <a:pPr algn="ctr"/>
            <a:r>
              <a:rPr lang="en-GB" u="sng" dirty="0">
                <a:latin typeface="+mn-lt"/>
              </a:rPr>
              <a:t>Recommendations </a:t>
            </a:r>
          </a:p>
        </p:txBody>
      </p:sp>
      <p:sp>
        <p:nvSpPr>
          <p:cNvPr id="3" name="Content Placeholder 2">
            <a:extLst>
              <a:ext uri="{FF2B5EF4-FFF2-40B4-BE49-F238E27FC236}">
                <a16:creationId xmlns:a16="http://schemas.microsoft.com/office/drawing/2014/main" id="{BBFCFE45-B1F1-68C9-F97A-F730D4C190DC}"/>
              </a:ext>
            </a:extLst>
          </p:cNvPr>
          <p:cNvSpPr>
            <a:spLocks noGrp="1"/>
          </p:cNvSpPr>
          <p:nvPr>
            <p:ph idx="1"/>
          </p:nvPr>
        </p:nvSpPr>
        <p:spPr>
          <a:xfrm>
            <a:off x="603151" y="1229026"/>
            <a:ext cx="5146963" cy="4803899"/>
          </a:xfrm>
        </p:spPr>
        <p:txBody>
          <a:bodyPr/>
          <a:lstStyle/>
          <a:p>
            <a:pPr algn="ctr"/>
            <a:r>
              <a:rPr lang="en-GB" u="sng" dirty="0"/>
              <a:t>Recommendations for Equity, Health &amp; Sustainability</a:t>
            </a:r>
          </a:p>
          <a:p>
            <a:pPr marL="285750" indent="-285750">
              <a:buFont typeface="Wingdings" panose="05000000000000000000" pitchFamily="2" charset="2"/>
              <a:buChar char="q"/>
            </a:pPr>
            <a:r>
              <a:rPr lang="en-GB" b="1" dirty="0"/>
              <a:t>Reduce inequalities </a:t>
            </a:r>
            <a:r>
              <a:rPr lang="en-GB" dirty="0"/>
              <a:t>– prioritise deprived areas &amp; ethnic minority health.</a:t>
            </a:r>
          </a:p>
          <a:p>
            <a:pPr marL="285750" indent="-285750">
              <a:buFont typeface="Wingdings" panose="05000000000000000000" pitchFamily="2" charset="2"/>
              <a:buChar char="q"/>
            </a:pPr>
            <a:r>
              <a:rPr lang="en-GB" b="1" dirty="0"/>
              <a:t>Bridge digital divide </a:t>
            </a:r>
            <a:r>
              <a:rPr lang="en-GB" dirty="0"/>
              <a:t>– expand access, affordability &amp; literacy in telehealth.</a:t>
            </a:r>
          </a:p>
          <a:p>
            <a:pPr marL="285750" indent="-285750">
              <a:buFont typeface="Wingdings" panose="05000000000000000000" pitchFamily="2" charset="2"/>
              <a:buChar char="q"/>
            </a:pPr>
            <a:r>
              <a:rPr lang="en-GB" b="1" dirty="0"/>
              <a:t>Invest in prevention </a:t>
            </a:r>
            <a:r>
              <a:rPr lang="en-GB" dirty="0"/>
              <a:t>– embed wellness campaigns &amp; early interventions.</a:t>
            </a:r>
          </a:p>
          <a:p>
            <a:pPr marL="285750" indent="-285750">
              <a:buFont typeface="Wingdings" panose="05000000000000000000" pitchFamily="2" charset="2"/>
              <a:buChar char="q"/>
            </a:pPr>
            <a:r>
              <a:rPr lang="en-GB" b="1" dirty="0"/>
              <a:t>Culturally competent care </a:t>
            </a:r>
            <a:r>
              <a:rPr lang="en-GB" dirty="0"/>
              <a:t>– inclusive services shaped by communities.</a:t>
            </a:r>
          </a:p>
          <a:p>
            <a:pPr marL="285750" indent="-285750">
              <a:buFont typeface="Wingdings" panose="05000000000000000000" pitchFamily="2" charset="2"/>
              <a:buChar char="q"/>
            </a:pPr>
            <a:r>
              <a:rPr lang="en-GB" b="1" dirty="0"/>
              <a:t>Sustainability focus </a:t>
            </a:r>
            <a:r>
              <a:rPr lang="en-GB" dirty="0"/>
              <a:t>– strengthen Greener NHS &amp; integrated systems.</a:t>
            </a:r>
          </a:p>
          <a:p>
            <a:endParaRPr lang="en-GB" dirty="0"/>
          </a:p>
        </p:txBody>
      </p:sp>
      <p:pic>
        <p:nvPicPr>
          <p:cNvPr id="5" name="Picture 4">
            <a:extLst>
              <a:ext uri="{FF2B5EF4-FFF2-40B4-BE49-F238E27FC236}">
                <a16:creationId xmlns:a16="http://schemas.microsoft.com/office/drawing/2014/main" id="{2B78193C-57B5-1482-630D-7FBE0CCADA25}"/>
              </a:ext>
            </a:extLst>
          </p:cNvPr>
          <p:cNvPicPr>
            <a:picLocks noChangeAspect="1"/>
          </p:cNvPicPr>
          <p:nvPr/>
        </p:nvPicPr>
        <p:blipFill>
          <a:blip r:embed="rId2"/>
          <a:stretch>
            <a:fillRect/>
          </a:stretch>
        </p:blipFill>
        <p:spPr>
          <a:xfrm>
            <a:off x="5900190" y="1229026"/>
            <a:ext cx="6007100" cy="4454364"/>
          </a:xfrm>
          <a:prstGeom prst="rect">
            <a:avLst/>
          </a:prstGeom>
        </p:spPr>
      </p:pic>
      <p:sp>
        <p:nvSpPr>
          <p:cNvPr id="7" name="TextBox 6">
            <a:extLst>
              <a:ext uri="{FF2B5EF4-FFF2-40B4-BE49-F238E27FC236}">
                <a16:creationId xmlns:a16="http://schemas.microsoft.com/office/drawing/2014/main" id="{3231029C-A4A4-BC06-5641-A5A6CC899DB3}"/>
              </a:ext>
            </a:extLst>
          </p:cNvPr>
          <p:cNvSpPr txBox="1"/>
          <p:nvPr/>
        </p:nvSpPr>
        <p:spPr>
          <a:xfrm>
            <a:off x="9933018" y="5771315"/>
            <a:ext cx="1974272" cy="261610"/>
          </a:xfrm>
          <a:prstGeom prst="rect">
            <a:avLst/>
          </a:prstGeom>
          <a:noFill/>
        </p:spPr>
        <p:txBody>
          <a:bodyPr wrap="square">
            <a:spAutoFit/>
          </a:bodyPr>
          <a:lstStyle/>
          <a:p>
            <a:r>
              <a:rPr lang="en-GB" sz="1100" dirty="0"/>
              <a:t>(Rabinmartin, 2025)</a:t>
            </a:r>
          </a:p>
        </p:txBody>
      </p:sp>
    </p:spTree>
    <p:extLst>
      <p:ext uri="{BB962C8B-B14F-4D97-AF65-F5344CB8AC3E}">
        <p14:creationId xmlns:p14="http://schemas.microsoft.com/office/powerpoint/2010/main" val="151892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DBD0F-76AD-323B-677F-D8130A555F99}"/>
              </a:ext>
            </a:extLst>
          </p:cNvPr>
          <p:cNvSpPr>
            <a:spLocks noGrp="1"/>
          </p:cNvSpPr>
          <p:nvPr>
            <p:ph type="title"/>
          </p:nvPr>
        </p:nvSpPr>
        <p:spPr>
          <a:xfrm>
            <a:off x="2628899" y="346676"/>
            <a:ext cx="6934201" cy="965477"/>
          </a:xfrm>
        </p:spPr>
        <p:txBody>
          <a:bodyPr/>
          <a:lstStyle/>
          <a:p>
            <a:pPr algn="ctr"/>
            <a:r>
              <a:rPr lang="en-GB" u="sng" dirty="0">
                <a:latin typeface="+mn-lt"/>
              </a:rPr>
              <a:t>Conclusion</a:t>
            </a:r>
          </a:p>
        </p:txBody>
      </p:sp>
      <p:sp>
        <p:nvSpPr>
          <p:cNvPr id="3" name="Content Placeholder 2">
            <a:extLst>
              <a:ext uri="{FF2B5EF4-FFF2-40B4-BE49-F238E27FC236}">
                <a16:creationId xmlns:a16="http://schemas.microsoft.com/office/drawing/2014/main" id="{1BEFAE71-7AE3-4852-75B3-CD20EE984F06}"/>
              </a:ext>
            </a:extLst>
          </p:cNvPr>
          <p:cNvSpPr>
            <a:spLocks noGrp="1"/>
          </p:cNvSpPr>
          <p:nvPr>
            <p:ph idx="1"/>
          </p:nvPr>
        </p:nvSpPr>
        <p:spPr>
          <a:xfrm>
            <a:off x="6766059" y="1870125"/>
            <a:ext cx="4104409" cy="3849269"/>
          </a:xfrm>
        </p:spPr>
        <p:txBody>
          <a:bodyPr>
            <a:normAutofit/>
          </a:bodyPr>
          <a:lstStyle/>
          <a:p>
            <a:pPr marL="285750" indent="-285750">
              <a:buFont typeface="Wingdings" panose="05000000000000000000" pitchFamily="2" charset="2"/>
              <a:buChar char="q"/>
            </a:pPr>
            <a:r>
              <a:rPr lang="en-GB" dirty="0"/>
              <a:t>Health, wellbeing &amp; sustainability are interconnected.</a:t>
            </a:r>
          </a:p>
          <a:p>
            <a:pPr marL="285750" indent="-285750">
              <a:buFont typeface="Wingdings" panose="05000000000000000000" pitchFamily="2" charset="2"/>
              <a:buChar char="q"/>
            </a:pPr>
            <a:r>
              <a:rPr lang="en-GB" dirty="0"/>
              <a:t>Theories, policies &amp; legislation shape practice.</a:t>
            </a:r>
          </a:p>
          <a:p>
            <a:pPr marL="285750" indent="-285750">
              <a:buFont typeface="Wingdings" panose="05000000000000000000" pitchFamily="2" charset="2"/>
              <a:buChar char="q"/>
            </a:pPr>
            <a:r>
              <a:rPr lang="en-GB" dirty="0"/>
              <a:t>UK progress: strong initiatives but persistent inequalities.</a:t>
            </a:r>
          </a:p>
          <a:p>
            <a:pPr marL="285750" indent="-285750">
              <a:buFont typeface="Wingdings" panose="05000000000000000000" pitchFamily="2" charset="2"/>
              <a:buChar char="q"/>
            </a:pPr>
            <a:r>
              <a:rPr lang="en-GB" dirty="0"/>
              <a:t>Future: equity, prevention &amp; sustainability to meet SDG 3.</a:t>
            </a:r>
          </a:p>
        </p:txBody>
      </p:sp>
      <p:pic>
        <p:nvPicPr>
          <p:cNvPr id="8" name="Picture 7">
            <a:extLst>
              <a:ext uri="{FF2B5EF4-FFF2-40B4-BE49-F238E27FC236}">
                <a16:creationId xmlns:a16="http://schemas.microsoft.com/office/drawing/2014/main" id="{441ACBEB-43B2-981A-E301-5A6158AE9174}"/>
              </a:ext>
            </a:extLst>
          </p:cNvPr>
          <p:cNvPicPr>
            <a:picLocks noChangeAspect="1"/>
          </p:cNvPicPr>
          <p:nvPr/>
        </p:nvPicPr>
        <p:blipFill>
          <a:blip r:embed="rId3"/>
          <a:stretch>
            <a:fillRect/>
          </a:stretch>
        </p:blipFill>
        <p:spPr>
          <a:xfrm>
            <a:off x="1321532" y="1871304"/>
            <a:ext cx="3798137" cy="3846909"/>
          </a:xfrm>
          <a:prstGeom prst="rect">
            <a:avLst/>
          </a:prstGeom>
        </p:spPr>
      </p:pic>
      <p:sp>
        <p:nvSpPr>
          <p:cNvPr id="10" name="TextBox 9">
            <a:extLst>
              <a:ext uri="{FF2B5EF4-FFF2-40B4-BE49-F238E27FC236}">
                <a16:creationId xmlns:a16="http://schemas.microsoft.com/office/drawing/2014/main" id="{BDD9F707-F891-06EC-22FB-94D618269EEE}"/>
              </a:ext>
            </a:extLst>
          </p:cNvPr>
          <p:cNvSpPr txBox="1"/>
          <p:nvPr/>
        </p:nvSpPr>
        <p:spPr>
          <a:xfrm>
            <a:off x="3495502" y="5718213"/>
            <a:ext cx="1475508" cy="369332"/>
          </a:xfrm>
          <a:prstGeom prst="rect">
            <a:avLst/>
          </a:prstGeom>
          <a:noFill/>
        </p:spPr>
        <p:txBody>
          <a:bodyPr wrap="square">
            <a:spAutoFit/>
          </a:bodyPr>
          <a:lstStyle/>
          <a:p>
            <a:r>
              <a:rPr lang="en-GB" sz="1100" dirty="0"/>
              <a:t> (</a:t>
            </a:r>
            <a:r>
              <a:rPr lang="en-GB" sz="1100" dirty="0" err="1"/>
              <a:t>Alamy</a:t>
            </a:r>
            <a:r>
              <a:rPr lang="en-GB" sz="1100" dirty="0"/>
              <a:t>, 2025</a:t>
            </a:r>
            <a:r>
              <a:rPr lang="en-GB" dirty="0"/>
              <a:t>)</a:t>
            </a:r>
          </a:p>
        </p:txBody>
      </p:sp>
    </p:spTree>
    <p:extLst>
      <p:ext uri="{BB962C8B-B14F-4D97-AF65-F5344CB8AC3E}">
        <p14:creationId xmlns:p14="http://schemas.microsoft.com/office/powerpoint/2010/main" val="29080136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4AEBD-BF40-4F52-FB37-31422FBD9ED9}"/>
              </a:ext>
            </a:extLst>
          </p:cNvPr>
          <p:cNvSpPr>
            <a:spLocks noGrp="1"/>
          </p:cNvSpPr>
          <p:nvPr>
            <p:ph type="title"/>
          </p:nvPr>
        </p:nvSpPr>
        <p:spPr>
          <a:xfrm>
            <a:off x="2628899" y="113920"/>
            <a:ext cx="6934201" cy="564953"/>
          </a:xfrm>
        </p:spPr>
        <p:txBody>
          <a:bodyPr>
            <a:normAutofit fontScale="90000"/>
          </a:bodyPr>
          <a:lstStyle/>
          <a:p>
            <a:pPr algn="ctr"/>
            <a:r>
              <a:rPr lang="en-GB" u="sng" dirty="0">
                <a:latin typeface="+mn-lt"/>
              </a:rPr>
              <a:t>References</a:t>
            </a:r>
          </a:p>
        </p:txBody>
      </p:sp>
      <p:sp>
        <p:nvSpPr>
          <p:cNvPr id="3" name="Content Placeholder 2">
            <a:extLst>
              <a:ext uri="{FF2B5EF4-FFF2-40B4-BE49-F238E27FC236}">
                <a16:creationId xmlns:a16="http://schemas.microsoft.com/office/drawing/2014/main" id="{1F6E70D0-3F69-2317-D263-D27B18A29C27}"/>
              </a:ext>
            </a:extLst>
          </p:cNvPr>
          <p:cNvSpPr>
            <a:spLocks noGrp="1"/>
          </p:cNvSpPr>
          <p:nvPr>
            <p:ph idx="1"/>
          </p:nvPr>
        </p:nvSpPr>
        <p:spPr>
          <a:xfrm>
            <a:off x="356754" y="712673"/>
            <a:ext cx="11478490" cy="5701982"/>
          </a:xfrm>
        </p:spPr>
        <p:txBody>
          <a:bodyPr>
            <a:normAutofit fontScale="92500" lnSpcReduction="10000"/>
          </a:bodyPr>
          <a:lstStyle/>
          <a:p>
            <a:r>
              <a:rPr lang="en-GB" sz="1600" dirty="0"/>
              <a:t>Affairs, U.N.D. of E. and S. (2020) </a:t>
            </a:r>
            <a:r>
              <a:rPr lang="en-GB" sz="1600" i="1" dirty="0"/>
              <a:t>The Sustainable Development Goals Report 2020</a:t>
            </a:r>
            <a:r>
              <a:rPr lang="en-GB" sz="1600" dirty="0"/>
              <a:t>. www.un-ilibrary.org. United Nations. Available at: </a:t>
            </a:r>
            <a:r>
              <a:rPr lang="en-GB" sz="1600" dirty="0">
                <a:hlinkClick r:id="rId2"/>
              </a:rPr>
              <a:t>https://www.un-ilibrary.org/content/books/9789210049603</a:t>
            </a:r>
            <a:r>
              <a:rPr lang="en-GB" sz="1600" dirty="0"/>
              <a:t>. (Accessed 1 October 2025).</a:t>
            </a:r>
          </a:p>
          <a:p>
            <a:r>
              <a:rPr lang="en-GB" sz="1600" dirty="0"/>
              <a:t>Alamy.com. (2025). Available at: </a:t>
            </a:r>
            <a:r>
              <a:rPr lang="en-GB" sz="1600" dirty="0">
                <a:hlinkClick r:id="rId3"/>
              </a:rPr>
              <a:t>https://c8.alamy.com/comp/KB51FA/stethoscope-heart-earth-world-globe-health-concept-KB51FA.jpg</a:t>
            </a:r>
            <a:r>
              <a:rPr lang="en-GB" sz="1600" dirty="0"/>
              <a:t> (Accessed 28 Sep. 2025).</a:t>
            </a:r>
          </a:p>
          <a:p>
            <a:r>
              <a:rPr lang="en-GB" sz="1600" dirty="0"/>
              <a:t>Bambra, C., Smith, K.E. and Pearce, J. (2019) </a:t>
            </a:r>
            <a:r>
              <a:rPr lang="en-GB" sz="1600" i="1" dirty="0"/>
              <a:t>Scaling up: The politics of health and place. Social Science &amp; Medicine</a:t>
            </a:r>
            <a:r>
              <a:rPr lang="en-GB" sz="1600" dirty="0"/>
              <a:t>,  232, pp.36–42. </a:t>
            </a:r>
            <a:r>
              <a:rPr lang="en-GB" sz="1600" dirty="0" err="1"/>
              <a:t>doi:https</a:t>
            </a:r>
            <a:r>
              <a:rPr lang="en-GB" sz="1600" dirty="0"/>
              <a:t>://doi.org/10.1016/j.socscimed.2019.04.036.</a:t>
            </a:r>
          </a:p>
          <a:p>
            <a:r>
              <a:rPr lang="en-GB" sz="1600" dirty="0"/>
              <a:t>Borrell-Carrio, F., Suchman, A. and Epstein, R. (2004)  </a:t>
            </a:r>
            <a:r>
              <a:rPr lang="en-GB" sz="1600" i="1" dirty="0"/>
              <a:t>The Biopsychosocial Model 25 Years Later: Principles, Practice, and Scientific Inquiry.</a:t>
            </a:r>
            <a:r>
              <a:rPr lang="en-GB" sz="1600" dirty="0"/>
              <a:t> The Annals of Family Medicine, 2(6), pp.576–582. </a:t>
            </a:r>
            <a:r>
              <a:rPr lang="en-GB" sz="1600" dirty="0" err="1"/>
              <a:t>doi:https</a:t>
            </a:r>
            <a:r>
              <a:rPr lang="en-GB" sz="1600" dirty="0"/>
              <a:t>://doi.org/10.1370/afm.245.</a:t>
            </a:r>
          </a:p>
          <a:p>
            <a:r>
              <a:rPr lang="en-GB" sz="1600" dirty="0"/>
              <a:t>Bronfenbrenner, U. (1979</a:t>
            </a:r>
            <a:r>
              <a:rPr lang="en-GB" sz="1600" i="1" dirty="0"/>
              <a:t>) Ecology of Human Development EXPERIMENTS BY NATURE AND DESIGN</a:t>
            </a:r>
            <a:r>
              <a:rPr lang="en-GB" sz="1600" dirty="0"/>
              <a:t>. Available at: </a:t>
            </a:r>
            <a:r>
              <a:rPr lang="en-GB" sz="1600" dirty="0">
                <a:hlinkClick r:id="rId4"/>
              </a:rPr>
              <a:t>https://raggeduniversity.co.uk/wp-content/uploads/2025/02/1_x_The-Ecology-of-Human-Development-_-Experiments-by-Nature-and-Urie-Bronfenbrenner-Harvard-University-Press-Cambridge-Mass-1979-_compressed.pdf</a:t>
            </a:r>
            <a:r>
              <a:rPr lang="en-GB" sz="1600" dirty="0"/>
              <a:t>. (Accessed 30 September 2025).</a:t>
            </a:r>
          </a:p>
          <a:p>
            <a:r>
              <a:rPr lang="en-GB" sz="1600" dirty="0"/>
              <a:t>Brundtland. (2022</a:t>
            </a:r>
            <a:r>
              <a:rPr lang="en-GB" sz="1600" i="1" dirty="0"/>
              <a:t>) Brundtland Report 1987: Our Common Future</a:t>
            </a:r>
            <a:r>
              <a:rPr lang="en-GB" sz="1600" dirty="0"/>
              <a:t>. Available at: </a:t>
            </a:r>
            <a:r>
              <a:rPr lang="en-GB" sz="1600" dirty="0">
                <a:hlinkClick r:id="rId5"/>
              </a:rPr>
              <a:t>https://www.brundtland.co.za/other-publication/brundtland-report-1987-our-common-future/</a:t>
            </a:r>
            <a:r>
              <a:rPr lang="en-GB" sz="1600" dirty="0"/>
              <a:t>. (Accessed 28 September 2025).</a:t>
            </a:r>
          </a:p>
          <a:p>
            <a:r>
              <a:rPr lang="en-GB" sz="1600" dirty="0"/>
              <a:t>Care Act (2014) Care Act 2014. </a:t>
            </a:r>
            <a:r>
              <a:rPr lang="en-GB" sz="1600" i="1" dirty="0"/>
              <a:t>Legislation.gov.uk</a:t>
            </a:r>
            <a:r>
              <a:rPr lang="en-GB" sz="1600" dirty="0"/>
              <a:t>. Available at: </a:t>
            </a:r>
            <a:r>
              <a:rPr lang="en-GB" sz="1600" dirty="0">
                <a:hlinkClick r:id="rId6"/>
              </a:rPr>
              <a:t>https://www.legislation.gov.uk/ukpga/2014/23/contents</a:t>
            </a:r>
            <a:r>
              <a:rPr lang="en-GB" sz="1600" dirty="0"/>
              <a:t>. (Accessed 20 September 2025).</a:t>
            </a:r>
          </a:p>
          <a:p>
            <a:r>
              <a:rPr lang="en-GB" sz="1600" dirty="0"/>
              <a:t>Charles, A., Ewbank, L., McKenna, H. and Wenzel, L. (2019) </a:t>
            </a:r>
            <a:r>
              <a:rPr lang="en-GB" sz="1600" i="1" dirty="0"/>
              <a:t>The NHS Long-term Plan Explained.</a:t>
            </a:r>
            <a:r>
              <a:rPr lang="en-GB" sz="1600" dirty="0"/>
              <a:t> The King’s Fund. Available at: </a:t>
            </a:r>
            <a:r>
              <a:rPr lang="en-GB" sz="1600" dirty="0">
                <a:hlinkClick r:id="rId7"/>
              </a:rPr>
              <a:t>https://www.kingsfund.org.uk/insight-and-analysis/long-reads/nhs-long-term-plan-explained</a:t>
            </a:r>
            <a:r>
              <a:rPr lang="en-GB" sz="1600" dirty="0"/>
              <a:t>. (Accessed 20 September 2025).</a:t>
            </a:r>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200" dirty="0"/>
          </a:p>
        </p:txBody>
      </p:sp>
    </p:spTree>
    <p:extLst>
      <p:ext uri="{BB962C8B-B14F-4D97-AF65-F5344CB8AC3E}">
        <p14:creationId xmlns:p14="http://schemas.microsoft.com/office/powerpoint/2010/main" val="106633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04AC0C-B9AA-47BB-DC80-A9B7E06B8DB5}"/>
              </a:ext>
            </a:extLst>
          </p:cNvPr>
          <p:cNvSpPr>
            <a:spLocks noGrp="1"/>
          </p:cNvSpPr>
          <p:nvPr>
            <p:ph idx="1"/>
          </p:nvPr>
        </p:nvSpPr>
        <p:spPr>
          <a:xfrm>
            <a:off x="498764" y="387927"/>
            <a:ext cx="11388436" cy="6026728"/>
          </a:xfrm>
        </p:spPr>
        <p:txBody>
          <a:bodyPr>
            <a:normAutofit/>
          </a:bodyPr>
          <a:lstStyle/>
          <a:p>
            <a:endParaRPr lang="en-GB" sz="1600" dirty="0"/>
          </a:p>
          <a:p>
            <a:endParaRPr lang="en-GB" sz="1600" dirty="0"/>
          </a:p>
          <a:p>
            <a:endParaRPr lang="en-GB" sz="1600" dirty="0"/>
          </a:p>
          <a:p>
            <a:endParaRPr lang="en-GB" sz="1600" dirty="0"/>
          </a:p>
          <a:p>
            <a:endParaRPr lang="en-GB" sz="1600" dirty="0"/>
          </a:p>
        </p:txBody>
      </p:sp>
      <p:sp>
        <p:nvSpPr>
          <p:cNvPr id="4" name="TextBox 3">
            <a:extLst>
              <a:ext uri="{FF2B5EF4-FFF2-40B4-BE49-F238E27FC236}">
                <a16:creationId xmlns:a16="http://schemas.microsoft.com/office/drawing/2014/main" id="{9DD01E1A-8FCB-9E29-EDC0-8A1604560A41}"/>
              </a:ext>
            </a:extLst>
          </p:cNvPr>
          <p:cNvSpPr txBox="1"/>
          <p:nvPr/>
        </p:nvSpPr>
        <p:spPr>
          <a:xfrm>
            <a:off x="304800" y="589521"/>
            <a:ext cx="11582400" cy="5786199"/>
          </a:xfrm>
          <a:prstGeom prst="rect">
            <a:avLst/>
          </a:prstGeom>
          <a:noFill/>
        </p:spPr>
        <p:txBody>
          <a:bodyPr wrap="square">
            <a:spAutoFit/>
          </a:bodyPr>
          <a:lstStyle/>
          <a:p>
            <a:r>
              <a:rPr lang="en-GB" sz="1600" dirty="0"/>
              <a:t>Dahlgren, G. and Whitehead, M. (2021) </a:t>
            </a:r>
            <a:r>
              <a:rPr lang="en-GB" sz="1600" i="1" dirty="0"/>
              <a:t>The Dahlgren-Whitehead Model of Health Determinants: 30 Years on and Still Chasing Rainbows.</a:t>
            </a:r>
            <a:r>
              <a:rPr lang="en-GB" sz="1600" dirty="0"/>
              <a:t> Public Health, 199(1), pp.20–24. Available at: </a:t>
            </a:r>
            <a:r>
              <a:rPr lang="en-GB" sz="1600" dirty="0" err="1"/>
              <a:t>doi:https</a:t>
            </a:r>
            <a:r>
              <a:rPr lang="en-GB" sz="1600" dirty="0"/>
              <a:t>://doi.org/10.1016/j.puhe.2021.08.009.</a:t>
            </a:r>
          </a:p>
          <a:p>
            <a:endParaRPr lang="en-GB" sz="1600" dirty="0"/>
          </a:p>
          <a:p>
            <a:r>
              <a:rPr lang="en-GB" sz="1600" dirty="0"/>
              <a:t>Department of Health and Social Care (2021) </a:t>
            </a:r>
            <a:r>
              <a:rPr lang="en-GB" sz="1600" i="1" dirty="0"/>
              <a:t>Reforming the Mental Health Act.  </a:t>
            </a:r>
            <a:r>
              <a:rPr lang="en-GB" sz="1600" dirty="0"/>
              <a:t>GOV.UK. Available at: </a:t>
            </a:r>
            <a:r>
              <a:rPr lang="en-GB" sz="1600" dirty="0">
                <a:hlinkClick r:id="rId2"/>
              </a:rPr>
              <a:t>https://www.gov.uk/government/consultations/reforming-the-mental-health-act</a:t>
            </a:r>
            <a:r>
              <a:rPr lang="en-GB" sz="1600" dirty="0"/>
              <a:t>. (Accessed 28 September 2025).</a:t>
            </a:r>
          </a:p>
          <a:p>
            <a:endParaRPr lang="en-GB" sz="1600" dirty="0"/>
          </a:p>
          <a:p>
            <a:r>
              <a:rPr lang="en-GB" sz="1600" dirty="0"/>
              <a:t>Dodge, R., Daly, A.P., Huyton, J. and Sanders, L.D. (2012) </a:t>
            </a:r>
            <a:r>
              <a:rPr lang="en-GB" sz="1600" i="1" dirty="0"/>
              <a:t>The challenge of defining wellbeing. International Journal of Wellbeing</a:t>
            </a:r>
            <a:r>
              <a:rPr lang="en-GB" sz="1600" dirty="0"/>
              <a:t>, 2(3). Available at: </a:t>
            </a:r>
            <a:r>
              <a:rPr lang="en-GB" sz="1600" dirty="0">
                <a:hlinkClick r:id="rId3"/>
              </a:rPr>
              <a:t>https://internationaljournalofwellbeing.org/index.php/ijow/article/view/89</a:t>
            </a:r>
            <a:r>
              <a:rPr lang="en-GB" sz="1600" dirty="0"/>
              <a:t>. (Accessed 20 September 2025).</a:t>
            </a:r>
          </a:p>
          <a:p>
            <a:endParaRPr lang="en-GB" sz="1600" dirty="0"/>
          </a:p>
          <a:p>
            <a:r>
              <a:rPr lang="en-GB" sz="1600" dirty="0"/>
              <a:t>Eisenmenger, N., Pichler, M., </a:t>
            </a:r>
            <a:r>
              <a:rPr lang="en-GB" sz="1600" dirty="0" err="1"/>
              <a:t>Krenmayr</a:t>
            </a:r>
            <a:r>
              <a:rPr lang="en-GB" sz="1600" dirty="0"/>
              <a:t>, N., Noll, D., Plank, B., </a:t>
            </a:r>
            <a:r>
              <a:rPr lang="en-GB" sz="1600" dirty="0" err="1"/>
              <a:t>Schalmann</a:t>
            </a:r>
            <a:r>
              <a:rPr lang="en-GB" sz="1600" dirty="0"/>
              <a:t>, E., Wandl, M.-T. and Gingrich, S. (2020) </a:t>
            </a:r>
            <a:r>
              <a:rPr lang="en-GB" sz="1600" i="1" dirty="0"/>
              <a:t>The Sustainable Development Goals prioritize economic growth over sustainable resource use: a critical reflection on the SDGs from a socio-ecological perspective.</a:t>
            </a:r>
            <a:r>
              <a:rPr lang="en-GB" sz="1600" dirty="0"/>
              <a:t> Sustainability Science, 15(4), pp.1101–1110. Available at: </a:t>
            </a:r>
            <a:r>
              <a:rPr lang="en-GB" sz="1600" dirty="0" err="1"/>
              <a:t>doi:https</a:t>
            </a:r>
            <a:r>
              <a:rPr lang="en-GB" sz="1600" dirty="0"/>
              <a:t>://doi.org/10.1007/s11625-020-00813-x.</a:t>
            </a:r>
          </a:p>
          <a:p>
            <a:endParaRPr lang="en-GB" sz="1600" dirty="0"/>
          </a:p>
          <a:p>
            <a:r>
              <a:rPr lang="en-GB" sz="1600" dirty="0"/>
              <a:t>Engel, G.L. (1977) </a:t>
            </a:r>
            <a:r>
              <a:rPr lang="en-GB" sz="1600" i="1" dirty="0"/>
              <a:t>The Need for a New Medical model: a Challenge for Biomedicine. Science</a:t>
            </a:r>
            <a:r>
              <a:rPr lang="en-GB" sz="1600" dirty="0"/>
              <a:t>, 196(4286), pp.129–136.Available at: </a:t>
            </a:r>
            <a:r>
              <a:rPr lang="en-GB" sz="1600" dirty="0" err="1"/>
              <a:t>doi:https</a:t>
            </a:r>
            <a:r>
              <a:rPr lang="en-GB" sz="1600" dirty="0"/>
              <a:t>://doi.org/10.1126/science.847460.</a:t>
            </a:r>
          </a:p>
          <a:p>
            <a:endParaRPr lang="en-GB" sz="1600" dirty="0"/>
          </a:p>
          <a:p>
            <a:r>
              <a:rPr lang="en-GB" sz="1600" dirty="0" err="1"/>
              <a:t>Forgeard</a:t>
            </a:r>
            <a:r>
              <a:rPr lang="en-GB" sz="1600" dirty="0"/>
              <a:t>, M.J.C., </a:t>
            </a:r>
            <a:r>
              <a:rPr lang="en-GB" sz="1600" dirty="0" err="1"/>
              <a:t>Jayawickreme</a:t>
            </a:r>
            <a:r>
              <a:rPr lang="en-GB" sz="1600" dirty="0"/>
              <a:t>, E., Kern, M.L. and Seligman, M.E.P. (2011</a:t>
            </a:r>
            <a:r>
              <a:rPr lang="en-GB" sz="1600" i="1" dirty="0"/>
              <a:t>) Doing the Right Thing: Measuring Well-Being for Public Policy. International Journal of Wellbeing</a:t>
            </a:r>
            <a:r>
              <a:rPr lang="en-GB" sz="1600" dirty="0"/>
              <a:t>, 1(1), pp.79–106. Available at: </a:t>
            </a:r>
            <a:r>
              <a:rPr lang="en-GB" sz="1600" dirty="0" err="1"/>
              <a:t>doi:https</a:t>
            </a:r>
            <a:r>
              <a:rPr lang="en-GB" sz="1600" dirty="0"/>
              <a:t>://doi.org/10.5502/ijw.v1i1.15.</a:t>
            </a:r>
          </a:p>
          <a:p>
            <a:endParaRPr lang="en-GB" sz="1600" dirty="0"/>
          </a:p>
          <a:p>
            <a:r>
              <a:rPr lang="en-GB" sz="1600" dirty="0"/>
              <a:t>Freepik.com. (2025) Available at: </a:t>
            </a:r>
            <a:r>
              <a:rPr lang="en-GB" sz="1600" dirty="0">
                <a:hlinkClick r:id="rId4"/>
              </a:rPr>
              <a:t>https://img.freepik.com/premium-vector/united-nations-member-states-flags-flat-national-flags-countries-united-nations-un_75010-1132.jpg?w=1380</a:t>
            </a:r>
            <a:r>
              <a:rPr lang="en-GB" sz="1600" dirty="0"/>
              <a:t> (Accessed 10 Sep. 2025).</a:t>
            </a:r>
          </a:p>
          <a:p>
            <a:endParaRPr lang="en-GB" dirty="0"/>
          </a:p>
        </p:txBody>
      </p:sp>
    </p:spTree>
    <p:extLst>
      <p:ext uri="{BB962C8B-B14F-4D97-AF65-F5344CB8AC3E}">
        <p14:creationId xmlns:p14="http://schemas.microsoft.com/office/powerpoint/2010/main" val="2465675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E06358-B63C-DA85-B8BB-93779DF6A318}"/>
              </a:ext>
            </a:extLst>
          </p:cNvPr>
          <p:cNvSpPr>
            <a:spLocks noGrp="1"/>
          </p:cNvSpPr>
          <p:nvPr>
            <p:ph idx="1"/>
          </p:nvPr>
        </p:nvSpPr>
        <p:spPr>
          <a:xfrm>
            <a:off x="325582" y="275178"/>
            <a:ext cx="11603181" cy="6084058"/>
          </a:xfrm>
        </p:spPr>
        <p:txBody>
          <a:bodyPr>
            <a:normAutofit/>
          </a:bodyPr>
          <a:lstStyle/>
          <a:p>
            <a:r>
              <a:rPr lang="en-GB" sz="1600" dirty="0"/>
              <a:t>Healthforall.org.uk. (2021) </a:t>
            </a:r>
            <a:r>
              <a:rPr lang="en-GB" sz="1600" i="1" dirty="0"/>
              <a:t>Change4Life - Health For All</a:t>
            </a:r>
            <a:r>
              <a:rPr lang="en-GB" sz="1600" dirty="0"/>
              <a:t>. Available at: </a:t>
            </a:r>
            <a:r>
              <a:rPr lang="en-GB" sz="1600" dirty="0">
                <a:hlinkClick r:id="rId2"/>
              </a:rPr>
              <a:t>https://www.healthforall.org.uk/our-areas-of-work/children-families-young-people/change4life/</a:t>
            </a:r>
            <a:r>
              <a:rPr lang="en-GB" sz="1600" dirty="0"/>
              <a:t> (Accessed 24 September 2025).</a:t>
            </a:r>
          </a:p>
          <a:p>
            <a:r>
              <a:rPr lang="en-GB" sz="1600" dirty="0"/>
              <a:t>Huber, M. (2011) </a:t>
            </a:r>
            <a:r>
              <a:rPr lang="en-GB" sz="1600" i="1" dirty="0"/>
              <a:t>How should we define health? </a:t>
            </a:r>
            <a:r>
              <a:rPr lang="en-GB" sz="1600" dirty="0"/>
              <a:t>BMJ, 343(343). Available at: </a:t>
            </a:r>
            <a:r>
              <a:rPr lang="en-GB" sz="1600" dirty="0" err="1"/>
              <a:t>doi:https</a:t>
            </a:r>
            <a:r>
              <a:rPr lang="en-GB" sz="1600" dirty="0"/>
              <a:t>://doi.org/10.1136/bmj.d4163.</a:t>
            </a:r>
          </a:p>
          <a:p>
            <a:r>
              <a:rPr lang="en-GB" sz="1600" dirty="0" err="1"/>
              <a:t>J.Sachs</a:t>
            </a:r>
            <a:r>
              <a:rPr lang="en-GB" sz="1600" dirty="0"/>
              <a:t>, </a:t>
            </a:r>
            <a:r>
              <a:rPr lang="en-GB" sz="1600" dirty="0" err="1"/>
              <a:t>G.Schmidt</a:t>
            </a:r>
            <a:r>
              <a:rPr lang="en-GB" sz="1600" dirty="0"/>
              <a:t>‐Traub, </a:t>
            </a:r>
            <a:r>
              <a:rPr lang="en-GB" sz="1600" dirty="0" err="1"/>
              <a:t>C.Kroll</a:t>
            </a:r>
            <a:r>
              <a:rPr lang="en-GB" sz="1600" dirty="0"/>
              <a:t>, </a:t>
            </a:r>
            <a:r>
              <a:rPr lang="en-GB" sz="1600" dirty="0" err="1"/>
              <a:t>G.Lafortune</a:t>
            </a:r>
            <a:r>
              <a:rPr lang="en-GB" sz="1600" dirty="0"/>
              <a:t>, </a:t>
            </a:r>
            <a:r>
              <a:rPr lang="en-GB" sz="1600" dirty="0" err="1"/>
              <a:t>G.Fuller</a:t>
            </a:r>
            <a:r>
              <a:rPr lang="en-GB" sz="1600" dirty="0"/>
              <a:t>, </a:t>
            </a:r>
            <a:r>
              <a:rPr lang="en-GB" sz="1600" dirty="0" err="1"/>
              <a:t>F.Woelm</a:t>
            </a:r>
            <a:r>
              <a:rPr lang="en-GB" sz="1600" dirty="0"/>
              <a:t> </a:t>
            </a:r>
            <a:r>
              <a:rPr lang="en-GB" sz="1600" i="1" dirty="0"/>
              <a:t>The Sustainable Development Goals and COVID‐19. </a:t>
            </a:r>
            <a:r>
              <a:rPr lang="en-GB" sz="1600" dirty="0"/>
              <a:t>Sustainable Development Report 2020Cambridge University Press, 2020. 510 p. (2020) Population and Development Review. </a:t>
            </a:r>
            <a:r>
              <a:rPr lang="en-GB" sz="1600" dirty="0" err="1"/>
              <a:t>doi:https</a:t>
            </a:r>
            <a:r>
              <a:rPr lang="en-GB" sz="1600" dirty="0"/>
              <a:t>://doi.org/10.1111/padr.12366.</a:t>
            </a:r>
          </a:p>
          <a:p>
            <a:r>
              <a:rPr lang="en-GB" sz="1600" dirty="0"/>
              <a:t>Janz, N.K. and Becker, M.H. (1984) </a:t>
            </a:r>
            <a:r>
              <a:rPr lang="en-GB" sz="1600" i="1" dirty="0"/>
              <a:t>The Health Belief Model: A Decade Later. </a:t>
            </a:r>
            <a:r>
              <a:rPr lang="en-GB" sz="1600" dirty="0"/>
              <a:t>Health Education Quarterly, 11(1), pp.1–47.Available at: </a:t>
            </a:r>
            <a:r>
              <a:rPr lang="en-GB" sz="1600" dirty="0" err="1"/>
              <a:t>doi:https</a:t>
            </a:r>
            <a:r>
              <a:rPr lang="en-GB" sz="1600" dirty="0"/>
              <a:t>://doi.org/10.1177/109019818401100101.</a:t>
            </a:r>
          </a:p>
          <a:p>
            <a:r>
              <a:rPr lang="en-GB" sz="1600" dirty="0"/>
              <a:t>Kapadia, D., Zhang, J., Salway, S., </a:t>
            </a:r>
            <a:r>
              <a:rPr lang="en-GB" sz="1600" dirty="0" err="1"/>
              <a:t>Nazroo</a:t>
            </a:r>
            <a:r>
              <a:rPr lang="en-GB" sz="1600" dirty="0"/>
              <a:t>, J., Booth, A., Villarroel-Williams, N., </a:t>
            </a:r>
            <a:r>
              <a:rPr lang="en-GB" sz="1600" dirty="0" err="1"/>
              <a:t>Bécares</a:t>
            </a:r>
            <a:r>
              <a:rPr lang="en-GB" sz="1600" dirty="0"/>
              <a:t>, L. and Esmail, A. (2022) </a:t>
            </a:r>
            <a:r>
              <a:rPr lang="en-GB" sz="1600" i="1" dirty="0"/>
              <a:t>Ethnic Inequalities in Healthcare: A Rapid Evidence Review</a:t>
            </a:r>
            <a:r>
              <a:rPr lang="en-GB" sz="1600" dirty="0"/>
              <a:t>.  NHS Race and Health Observatory. Available at: </a:t>
            </a:r>
            <a:r>
              <a:rPr lang="en-GB" sz="1600" dirty="0">
                <a:hlinkClick r:id="rId3"/>
              </a:rPr>
              <a:t>https://www.nhsrho.org/wp-content/uploads/2023/05/RHO-Rapid-Review-Final-Report_.pdf</a:t>
            </a:r>
            <a:r>
              <a:rPr lang="en-GB" sz="1600" dirty="0"/>
              <a:t>. (Accessed 10 September 2025).</a:t>
            </a:r>
          </a:p>
          <a:p>
            <a:r>
              <a:rPr lang="en-GB" sz="1600" dirty="0"/>
              <a:t>Kickbusch, I. (2016) </a:t>
            </a:r>
            <a:r>
              <a:rPr lang="en-GB" sz="1600" i="1" dirty="0"/>
              <a:t>Global Health Governance Challenges 2016 – Are We Ready? </a:t>
            </a:r>
            <a:r>
              <a:rPr lang="en-GB" sz="1600" dirty="0"/>
              <a:t>International Journal of Health Policy and Management 5(6), pp.349–353. ://doi.org/10.15171/ijhpm.2016.27.</a:t>
            </a:r>
          </a:p>
          <a:p>
            <a:r>
              <a:rPr lang="en-GB" sz="1600" dirty="0"/>
              <a:t>Lundell, J. (2023</a:t>
            </a:r>
            <a:r>
              <a:rPr lang="en-GB" sz="1600" i="1" dirty="0"/>
              <a:t>) Exploring Dimensions of Holistic Health: The Wellness Wheel - </a:t>
            </a:r>
            <a:r>
              <a:rPr lang="en-GB" sz="1600" dirty="0"/>
              <a:t>Orbit Telehealth, Inc. Orbit Telehealth, Inc. - Telehealth solution for back and joint pain. Available at: </a:t>
            </a:r>
            <a:r>
              <a:rPr lang="en-GB" sz="1600" dirty="0">
                <a:hlinkClick r:id="rId4"/>
              </a:rPr>
              <a:t>https://orbittelehealth.com/exploring-dimensions-of-holistic-health-the-wellness-wheel/</a:t>
            </a:r>
            <a:r>
              <a:rPr lang="en-GB" sz="1600" dirty="0"/>
              <a:t>. (Accessed 10 September 2025).</a:t>
            </a:r>
          </a:p>
          <a:p>
            <a:endParaRPr lang="en-GB" sz="1600" dirty="0"/>
          </a:p>
          <a:p>
            <a:endParaRPr lang="en-GB" sz="1600" dirty="0"/>
          </a:p>
          <a:p>
            <a:endParaRPr lang="en-GB" sz="1600" dirty="0"/>
          </a:p>
        </p:txBody>
      </p:sp>
    </p:spTree>
    <p:extLst>
      <p:ext uri="{BB962C8B-B14F-4D97-AF65-F5344CB8AC3E}">
        <p14:creationId xmlns:p14="http://schemas.microsoft.com/office/powerpoint/2010/main" val="38210547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05146B-ED5A-87ED-68E8-D024FD3184F4}"/>
              </a:ext>
            </a:extLst>
          </p:cNvPr>
          <p:cNvSpPr>
            <a:spLocks noGrp="1"/>
          </p:cNvSpPr>
          <p:nvPr>
            <p:ph idx="1"/>
          </p:nvPr>
        </p:nvSpPr>
        <p:spPr>
          <a:xfrm>
            <a:off x="387927" y="290945"/>
            <a:ext cx="11526982" cy="6096000"/>
          </a:xfrm>
        </p:spPr>
        <p:txBody>
          <a:bodyPr>
            <a:normAutofit/>
          </a:bodyPr>
          <a:lstStyle/>
          <a:p>
            <a:endParaRPr lang="en-GB" sz="1400" dirty="0"/>
          </a:p>
          <a:p>
            <a:endParaRPr lang="en-GB" sz="1400" dirty="0"/>
          </a:p>
          <a:p>
            <a:endParaRPr lang="en-GB" sz="1400" dirty="0"/>
          </a:p>
        </p:txBody>
      </p:sp>
      <p:sp>
        <p:nvSpPr>
          <p:cNvPr id="4" name="TextBox 3">
            <a:extLst>
              <a:ext uri="{FF2B5EF4-FFF2-40B4-BE49-F238E27FC236}">
                <a16:creationId xmlns:a16="http://schemas.microsoft.com/office/drawing/2014/main" id="{BD1B9DC2-1012-5E7A-E4AD-78771B90FCE6}"/>
              </a:ext>
            </a:extLst>
          </p:cNvPr>
          <p:cNvSpPr txBox="1"/>
          <p:nvPr/>
        </p:nvSpPr>
        <p:spPr>
          <a:xfrm>
            <a:off x="277091" y="151350"/>
            <a:ext cx="11637818" cy="7817525"/>
          </a:xfrm>
          <a:prstGeom prst="rect">
            <a:avLst/>
          </a:prstGeom>
          <a:noFill/>
        </p:spPr>
        <p:txBody>
          <a:bodyPr wrap="square">
            <a:spAutoFit/>
          </a:bodyPr>
          <a:lstStyle/>
          <a:p>
            <a:r>
              <a:rPr lang="en-GB" sz="1600" dirty="0"/>
              <a:t>Marmot, M. (2020) </a:t>
            </a:r>
            <a:r>
              <a:rPr lang="en-GB" sz="1600" i="1" dirty="0"/>
              <a:t>Health Equity in England: the Marmot Review 10 Years on. </a:t>
            </a:r>
            <a:r>
              <a:rPr lang="en-GB" sz="1600" dirty="0"/>
              <a:t>British Medical Journal, 368(1).Available at:  </a:t>
            </a:r>
            <a:r>
              <a:rPr lang="en-GB" sz="1600" dirty="0" err="1"/>
              <a:t>doi:https</a:t>
            </a:r>
            <a:r>
              <a:rPr lang="en-GB" sz="1600" dirty="0"/>
              <a:t>://doi.org/10.1136/bmj.m693.</a:t>
            </a:r>
          </a:p>
          <a:p>
            <a:endParaRPr lang="en-GB" sz="1600" dirty="0"/>
          </a:p>
          <a:p>
            <a:r>
              <a:rPr lang="en-GB" sz="1600" dirty="0"/>
              <a:t>Marmot, M., Allen, J., Boyce, T., Goldblatt, P. and Morrison, J. (2020) </a:t>
            </a:r>
            <a:r>
              <a:rPr lang="en-GB" sz="1600" i="1" dirty="0"/>
              <a:t>Health Equity in England: the Marmot Review 10 Years on.</a:t>
            </a:r>
            <a:r>
              <a:rPr lang="en-GB" sz="1600" dirty="0"/>
              <a:t> The Health Foundation. Available at: </a:t>
            </a:r>
            <a:r>
              <a:rPr lang="en-GB" sz="1600" dirty="0">
                <a:hlinkClick r:id="rId2"/>
              </a:rPr>
              <a:t>https://www.health.org.uk/reports-and-analysis/reports/health-equity-in-england-the-marmot-review-10-years-on-0</a:t>
            </a:r>
            <a:r>
              <a:rPr lang="en-GB" sz="1600" dirty="0"/>
              <a:t>. (Accessed 20 September 2025).</a:t>
            </a:r>
          </a:p>
          <a:p>
            <a:endParaRPr lang="en-GB" sz="1600" dirty="0"/>
          </a:p>
          <a:p>
            <a:r>
              <a:rPr lang="en-GB" sz="1600" dirty="0"/>
              <a:t>National Institute for Health and Care Excellence (2019) </a:t>
            </a:r>
            <a:r>
              <a:rPr lang="en-GB" sz="1600" i="1" dirty="0"/>
              <a:t>Making Every Contact Count</a:t>
            </a:r>
            <a:r>
              <a:rPr lang="en-GB" sz="1600" dirty="0"/>
              <a:t>.  National Institute for Health and Care Excellence. Available at: </a:t>
            </a:r>
            <a:r>
              <a:rPr lang="en-GB" sz="1600" dirty="0">
                <a:hlinkClick r:id="rId3"/>
              </a:rPr>
              <a:t>https://stpsupport.nice.org.uk/mecc/index.html</a:t>
            </a:r>
            <a:r>
              <a:rPr lang="en-GB" sz="1600" dirty="0"/>
              <a:t>. (Accessed 29 September 2025).</a:t>
            </a:r>
          </a:p>
          <a:p>
            <a:endParaRPr lang="en-GB" sz="1600" dirty="0"/>
          </a:p>
          <a:p>
            <a:r>
              <a:rPr lang="en-GB" sz="1600" dirty="0"/>
              <a:t>NHS (2024) COVID-19 vaccine. NHS. Available at: </a:t>
            </a:r>
            <a:r>
              <a:rPr lang="en-GB" sz="1600" dirty="0">
                <a:hlinkClick r:id="rId4"/>
              </a:rPr>
              <a:t>https://www.nhs.uk/vaccinations/covid-19-vaccine/</a:t>
            </a:r>
            <a:r>
              <a:rPr lang="en-GB" sz="1600" dirty="0"/>
              <a:t>. (Accessed 22 September 2025).</a:t>
            </a:r>
          </a:p>
          <a:p>
            <a:endParaRPr lang="en-GB" sz="1600" dirty="0"/>
          </a:p>
          <a:p>
            <a:r>
              <a:rPr lang="en-GB" sz="1600" dirty="0"/>
              <a:t>NHS England (2019</a:t>
            </a:r>
            <a:r>
              <a:rPr lang="en-GB" sz="1600" i="1" dirty="0"/>
              <a:t>) NHS Long Term Plan</a:t>
            </a:r>
            <a:r>
              <a:rPr lang="en-GB" sz="1600" dirty="0"/>
              <a:t>. NHS England. Available at: </a:t>
            </a:r>
            <a:r>
              <a:rPr lang="en-GB" sz="1600" dirty="0">
                <a:hlinkClick r:id="rId5"/>
              </a:rPr>
              <a:t>https://www.longtermplan.nhs.uk/</a:t>
            </a:r>
            <a:r>
              <a:rPr lang="en-GB" sz="1600" dirty="0"/>
              <a:t>. (Accessed 5 October 2025).</a:t>
            </a:r>
          </a:p>
          <a:p>
            <a:endParaRPr lang="en-GB" sz="1600" dirty="0"/>
          </a:p>
          <a:p>
            <a:r>
              <a:rPr lang="en-GB" sz="1600" dirty="0"/>
              <a:t>NHS England (2023). </a:t>
            </a:r>
            <a:r>
              <a:rPr lang="en-GB" sz="1600" i="1" dirty="0"/>
              <a:t>NHS Diabetes Prevention Programme </a:t>
            </a:r>
            <a:r>
              <a:rPr lang="en-GB" sz="1600" dirty="0"/>
              <a:t>(NHS DPP). NHS England. Available at: </a:t>
            </a:r>
            <a:r>
              <a:rPr lang="en-GB" sz="1600" dirty="0">
                <a:hlinkClick r:id="rId6"/>
              </a:rPr>
              <a:t>https://www.england.nhs.uk/diabetes/diabetes-prevention/</a:t>
            </a:r>
            <a:r>
              <a:rPr lang="en-GB" sz="1600" dirty="0"/>
              <a:t>. (Accessed 28 September 2025).</a:t>
            </a:r>
          </a:p>
          <a:p>
            <a:endParaRPr lang="en-GB" sz="1600" dirty="0"/>
          </a:p>
          <a:p>
            <a:r>
              <a:rPr lang="en-GB" sz="1600" dirty="0"/>
              <a:t>NICE website: The National Institute for Health and Care Excellence. (2020) </a:t>
            </a:r>
            <a:r>
              <a:rPr lang="en-GB" sz="1600" i="1" dirty="0"/>
              <a:t>NICE and the Marmot review</a:t>
            </a:r>
            <a:r>
              <a:rPr lang="en-GB" sz="1600" dirty="0"/>
              <a:t>.  Available at: </a:t>
            </a:r>
            <a:r>
              <a:rPr lang="en-GB" sz="1600" dirty="0">
                <a:hlinkClick r:id="rId7"/>
              </a:rPr>
              <a:t>https://www.nice.org.uk/implementing-nice-guidance/cost-saving-resource-planning-and-audit/nice-and-health-inequalities/nice-and-the-marmot-review</a:t>
            </a:r>
            <a:r>
              <a:rPr lang="en-GB" sz="1600" dirty="0"/>
              <a:t>. (Accessed 22 September 2025).</a:t>
            </a:r>
          </a:p>
          <a:p>
            <a:endParaRPr lang="en-GB" sz="1600" dirty="0"/>
          </a:p>
          <a:p>
            <a:r>
              <a:rPr lang="en-GB" sz="1600" dirty="0"/>
              <a:t>OECD (2021) Health at a Glance 2021</a:t>
            </a:r>
            <a:r>
              <a:rPr lang="en-GB" sz="1600" i="1" dirty="0"/>
              <a:t>. OECD</a:t>
            </a:r>
            <a:r>
              <a:rPr lang="en-GB" sz="1600" dirty="0"/>
              <a:t>. Available at: </a:t>
            </a:r>
            <a:r>
              <a:rPr lang="en-GB" sz="1600" dirty="0">
                <a:hlinkClick r:id="rId8"/>
              </a:rPr>
              <a:t>https://www.oecd.org/en/publications/health-at-a-glance-2021_ae3016b9-en.html</a:t>
            </a:r>
            <a:r>
              <a:rPr lang="en-GB" sz="1600" dirty="0"/>
              <a:t>. (Accessed 16 September 2025).</a:t>
            </a:r>
          </a:p>
          <a:p>
            <a:endParaRPr lang="en-GB" sz="1600" dirty="0"/>
          </a:p>
          <a:p>
            <a:endParaRPr lang="en-GB" sz="1600" dirty="0"/>
          </a:p>
          <a:p>
            <a:endParaRPr lang="en-GB" sz="1600" dirty="0"/>
          </a:p>
          <a:p>
            <a:endParaRPr lang="en-GB" dirty="0"/>
          </a:p>
          <a:p>
            <a:endParaRPr lang="en-GB" dirty="0"/>
          </a:p>
          <a:p>
            <a:endParaRPr lang="en-GB" dirty="0"/>
          </a:p>
        </p:txBody>
      </p:sp>
    </p:spTree>
    <p:extLst>
      <p:ext uri="{BB962C8B-B14F-4D97-AF65-F5344CB8AC3E}">
        <p14:creationId xmlns:p14="http://schemas.microsoft.com/office/powerpoint/2010/main" val="5603017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1F714C-AB1F-3973-C858-7A95B0C6921C}"/>
              </a:ext>
            </a:extLst>
          </p:cNvPr>
          <p:cNvSpPr>
            <a:spLocks noGrp="1"/>
          </p:cNvSpPr>
          <p:nvPr>
            <p:ph idx="1"/>
          </p:nvPr>
        </p:nvSpPr>
        <p:spPr>
          <a:xfrm>
            <a:off x="207818" y="180109"/>
            <a:ext cx="11665527" cy="6234546"/>
          </a:xfrm>
        </p:spPr>
        <p:txBody>
          <a:bodyPr>
            <a:normAutofit/>
          </a:bodyPr>
          <a:lstStyle/>
          <a:p>
            <a:endParaRPr lang="en-GB" sz="1400" dirty="0"/>
          </a:p>
          <a:p>
            <a:endParaRPr lang="en-GB" sz="1400" dirty="0"/>
          </a:p>
        </p:txBody>
      </p:sp>
      <p:sp>
        <p:nvSpPr>
          <p:cNvPr id="4" name="TextBox 3">
            <a:extLst>
              <a:ext uri="{FF2B5EF4-FFF2-40B4-BE49-F238E27FC236}">
                <a16:creationId xmlns:a16="http://schemas.microsoft.com/office/drawing/2014/main" id="{BDF57C42-A252-15EB-5960-94FCF37B3587}"/>
              </a:ext>
            </a:extLst>
          </p:cNvPr>
          <p:cNvSpPr txBox="1"/>
          <p:nvPr/>
        </p:nvSpPr>
        <p:spPr>
          <a:xfrm>
            <a:off x="318655" y="180109"/>
            <a:ext cx="11665527" cy="6986528"/>
          </a:xfrm>
          <a:prstGeom prst="rect">
            <a:avLst/>
          </a:prstGeom>
          <a:noFill/>
        </p:spPr>
        <p:txBody>
          <a:bodyPr wrap="square">
            <a:spAutoFit/>
          </a:bodyPr>
          <a:lstStyle/>
          <a:p>
            <a:r>
              <a:rPr lang="en-GB" sz="1600" dirty="0"/>
              <a:t>ONS (2020) </a:t>
            </a:r>
            <a:r>
              <a:rPr lang="en-GB" sz="1600" i="1" dirty="0"/>
              <a:t>Adult Smoking Habits in the UK </a:t>
            </a:r>
            <a:r>
              <a:rPr lang="en-GB" sz="1600" dirty="0"/>
              <a:t>- Office for National Statistics. www.ons.gov.uk. Available at: </a:t>
            </a:r>
            <a:r>
              <a:rPr lang="en-GB" sz="1600" dirty="0">
                <a:hlinkClick r:id="rId2"/>
              </a:rPr>
              <a:t>https://www.ons.gov.uk/peoplepopulationandcommunity/healthandsocialcare/healthandlifeexpectancies/bulletins/adultsmokingh</a:t>
            </a:r>
            <a:r>
              <a:rPr lang="en-GB" sz="1600" dirty="0"/>
              <a:t> (Accessed 28 September 2025).</a:t>
            </a:r>
          </a:p>
          <a:p>
            <a:endParaRPr lang="en-GB" sz="1600" dirty="0"/>
          </a:p>
          <a:p>
            <a:r>
              <a:rPr lang="en-GB" sz="1600" dirty="0"/>
              <a:t>Public Health England (2018) </a:t>
            </a:r>
            <a:r>
              <a:rPr lang="en-GB" sz="1600" i="1" dirty="0"/>
              <a:t>Stoptober campaign evaluation</a:t>
            </a:r>
            <a:r>
              <a:rPr lang="en-GB" sz="1600" dirty="0"/>
              <a:t>.  GOV.UK. Available at: </a:t>
            </a:r>
            <a:r>
              <a:rPr lang="en-GB" sz="1600" dirty="0">
                <a:hlinkClick r:id="rId3"/>
              </a:rPr>
              <a:t>https://www.gov.uk/government/publications/stoptober-campaign-evaluation</a:t>
            </a:r>
            <a:r>
              <a:rPr lang="en-GB" sz="1600" dirty="0"/>
              <a:t>. (Accessed 1 October 2025).</a:t>
            </a:r>
          </a:p>
          <a:p>
            <a:endParaRPr lang="en-GB" sz="1600" dirty="0"/>
          </a:p>
          <a:p>
            <a:r>
              <a:rPr lang="en-GB" sz="1600" dirty="0"/>
              <a:t>Rabinmartin.com. (2025)  Available at: </a:t>
            </a:r>
            <a:r>
              <a:rPr lang="en-GB" sz="1600" dirty="0">
                <a:hlinkClick r:id="rId4"/>
              </a:rPr>
              <a:t>https://rabinmartin.com/wp-content/uploads/2024/04/Venn-Diagram-2.png</a:t>
            </a:r>
            <a:r>
              <a:rPr lang="en-GB" sz="1600" dirty="0"/>
              <a:t> (Accessed 28 Sep. 2025).</a:t>
            </a:r>
          </a:p>
          <a:p>
            <a:endParaRPr lang="en-GB" sz="1600" dirty="0"/>
          </a:p>
          <a:p>
            <a:r>
              <a:rPr lang="en-GB" sz="1600" dirty="0"/>
              <a:t>Rosenstock, I.M. (1974) </a:t>
            </a:r>
            <a:r>
              <a:rPr lang="en-GB" sz="1600" i="1" dirty="0"/>
              <a:t>Historical Origins of the Health Belief Model. Health Education Monographs</a:t>
            </a:r>
            <a:r>
              <a:rPr lang="en-GB" sz="1600" dirty="0"/>
              <a:t>, 2(4), pp.328–335.Available at: </a:t>
            </a:r>
            <a:r>
              <a:rPr lang="en-GB" sz="1600" dirty="0" err="1"/>
              <a:t>doi:https</a:t>
            </a:r>
            <a:r>
              <a:rPr lang="en-GB" sz="1600" dirty="0"/>
              <a:t>://doi.org/10.1177/109019817400200403.</a:t>
            </a:r>
          </a:p>
          <a:p>
            <a:endParaRPr lang="en-GB" sz="1600" dirty="0"/>
          </a:p>
          <a:p>
            <a:r>
              <a:rPr lang="en-GB" sz="1600" dirty="0"/>
              <a:t>Sa.gov.au. (2017)  Available at: </a:t>
            </a:r>
            <a:r>
              <a:rPr lang="en-GB" sz="1600" dirty="0">
                <a:hlinkClick r:id="rId5"/>
              </a:rPr>
              <a:t>https://www.sahealth.sa.gov.au/wps/wcm/connect/65e3be8042c328f5b495f68cd21c605e/telehealth_infographic.jpg?MOD=AJPERES&amp;CVID=lX1qiis</a:t>
            </a:r>
            <a:r>
              <a:rPr lang="en-GB" sz="1600" dirty="0"/>
              <a:t> (Accessed 8 October 2025).</a:t>
            </a:r>
          </a:p>
          <a:p>
            <a:endParaRPr lang="en-GB" sz="1600" dirty="0"/>
          </a:p>
          <a:p>
            <a:r>
              <a:rPr lang="en-GB" sz="1600" dirty="0"/>
              <a:t>sdgs.un.org. (n.d.). Legal Guide to the Sustainable Development Goals | Department of Economic and Social Affairs. [online] Available at: </a:t>
            </a:r>
            <a:r>
              <a:rPr lang="en-GB" sz="1600" dirty="0">
                <a:hlinkClick r:id="rId6"/>
              </a:rPr>
              <a:t>https://sdgs.un.org/partnerships/legal-guide-sustainable-development-goals</a:t>
            </a:r>
            <a:r>
              <a:rPr lang="en-GB" sz="1600" dirty="0"/>
              <a:t>. (Accessed 8 October 2025).</a:t>
            </a:r>
          </a:p>
          <a:p>
            <a:endParaRPr lang="en-GB" sz="1600" dirty="0"/>
          </a:p>
          <a:p>
            <a:r>
              <a:rPr lang="en-GB" sz="1600" dirty="0"/>
              <a:t>Thalidomide Trust. (2024) </a:t>
            </a:r>
            <a:r>
              <a:rPr lang="en-GB" sz="1600" i="1" dirty="0"/>
              <a:t>Stop Smoking for Stoptober </a:t>
            </a:r>
            <a:r>
              <a:rPr lang="en-GB" sz="1600" dirty="0"/>
              <a:t>- Thalidomide Trust. Available at: </a:t>
            </a:r>
            <a:r>
              <a:rPr lang="en-GB" sz="1600" dirty="0">
                <a:hlinkClick r:id="rId7"/>
              </a:rPr>
              <a:t>https://thalidomidetrust.org/health-and-wellbeing/health/stop-smoking-for-stoptober/</a:t>
            </a:r>
            <a:r>
              <a:rPr lang="en-GB" sz="1600" dirty="0"/>
              <a:t> (Accessed 18 Sep. 2025).</a:t>
            </a:r>
          </a:p>
          <a:p>
            <a:endParaRPr lang="en-GB" sz="1600" dirty="0"/>
          </a:p>
          <a:p>
            <a:r>
              <a:rPr lang="en-GB" sz="1600" dirty="0"/>
              <a:t>The King’s Fund. (2023) </a:t>
            </a:r>
            <a:r>
              <a:rPr lang="en-GB" sz="1600" i="1" dirty="0"/>
              <a:t>Does The NHS Long Term Plan Map The Future? </a:t>
            </a:r>
            <a:r>
              <a:rPr lang="en-GB" sz="1600" dirty="0"/>
              <a:t>| The King’s Fund. Available at: </a:t>
            </a:r>
            <a:r>
              <a:rPr lang="en-GB" sz="1600" dirty="0">
                <a:hlinkClick r:id="rId8"/>
              </a:rPr>
              <a:t>https://www.kingsfund.org.uk/insight-and-analysis/blogs/nhs-long-term-plan-coherent-future</a:t>
            </a:r>
            <a:r>
              <a:rPr lang="en-GB" sz="1600" dirty="0"/>
              <a:t>. (Accessed 18 September 2025).</a:t>
            </a:r>
          </a:p>
          <a:p>
            <a:endParaRPr lang="en-GB" sz="1600" dirty="0"/>
          </a:p>
          <a:p>
            <a:endParaRPr lang="en-GB" sz="1600" dirty="0"/>
          </a:p>
        </p:txBody>
      </p:sp>
    </p:spTree>
    <p:extLst>
      <p:ext uri="{BB962C8B-B14F-4D97-AF65-F5344CB8AC3E}">
        <p14:creationId xmlns:p14="http://schemas.microsoft.com/office/powerpoint/2010/main" val="24332063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A2A810-381B-6734-2F15-D54E5C02C99B}"/>
              </a:ext>
            </a:extLst>
          </p:cNvPr>
          <p:cNvSpPr>
            <a:spLocks noGrp="1"/>
          </p:cNvSpPr>
          <p:nvPr>
            <p:ph idx="1"/>
          </p:nvPr>
        </p:nvSpPr>
        <p:spPr>
          <a:xfrm>
            <a:off x="266007" y="133004"/>
            <a:ext cx="11704320" cy="6134791"/>
          </a:xfrm>
        </p:spPr>
        <p:txBody>
          <a:bodyPr>
            <a:normAutofit/>
          </a:bodyPr>
          <a:lstStyle/>
          <a:p>
            <a:endParaRPr lang="en-GB" sz="1400" dirty="0"/>
          </a:p>
          <a:p>
            <a:endParaRPr lang="fr-FR" sz="1400" dirty="0"/>
          </a:p>
          <a:p>
            <a:endParaRPr lang="fr-FR" sz="1400" dirty="0"/>
          </a:p>
          <a:p>
            <a:endParaRPr lang="en-GB" sz="1400" dirty="0"/>
          </a:p>
        </p:txBody>
      </p:sp>
      <p:sp>
        <p:nvSpPr>
          <p:cNvPr id="4" name="TextBox 3">
            <a:extLst>
              <a:ext uri="{FF2B5EF4-FFF2-40B4-BE49-F238E27FC236}">
                <a16:creationId xmlns:a16="http://schemas.microsoft.com/office/drawing/2014/main" id="{C434B9F4-7DE8-2281-D44A-2731254939E1}"/>
              </a:ext>
            </a:extLst>
          </p:cNvPr>
          <p:cNvSpPr txBox="1"/>
          <p:nvPr/>
        </p:nvSpPr>
        <p:spPr>
          <a:xfrm>
            <a:off x="-1" y="133004"/>
            <a:ext cx="11970327" cy="5847755"/>
          </a:xfrm>
          <a:prstGeom prst="rect">
            <a:avLst/>
          </a:prstGeom>
          <a:noFill/>
        </p:spPr>
        <p:txBody>
          <a:bodyPr wrap="square">
            <a:spAutoFit/>
          </a:bodyPr>
          <a:lstStyle/>
          <a:p>
            <a:r>
              <a:rPr lang="en-GB" sz="1600" dirty="0"/>
              <a:t>Trb.org. (2016) </a:t>
            </a:r>
            <a:r>
              <a:rPr lang="en-GB" sz="1600" i="1" dirty="0"/>
              <a:t>Social-Ecological Model</a:t>
            </a:r>
            <a:r>
              <a:rPr lang="en-GB" sz="1600" dirty="0"/>
              <a:t>. Available at: </a:t>
            </a:r>
            <a:r>
              <a:rPr lang="en-GB" sz="1600" dirty="0">
                <a:hlinkClick r:id="rId2"/>
              </a:rPr>
              <a:t>https://crp.trb.org/btscrpwebresource2/mitigation-tools/socioecological-levels/</a:t>
            </a:r>
            <a:r>
              <a:rPr lang="en-GB" sz="1600" dirty="0"/>
              <a:t>. (Accessed 20 September 2025).</a:t>
            </a:r>
          </a:p>
          <a:p>
            <a:endParaRPr lang="en-GB" sz="1600" dirty="0"/>
          </a:p>
          <a:p>
            <a:r>
              <a:rPr lang="en-GB" sz="1600" dirty="0"/>
              <a:t>Ufl.edu. (2024) Available at: </a:t>
            </a:r>
            <a:r>
              <a:rPr lang="en-GB" sz="1600" dirty="0">
                <a:hlinkClick r:id="rId3"/>
              </a:rPr>
              <a:t>https://education.health.ufl.edu/wordpress/files/2020/08/SAMHSA-Wellness-Wheel-1120x1120.png</a:t>
            </a:r>
            <a:r>
              <a:rPr lang="en-GB" sz="1600" dirty="0"/>
              <a:t>. (Accessed 28 September 2025). </a:t>
            </a:r>
          </a:p>
          <a:p>
            <a:endParaRPr lang="en-GB" sz="1600" dirty="0"/>
          </a:p>
          <a:p>
            <a:r>
              <a:rPr lang="en-GB" sz="1600" dirty="0"/>
              <a:t>UK Government (2012) </a:t>
            </a:r>
            <a:r>
              <a:rPr lang="en-GB" sz="1600" i="1" dirty="0"/>
              <a:t>Health and Social Care Act 2012</a:t>
            </a:r>
            <a:r>
              <a:rPr lang="en-GB" sz="1600" dirty="0"/>
              <a:t>. legislation.gov.uk. Available at: </a:t>
            </a:r>
            <a:r>
              <a:rPr lang="en-GB" sz="1600" dirty="0">
                <a:hlinkClick r:id="rId4"/>
              </a:rPr>
              <a:t>https://www.legislation.gov.uk/ukpga/2012/7/contents</a:t>
            </a:r>
            <a:r>
              <a:rPr lang="en-GB" sz="1600" dirty="0"/>
              <a:t>. (Accessed 29 September 2025).</a:t>
            </a:r>
          </a:p>
          <a:p>
            <a:endParaRPr lang="en-GB" sz="1600" dirty="0"/>
          </a:p>
          <a:p>
            <a:r>
              <a:rPr lang="en-GB" sz="1600" dirty="0"/>
              <a:t>UN DESA (2020) </a:t>
            </a:r>
            <a:r>
              <a:rPr lang="en-GB" sz="1600" i="1" dirty="0"/>
              <a:t>The Sustainable Development Goals Report 2020 </a:t>
            </a:r>
            <a:r>
              <a:rPr lang="en-GB" sz="1600" dirty="0"/>
              <a:t>| Department of Economic and Social Affairs.  sdgs.un.org. Available at: </a:t>
            </a:r>
            <a:r>
              <a:rPr lang="en-GB" sz="1600" dirty="0">
                <a:hlinkClick r:id="rId5"/>
              </a:rPr>
              <a:t>https://sdgs.un.org/publications/sustainable-development-goals-report-2020-24686</a:t>
            </a:r>
            <a:r>
              <a:rPr lang="en-GB" sz="1600" dirty="0"/>
              <a:t>. (Accessed 5 October 2025).</a:t>
            </a:r>
          </a:p>
          <a:p>
            <a:endParaRPr lang="en-GB" sz="1600" dirty="0"/>
          </a:p>
          <a:p>
            <a:r>
              <a:rPr lang="en-GB" sz="1600" dirty="0"/>
              <a:t>United Nations (2015) </a:t>
            </a:r>
            <a:r>
              <a:rPr lang="en-GB" sz="1600" i="1" dirty="0"/>
              <a:t>Transforming our world: The 2030 Agenda for Sustainable </a:t>
            </a:r>
            <a:r>
              <a:rPr lang="en-GB" sz="1600" i="1" dirty="0" err="1"/>
              <a:t>Development.United</a:t>
            </a:r>
            <a:r>
              <a:rPr lang="en-GB" sz="1600" i="1" dirty="0"/>
              <a:t> Nations. </a:t>
            </a:r>
            <a:r>
              <a:rPr lang="en-GB" sz="1600" dirty="0"/>
              <a:t>Available at: </a:t>
            </a:r>
            <a:r>
              <a:rPr lang="en-GB" sz="1600" dirty="0">
                <a:hlinkClick r:id="rId6"/>
              </a:rPr>
              <a:t>https://sdgs.un.org/2030agenda</a:t>
            </a:r>
            <a:r>
              <a:rPr lang="en-GB" sz="1600" dirty="0"/>
              <a:t>. (Accessed 5 October 2025).</a:t>
            </a:r>
          </a:p>
          <a:p>
            <a:endParaRPr lang="en-GB" sz="1600" dirty="0"/>
          </a:p>
          <a:p>
            <a:r>
              <a:rPr lang="en-GB" sz="1600" dirty="0"/>
              <a:t>United Nations (2023) </a:t>
            </a:r>
            <a:r>
              <a:rPr lang="en-GB" sz="1600" i="1" dirty="0"/>
              <a:t>The Sustainable Development Goals Report 2023 </a:t>
            </a:r>
            <a:r>
              <a:rPr lang="en-GB" sz="1600" dirty="0"/>
              <a:t>| Department of Economic and Social Affairs.  sdgs.un.org. Available at: </a:t>
            </a:r>
            <a:r>
              <a:rPr lang="en-GB" sz="1600" dirty="0">
                <a:hlinkClick r:id="rId7"/>
              </a:rPr>
              <a:t>https://sdgs.un.org/documents/sustainable-development-goals-report-2023-53220</a:t>
            </a:r>
            <a:r>
              <a:rPr lang="en-GB" sz="1600" dirty="0"/>
              <a:t>. (Accessed 5 October 2025).</a:t>
            </a:r>
          </a:p>
          <a:p>
            <a:endParaRPr lang="en-GB" sz="1600" dirty="0"/>
          </a:p>
          <a:p>
            <a:r>
              <a:rPr lang="en-GB" sz="1600" dirty="0"/>
              <a:t>United Nations (2025) Goal 3 | </a:t>
            </a:r>
            <a:r>
              <a:rPr lang="en-GB" sz="1600" i="1" dirty="0"/>
              <a:t>ensure healthy lives and promote well-being for all at all ages</a:t>
            </a:r>
            <a:r>
              <a:rPr lang="en-GB" sz="1600" dirty="0"/>
              <a:t>. United Nations. Available at: </a:t>
            </a:r>
            <a:r>
              <a:rPr lang="en-GB" sz="1600" dirty="0">
                <a:hlinkClick r:id="rId8"/>
              </a:rPr>
              <a:t>https://sdgs.un.org/goals/goal3#targets_and_indicators</a:t>
            </a:r>
            <a:r>
              <a:rPr lang="en-GB" sz="1600" dirty="0"/>
              <a:t>. (Accessed 4 October 2025).</a:t>
            </a:r>
          </a:p>
          <a:p>
            <a:endParaRPr lang="en-GB" dirty="0"/>
          </a:p>
          <a:p>
            <a:endParaRPr lang="en-GB" dirty="0"/>
          </a:p>
          <a:p>
            <a:endParaRPr lang="en-GB" dirty="0"/>
          </a:p>
        </p:txBody>
      </p:sp>
    </p:spTree>
    <p:extLst>
      <p:ext uri="{BB962C8B-B14F-4D97-AF65-F5344CB8AC3E}">
        <p14:creationId xmlns:p14="http://schemas.microsoft.com/office/powerpoint/2010/main" val="30873920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6362FF-4619-FC88-411F-2C3FE97BA4C4}"/>
              </a:ext>
            </a:extLst>
          </p:cNvPr>
          <p:cNvSpPr>
            <a:spLocks noGrp="1"/>
          </p:cNvSpPr>
          <p:nvPr>
            <p:ph idx="1"/>
          </p:nvPr>
        </p:nvSpPr>
        <p:spPr>
          <a:xfrm>
            <a:off x="272934" y="250240"/>
            <a:ext cx="11598499" cy="6017556"/>
          </a:xfrm>
        </p:spPr>
        <p:txBody>
          <a:bodyPr>
            <a:normAutofit lnSpcReduction="10000"/>
          </a:bodyPr>
          <a:lstStyle/>
          <a:p>
            <a:r>
              <a:rPr lang="en-GB" sz="1600" dirty="0"/>
              <a:t>User Manual and Diagram Full List. (2024) Biopsychosocial Model Venn Diagram Biopsychosocial </a:t>
            </a:r>
            <a:r>
              <a:rPr lang="en-GB" sz="1600" dirty="0" err="1"/>
              <a:t>Rehabilit</a:t>
            </a:r>
            <a:r>
              <a:rPr lang="en-GB" sz="1600" dirty="0"/>
              <a:t>. Available at: https://circuitaborrano0q1.z21.web.core.windows.net/biopsychosocial-model-venn-diagram.html.</a:t>
            </a:r>
          </a:p>
          <a:p>
            <a:r>
              <a:rPr lang="en-GB" sz="1600" dirty="0"/>
              <a:t>Welsh Government (2015) Well-being of Future Generations (Wales) Act 2015: the essentials [HTML]. GOV.WALES. Available at: https://www.gov.wales/well-being-future-generations-act-essentials-html.</a:t>
            </a:r>
          </a:p>
          <a:p>
            <a:r>
              <a:rPr lang="en-GB" sz="1600" dirty="0"/>
              <a:t>WHO (2014) Health in all policies: Helsinki statement. </a:t>
            </a:r>
            <a:r>
              <a:rPr lang="en-GB" sz="1600" i="1" dirty="0"/>
              <a:t>Framework for country action</a:t>
            </a:r>
            <a:r>
              <a:rPr lang="en-GB" sz="1600" dirty="0"/>
              <a:t>. www.who.int. Available at: </a:t>
            </a:r>
            <a:r>
              <a:rPr lang="en-GB" sz="1600" dirty="0">
                <a:hlinkClick r:id="rId2"/>
              </a:rPr>
              <a:t>https://www.who.int/publications/i/item/9789241506908</a:t>
            </a:r>
            <a:r>
              <a:rPr lang="en-GB" sz="1600" dirty="0"/>
              <a:t>. (Accessed 20 September 2025).</a:t>
            </a:r>
          </a:p>
          <a:p>
            <a:r>
              <a:rPr lang="en-GB" sz="1600" dirty="0"/>
              <a:t>WHO (2022). </a:t>
            </a:r>
            <a:r>
              <a:rPr lang="en-GB" sz="1600" i="1" dirty="0"/>
              <a:t>Targets of sustainable development goal 3  </a:t>
            </a:r>
            <a:r>
              <a:rPr lang="en-GB" sz="1600" dirty="0"/>
              <a:t>World Health Organisation. Available at: </a:t>
            </a:r>
            <a:r>
              <a:rPr lang="en-GB" sz="1600" dirty="0">
                <a:hlinkClick r:id="rId3"/>
              </a:rPr>
              <a:t>https://www.who.int/europe/about-us/our-work/sustainable-development-goals/targets-of-sustainable-development-goal-3</a:t>
            </a:r>
            <a:r>
              <a:rPr lang="en-GB" sz="1600" dirty="0"/>
              <a:t>. (Accessed 22 September 2025).</a:t>
            </a:r>
          </a:p>
          <a:p>
            <a:r>
              <a:rPr lang="en-GB" sz="1600" dirty="0"/>
              <a:t>World Health Organisation (2020) </a:t>
            </a:r>
            <a:r>
              <a:rPr lang="en-GB" sz="1600" i="1" dirty="0"/>
              <a:t>World health statistics 2020: monitoring health for the SDGs, sustainable development goals</a:t>
            </a:r>
            <a:r>
              <a:rPr lang="en-GB" sz="1600" dirty="0"/>
              <a:t>. www.who.int. Available at: </a:t>
            </a:r>
            <a:r>
              <a:rPr lang="en-GB" sz="1600" dirty="0">
                <a:hlinkClick r:id="rId4"/>
              </a:rPr>
              <a:t>https://www.who.int/publications/i/item/9789240005105</a:t>
            </a:r>
            <a:r>
              <a:rPr lang="en-GB" sz="1600" dirty="0"/>
              <a:t>. (Accessed 18 September 2025).</a:t>
            </a:r>
          </a:p>
          <a:p>
            <a:r>
              <a:rPr lang="en-GB" sz="1600" dirty="0"/>
              <a:t>World Health Organisation (2021) </a:t>
            </a:r>
            <a:r>
              <a:rPr lang="en-GB" sz="1600" i="1" dirty="0"/>
              <a:t>World health statistics 2021</a:t>
            </a:r>
            <a:r>
              <a:rPr lang="en-GB" sz="1600" dirty="0"/>
              <a:t>: monitoring health for the SDGs, sustainable development goals. www.who.int. Available at: </a:t>
            </a:r>
            <a:r>
              <a:rPr lang="en-GB" sz="1600" dirty="0">
                <a:hlinkClick r:id="rId5"/>
              </a:rPr>
              <a:t>https://www.who.int/publications/i/item/9789240027053</a:t>
            </a:r>
            <a:r>
              <a:rPr lang="en-GB" sz="1600" dirty="0"/>
              <a:t>. (Accessed 18 September 2025).</a:t>
            </a:r>
          </a:p>
          <a:p>
            <a:r>
              <a:rPr lang="en-GB" sz="1600" dirty="0"/>
              <a:t>World Health Organisation (2025) </a:t>
            </a:r>
            <a:r>
              <a:rPr lang="en-GB" sz="1600" i="1" dirty="0"/>
              <a:t>Constitution of the world health organisation</a:t>
            </a:r>
            <a:r>
              <a:rPr lang="en-GB" sz="1600" dirty="0"/>
              <a:t>. World Health Organization. Available at: https://www.who.int/about/governance/constitution. </a:t>
            </a:r>
          </a:p>
          <a:p>
            <a:r>
              <a:rPr lang="en-GB" sz="1600" dirty="0"/>
              <a:t>World Health Organisation (2025) </a:t>
            </a:r>
            <a:r>
              <a:rPr lang="en-GB" sz="1600" i="1" dirty="0"/>
              <a:t>The 1st International Conference on Health promotion</a:t>
            </a:r>
            <a:r>
              <a:rPr lang="en-GB" sz="1600" dirty="0"/>
              <a:t>, Ottawa, 1986. World Health Organization. Available at: </a:t>
            </a:r>
            <a:r>
              <a:rPr lang="en-GB" sz="1600" dirty="0">
                <a:hlinkClick r:id="rId6"/>
              </a:rPr>
              <a:t>https://www.who.int/teams/health-promotion/enhanced-wellbeing/first-global-conference</a:t>
            </a:r>
            <a:r>
              <a:rPr lang="en-GB" sz="1600" dirty="0"/>
              <a:t>. (Accessed 22 September 2025).</a:t>
            </a:r>
          </a:p>
          <a:p>
            <a:endParaRPr lang="en-GB" sz="1600" dirty="0"/>
          </a:p>
          <a:p>
            <a:endParaRPr lang="en-GB" sz="1600" dirty="0"/>
          </a:p>
          <a:p>
            <a:endParaRPr lang="en-GB" sz="1600" dirty="0"/>
          </a:p>
          <a:p>
            <a:endParaRPr lang="en-GB" sz="1600" dirty="0"/>
          </a:p>
        </p:txBody>
      </p:sp>
    </p:spTree>
    <p:extLst>
      <p:ext uri="{BB962C8B-B14F-4D97-AF65-F5344CB8AC3E}">
        <p14:creationId xmlns:p14="http://schemas.microsoft.com/office/powerpoint/2010/main" val="1328699538"/>
      </p:ext>
    </p:extLst>
  </p:cSld>
  <p:clrMapOvr>
    <a:masterClrMapping/>
  </p:clrMapOvr>
</p:sld>
</file>

<file path=ppt/theme/theme1.xml><?xml version="1.0" encoding="utf-8"?>
<a:theme xmlns:a="http://schemas.openxmlformats.org/drawingml/2006/main" name="Office Theme">
  <a:themeElements>
    <a:clrScheme name="Custom 1">
      <a:dk1>
        <a:sysClr val="windowText" lastClr="000000"/>
      </a:dk1>
      <a:lt1>
        <a:sysClr val="window" lastClr="FFFFFF"/>
      </a:lt1>
      <a:dk2>
        <a:srgbClr val="2D3C50"/>
      </a:dk2>
      <a:lt2>
        <a:srgbClr val="CBD1D1"/>
      </a:lt2>
      <a:accent1>
        <a:srgbClr val="46A0D8"/>
      </a:accent1>
      <a:accent2>
        <a:srgbClr val="CC5B27"/>
      </a:accent2>
      <a:accent3>
        <a:srgbClr val="33AC55"/>
      </a:accent3>
      <a:accent4>
        <a:srgbClr val="EE9F20"/>
      </a:accent4>
      <a:accent5>
        <a:srgbClr val="824D9D"/>
      </a:accent5>
      <a:accent6>
        <a:srgbClr val="3ABA99"/>
      </a:accent6>
      <a:hlink>
        <a:srgbClr val="0563C1"/>
      </a:hlink>
      <a:folHlink>
        <a:srgbClr val="954F72"/>
      </a:folHlink>
    </a:clrScheme>
    <a:fontScheme name="Custom 2">
      <a:majorFont>
        <a:latin typeface="Century Gothic"/>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6176937_TF16401942.potx" id="{3154AFF0-4B53-46FC-BCC3-0C6E2204ACD6}" vid="{BF689382-CEA9-4A68-8C1A-4604049885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7E861605-B1C0-4BCB-BC29-B0BED6CC853A}">
  <ds:schemaRefs>
    <ds:schemaRef ds:uri="http://schemas.microsoft.com/sharepoint/v3/contenttype/forms"/>
  </ds:schemaRefs>
</ds:datastoreItem>
</file>

<file path=customXml/itemProps2.xml><?xml version="1.0" encoding="utf-8"?>
<ds:datastoreItem xmlns:ds="http://schemas.openxmlformats.org/officeDocument/2006/customXml" ds:itemID="{24231AC5-05FE-43D0-8674-8D01CDB4A7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C0F006E-CFBA-42F5-9FF9-61FCF419D29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Healthy habit tracker</Template>
  <TotalTime>1191</TotalTime>
  <Words>3914</Words>
  <Application>Microsoft Office PowerPoint</Application>
  <PresentationFormat>Widescreen</PresentationFormat>
  <Paragraphs>230</Paragraphs>
  <Slides>21</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Century Gothic</vt:lpstr>
      <vt:lpstr>Segoe UI</vt:lpstr>
      <vt:lpstr>Wingdings</vt:lpstr>
      <vt:lpstr>Office Theme</vt:lpstr>
      <vt:lpstr>Health, Wellbeing and Sustainable Development</vt:lpstr>
      <vt:lpstr>Introduction</vt:lpstr>
      <vt:lpstr>Definition &amp; Key concepts</vt:lpstr>
      <vt:lpstr>Theoretical Perspective</vt:lpstr>
      <vt:lpstr>Integration – What is SDG?</vt:lpstr>
      <vt:lpstr>What is SDG3?</vt:lpstr>
      <vt:lpstr>Policy &amp; Governance</vt:lpstr>
      <vt:lpstr>Policy Challenges</vt:lpstr>
      <vt:lpstr>Case study - “Stoptober” Campaign</vt:lpstr>
      <vt:lpstr>Service Delivery </vt:lpstr>
      <vt:lpstr>Public Health Initiatives</vt:lpstr>
      <vt:lpstr>Equity &amp; Access</vt:lpstr>
      <vt:lpstr>Recommendations </vt:lpstr>
      <vt:lpstr>Conclusion</vt:lpstr>
      <vt:lpstr>References</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Samrina Choudhry (2220771)</dc:creator>
  <cp:lastModifiedBy>Samrina Choudhry (2220771)</cp:lastModifiedBy>
  <cp:revision>24</cp:revision>
  <dcterms:created xsi:type="dcterms:W3CDTF">2025-09-10T20:52:05Z</dcterms:created>
  <dcterms:modified xsi:type="dcterms:W3CDTF">2025-10-08T20:32:27Z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