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7" r:id="rId3"/>
    <p:sldId id="270" r:id="rId4"/>
    <p:sldId id="271" r:id="rId5"/>
    <p:sldId id="258" r:id="rId6"/>
    <p:sldId id="272" r:id="rId7"/>
    <p:sldId id="259" r:id="rId8"/>
    <p:sldId id="273" r:id="rId9"/>
    <p:sldId id="268"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0" autoAdjust="0"/>
    <p:restoredTop sz="93969" autoAdjust="0"/>
  </p:normalViewPr>
  <p:slideViewPr>
    <p:cSldViewPr snapToGrid="0">
      <p:cViewPr>
        <p:scale>
          <a:sx n="93" d="100"/>
          <a:sy n="93" d="100"/>
        </p:scale>
        <p:origin x="77" y="3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53CDEF-BF1D-4308-A809-D13F6336E4AF}" type="doc">
      <dgm:prSet loTypeId="urn:microsoft.com/office/officeart/2005/8/layout/hierarchy2" loCatId="hierarchy" qsTypeId="urn:microsoft.com/office/officeart/2005/8/quickstyle/simple1" qsCatId="simple" csTypeId="urn:microsoft.com/office/officeart/2005/8/colors/accent2_1" csCatId="accent2" phldr="1"/>
      <dgm:spPr/>
      <dgm:t>
        <a:bodyPr/>
        <a:lstStyle/>
        <a:p>
          <a:endParaRPr lang="en-GB"/>
        </a:p>
      </dgm:t>
    </dgm:pt>
    <dgm:pt modelId="{7F965880-A8D2-4E04-9C24-E3607BBF1598}">
      <dgm:prSet/>
      <dgm:spPr/>
      <dgm:t>
        <a:bodyPr/>
        <a:lstStyle/>
        <a:p>
          <a:r>
            <a:rPr lang="en-US" dirty="0"/>
            <a:t>Rapid transformation in the hotel and hospitality industry due to technology adaptation </a:t>
          </a:r>
          <a:r>
            <a:rPr lang="en-GB" dirty="0"/>
            <a:t>(Ford and Sturman, 2020)</a:t>
          </a:r>
          <a:r>
            <a:rPr lang="en-US" dirty="0"/>
            <a:t>.</a:t>
          </a:r>
          <a:endParaRPr lang="en-GB" dirty="0"/>
        </a:p>
      </dgm:t>
    </dgm:pt>
    <dgm:pt modelId="{1270345F-8C06-41BD-BEB7-CD4DC465C2AD}" type="parTrans" cxnId="{2F5987B4-7753-4DB6-8222-C53B732E8EEA}">
      <dgm:prSet/>
      <dgm:spPr/>
      <dgm:t>
        <a:bodyPr/>
        <a:lstStyle/>
        <a:p>
          <a:endParaRPr lang="en-GB"/>
        </a:p>
      </dgm:t>
    </dgm:pt>
    <dgm:pt modelId="{5B5B0B75-4803-4691-94D6-838917C62A80}" type="sibTrans" cxnId="{2F5987B4-7753-4DB6-8222-C53B732E8EEA}">
      <dgm:prSet/>
      <dgm:spPr/>
      <dgm:t>
        <a:bodyPr/>
        <a:lstStyle/>
        <a:p>
          <a:endParaRPr lang="en-GB"/>
        </a:p>
      </dgm:t>
    </dgm:pt>
    <dgm:pt modelId="{511612D8-7C77-4853-B98A-6CCFFA147063}">
      <dgm:prSet/>
      <dgm:spPr/>
      <dgm:t>
        <a:bodyPr/>
        <a:lstStyle/>
        <a:p>
          <a:r>
            <a:rPr lang="en-US" dirty="0"/>
            <a:t>Technology enhances guest experiences and streamlines operations.</a:t>
          </a:r>
          <a:endParaRPr lang="en-GB" dirty="0"/>
        </a:p>
      </dgm:t>
    </dgm:pt>
    <dgm:pt modelId="{BE65E522-AE1E-42F6-9FA7-6F94886ABC2B}" type="parTrans" cxnId="{1ADE080D-C9E2-4E35-96ED-1AEC08640259}">
      <dgm:prSet/>
      <dgm:spPr/>
      <dgm:t>
        <a:bodyPr/>
        <a:lstStyle/>
        <a:p>
          <a:endParaRPr lang="en-GB"/>
        </a:p>
      </dgm:t>
    </dgm:pt>
    <dgm:pt modelId="{3DA32785-C87B-40B3-924E-8065780C73AC}" type="sibTrans" cxnId="{1ADE080D-C9E2-4E35-96ED-1AEC08640259}">
      <dgm:prSet/>
      <dgm:spPr/>
      <dgm:t>
        <a:bodyPr/>
        <a:lstStyle/>
        <a:p>
          <a:endParaRPr lang="en-GB"/>
        </a:p>
      </dgm:t>
    </dgm:pt>
    <dgm:pt modelId="{CCBAF01A-B957-48AD-A606-735A8DE5DB37}">
      <dgm:prSet/>
      <dgm:spPr/>
      <dgm:t>
        <a:bodyPr/>
        <a:lstStyle/>
        <a:p>
          <a:r>
            <a:rPr lang="en-US" dirty="0"/>
            <a:t>Key drivers: personalization technology and mobile apps </a:t>
          </a:r>
          <a:r>
            <a:rPr lang="en-GB" dirty="0"/>
            <a:t>(</a:t>
          </a:r>
          <a:r>
            <a:rPr lang="en-GB" dirty="0" err="1"/>
            <a:t>Saratchandran</a:t>
          </a:r>
          <a:r>
            <a:rPr lang="en-GB" dirty="0"/>
            <a:t>, 2018)</a:t>
          </a:r>
          <a:r>
            <a:rPr lang="en-US" dirty="0"/>
            <a:t>.</a:t>
          </a:r>
          <a:endParaRPr lang="en-GB" dirty="0"/>
        </a:p>
      </dgm:t>
    </dgm:pt>
    <dgm:pt modelId="{47E1B210-B118-4927-9E93-0A298A52D9DC}" type="parTrans" cxnId="{43E725B8-1CB7-4DB1-B762-8C0067596777}">
      <dgm:prSet/>
      <dgm:spPr/>
      <dgm:t>
        <a:bodyPr/>
        <a:lstStyle/>
        <a:p>
          <a:endParaRPr lang="en-GB"/>
        </a:p>
      </dgm:t>
    </dgm:pt>
    <dgm:pt modelId="{C5B3E742-D722-41AC-96BB-80DBA15E1873}" type="sibTrans" cxnId="{43E725B8-1CB7-4DB1-B762-8C0067596777}">
      <dgm:prSet/>
      <dgm:spPr/>
      <dgm:t>
        <a:bodyPr/>
        <a:lstStyle/>
        <a:p>
          <a:endParaRPr lang="en-GB"/>
        </a:p>
      </dgm:t>
    </dgm:pt>
    <dgm:pt modelId="{D58D5D92-6136-4601-AEFC-3B63F40B7A8A}">
      <dgm:prSet/>
      <dgm:spPr/>
      <dgm:t>
        <a:bodyPr/>
        <a:lstStyle/>
        <a:p>
          <a:r>
            <a:rPr lang="en-US" dirty="0"/>
            <a:t>Technological advancements include seamless digital check-ins, keyless room entry, and personalized control of lighting, temperature, and entertainment </a:t>
          </a:r>
          <a:r>
            <a:rPr lang="en-GB" dirty="0"/>
            <a:t>(Ali et al., 2020)</a:t>
          </a:r>
          <a:r>
            <a:rPr lang="en-US" dirty="0"/>
            <a:t>.</a:t>
          </a:r>
          <a:endParaRPr lang="en-GB" dirty="0"/>
        </a:p>
      </dgm:t>
    </dgm:pt>
    <dgm:pt modelId="{CFBE3C06-D389-49CB-917D-A49C699A8384}" type="parTrans" cxnId="{C1960128-09CB-4CE0-8533-F2164BB4877F}">
      <dgm:prSet/>
      <dgm:spPr/>
      <dgm:t>
        <a:bodyPr/>
        <a:lstStyle/>
        <a:p>
          <a:endParaRPr lang="en-GB"/>
        </a:p>
      </dgm:t>
    </dgm:pt>
    <dgm:pt modelId="{2302529C-12A9-49D9-80BA-1E942F76D0A9}" type="sibTrans" cxnId="{C1960128-09CB-4CE0-8533-F2164BB4877F}">
      <dgm:prSet/>
      <dgm:spPr/>
      <dgm:t>
        <a:bodyPr/>
        <a:lstStyle/>
        <a:p>
          <a:endParaRPr lang="en-GB"/>
        </a:p>
      </dgm:t>
    </dgm:pt>
    <dgm:pt modelId="{2E06F238-D793-4D98-B6F2-200954B9618A}">
      <dgm:prSet/>
      <dgm:spPr/>
      <dgm:t>
        <a:bodyPr/>
        <a:lstStyle/>
        <a:p>
          <a:r>
            <a:rPr lang="en-US"/>
            <a:t>Technologies are vital for meeting traveller expectations and gaining a competitive edge.</a:t>
          </a:r>
          <a:endParaRPr lang="en-GB"/>
        </a:p>
      </dgm:t>
    </dgm:pt>
    <dgm:pt modelId="{00F80A3B-D306-4A97-9E67-45163375D54A}" type="parTrans" cxnId="{55D243DA-73A7-4DD5-A369-A30AAA96C406}">
      <dgm:prSet/>
      <dgm:spPr/>
      <dgm:t>
        <a:bodyPr/>
        <a:lstStyle/>
        <a:p>
          <a:endParaRPr lang="en-GB"/>
        </a:p>
      </dgm:t>
    </dgm:pt>
    <dgm:pt modelId="{6653CCF8-78F7-4B41-A617-196F1B2CAF88}" type="sibTrans" cxnId="{55D243DA-73A7-4DD5-A369-A30AAA96C406}">
      <dgm:prSet/>
      <dgm:spPr/>
      <dgm:t>
        <a:bodyPr/>
        <a:lstStyle/>
        <a:p>
          <a:endParaRPr lang="en-GB"/>
        </a:p>
      </dgm:t>
    </dgm:pt>
    <dgm:pt modelId="{8617608D-5B8C-4C1D-8A60-255C5CD77F35}">
      <dgm:prSet/>
      <dgm:spPr/>
      <dgm:t>
        <a:bodyPr/>
        <a:lstStyle/>
        <a:p>
          <a:r>
            <a:rPr lang="en-US" dirty="0"/>
            <a:t>Hotels can improve and enhance services through these technologies </a:t>
          </a:r>
          <a:r>
            <a:rPr lang="en-GB" dirty="0"/>
            <a:t>(Car and </a:t>
          </a:r>
          <a:r>
            <a:rPr lang="en-GB" dirty="0" err="1"/>
            <a:t>Stıfanıch</a:t>
          </a:r>
          <a:r>
            <a:rPr lang="en-GB" dirty="0"/>
            <a:t>, 2020)</a:t>
          </a:r>
          <a:r>
            <a:rPr lang="en-US" dirty="0"/>
            <a:t>.</a:t>
          </a:r>
          <a:endParaRPr lang="en-GB" dirty="0"/>
        </a:p>
      </dgm:t>
    </dgm:pt>
    <dgm:pt modelId="{27A7F714-940D-4EC4-8659-9C4DC0F9E819}" type="parTrans" cxnId="{07EC58D3-9EDA-4F7F-A77D-6E6C30566DA3}">
      <dgm:prSet/>
      <dgm:spPr/>
      <dgm:t>
        <a:bodyPr/>
        <a:lstStyle/>
        <a:p>
          <a:endParaRPr lang="en-GB"/>
        </a:p>
      </dgm:t>
    </dgm:pt>
    <dgm:pt modelId="{67294178-9C25-44A0-9014-5E90ECF50C38}" type="sibTrans" cxnId="{07EC58D3-9EDA-4F7F-A77D-6E6C30566DA3}">
      <dgm:prSet/>
      <dgm:spPr/>
      <dgm:t>
        <a:bodyPr/>
        <a:lstStyle/>
        <a:p>
          <a:endParaRPr lang="en-GB"/>
        </a:p>
      </dgm:t>
    </dgm:pt>
    <dgm:pt modelId="{3548B8A8-F395-4F5B-AAA0-A3B75D52AE27}" type="pres">
      <dgm:prSet presAssocID="{8853CDEF-BF1D-4308-A809-D13F6336E4AF}" presName="diagram" presStyleCnt="0">
        <dgm:presLayoutVars>
          <dgm:chPref val="1"/>
          <dgm:dir/>
          <dgm:animOne val="branch"/>
          <dgm:animLvl val="lvl"/>
          <dgm:resizeHandles val="exact"/>
        </dgm:presLayoutVars>
      </dgm:prSet>
      <dgm:spPr/>
    </dgm:pt>
    <dgm:pt modelId="{45648A15-4D3F-46D6-835F-FBEDCD0F06EE}" type="pres">
      <dgm:prSet presAssocID="{7F965880-A8D2-4E04-9C24-E3607BBF1598}" presName="root1" presStyleCnt="0"/>
      <dgm:spPr/>
    </dgm:pt>
    <dgm:pt modelId="{2C756310-F847-4234-9DF2-104CE6BF3D35}" type="pres">
      <dgm:prSet presAssocID="{7F965880-A8D2-4E04-9C24-E3607BBF1598}" presName="LevelOneTextNode" presStyleLbl="node0" presStyleIdx="0" presStyleCnt="6" custScaleX="351403">
        <dgm:presLayoutVars>
          <dgm:chPref val="3"/>
        </dgm:presLayoutVars>
      </dgm:prSet>
      <dgm:spPr/>
    </dgm:pt>
    <dgm:pt modelId="{D751E1A1-6A17-4CC8-BBAE-F1B52A7F25A3}" type="pres">
      <dgm:prSet presAssocID="{7F965880-A8D2-4E04-9C24-E3607BBF1598}" presName="level2hierChild" presStyleCnt="0"/>
      <dgm:spPr/>
    </dgm:pt>
    <dgm:pt modelId="{F938F9EE-C124-42A4-9204-F5DBFE711981}" type="pres">
      <dgm:prSet presAssocID="{511612D8-7C77-4853-B98A-6CCFFA147063}" presName="root1" presStyleCnt="0"/>
      <dgm:spPr/>
    </dgm:pt>
    <dgm:pt modelId="{A7375F83-2795-453F-8CAE-DADF378A5D18}" type="pres">
      <dgm:prSet presAssocID="{511612D8-7C77-4853-B98A-6CCFFA147063}" presName="LevelOneTextNode" presStyleLbl="node0" presStyleIdx="1" presStyleCnt="6" custScaleX="351403">
        <dgm:presLayoutVars>
          <dgm:chPref val="3"/>
        </dgm:presLayoutVars>
      </dgm:prSet>
      <dgm:spPr/>
    </dgm:pt>
    <dgm:pt modelId="{BD01E29E-4060-4B96-AF3D-C42504E16EF4}" type="pres">
      <dgm:prSet presAssocID="{511612D8-7C77-4853-B98A-6CCFFA147063}" presName="level2hierChild" presStyleCnt="0"/>
      <dgm:spPr/>
    </dgm:pt>
    <dgm:pt modelId="{6EE601D3-8BA4-4390-87F6-6EBE01554883}" type="pres">
      <dgm:prSet presAssocID="{CCBAF01A-B957-48AD-A606-735A8DE5DB37}" presName="root1" presStyleCnt="0"/>
      <dgm:spPr/>
    </dgm:pt>
    <dgm:pt modelId="{9032A040-108B-48EF-A00C-DF5226A1375A}" type="pres">
      <dgm:prSet presAssocID="{CCBAF01A-B957-48AD-A606-735A8DE5DB37}" presName="LevelOneTextNode" presStyleLbl="node0" presStyleIdx="2" presStyleCnt="6" custScaleX="351403">
        <dgm:presLayoutVars>
          <dgm:chPref val="3"/>
        </dgm:presLayoutVars>
      </dgm:prSet>
      <dgm:spPr/>
    </dgm:pt>
    <dgm:pt modelId="{101D3F06-E2A0-4ED3-A6F6-A40F76EEFBEB}" type="pres">
      <dgm:prSet presAssocID="{CCBAF01A-B957-48AD-A606-735A8DE5DB37}" presName="level2hierChild" presStyleCnt="0"/>
      <dgm:spPr/>
    </dgm:pt>
    <dgm:pt modelId="{11B22570-3617-4D2C-AB78-A08C4B5FF8E1}" type="pres">
      <dgm:prSet presAssocID="{D58D5D92-6136-4601-AEFC-3B63F40B7A8A}" presName="root1" presStyleCnt="0"/>
      <dgm:spPr/>
    </dgm:pt>
    <dgm:pt modelId="{E67583E9-7AB9-4D65-B046-710B2FBC9D5F}" type="pres">
      <dgm:prSet presAssocID="{D58D5D92-6136-4601-AEFC-3B63F40B7A8A}" presName="LevelOneTextNode" presStyleLbl="node0" presStyleIdx="3" presStyleCnt="6" custScaleX="351403">
        <dgm:presLayoutVars>
          <dgm:chPref val="3"/>
        </dgm:presLayoutVars>
      </dgm:prSet>
      <dgm:spPr/>
    </dgm:pt>
    <dgm:pt modelId="{E7BFDD97-2A8D-4FE4-B6B2-2A645F7A1C39}" type="pres">
      <dgm:prSet presAssocID="{D58D5D92-6136-4601-AEFC-3B63F40B7A8A}" presName="level2hierChild" presStyleCnt="0"/>
      <dgm:spPr/>
    </dgm:pt>
    <dgm:pt modelId="{CDB0ADAD-3FAC-43DE-959A-693832FBC52B}" type="pres">
      <dgm:prSet presAssocID="{2E06F238-D793-4D98-B6F2-200954B9618A}" presName="root1" presStyleCnt="0"/>
      <dgm:spPr/>
    </dgm:pt>
    <dgm:pt modelId="{7A72BB3B-4C12-46A0-898E-487F18F34197}" type="pres">
      <dgm:prSet presAssocID="{2E06F238-D793-4D98-B6F2-200954B9618A}" presName="LevelOneTextNode" presStyleLbl="node0" presStyleIdx="4" presStyleCnt="6" custScaleX="351403">
        <dgm:presLayoutVars>
          <dgm:chPref val="3"/>
        </dgm:presLayoutVars>
      </dgm:prSet>
      <dgm:spPr/>
    </dgm:pt>
    <dgm:pt modelId="{0761E2F2-ED0B-49C9-ACB5-5B9BC5A9C8C5}" type="pres">
      <dgm:prSet presAssocID="{2E06F238-D793-4D98-B6F2-200954B9618A}" presName="level2hierChild" presStyleCnt="0"/>
      <dgm:spPr/>
    </dgm:pt>
    <dgm:pt modelId="{A4A17488-BE33-4C43-A05D-74918FAAA4BD}" type="pres">
      <dgm:prSet presAssocID="{8617608D-5B8C-4C1D-8A60-255C5CD77F35}" presName="root1" presStyleCnt="0"/>
      <dgm:spPr/>
    </dgm:pt>
    <dgm:pt modelId="{2F1408A0-6A6A-43CF-A871-9B619C208928}" type="pres">
      <dgm:prSet presAssocID="{8617608D-5B8C-4C1D-8A60-255C5CD77F35}" presName="LevelOneTextNode" presStyleLbl="node0" presStyleIdx="5" presStyleCnt="6" custScaleX="351403">
        <dgm:presLayoutVars>
          <dgm:chPref val="3"/>
        </dgm:presLayoutVars>
      </dgm:prSet>
      <dgm:spPr/>
    </dgm:pt>
    <dgm:pt modelId="{58BBB44A-F638-49D5-9847-13F459C9DFDE}" type="pres">
      <dgm:prSet presAssocID="{8617608D-5B8C-4C1D-8A60-255C5CD77F35}" presName="level2hierChild" presStyleCnt="0"/>
      <dgm:spPr/>
    </dgm:pt>
  </dgm:ptLst>
  <dgm:cxnLst>
    <dgm:cxn modelId="{1ADE080D-C9E2-4E35-96ED-1AEC08640259}" srcId="{8853CDEF-BF1D-4308-A809-D13F6336E4AF}" destId="{511612D8-7C77-4853-B98A-6CCFFA147063}" srcOrd="1" destOrd="0" parTransId="{BE65E522-AE1E-42F6-9FA7-6F94886ABC2B}" sibTransId="{3DA32785-C87B-40B3-924E-8065780C73AC}"/>
    <dgm:cxn modelId="{3BAABE0F-BAD5-4F8E-8B5D-57B2B9FF02BD}" type="presOf" srcId="{8853CDEF-BF1D-4308-A809-D13F6336E4AF}" destId="{3548B8A8-F395-4F5B-AAA0-A3B75D52AE27}" srcOrd="0" destOrd="0" presId="urn:microsoft.com/office/officeart/2005/8/layout/hierarchy2"/>
    <dgm:cxn modelId="{C1960128-09CB-4CE0-8533-F2164BB4877F}" srcId="{8853CDEF-BF1D-4308-A809-D13F6336E4AF}" destId="{D58D5D92-6136-4601-AEFC-3B63F40B7A8A}" srcOrd="3" destOrd="0" parTransId="{CFBE3C06-D389-49CB-917D-A49C699A8384}" sibTransId="{2302529C-12A9-49D9-80BA-1E942F76D0A9}"/>
    <dgm:cxn modelId="{CDB60B3E-DF08-428D-8198-F315ADBE3ACB}" type="presOf" srcId="{D58D5D92-6136-4601-AEFC-3B63F40B7A8A}" destId="{E67583E9-7AB9-4D65-B046-710B2FBC9D5F}" srcOrd="0" destOrd="0" presId="urn:microsoft.com/office/officeart/2005/8/layout/hierarchy2"/>
    <dgm:cxn modelId="{FD2F775B-26B6-4E39-9DAA-5A5EA46EABA8}" type="presOf" srcId="{7F965880-A8D2-4E04-9C24-E3607BBF1598}" destId="{2C756310-F847-4234-9DF2-104CE6BF3D35}" srcOrd="0" destOrd="0" presId="urn:microsoft.com/office/officeart/2005/8/layout/hierarchy2"/>
    <dgm:cxn modelId="{FC6AC846-1C2D-4884-9B33-091AF9F4CC54}" type="presOf" srcId="{CCBAF01A-B957-48AD-A606-735A8DE5DB37}" destId="{9032A040-108B-48EF-A00C-DF5226A1375A}" srcOrd="0" destOrd="0" presId="urn:microsoft.com/office/officeart/2005/8/layout/hierarchy2"/>
    <dgm:cxn modelId="{9D38A970-7AA9-4A71-8FC7-ECF5D65C1374}" type="presOf" srcId="{8617608D-5B8C-4C1D-8A60-255C5CD77F35}" destId="{2F1408A0-6A6A-43CF-A871-9B619C208928}" srcOrd="0" destOrd="0" presId="urn:microsoft.com/office/officeart/2005/8/layout/hierarchy2"/>
    <dgm:cxn modelId="{074F4391-C7FA-462E-9868-EA0AFDDF7DB5}" type="presOf" srcId="{511612D8-7C77-4853-B98A-6CCFFA147063}" destId="{A7375F83-2795-453F-8CAE-DADF378A5D18}" srcOrd="0" destOrd="0" presId="urn:microsoft.com/office/officeart/2005/8/layout/hierarchy2"/>
    <dgm:cxn modelId="{0DF36EA7-4E53-4714-9CBC-FA785B93DF41}" type="presOf" srcId="{2E06F238-D793-4D98-B6F2-200954B9618A}" destId="{7A72BB3B-4C12-46A0-898E-487F18F34197}" srcOrd="0" destOrd="0" presId="urn:microsoft.com/office/officeart/2005/8/layout/hierarchy2"/>
    <dgm:cxn modelId="{2F5987B4-7753-4DB6-8222-C53B732E8EEA}" srcId="{8853CDEF-BF1D-4308-A809-D13F6336E4AF}" destId="{7F965880-A8D2-4E04-9C24-E3607BBF1598}" srcOrd="0" destOrd="0" parTransId="{1270345F-8C06-41BD-BEB7-CD4DC465C2AD}" sibTransId="{5B5B0B75-4803-4691-94D6-838917C62A80}"/>
    <dgm:cxn modelId="{43E725B8-1CB7-4DB1-B762-8C0067596777}" srcId="{8853CDEF-BF1D-4308-A809-D13F6336E4AF}" destId="{CCBAF01A-B957-48AD-A606-735A8DE5DB37}" srcOrd="2" destOrd="0" parTransId="{47E1B210-B118-4927-9E93-0A298A52D9DC}" sibTransId="{C5B3E742-D722-41AC-96BB-80DBA15E1873}"/>
    <dgm:cxn modelId="{07EC58D3-9EDA-4F7F-A77D-6E6C30566DA3}" srcId="{8853CDEF-BF1D-4308-A809-D13F6336E4AF}" destId="{8617608D-5B8C-4C1D-8A60-255C5CD77F35}" srcOrd="5" destOrd="0" parTransId="{27A7F714-940D-4EC4-8659-9C4DC0F9E819}" sibTransId="{67294178-9C25-44A0-9014-5E90ECF50C38}"/>
    <dgm:cxn modelId="{55D243DA-73A7-4DD5-A369-A30AAA96C406}" srcId="{8853CDEF-BF1D-4308-A809-D13F6336E4AF}" destId="{2E06F238-D793-4D98-B6F2-200954B9618A}" srcOrd="4" destOrd="0" parTransId="{00F80A3B-D306-4A97-9E67-45163375D54A}" sibTransId="{6653CCF8-78F7-4B41-A617-196F1B2CAF88}"/>
    <dgm:cxn modelId="{B3892BB2-13C2-46BD-AE1A-0F708B3BAA59}" type="presParOf" srcId="{3548B8A8-F395-4F5B-AAA0-A3B75D52AE27}" destId="{45648A15-4D3F-46D6-835F-FBEDCD0F06EE}" srcOrd="0" destOrd="0" presId="urn:microsoft.com/office/officeart/2005/8/layout/hierarchy2"/>
    <dgm:cxn modelId="{D42E097C-1A24-4871-8841-190085DD9234}" type="presParOf" srcId="{45648A15-4D3F-46D6-835F-FBEDCD0F06EE}" destId="{2C756310-F847-4234-9DF2-104CE6BF3D35}" srcOrd="0" destOrd="0" presId="urn:microsoft.com/office/officeart/2005/8/layout/hierarchy2"/>
    <dgm:cxn modelId="{55F2EF5C-BFFE-477B-B52A-D9137A1AB812}" type="presParOf" srcId="{45648A15-4D3F-46D6-835F-FBEDCD0F06EE}" destId="{D751E1A1-6A17-4CC8-BBAE-F1B52A7F25A3}" srcOrd="1" destOrd="0" presId="urn:microsoft.com/office/officeart/2005/8/layout/hierarchy2"/>
    <dgm:cxn modelId="{FBB6382D-1B2F-4E44-9C2C-F4FF09FBAB1F}" type="presParOf" srcId="{3548B8A8-F395-4F5B-AAA0-A3B75D52AE27}" destId="{F938F9EE-C124-42A4-9204-F5DBFE711981}" srcOrd="1" destOrd="0" presId="urn:microsoft.com/office/officeart/2005/8/layout/hierarchy2"/>
    <dgm:cxn modelId="{61EA0E30-D0B5-45F7-A007-53C741DD5452}" type="presParOf" srcId="{F938F9EE-C124-42A4-9204-F5DBFE711981}" destId="{A7375F83-2795-453F-8CAE-DADF378A5D18}" srcOrd="0" destOrd="0" presId="urn:microsoft.com/office/officeart/2005/8/layout/hierarchy2"/>
    <dgm:cxn modelId="{65528F59-5F03-468D-B158-70E2C2931A2C}" type="presParOf" srcId="{F938F9EE-C124-42A4-9204-F5DBFE711981}" destId="{BD01E29E-4060-4B96-AF3D-C42504E16EF4}" srcOrd="1" destOrd="0" presId="urn:microsoft.com/office/officeart/2005/8/layout/hierarchy2"/>
    <dgm:cxn modelId="{EA9EA010-4D9A-4412-8DC8-154ACD199C0C}" type="presParOf" srcId="{3548B8A8-F395-4F5B-AAA0-A3B75D52AE27}" destId="{6EE601D3-8BA4-4390-87F6-6EBE01554883}" srcOrd="2" destOrd="0" presId="urn:microsoft.com/office/officeart/2005/8/layout/hierarchy2"/>
    <dgm:cxn modelId="{19102B37-D07F-4F01-BD16-16E8B96B1C8B}" type="presParOf" srcId="{6EE601D3-8BA4-4390-87F6-6EBE01554883}" destId="{9032A040-108B-48EF-A00C-DF5226A1375A}" srcOrd="0" destOrd="0" presId="urn:microsoft.com/office/officeart/2005/8/layout/hierarchy2"/>
    <dgm:cxn modelId="{1A0C29C0-7308-4F1E-8068-0F600FB8AB39}" type="presParOf" srcId="{6EE601D3-8BA4-4390-87F6-6EBE01554883}" destId="{101D3F06-E2A0-4ED3-A6F6-A40F76EEFBEB}" srcOrd="1" destOrd="0" presId="urn:microsoft.com/office/officeart/2005/8/layout/hierarchy2"/>
    <dgm:cxn modelId="{C78AE79D-A212-4EFD-9350-9E2CDAB98B3B}" type="presParOf" srcId="{3548B8A8-F395-4F5B-AAA0-A3B75D52AE27}" destId="{11B22570-3617-4D2C-AB78-A08C4B5FF8E1}" srcOrd="3" destOrd="0" presId="urn:microsoft.com/office/officeart/2005/8/layout/hierarchy2"/>
    <dgm:cxn modelId="{1A67861B-4667-43C4-BB15-A9A008E4F6EE}" type="presParOf" srcId="{11B22570-3617-4D2C-AB78-A08C4B5FF8E1}" destId="{E67583E9-7AB9-4D65-B046-710B2FBC9D5F}" srcOrd="0" destOrd="0" presId="urn:microsoft.com/office/officeart/2005/8/layout/hierarchy2"/>
    <dgm:cxn modelId="{FCB4C0CF-E9E2-451D-95CA-54C0F1E4E650}" type="presParOf" srcId="{11B22570-3617-4D2C-AB78-A08C4B5FF8E1}" destId="{E7BFDD97-2A8D-4FE4-B6B2-2A645F7A1C39}" srcOrd="1" destOrd="0" presId="urn:microsoft.com/office/officeart/2005/8/layout/hierarchy2"/>
    <dgm:cxn modelId="{FF6F0245-611B-4248-ABFE-F5E756E1CAD9}" type="presParOf" srcId="{3548B8A8-F395-4F5B-AAA0-A3B75D52AE27}" destId="{CDB0ADAD-3FAC-43DE-959A-693832FBC52B}" srcOrd="4" destOrd="0" presId="urn:microsoft.com/office/officeart/2005/8/layout/hierarchy2"/>
    <dgm:cxn modelId="{55622407-BCCC-4796-87B9-F0328EF64F76}" type="presParOf" srcId="{CDB0ADAD-3FAC-43DE-959A-693832FBC52B}" destId="{7A72BB3B-4C12-46A0-898E-487F18F34197}" srcOrd="0" destOrd="0" presId="urn:microsoft.com/office/officeart/2005/8/layout/hierarchy2"/>
    <dgm:cxn modelId="{1BA70E96-B9D1-4184-9CED-06C5FA89951E}" type="presParOf" srcId="{CDB0ADAD-3FAC-43DE-959A-693832FBC52B}" destId="{0761E2F2-ED0B-49C9-ACB5-5B9BC5A9C8C5}" srcOrd="1" destOrd="0" presId="urn:microsoft.com/office/officeart/2005/8/layout/hierarchy2"/>
    <dgm:cxn modelId="{8AA2E9AF-C7E7-4929-88FC-AA1227FA6A34}" type="presParOf" srcId="{3548B8A8-F395-4F5B-AAA0-A3B75D52AE27}" destId="{A4A17488-BE33-4C43-A05D-74918FAAA4BD}" srcOrd="5" destOrd="0" presId="urn:microsoft.com/office/officeart/2005/8/layout/hierarchy2"/>
    <dgm:cxn modelId="{D5E909F2-0FAA-4192-8EAF-D7571835117E}" type="presParOf" srcId="{A4A17488-BE33-4C43-A05D-74918FAAA4BD}" destId="{2F1408A0-6A6A-43CF-A871-9B619C208928}" srcOrd="0" destOrd="0" presId="urn:microsoft.com/office/officeart/2005/8/layout/hierarchy2"/>
    <dgm:cxn modelId="{19484275-3F52-4834-8BB6-152A01AD0C0C}" type="presParOf" srcId="{A4A17488-BE33-4C43-A05D-74918FAAA4BD}" destId="{58BBB44A-F638-49D5-9847-13F459C9DFDE}"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4DDD62-2877-4BB8-A5F2-DEB129163C55}"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GB"/>
        </a:p>
      </dgm:t>
    </dgm:pt>
    <dgm:pt modelId="{F9CFAD39-4936-4459-AE01-1416DCF77923}">
      <dgm:prSet/>
      <dgm:spPr/>
      <dgm:t>
        <a:bodyPr/>
        <a:lstStyle/>
        <a:p>
          <a:pPr algn="just"/>
          <a:r>
            <a:rPr lang="en-US" dirty="0"/>
            <a:t>About 88% of </a:t>
          </a:r>
          <a:r>
            <a:rPr lang="en-US" dirty="0" err="1"/>
            <a:t>travellers</a:t>
          </a:r>
          <a:r>
            <a:rPr lang="en-US" dirty="0"/>
            <a:t> use mobile apps to search and compare vacation options before booking </a:t>
          </a:r>
          <a:r>
            <a:rPr lang="en-GB" dirty="0"/>
            <a:t>(Andreessen et al., 2024)</a:t>
          </a:r>
          <a:r>
            <a:rPr lang="en-US" dirty="0"/>
            <a:t>.</a:t>
          </a:r>
          <a:endParaRPr lang="en-GB" dirty="0"/>
        </a:p>
      </dgm:t>
    </dgm:pt>
    <dgm:pt modelId="{5F2D78D6-B780-4405-A493-C06967557468}" type="parTrans" cxnId="{6DACC632-8611-418A-907A-CC3E69112921}">
      <dgm:prSet/>
      <dgm:spPr/>
      <dgm:t>
        <a:bodyPr/>
        <a:lstStyle/>
        <a:p>
          <a:endParaRPr lang="en-GB"/>
        </a:p>
      </dgm:t>
    </dgm:pt>
    <dgm:pt modelId="{97B27A5B-A079-43EC-9AF6-4F740690ED23}" type="sibTrans" cxnId="{6DACC632-8611-418A-907A-CC3E69112921}">
      <dgm:prSet/>
      <dgm:spPr/>
      <dgm:t>
        <a:bodyPr/>
        <a:lstStyle/>
        <a:p>
          <a:endParaRPr lang="en-GB"/>
        </a:p>
      </dgm:t>
    </dgm:pt>
    <dgm:pt modelId="{43A88E7B-DE09-449E-8131-C10D7253907F}">
      <dgm:prSet/>
      <dgm:spPr/>
      <dgm:t>
        <a:bodyPr/>
        <a:lstStyle/>
        <a:p>
          <a:pPr algn="just"/>
          <a:r>
            <a:rPr lang="en-US" dirty="0"/>
            <a:t>About 50% of </a:t>
          </a:r>
          <a:r>
            <a:rPr lang="en-US" dirty="0" err="1"/>
            <a:t>travellers</a:t>
          </a:r>
          <a:r>
            <a:rPr lang="en-US" dirty="0"/>
            <a:t> use mobile apps for check-in/out, indicating a desire for convenient, digital experiences </a:t>
          </a:r>
          <a:r>
            <a:rPr lang="en-GB" dirty="0"/>
            <a:t>(</a:t>
          </a:r>
          <a:r>
            <a:rPr lang="en-GB" dirty="0" err="1"/>
            <a:t>Buhalis</a:t>
          </a:r>
          <a:r>
            <a:rPr lang="en-GB" dirty="0"/>
            <a:t> et al., 2019)</a:t>
          </a:r>
          <a:r>
            <a:rPr lang="en-US" dirty="0"/>
            <a:t>.</a:t>
          </a:r>
          <a:endParaRPr lang="en-GB" dirty="0"/>
        </a:p>
      </dgm:t>
    </dgm:pt>
    <dgm:pt modelId="{8C55CE09-F504-436C-8184-73E60006200A}" type="parTrans" cxnId="{49E9FB2C-5EEA-4767-8CFF-0B56E2E3410F}">
      <dgm:prSet/>
      <dgm:spPr/>
      <dgm:t>
        <a:bodyPr/>
        <a:lstStyle/>
        <a:p>
          <a:endParaRPr lang="en-GB"/>
        </a:p>
      </dgm:t>
    </dgm:pt>
    <dgm:pt modelId="{5354580B-B4C8-4015-9597-564C37CE2B57}" type="sibTrans" cxnId="{49E9FB2C-5EEA-4767-8CFF-0B56E2E3410F}">
      <dgm:prSet/>
      <dgm:spPr/>
      <dgm:t>
        <a:bodyPr/>
        <a:lstStyle/>
        <a:p>
          <a:endParaRPr lang="en-GB"/>
        </a:p>
      </dgm:t>
    </dgm:pt>
    <dgm:pt modelId="{19E24521-DA46-4F4B-B309-D5AECA13E5E6}">
      <dgm:prSet/>
      <dgm:spPr/>
      <dgm:t>
        <a:bodyPr/>
        <a:lstStyle/>
        <a:p>
          <a:pPr algn="just"/>
          <a:r>
            <a:rPr lang="en-US" dirty="0"/>
            <a:t>Personalization technology allows customization of in-room temperature, entertainment, and food/beverage options (</a:t>
          </a:r>
          <a:r>
            <a:rPr lang="en-GB" dirty="0"/>
            <a:t>Chen, 2023)</a:t>
          </a:r>
          <a:r>
            <a:rPr lang="en-US" dirty="0"/>
            <a:t>.</a:t>
          </a:r>
          <a:endParaRPr lang="en-GB" dirty="0"/>
        </a:p>
      </dgm:t>
    </dgm:pt>
    <dgm:pt modelId="{7D5DC0ED-CA6B-45A5-B649-F7F5488E0480}" type="parTrans" cxnId="{A7F29920-1DBB-42D4-86F7-2A8F414DF1E0}">
      <dgm:prSet/>
      <dgm:spPr/>
      <dgm:t>
        <a:bodyPr/>
        <a:lstStyle/>
        <a:p>
          <a:endParaRPr lang="en-GB"/>
        </a:p>
      </dgm:t>
    </dgm:pt>
    <dgm:pt modelId="{7BDEB964-035D-4C96-9A0A-23AB3187B7DD}" type="sibTrans" cxnId="{A7F29920-1DBB-42D4-86F7-2A8F414DF1E0}">
      <dgm:prSet/>
      <dgm:spPr/>
      <dgm:t>
        <a:bodyPr/>
        <a:lstStyle/>
        <a:p>
          <a:endParaRPr lang="en-GB"/>
        </a:p>
      </dgm:t>
    </dgm:pt>
    <dgm:pt modelId="{B85E9D02-9757-4FEF-BC6F-C1A232D22FCC}">
      <dgm:prSet/>
      <dgm:spPr/>
      <dgm:t>
        <a:bodyPr/>
        <a:lstStyle/>
        <a:p>
          <a:pPr algn="just"/>
          <a:r>
            <a:rPr lang="en-US" dirty="0"/>
            <a:t>Research by </a:t>
          </a:r>
          <a:r>
            <a:rPr lang="en-GB" dirty="0"/>
            <a:t>Alemar (2023) </a:t>
          </a:r>
          <a:r>
            <a:rPr lang="en-US" dirty="0"/>
            <a:t>found that personalization technologies increase guest satisfaction scores by 59%.</a:t>
          </a:r>
          <a:endParaRPr lang="en-GB" dirty="0"/>
        </a:p>
      </dgm:t>
    </dgm:pt>
    <dgm:pt modelId="{B031A2FE-4CBA-4C73-A035-2CE6F1B2DDA8}" type="parTrans" cxnId="{D3D701F5-EBC7-4F6C-BB34-115805EF567A}">
      <dgm:prSet/>
      <dgm:spPr/>
      <dgm:t>
        <a:bodyPr/>
        <a:lstStyle/>
        <a:p>
          <a:endParaRPr lang="en-GB"/>
        </a:p>
      </dgm:t>
    </dgm:pt>
    <dgm:pt modelId="{5FE0E282-5250-4148-AC59-53183F689A13}" type="sibTrans" cxnId="{D3D701F5-EBC7-4F6C-BB34-115805EF567A}">
      <dgm:prSet/>
      <dgm:spPr/>
      <dgm:t>
        <a:bodyPr/>
        <a:lstStyle/>
        <a:p>
          <a:endParaRPr lang="en-GB"/>
        </a:p>
      </dgm:t>
    </dgm:pt>
    <dgm:pt modelId="{D6C99CD1-F264-4ED5-8322-5E842670CA49}">
      <dgm:prSet/>
      <dgm:spPr/>
      <dgm:t>
        <a:bodyPr/>
        <a:lstStyle/>
        <a:p>
          <a:pPr algn="just"/>
          <a:r>
            <a:rPr lang="en-US" dirty="0"/>
            <a:t>Mobile apps and personalization technologies enhance customer satisfaction and have financial benefits (</a:t>
          </a:r>
          <a:r>
            <a:rPr lang="en-GB" dirty="0" err="1"/>
            <a:t>Grotte</a:t>
          </a:r>
          <a:r>
            <a:rPr lang="en-GB" dirty="0"/>
            <a:t>, 2018)</a:t>
          </a:r>
          <a:r>
            <a:rPr lang="en-US" dirty="0"/>
            <a:t>.</a:t>
          </a:r>
          <a:endParaRPr lang="en-GB" dirty="0"/>
        </a:p>
      </dgm:t>
    </dgm:pt>
    <dgm:pt modelId="{C35C64B0-C1E9-4964-8A96-6FF827FB57CB}" type="parTrans" cxnId="{3A2BED84-2F76-4633-8BFE-A1ED64AB7F8D}">
      <dgm:prSet/>
      <dgm:spPr/>
      <dgm:t>
        <a:bodyPr/>
        <a:lstStyle/>
        <a:p>
          <a:endParaRPr lang="en-GB"/>
        </a:p>
      </dgm:t>
    </dgm:pt>
    <dgm:pt modelId="{537D8B49-C478-4D8C-9CE6-12CF433DCD18}" type="sibTrans" cxnId="{3A2BED84-2F76-4633-8BFE-A1ED64AB7F8D}">
      <dgm:prSet/>
      <dgm:spPr/>
      <dgm:t>
        <a:bodyPr/>
        <a:lstStyle/>
        <a:p>
          <a:endParaRPr lang="en-GB"/>
        </a:p>
      </dgm:t>
    </dgm:pt>
    <dgm:pt modelId="{38AB31F1-3E3A-4438-96FA-1A455923593F}">
      <dgm:prSet/>
      <dgm:spPr/>
      <dgm:t>
        <a:bodyPr/>
        <a:lstStyle/>
        <a:p>
          <a:pPr algn="just"/>
          <a:r>
            <a:rPr lang="en-US" dirty="0"/>
            <a:t>Atlantis Resorts gained $2 million in revenue and 34% booking growth in one year through mobile apps </a:t>
          </a:r>
          <a:r>
            <a:rPr lang="en-GB" dirty="0"/>
            <a:t>(Atlantis, 2024)</a:t>
          </a:r>
          <a:r>
            <a:rPr lang="en-US" dirty="0"/>
            <a:t>.</a:t>
          </a:r>
          <a:endParaRPr lang="en-GB" dirty="0"/>
        </a:p>
      </dgm:t>
    </dgm:pt>
    <dgm:pt modelId="{0B5334FC-4251-449A-89A8-16402ED9803D}" type="parTrans" cxnId="{8282923E-F56E-424D-866B-ABF29C723D2E}">
      <dgm:prSet/>
      <dgm:spPr/>
      <dgm:t>
        <a:bodyPr/>
        <a:lstStyle/>
        <a:p>
          <a:endParaRPr lang="en-GB"/>
        </a:p>
      </dgm:t>
    </dgm:pt>
    <dgm:pt modelId="{FA3D12B3-B53D-4F6C-9886-700AFC627569}" type="sibTrans" cxnId="{8282923E-F56E-424D-866B-ABF29C723D2E}">
      <dgm:prSet/>
      <dgm:spPr/>
      <dgm:t>
        <a:bodyPr/>
        <a:lstStyle/>
        <a:p>
          <a:endParaRPr lang="en-GB"/>
        </a:p>
      </dgm:t>
    </dgm:pt>
    <dgm:pt modelId="{D515A1EB-ECBE-44C2-861A-E0DC0A33AFCC}" type="pres">
      <dgm:prSet presAssocID="{ED4DDD62-2877-4BB8-A5F2-DEB129163C55}" presName="vert0" presStyleCnt="0">
        <dgm:presLayoutVars>
          <dgm:dir/>
          <dgm:animOne val="branch"/>
          <dgm:animLvl val="lvl"/>
        </dgm:presLayoutVars>
      </dgm:prSet>
      <dgm:spPr/>
    </dgm:pt>
    <dgm:pt modelId="{851083F5-691E-43D0-AB58-3896BD04AF94}" type="pres">
      <dgm:prSet presAssocID="{F9CFAD39-4936-4459-AE01-1416DCF77923}" presName="thickLine" presStyleLbl="alignNode1" presStyleIdx="0" presStyleCnt="6"/>
      <dgm:spPr/>
    </dgm:pt>
    <dgm:pt modelId="{EED2F85B-A33D-4C0D-A2AF-18FBBF8AABB2}" type="pres">
      <dgm:prSet presAssocID="{F9CFAD39-4936-4459-AE01-1416DCF77923}" presName="horz1" presStyleCnt="0"/>
      <dgm:spPr/>
    </dgm:pt>
    <dgm:pt modelId="{D52490A3-C825-43C5-B130-C12EC619D920}" type="pres">
      <dgm:prSet presAssocID="{F9CFAD39-4936-4459-AE01-1416DCF77923}" presName="tx1" presStyleLbl="revTx" presStyleIdx="0" presStyleCnt="6"/>
      <dgm:spPr/>
    </dgm:pt>
    <dgm:pt modelId="{C26A2F1E-2D87-4430-9C03-2A8B5CC2FC34}" type="pres">
      <dgm:prSet presAssocID="{F9CFAD39-4936-4459-AE01-1416DCF77923}" presName="vert1" presStyleCnt="0"/>
      <dgm:spPr/>
    </dgm:pt>
    <dgm:pt modelId="{000D5D31-5EE9-49B5-A978-2996ACF0A9EE}" type="pres">
      <dgm:prSet presAssocID="{43A88E7B-DE09-449E-8131-C10D7253907F}" presName="thickLine" presStyleLbl="alignNode1" presStyleIdx="1" presStyleCnt="6"/>
      <dgm:spPr/>
    </dgm:pt>
    <dgm:pt modelId="{4785CEE3-B056-4997-AFED-BDD6B3FEA002}" type="pres">
      <dgm:prSet presAssocID="{43A88E7B-DE09-449E-8131-C10D7253907F}" presName="horz1" presStyleCnt="0"/>
      <dgm:spPr/>
    </dgm:pt>
    <dgm:pt modelId="{BC7A2C93-85C4-481A-9358-9E0C44B2BC2E}" type="pres">
      <dgm:prSet presAssocID="{43A88E7B-DE09-449E-8131-C10D7253907F}" presName="tx1" presStyleLbl="revTx" presStyleIdx="1" presStyleCnt="6"/>
      <dgm:spPr/>
    </dgm:pt>
    <dgm:pt modelId="{97FD10B2-C68A-4B63-B444-527824166644}" type="pres">
      <dgm:prSet presAssocID="{43A88E7B-DE09-449E-8131-C10D7253907F}" presName="vert1" presStyleCnt="0"/>
      <dgm:spPr/>
    </dgm:pt>
    <dgm:pt modelId="{41631174-241A-4E78-8B28-7A8880F7A87D}" type="pres">
      <dgm:prSet presAssocID="{19E24521-DA46-4F4B-B309-D5AECA13E5E6}" presName="thickLine" presStyleLbl="alignNode1" presStyleIdx="2" presStyleCnt="6"/>
      <dgm:spPr/>
    </dgm:pt>
    <dgm:pt modelId="{3EC91FDE-AEE4-4A0C-9278-DCC709083A20}" type="pres">
      <dgm:prSet presAssocID="{19E24521-DA46-4F4B-B309-D5AECA13E5E6}" presName="horz1" presStyleCnt="0"/>
      <dgm:spPr/>
    </dgm:pt>
    <dgm:pt modelId="{4DAEE05A-9A40-4DEC-A11E-C5812FA9B5E9}" type="pres">
      <dgm:prSet presAssocID="{19E24521-DA46-4F4B-B309-D5AECA13E5E6}" presName="tx1" presStyleLbl="revTx" presStyleIdx="2" presStyleCnt="6"/>
      <dgm:spPr/>
    </dgm:pt>
    <dgm:pt modelId="{B27FC651-9B24-4DFC-8A14-D95AC164E825}" type="pres">
      <dgm:prSet presAssocID="{19E24521-DA46-4F4B-B309-D5AECA13E5E6}" presName="vert1" presStyleCnt="0"/>
      <dgm:spPr/>
    </dgm:pt>
    <dgm:pt modelId="{64214E37-EB12-4816-B111-1DA88E60C912}" type="pres">
      <dgm:prSet presAssocID="{B85E9D02-9757-4FEF-BC6F-C1A232D22FCC}" presName="thickLine" presStyleLbl="alignNode1" presStyleIdx="3" presStyleCnt="6"/>
      <dgm:spPr/>
    </dgm:pt>
    <dgm:pt modelId="{A954C841-BD51-4D6C-9BC2-E4AF416A2020}" type="pres">
      <dgm:prSet presAssocID="{B85E9D02-9757-4FEF-BC6F-C1A232D22FCC}" presName="horz1" presStyleCnt="0"/>
      <dgm:spPr/>
    </dgm:pt>
    <dgm:pt modelId="{6D98DD3A-08CF-448C-A447-EFCB7FDA4308}" type="pres">
      <dgm:prSet presAssocID="{B85E9D02-9757-4FEF-BC6F-C1A232D22FCC}" presName="tx1" presStyleLbl="revTx" presStyleIdx="3" presStyleCnt="6"/>
      <dgm:spPr/>
    </dgm:pt>
    <dgm:pt modelId="{69670432-69E3-4B0F-BA69-0D7A27724C55}" type="pres">
      <dgm:prSet presAssocID="{B85E9D02-9757-4FEF-BC6F-C1A232D22FCC}" presName="vert1" presStyleCnt="0"/>
      <dgm:spPr/>
    </dgm:pt>
    <dgm:pt modelId="{D9D0C0A6-250F-4082-B681-FE1E84B96B58}" type="pres">
      <dgm:prSet presAssocID="{D6C99CD1-F264-4ED5-8322-5E842670CA49}" presName="thickLine" presStyleLbl="alignNode1" presStyleIdx="4" presStyleCnt="6"/>
      <dgm:spPr/>
    </dgm:pt>
    <dgm:pt modelId="{8981963C-A3FF-4322-8873-585DDD255F0A}" type="pres">
      <dgm:prSet presAssocID="{D6C99CD1-F264-4ED5-8322-5E842670CA49}" presName="horz1" presStyleCnt="0"/>
      <dgm:spPr/>
    </dgm:pt>
    <dgm:pt modelId="{BAF762AA-8680-4F53-9C2C-E8B96136F31A}" type="pres">
      <dgm:prSet presAssocID="{D6C99CD1-F264-4ED5-8322-5E842670CA49}" presName="tx1" presStyleLbl="revTx" presStyleIdx="4" presStyleCnt="6"/>
      <dgm:spPr/>
    </dgm:pt>
    <dgm:pt modelId="{18C15D06-996E-4397-846C-DD10C1A39FA2}" type="pres">
      <dgm:prSet presAssocID="{D6C99CD1-F264-4ED5-8322-5E842670CA49}" presName="vert1" presStyleCnt="0"/>
      <dgm:spPr/>
    </dgm:pt>
    <dgm:pt modelId="{7E49F9FA-8CC4-45E6-8D29-D8042160AFEF}" type="pres">
      <dgm:prSet presAssocID="{38AB31F1-3E3A-4438-96FA-1A455923593F}" presName="thickLine" presStyleLbl="alignNode1" presStyleIdx="5" presStyleCnt="6"/>
      <dgm:spPr/>
    </dgm:pt>
    <dgm:pt modelId="{3150EBC9-86EB-4109-BAB6-699E3B09CE1E}" type="pres">
      <dgm:prSet presAssocID="{38AB31F1-3E3A-4438-96FA-1A455923593F}" presName="horz1" presStyleCnt="0"/>
      <dgm:spPr/>
    </dgm:pt>
    <dgm:pt modelId="{9E5F01AF-7BE7-4DE8-94F7-EB2B224F5C34}" type="pres">
      <dgm:prSet presAssocID="{38AB31F1-3E3A-4438-96FA-1A455923593F}" presName="tx1" presStyleLbl="revTx" presStyleIdx="5" presStyleCnt="6"/>
      <dgm:spPr/>
    </dgm:pt>
    <dgm:pt modelId="{83653D5D-DF35-4F65-84D0-E7C1F2F4C1A6}" type="pres">
      <dgm:prSet presAssocID="{38AB31F1-3E3A-4438-96FA-1A455923593F}" presName="vert1" presStyleCnt="0"/>
      <dgm:spPr/>
    </dgm:pt>
  </dgm:ptLst>
  <dgm:cxnLst>
    <dgm:cxn modelId="{1D7C820E-3232-45A8-A207-1EA446EB4ED4}" type="presOf" srcId="{38AB31F1-3E3A-4438-96FA-1A455923593F}" destId="{9E5F01AF-7BE7-4DE8-94F7-EB2B224F5C34}" srcOrd="0" destOrd="0" presId="urn:microsoft.com/office/officeart/2008/layout/LinedList"/>
    <dgm:cxn modelId="{94A2881E-061D-461F-AF37-3B05E21E58B4}" type="presOf" srcId="{43A88E7B-DE09-449E-8131-C10D7253907F}" destId="{BC7A2C93-85C4-481A-9358-9E0C44B2BC2E}" srcOrd="0" destOrd="0" presId="urn:microsoft.com/office/officeart/2008/layout/LinedList"/>
    <dgm:cxn modelId="{A7F29920-1DBB-42D4-86F7-2A8F414DF1E0}" srcId="{ED4DDD62-2877-4BB8-A5F2-DEB129163C55}" destId="{19E24521-DA46-4F4B-B309-D5AECA13E5E6}" srcOrd="2" destOrd="0" parTransId="{7D5DC0ED-CA6B-45A5-B649-F7F5488E0480}" sibTransId="{7BDEB964-035D-4C96-9A0A-23AB3187B7DD}"/>
    <dgm:cxn modelId="{49E9FB2C-5EEA-4767-8CFF-0B56E2E3410F}" srcId="{ED4DDD62-2877-4BB8-A5F2-DEB129163C55}" destId="{43A88E7B-DE09-449E-8131-C10D7253907F}" srcOrd="1" destOrd="0" parTransId="{8C55CE09-F504-436C-8184-73E60006200A}" sibTransId="{5354580B-B4C8-4015-9597-564C37CE2B57}"/>
    <dgm:cxn modelId="{6DACC632-8611-418A-907A-CC3E69112921}" srcId="{ED4DDD62-2877-4BB8-A5F2-DEB129163C55}" destId="{F9CFAD39-4936-4459-AE01-1416DCF77923}" srcOrd="0" destOrd="0" parTransId="{5F2D78D6-B780-4405-A493-C06967557468}" sibTransId="{97B27A5B-A079-43EC-9AF6-4F740690ED23}"/>
    <dgm:cxn modelId="{B9DCBE36-2817-43A9-A696-76CA7DCAE50C}" type="presOf" srcId="{F9CFAD39-4936-4459-AE01-1416DCF77923}" destId="{D52490A3-C825-43C5-B130-C12EC619D920}" srcOrd="0" destOrd="0" presId="urn:microsoft.com/office/officeart/2008/layout/LinedList"/>
    <dgm:cxn modelId="{8282923E-F56E-424D-866B-ABF29C723D2E}" srcId="{ED4DDD62-2877-4BB8-A5F2-DEB129163C55}" destId="{38AB31F1-3E3A-4438-96FA-1A455923593F}" srcOrd="5" destOrd="0" parTransId="{0B5334FC-4251-449A-89A8-16402ED9803D}" sibTransId="{FA3D12B3-B53D-4F6C-9886-700AFC627569}"/>
    <dgm:cxn modelId="{3A2BED84-2F76-4633-8BFE-A1ED64AB7F8D}" srcId="{ED4DDD62-2877-4BB8-A5F2-DEB129163C55}" destId="{D6C99CD1-F264-4ED5-8322-5E842670CA49}" srcOrd="4" destOrd="0" parTransId="{C35C64B0-C1E9-4964-8A96-6FF827FB57CB}" sibTransId="{537D8B49-C478-4D8C-9CE6-12CF433DCD18}"/>
    <dgm:cxn modelId="{8A776C93-9050-4F26-8626-002267C4A75A}" type="presOf" srcId="{ED4DDD62-2877-4BB8-A5F2-DEB129163C55}" destId="{D515A1EB-ECBE-44C2-861A-E0DC0A33AFCC}" srcOrd="0" destOrd="0" presId="urn:microsoft.com/office/officeart/2008/layout/LinedList"/>
    <dgm:cxn modelId="{3FB22BA2-29A3-486F-81AF-60C19C16F71F}" type="presOf" srcId="{D6C99CD1-F264-4ED5-8322-5E842670CA49}" destId="{BAF762AA-8680-4F53-9C2C-E8B96136F31A}" srcOrd="0" destOrd="0" presId="urn:microsoft.com/office/officeart/2008/layout/LinedList"/>
    <dgm:cxn modelId="{FD28F7B2-A481-48A7-B1C6-B89DC2B61362}" type="presOf" srcId="{19E24521-DA46-4F4B-B309-D5AECA13E5E6}" destId="{4DAEE05A-9A40-4DEC-A11E-C5812FA9B5E9}" srcOrd="0" destOrd="0" presId="urn:microsoft.com/office/officeart/2008/layout/LinedList"/>
    <dgm:cxn modelId="{8C0D81C9-F8B6-463A-89FF-CB5EC0793C99}" type="presOf" srcId="{B85E9D02-9757-4FEF-BC6F-C1A232D22FCC}" destId="{6D98DD3A-08CF-448C-A447-EFCB7FDA4308}" srcOrd="0" destOrd="0" presId="urn:microsoft.com/office/officeart/2008/layout/LinedList"/>
    <dgm:cxn modelId="{D3D701F5-EBC7-4F6C-BB34-115805EF567A}" srcId="{ED4DDD62-2877-4BB8-A5F2-DEB129163C55}" destId="{B85E9D02-9757-4FEF-BC6F-C1A232D22FCC}" srcOrd="3" destOrd="0" parTransId="{B031A2FE-4CBA-4C73-A035-2CE6F1B2DDA8}" sibTransId="{5FE0E282-5250-4148-AC59-53183F689A13}"/>
    <dgm:cxn modelId="{EA1EE6DB-DEA2-4159-A5EC-7E7C2221A3F4}" type="presParOf" srcId="{D515A1EB-ECBE-44C2-861A-E0DC0A33AFCC}" destId="{851083F5-691E-43D0-AB58-3896BD04AF94}" srcOrd="0" destOrd="0" presId="urn:microsoft.com/office/officeart/2008/layout/LinedList"/>
    <dgm:cxn modelId="{3050B330-6959-4032-931C-3738F96B5645}" type="presParOf" srcId="{D515A1EB-ECBE-44C2-861A-E0DC0A33AFCC}" destId="{EED2F85B-A33D-4C0D-A2AF-18FBBF8AABB2}" srcOrd="1" destOrd="0" presId="urn:microsoft.com/office/officeart/2008/layout/LinedList"/>
    <dgm:cxn modelId="{8E439464-B00C-4225-914B-6B0B85EB5327}" type="presParOf" srcId="{EED2F85B-A33D-4C0D-A2AF-18FBBF8AABB2}" destId="{D52490A3-C825-43C5-B130-C12EC619D920}" srcOrd="0" destOrd="0" presId="urn:microsoft.com/office/officeart/2008/layout/LinedList"/>
    <dgm:cxn modelId="{79EEF5E7-1623-4E2D-98DA-B1A8BEC7C7F0}" type="presParOf" srcId="{EED2F85B-A33D-4C0D-A2AF-18FBBF8AABB2}" destId="{C26A2F1E-2D87-4430-9C03-2A8B5CC2FC34}" srcOrd="1" destOrd="0" presId="urn:microsoft.com/office/officeart/2008/layout/LinedList"/>
    <dgm:cxn modelId="{0CA76784-E387-4D6D-B7E7-BEE0A9D18650}" type="presParOf" srcId="{D515A1EB-ECBE-44C2-861A-E0DC0A33AFCC}" destId="{000D5D31-5EE9-49B5-A978-2996ACF0A9EE}" srcOrd="2" destOrd="0" presId="urn:microsoft.com/office/officeart/2008/layout/LinedList"/>
    <dgm:cxn modelId="{888B7890-3917-46F6-942D-7F6212D81047}" type="presParOf" srcId="{D515A1EB-ECBE-44C2-861A-E0DC0A33AFCC}" destId="{4785CEE3-B056-4997-AFED-BDD6B3FEA002}" srcOrd="3" destOrd="0" presId="urn:microsoft.com/office/officeart/2008/layout/LinedList"/>
    <dgm:cxn modelId="{BE572351-1138-4198-B8CC-9BA924031C6C}" type="presParOf" srcId="{4785CEE3-B056-4997-AFED-BDD6B3FEA002}" destId="{BC7A2C93-85C4-481A-9358-9E0C44B2BC2E}" srcOrd="0" destOrd="0" presId="urn:microsoft.com/office/officeart/2008/layout/LinedList"/>
    <dgm:cxn modelId="{FC798AB8-64F1-4023-B5A8-0AA558FD1357}" type="presParOf" srcId="{4785CEE3-B056-4997-AFED-BDD6B3FEA002}" destId="{97FD10B2-C68A-4B63-B444-527824166644}" srcOrd="1" destOrd="0" presId="urn:microsoft.com/office/officeart/2008/layout/LinedList"/>
    <dgm:cxn modelId="{02DB1FF0-3C3B-4B41-A7BF-B068C69F215D}" type="presParOf" srcId="{D515A1EB-ECBE-44C2-861A-E0DC0A33AFCC}" destId="{41631174-241A-4E78-8B28-7A8880F7A87D}" srcOrd="4" destOrd="0" presId="urn:microsoft.com/office/officeart/2008/layout/LinedList"/>
    <dgm:cxn modelId="{A48FD523-FA9A-4AED-9307-3831E7B35647}" type="presParOf" srcId="{D515A1EB-ECBE-44C2-861A-E0DC0A33AFCC}" destId="{3EC91FDE-AEE4-4A0C-9278-DCC709083A20}" srcOrd="5" destOrd="0" presId="urn:microsoft.com/office/officeart/2008/layout/LinedList"/>
    <dgm:cxn modelId="{7836F4A5-6C5B-472D-96EF-86A126C12FDB}" type="presParOf" srcId="{3EC91FDE-AEE4-4A0C-9278-DCC709083A20}" destId="{4DAEE05A-9A40-4DEC-A11E-C5812FA9B5E9}" srcOrd="0" destOrd="0" presId="urn:microsoft.com/office/officeart/2008/layout/LinedList"/>
    <dgm:cxn modelId="{97A77F5E-8140-4329-9B99-1207F7057605}" type="presParOf" srcId="{3EC91FDE-AEE4-4A0C-9278-DCC709083A20}" destId="{B27FC651-9B24-4DFC-8A14-D95AC164E825}" srcOrd="1" destOrd="0" presId="urn:microsoft.com/office/officeart/2008/layout/LinedList"/>
    <dgm:cxn modelId="{96E8AD72-DE44-4E6E-82EB-B79DE31E3C82}" type="presParOf" srcId="{D515A1EB-ECBE-44C2-861A-E0DC0A33AFCC}" destId="{64214E37-EB12-4816-B111-1DA88E60C912}" srcOrd="6" destOrd="0" presId="urn:microsoft.com/office/officeart/2008/layout/LinedList"/>
    <dgm:cxn modelId="{CA472A1D-0A3F-4FFB-8996-6C5632EB11ED}" type="presParOf" srcId="{D515A1EB-ECBE-44C2-861A-E0DC0A33AFCC}" destId="{A954C841-BD51-4D6C-9BC2-E4AF416A2020}" srcOrd="7" destOrd="0" presId="urn:microsoft.com/office/officeart/2008/layout/LinedList"/>
    <dgm:cxn modelId="{7F0B8F02-B553-4EAE-8B05-3405AE0063B3}" type="presParOf" srcId="{A954C841-BD51-4D6C-9BC2-E4AF416A2020}" destId="{6D98DD3A-08CF-448C-A447-EFCB7FDA4308}" srcOrd="0" destOrd="0" presId="urn:microsoft.com/office/officeart/2008/layout/LinedList"/>
    <dgm:cxn modelId="{734AFC45-D146-4378-98DE-8C1431BF5FA5}" type="presParOf" srcId="{A954C841-BD51-4D6C-9BC2-E4AF416A2020}" destId="{69670432-69E3-4B0F-BA69-0D7A27724C55}" srcOrd="1" destOrd="0" presId="urn:microsoft.com/office/officeart/2008/layout/LinedList"/>
    <dgm:cxn modelId="{AB0F0C3B-56F4-4DC9-A6DC-AC596EC00077}" type="presParOf" srcId="{D515A1EB-ECBE-44C2-861A-E0DC0A33AFCC}" destId="{D9D0C0A6-250F-4082-B681-FE1E84B96B58}" srcOrd="8" destOrd="0" presId="urn:microsoft.com/office/officeart/2008/layout/LinedList"/>
    <dgm:cxn modelId="{8E4D6C4D-FB41-4553-9985-EFF246461328}" type="presParOf" srcId="{D515A1EB-ECBE-44C2-861A-E0DC0A33AFCC}" destId="{8981963C-A3FF-4322-8873-585DDD255F0A}" srcOrd="9" destOrd="0" presId="urn:microsoft.com/office/officeart/2008/layout/LinedList"/>
    <dgm:cxn modelId="{F0804A3C-E20F-4259-A5D8-36A61BA7665E}" type="presParOf" srcId="{8981963C-A3FF-4322-8873-585DDD255F0A}" destId="{BAF762AA-8680-4F53-9C2C-E8B96136F31A}" srcOrd="0" destOrd="0" presId="urn:microsoft.com/office/officeart/2008/layout/LinedList"/>
    <dgm:cxn modelId="{60563651-A966-427D-8363-A69E5A3E24B7}" type="presParOf" srcId="{8981963C-A3FF-4322-8873-585DDD255F0A}" destId="{18C15D06-996E-4397-846C-DD10C1A39FA2}" srcOrd="1" destOrd="0" presId="urn:microsoft.com/office/officeart/2008/layout/LinedList"/>
    <dgm:cxn modelId="{37B52229-54B1-46AD-93ED-779077F722F4}" type="presParOf" srcId="{D515A1EB-ECBE-44C2-861A-E0DC0A33AFCC}" destId="{7E49F9FA-8CC4-45E6-8D29-D8042160AFEF}" srcOrd="10" destOrd="0" presId="urn:microsoft.com/office/officeart/2008/layout/LinedList"/>
    <dgm:cxn modelId="{AA3DFAC6-0F95-4C08-9D4E-1854153BCE67}" type="presParOf" srcId="{D515A1EB-ECBE-44C2-861A-E0DC0A33AFCC}" destId="{3150EBC9-86EB-4109-BAB6-699E3B09CE1E}" srcOrd="11" destOrd="0" presId="urn:microsoft.com/office/officeart/2008/layout/LinedList"/>
    <dgm:cxn modelId="{FBB00C4B-9560-4A23-8E87-086AF54E776B}" type="presParOf" srcId="{3150EBC9-86EB-4109-BAB6-699E3B09CE1E}" destId="{9E5F01AF-7BE7-4DE8-94F7-EB2B224F5C34}" srcOrd="0" destOrd="0" presId="urn:microsoft.com/office/officeart/2008/layout/LinedList"/>
    <dgm:cxn modelId="{04E85670-FB14-4E62-B93C-C119AC7B8C91}" type="presParOf" srcId="{3150EBC9-86EB-4109-BAB6-699E3B09CE1E}" destId="{83653D5D-DF35-4F65-84D0-E7C1F2F4C1A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449047-199C-41FD-AF62-B38D758CD89D}" type="doc">
      <dgm:prSet loTypeId="urn:microsoft.com/office/officeart/2005/8/layout/hierarchy4" loCatId="hierarchy" qsTypeId="urn:microsoft.com/office/officeart/2005/8/quickstyle/simple1" qsCatId="simple" csTypeId="urn:microsoft.com/office/officeart/2005/8/colors/colorful4" csCatId="colorful" phldr="1"/>
      <dgm:spPr/>
      <dgm:t>
        <a:bodyPr/>
        <a:lstStyle/>
        <a:p>
          <a:endParaRPr lang="en-GB"/>
        </a:p>
      </dgm:t>
    </dgm:pt>
    <dgm:pt modelId="{6F8DE81D-02D2-48B2-9A2B-D058DFC8AB41}">
      <dgm:prSet/>
      <dgm:spPr/>
      <dgm:t>
        <a:bodyPr/>
        <a:lstStyle/>
        <a:p>
          <a:r>
            <a:rPr lang="en-US" b="1" i="0"/>
            <a:t>Political Factors</a:t>
          </a:r>
          <a:r>
            <a:rPr lang="en-US" b="0" i="0"/>
            <a:t>:</a:t>
          </a:r>
          <a:endParaRPr lang="en-GB"/>
        </a:p>
      </dgm:t>
    </dgm:pt>
    <dgm:pt modelId="{CE4F8F88-5F75-468F-B216-0AAA6F49D881}" type="parTrans" cxnId="{013775EE-B7F1-4A20-BF3C-11ADF59A1C41}">
      <dgm:prSet/>
      <dgm:spPr/>
      <dgm:t>
        <a:bodyPr/>
        <a:lstStyle/>
        <a:p>
          <a:endParaRPr lang="en-GB"/>
        </a:p>
      </dgm:t>
    </dgm:pt>
    <dgm:pt modelId="{C6C0A2FA-10C5-45B4-B224-C6A6521CE340}" type="sibTrans" cxnId="{013775EE-B7F1-4A20-BF3C-11ADF59A1C41}">
      <dgm:prSet/>
      <dgm:spPr/>
      <dgm:t>
        <a:bodyPr/>
        <a:lstStyle/>
        <a:p>
          <a:endParaRPr lang="en-GB"/>
        </a:p>
      </dgm:t>
    </dgm:pt>
    <dgm:pt modelId="{EA1FCCE9-4743-49BA-A686-021803B27118}">
      <dgm:prSet custT="1"/>
      <dgm:spPr/>
      <dgm:t>
        <a:bodyPr/>
        <a:lstStyle/>
        <a:p>
          <a:r>
            <a:rPr lang="en-US" sz="1400" b="0" i="0" dirty="0"/>
            <a:t>Governments promote technology adoption in hotels through incentives and programs </a:t>
          </a:r>
          <a:r>
            <a:rPr lang="en-GB" sz="1400" dirty="0"/>
            <a:t>(Ford and Sturman, 2020)</a:t>
          </a:r>
          <a:r>
            <a:rPr lang="en-US" sz="1400" b="0" i="0" dirty="0"/>
            <a:t>.</a:t>
          </a:r>
          <a:endParaRPr lang="en-GB" sz="1400" dirty="0"/>
        </a:p>
      </dgm:t>
    </dgm:pt>
    <dgm:pt modelId="{8E48FF3C-AE2F-4AED-8EE6-7A0FCD453D8B}" type="parTrans" cxnId="{F6C76E47-94EF-4B79-BD08-72DBFDC687A8}">
      <dgm:prSet/>
      <dgm:spPr/>
      <dgm:t>
        <a:bodyPr/>
        <a:lstStyle/>
        <a:p>
          <a:endParaRPr lang="en-GB"/>
        </a:p>
      </dgm:t>
    </dgm:pt>
    <dgm:pt modelId="{2230BD4A-B5B6-410B-AE38-04BBE4100A7F}" type="sibTrans" cxnId="{F6C76E47-94EF-4B79-BD08-72DBFDC687A8}">
      <dgm:prSet/>
      <dgm:spPr/>
      <dgm:t>
        <a:bodyPr/>
        <a:lstStyle/>
        <a:p>
          <a:endParaRPr lang="en-GB"/>
        </a:p>
      </dgm:t>
    </dgm:pt>
    <dgm:pt modelId="{D3153281-5B6F-40AA-921A-4C49123B5F61}">
      <dgm:prSet custT="1"/>
      <dgm:spPr/>
      <dgm:t>
        <a:bodyPr/>
        <a:lstStyle/>
        <a:p>
          <a:r>
            <a:rPr lang="en-US" sz="1400" b="0" i="0" dirty="0"/>
            <a:t>Regulations like GDPR pose challenges in leveraging guest information for personalization </a:t>
          </a:r>
          <a:r>
            <a:rPr lang="en-GB" sz="1400" dirty="0"/>
            <a:t>(Gal and Aviv, 2020)</a:t>
          </a:r>
          <a:r>
            <a:rPr lang="en-US" sz="1400" b="0" i="0" dirty="0"/>
            <a:t>.</a:t>
          </a:r>
          <a:endParaRPr lang="en-GB" sz="1300" dirty="0"/>
        </a:p>
      </dgm:t>
    </dgm:pt>
    <dgm:pt modelId="{03376FF9-9C10-4C02-AC89-651BA9DE8B35}" type="parTrans" cxnId="{BBEE7ED7-D3A9-4162-91D7-07DD73253283}">
      <dgm:prSet/>
      <dgm:spPr/>
      <dgm:t>
        <a:bodyPr/>
        <a:lstStyle/>
        <a:p>
          <a:endParaRPr lang="en-GB"/>
        </a:p>
      </dgm:t>
    </dgm:pt>
    <dgm:pt modelId="{F6236AA4-172F-4A2B-B425-C2883FBA305A}" type="sibTrans" cxnId="{BBEE7ED7-D3A9-4162-91D7-07DD73253283}">
      <dgm:prSet/>
      <dgm:spPr/>
      <dgm:t>
        <a:bodyPr/>
        <a:lstStyle/>
        <a:p>
          <a:endParaRPr lang="en-GB"/>
        </a:p>
      </dgm:t>
    </dgm:pt>
    <dgm:pt modelId="{BD01019D-C6ED-470D-9B64-F33E0351632B}">
      <dgm:prSet/>
      <dgm:spPr/>
      <dgm:t>
        <a:bodyPr/>
        <a:lstStyle/>
        <a:p>
          <a:r>
            <a:rPr lang="en-US" b="1" i="0" dirty="0"/>
            <a:t>Economic Factors</a:t>
          </a:r>
          <a:r>
            <a:rPr lang="en-US" b="0" i="0" dirty="0"/>
            <a:t>:</a:t>
          </a:r>
          <a:endParaRPr lang="en-GB" dirty="0"/>
        </a:p>
      </dgm:t>
    </dgm:pt>
    <dgm:pt modelId="{9F6E59CF-0F64-4B1F-ABAB-F12EA23B42EC}" type="parTrans" cxnId="{1E6C4863-4707-414B-A25E-D350FAD6E015}">
      <dgm:prSet/>
      <dgm:spPr/>
      <dgm:t>
        <a:bodyPr/>
        <a:lstStyle/>
        <a:p>
          <a:endParaRPr lang="en-GB"/>
        </a:p>
      </dgm:t>
    </dgm:pt>
    <dgm:pt modelId="{F6B15729-6C69-4BCC-B9C1-EED2E53942B8}" type="sibTrans" cxnId="{1E6C4863-4707-414B-A25E-D350FAD6E015}">
      <dgm:prSet/>
      <dgm:spPr/>
      <dgm:t>
        <a:bodyPr/>
        <a:lstStyle/>
        <a:p>
          <a:endParaRPr lang="en-GB"/>
        </a:p>
      </dgm:t>
    </dgm:pt>
    <dgm:pt modelId="{67ED0193-3CC5-4E55-9061-621F5DDF0FE6}">
      <dgm:prSet custT="1"/>
      <dgm:spPr/>
      <dgm:t>
        <a:bodyPr/>
        <a:lstStyle/>
        <a:p>
          <a:r>
            <a:rPr lang="en-US" sz="1400" b="0" i="0" dirty="0"/>
            <a:t>Technology investments are made during economic prosperity but may be delayed during recessions </a:t>
          </a:r>
          <a:r>
            <a:rPr lang="en-GB" sz="1400" dirty="0"/>
            <a:t>(Breda et al., 2019)</a:t>
          </a:r>
          <a:r>
            <a:rPr lang="en-US" sz="1400" b="0" i="0" dirty="0"/>
            <a:t>.</a:t>
          </a:r>
          <a:endParaRPr lang="en-GB" sz="1400" dirty="0"/>
        </a:p>
      </dgm:t>
    </dgm:pt>
    <dgm:pt modelId="{662837A1-8BAD-425D-B7D5-46FFEEE5AD71}" type="parTrans" cxnId="{56A98EA5-CDCD-4CFD-B78F-DD62D22F9BD0}">
      <dgm:prSet/>
      <dgm:spPr/>
      <dgm:t>
        <a:bodyPr/>
        <a:lstStyle/>
        <a:p>
          <a:endParaRPr lang="en-GB"/>
        </a:p>
      </dgm:t>
    </dgm:pt>
    <dgm:pt modelId="{F9B0FE3E-82B9-48ED-A648-70D08C0D071A}" type="sibTrans" cxnId="{56A98EA5-CDCD-4CFD-B78F-DD62D22F9BD0}">
      <dgm:prSet/>
      <dgm:spPr/>
      <dgm:t>
        <a:bodyPr/>
        <a:lstStyle/>
        <a:p>
          <a:endParaRPr lang="en-GB"/>
        </a:p>
      </dgm:t>
    </dgm:pt>
    <dgm:pt modelId="{A3536436-E1FB-4ABF-8D90-D5496276EBB5}">
      <dgm:prSet/>
      <dgm:spPr/>
      <dgm:t>
        <a:bodyPr/>
        <a:lstStyle/>
        <a:p>
          <a:r>
            <a:rPr lang="en-US" b="1" i="0" dirty="0"/>
            <a:t>Social Factors</a:t>
          </a:r>
          <a:r>
            <a:rPr lang="en-US" b="0" i="0" dirty="0"/>
            <a:t>:</a:t>
          </a:r>
          <a:endParaRPr lang="en-GB" dirty="0"/>
        </a:p>
      </dgm:t>
    </dgm:pt>
    <dgm:pt modelId="{14A3DCE3-B0F3-4B8B-9A42-1F77D5BB6405}" type="parTrans" cxnId="{AFC074A3-13F5-4EF6-8079-F6575963A464}">
      <dgm:prSet/>
      <dgm:spPr/>
      <dgm:t>
        <a:bodyPr/>
        <a:lstStyle/>
        <a:p>
          <a:endParaRPr lang="en-GB"/>
        </a:p>
      </dgm:t>
    </dgm:pt>
    <dgm:pt modelId="{D9134907-91EA-4BF2-A82E-B0A958B3AE17}" type="sibTrans" cxnId="{AFC074A3-13F5-4EF6-8079-F6575963A464}">
      <dgm:prSet/>
      <dgm:spPr/>
      <dgm:t>
        <a:bodyPr/>
        <a:lstStyle/>
        <a:p>
          <a:endParaRPr lang="en-GB"/>
        </a:p>
      </dgm:t>
    </dgm:pt>
    <dgm:pt modelId="{5D6357F6-23B8-4769-B073-919EF3CDFEC6}">
      <dgm:prSet custT="1"/>
      <dgm:spPr/>
      <dgm:t>
        <a:bodyPr/>
        <a:lstStyle/>
        <a:p>
          <a:r>
            <a:rPr lang="en-US" sz="1400" b="0" i="0" dirty="0"/>
            <a:t>Shifting guest demographics, particularly millennials and Gen Z, demand digital and low-friction experiences </a:t>
          </a:r>
          <a:r>
            <a:rPr lang="en-GB" sz="1400" dirty="0"/>
            <a:t>(</a:t>
          </a:r>
          <a:r>
            <a:rPr lang="en-GB" sz="1400" dirty="0" err="1"/>
            <a:t>Stilic</a:t>
          </a:r>
          <a:r>
            <a:rPr lang="en-GB" sz="1400" dirty="0"/>
            <a:t> et al. 2023). </a:t>
          </a:r>
        </a:p>
      </dgm:t>
    </dgm:pt>
    <dgm:pt modelId="{2563CA73-41B7-4AA4-BF8A-783D678A0DE9}" type="parTrans" cxnId="{FCB9BBE1-7580-4BB9-8657-B2040D787FA8}">
      <dgm:prSet/>
      <dgm:spPr/>
      <dgm:t>
        <a:bodyPr/>
        <a:lstStyle/>
        <a:p>
          <a:endParaRPr lang="en-GB"/>
        </a:p>
      </dgm:t>
    </dgm:pt>
    <dgm:pt modelId="{5D96F797-90F5-47DE-A43C-CBCE8C666E20}" type="sibTrans" cxnId="{FCB9BBE1-7580-4BB9-8657-B2040D787FA8}">
      <dgm:prSet/>
      <dgm:spPr/>
      <dgm:t>
        <a:bodyPr/>
        <a:lstStyle/>
        <a:p>
          <a:endParaRPr lang="en-GB"/>
        </a:p>
      </dgm:t>
    </dgm:pt>
    <dgm:pt modelId="{1E7D4AA3-109D-4047-AD04-90D1FDA701BD}" type="pres">
      <dgm:prSet presAssocID="{70449047-199C-41FD-AF62-B38D758CD89D}" presName="Name0" presStyleCnt="0">
        <dgm:presLayoutVars>
          <dgm:chPref val="1"/>
          <dgm:dir/>
          <dgm:animOne val="branch"/>
          <dgm:animLvl val="lvl"/>
          <dgm:resizeHandles/>
        </dgm:presLayoutVars>
      </dgm:prSet>
      <dgm:spPr/>
    </dgm:pt>
    <dgm:pt modelId="{E164AECB-61C6-43BD-A262-B9C2A90ACC88}" type="pres">
      <dgm:prSet presAssocID="{6F8DE81D-02D2-48B2-9A2B-D058DFC8AB41}" presName="vertOne" presStyleCnt="0"/>
      <dgm:spPr/>
    </dgm:pt>
    <dgm:pt modelId="{888CF414-11DF-4419-9431-D2B5FD0D991C}" type="pres">
      <dgm:prSet presAssocID="{6F8DE81D-02D2-48B2-9A2B-D058DFC8AB41}" presName="txOne" presStyleLbl="node0" presStyleIdx="0" presStyleCnt="3">
        <dgm:presLayoutVars>
          <dgm:chPref val="3"/>
        </dgm:presLayoutVars>
      </dgm:prSet>
      <dgm:spPr/>
    </dgm:pt>
    <dgm:pt modelId="{2155F039-AD63-4CBB-9E69-DD5E6B5845CF}" type="pres">
      <dgm:prSet presAssocID="{6F8DE81D-02D2-48B2-9A2B-D058DFC8AB41}" presName="parTransOne" presStyleCnt="0"/>
      <dgm:spPr/>
    </dgm:pt>
    <dgm:pt modelId="{8C1A440A-5ABC-4E63-BC69-933EF6B2697E}" type="pres">
      <dgm:prSet presAssocID="{6F8DE81D-02D2-48B2-9A2B-D058DFC8AB41}" presName="horzOne" presStyleCnt="0"/>
      <dgm:spPr/>
    </dgm:pt>
    <dgm:pt modelId="{13A922C3-FDBE-4AEF-8345-84E887E9692F}" type="pres">
      <dgm:prSet presAssocID="{EA1FCCE9-4743-49BA-A686-021803B27118}" presName="vertTwo" presStyleCnt="0"/>
      <dgm:spPr/>
    </dgm:pt>
    <dgm:pt modelId="{FEDEBA88-7158-44C0-9B70-76BAC430C250}" type="pres">
      <dgm:prSet presAssocID="{EA1FCCE9-4743-49BA-A686-021803B27118}" presName="txTwo" presStyleLbl="node2" presStyleIdx="0" presStyleCnt="4">
        <dgm:presLayoutVars>
          <dgm:chPref val="3"/>
        </dgm:presLayoutVars>
      </dgm:prSet>
      <dgm:spPr/>
    </dgm:pt>
    <dgm:pt modelId="{B07C9457-FDDD-442A-9403-A78FB1EDE115}" type="pres">
      <dgm:prSet presAssocID="{EA1FCCE9-4743-49BA-A686-021803B27118}" presName="horzTwo" presStyleCnt="0"/>
      <dgm:spPr/>
    </dgm:pt>
    <dgm:pt modelId="{6BB8FD32-0A39-4B48-882A-9040D5A31369}" type="pres">
      <dgm:prSet presAssocID="{2230BD4A-B5B6-410B-AE38-04BBE4100A7F}" presName="sibSpaceTwo" presStyleCnt="0"/>
      <dgm:spPr/>
    </dgm:pt>
    <dgm:pt modelId="{B5FE6128-EEFF-4324-A122-43A33A698CAE}" type="pres">
      <dgm:prSet presAssocID="{D3153281-5B6F-40AA-921A-4C49123B5F61}" presName="vertTwo" presStyleCnt="0"/>
      <dgm:spPr/>
    </dgm:pt>
    <dgm:pt modelId="{81E56A67-004D-4893-A22C-DAE3C5F04B55}" type="pres">
      <dgm:prSet presAssocID="{D3153281-5B6F-40AA-921A-4C49123B5F61}" presName="txTwo" presStyleLbl="node2" presStyleIdx="1" presStyleCnt="4">
        <dgm:presLayoutVars>
          <dgm:chPref val="3"/>
        </dgm:presLayoutVars>
      </dgm:prSet>
      <dgm:spPr/>
    </dgm:pt>
    <dgm:pt modelId="{95ACC6ED-F12C-465F-99A9-536AE12BED4D}" type="pres">
      <dgm:prSet presAssocID="{D3153281-5B6F-40AA-921A-4C49123B5F61}" presName="horzTwo" presStyleCnt="0"/>
      <dgm:spPr/>
    </dgm:pt>
    <dgm:pt modelId="{1F51B355-DDDF-463A-AE21-67E69AB13289}" type="pres">
      <dgm:prSet presAssocID="{C6C0A2FA-10C5-45B4-B224-C6A6521CE340}" presName="sibSpaceOne" presStyleCnt="0"/>
      <dgm:spPr/>
    </dgm:pt>
    <dgm:pt modelId="{21C5EE5E-AFB1-4132-984F-21098869334E}" type="pres">
      <dgm:prSet presAssocID="{BD01019D-C6ED-470D-9B64-F33E0351632B}" presName="vertOne" presStyleCnt="0"/>
      <dgm:spPr/>
    </dgm:pt>
    <dgm:pt modelId="{DCE0BA40-7E14-4B0F-8CEB-E7E0FB2E0134}" type="pres">
      <dgm:prSet presAssocID="{BD01019D-C6ED-470D-9B64-F33E0351632B}" presName="txOne" presStyleLbl="node0" presStyleIdx="1" presStyleCnt="3">
        <dgm:presLayoutVars>
          <dgm:chPref val="3"/>
        </dgm:presLayoutVars>
      </dgm:prSet>
      <dgm:spPr/>
    </dgm:pt>
    <dgm:pt modelId="{2FD71E91-9844-42AE-81A1-09B36E764A50}" type="pres">
      <dgm:prSet presAssocID="{BD01019D-C6ED-470D-9B64-F33E0351632B}" presName="parTransOne" presStyleCnt="0"/>
      <dgm:spPr/>
    </dgm:pt>
    <dgm:pt modelId="{E2364712-EA18-45EF-B5B4-5384B1B09C3A}" type="pres">
      <dgm:prSet presAssocID="{BD01019D-C6ED-470D-9B64-F33E0351632B}" presName="horzOne" presStyleCnt="0"/>
      <dgm:spPr/>
    </dgm:pt>
    <dgm:pt modelId="{E0CE6B55-B590-44E9-A5D2-FF318479E579}" type="pres">
      <dgm:prSet presAssocID="{67ED0193-3CC5-4E55-9061-621F5DDF0FE6}" presName="vertTwo" presStyleCnt="0"/>
      <dgm:spPr/>
    </dgm:pt>
    <dgm:pt modelId="{F3E335D1-BE01-4B30-84FE-CEE9C2D5E714}" type="pres">
      <dgm:prSet presAssocID="{67ED0193-3CC5-4E55-9061-621F5DDF0FE6}" presName="txTwo" presStyleLbl="node2" presStyleIdx="2" presStyleCnt="4">
        <dgm:presLayoutVars>
          <dgm:chPref val="3"/>
        </dgm:presLayoutVars>
      </dgm:prSet>
      <dgm:spPr/>
    </dgm:pt>
    <dgm:pt modelId="{25C6F814-34F6-467A-B70B-B401BDFDCA0E}" type="pres">
      <dgm:prSet presAssocID="{67ED0193-3CC5-4E55-9061-621F5DDF0FE6}" presName="horzTwo" presStyleCnt="0"/>
      <dgm:spPr/>
    </dgm:pt>
    <dgm:pt modelId="{043A480B-2453-4928-AC6D-C02239585A09}" type="pres">
      <dgm:prSet presAssocID="{F6B15729-6C69-4BCC-B9C1-EED2E53942B8}" presName="sibSpaceOne" presStyleCnt="0"/>
      <dgm:spPr/>
    </dgm:pt>
    <dgm:pt modelId="{B9743A3D-B7A1-4237-B3B9-AA3E9DAFAB6C}" type="pres">
      <dgm:prSet presAssocID="{A3536436-E1FB-4ABF-8D90-D5496276EBB5}" presName="vertOne" presStyleCnt="0"/>
      <dgm:spPr/>
    </dgm:pt>
    <dgm:pt modelId="{84766727-A131-4E29-9CE7-8FA940B2454C}" type="pres">
      <dgm:prSet presAssocID="{A3536436-E1FB-4ABF-8D90-D5496276EBB5}" presName="txOne" presStyleLbl="node0" presStyleIdx="2" presStyleCnt="3">
        <dgm:presLayoutVars>
          <dgm:chPref val="3"/>
        </dgm:presLayoutVars>
      </dgm:prSet>
      <dgm:spPr/>
    </dgm:pt>
    <dgm:pt modelId="{95BC5929-A785-49C0-B22B-0041210EE4F1}" type="pres">
      <dgm:prSet presAssocID="{A3536436-E1FB-4ABF-8D90-D5496276EBB5}" presName="parTransOne" presStyleCnt="0"/>
      <dgm:spPr/>
    </dgm:pt>
    <dgm:pt modelId="{AD8BDF12-979E-413C-9C23-E279DB0D598A}" type="pres">
      <dgm:prSet presAssocID="{A3536436-E1FB-4ABF-8D90-D5496276EBB5}" presName="horzOne" presStyleCnt="0"/>
      <dgm:spPr/>
    </dgm:pt>
    <dgm:pt modelId="{7F255044-A969-45BB-868A-76FBC37480F3}" type="pres">
      <dgm:prSet presAssocID="{5D6357F6-23B8-4769-B073-919EF3CDFEC6}" presName="vertTwo" presStyleCnt="0"/>
      <dgm:spPr/>
    </dgm:pt>
    <dgm:pt modelId="{1F964822-AFBA-4E58-A736-C9A98E194258}" type="pres">
      <dgm:prSet presAssocID="{5D6357F6-23B8-4769-B073-919EF3CDFEC6}" presName="txTwo" presStyleLbl="node2" presStyleIdx="3" presStyleCnt="4" custScaleX="111835">
        <dgm:presLayoutVars>
          <dgm:chPref val="3"/>
        </dgm:presLayoutVars>
      </dgm:prSet>
      <dgm:spPr/>
    </dgm:pt>
    <dgm:pt modelId="{694193E7-C24B-4F7C-A743-B79C08C6D8E0}" type="pres">
      <dgm:prSet presAssocID="{5D6357F6-23B8-4769-B073-919EF3CDFEC6}" presName="horzTwo" presStyleCnt="0"/>
      <dgm:spPr/>
    </dgm:pt>
  </dgm:ptLst>
  <dgm:cxnLst>
    <dgm:cxn modelId="{7BB3F213-7FF1-4C0A-A056-A7C3809C7D0C}" type="presOf" srcId="{D3153281-5B6F-40AA-921A-4C49123B5F61}" destId="{81E56A67-004D-4893-A22C-DAE3C5F04B55}" srcOrd="0" destOrd="0" presId="urn:microsoft.com/office/officeart/2005/8/layout/hierarchy4"/>
    <dgm:cxn modelId="{233ACD27-8ABB-48E1-830D-81AF3CC87AB4}" type="presOf" srcId="{6F8DE81D-02D2-48B2-9A2B-D058DFC8AB41}" destId="{888CF414-11DF-4419-9431-D2B5FD0D991C}" srcOrd="0" destOrd="0" presId="urn:microsoft.com/office/officeart/2005/8/layout/hierarchy4"/>
    <dgm:cxn modelId="{1E6C4863-4707-414B-A25E-D350FAD6E015}" srcId="{70449047-199C-41FD-AF62-B38D758CD89D}" destId="{BD01019D-C6ED-470D-9B64-F33E0351632B}" srcOrd="1" destOrd="0" parTransId="{9F6E59CF-0F64-4B1F-ABAB-F12EA23B42EC}" sibTransId="{F6B15729-6C69-4BCC-B9C1-EED2E53942B8}"/>
    <dgm:cxn modelId="{F6C76E47-94EF-4B79-BD08-72DBFDC687A8}" srcId="{6F8DE81D-02D2-48B2-9A2B-D058DFC8AB41}" destId="{EA1FCCE9-4743-49BA-A686-021803B27118}" srcOrd="0" destOrd="0" parTransId="{8E48FF3C-AE2F-4AED-8EE6-7A0FCD453D8B}" sibTransId="{2230BD4A-B5B6-410B-AE38-04BBE4100A7F}"/>
    <dgm:cxn modelId="{73929085-4E07-43BD-9B23-857AF511DD51}" type="presOf" srcId="{70449047-199C-41FD-AF62-B38D758CD89D}" destId="{1E7D4AA3-109D-4047-AD04-90D1FDA701BD}" srcOrd="0" destOrd="0" presId="urn:microsoft.com/office/officeart/2005/8/layout/hierarchy4"/>
    <dgm:cxn modelId="{570D8C93-50B5-4298-A940-BB3EAD34AB4C}" type="presOf" srcId="{EA1FCCE9-4743-49BA-A686-021803B27118}" destId="{FEDEBA88-7158-44C0-9B70-76BAC430C250}" srcOrd="0" destOrd="0" presId="urn:microsoft.com/office/officeart/2005/8/layout/hierarchy4"/>
    <dgm:cxn modelId="{FC1CDC98-8AFB-4943-94FC-475102F4F134}" type="presOf" srcId="{5D6357F6-23B8-4769-B073-919EF3CDFEC6}" destId="{1F964822-AFBA-4E58-A736-C9A98E194258}" srcOrd="0" destOrd="0" presId="urn:microsoft.com/office/officeart/2005/8/layout/hierarchy4"/>
    <dgm:cxn modelId="{493CE89C-391E-48E4-8347-E33EA4687443}" type="presOf" srcId="{A3536436-E1FB-4ABF-8D90-D5496276EBB5}" destId="{84766727-A131-4E29-9CE7-8FA940B2454C}" srcOrd="0" destOrd="0" presId="urn:microsoft.com/office/officeart/2005/8/layout/hierarchy4"/>
    <dgm:cxn modelId="{AFC074A3-13F5-4EF6-8079-F6575963A464}" srcId="{70449047-199C-41FD-AF62-B38D758CD89D}" destId="{A3536436-E1FB-4ABF-8D90-D5496276EBB5}" srcOrd="2" destOrd="0" parTransId="{14A3DCE3-B0F3-4B8B-9A42-1F77D5BB6405}" sibTransId="{D9134907-91EA-4BF2-A82E-B0A958B3AE17}"/>
    <dgm:cxn modelId="{56A98EA5-CDCD-4CFD-B78F-DD62D22F9BD0}" srcId="{BD01019D-C6ED-470D-9B64-F33E0351632B}" destId="{67ED0193-3CC5-4E55-9061-621F5DDF0FE6}" srcOrd="0" destOrd="0" parTransId="{662837A1-8BAD-425D-B7D5-46FFEEE5AD71}" sibTransId="{F9B0FE3E-82B9-48ED-A648-70D08C0D071A}"/>
    <dgm:cxn modelId="{BBEE7ED7-D3A9-4162-91D7-07DD73253283}" srcId="{6F8DE81D-02D2-48B2-9A2B-D058DFC8AB41}" destId="{D3153281-5B6F-40AA-921A-4C49123B5F61}" srcOrd="1" destOrd="0" parTransId="{03376FF9-9C10-4C02-AC89-651BA9DE8B35}" sibTransId="{F6236AA4-172F-4A2B-B425-C2883FBA305A}"/>
    <dgm:cxn modelId="{FCB9BBE1-7580-4BB9-8657-B2040D787FA8}" srcId="{A3536436-E1FB-4ABF-8D90-D5496276EBB5}" destId="{5D6357F6-23B8-4769-B073-919EF3CDFEC6}" srcOrd="0" destOrd="0" parTransId="{2563CA73-41B7-4AA4-BF8A-783D678A0DE9}" sibTransId="{5D96F797-90F5-47DE-A43C-CBCE8C666E20}"/>
    <dgm:cxn modelId="{013775EE-B7F1-4A20-BF3C-11ADF59A1C41}" srcId="{70449047-199C-41FD-AF62-B38D758CD89D}" destId="{6F8DE81D-02D2-48B2-9A2B-D058DFC8AB41}" srcOrd="0" destOrd="0" parTransId="{CE4F8F88-5F75-468F-B216-0AAA6F49D881}" sibTransId="{C6C0A2FA-10C5-45B4-B224-C6A6521CE340}"/>
    <dgm:cxn modelId="{4BABB7EE-4D4D-458A-97AB-C498D7E9E495}" type="presOf" srcId="{BD01019D-C6ED-470D-9B64-F33E0351632B}" destId="{DCE0BA40-7E14-4B0F-8CEB-E7E0FB2E0134}" srcOrd="0" destOrd="0" presId="urn:microsoft.com/office/officeart/2005/8/layout/hierarchy4"/>
    <dgm:cxn modelId="{6D6462F4-C23B-49D7-87AE-B9512848739D}" type="presOf" srcId="{67ED0193-3CC5-4E55-9061-621F5DDF0FE6}" destId="{F3E335D1-BE01-4B30-84FE-CEE9C2D5E714}" srcOrd="0" destOrd="0" presId="urn:microsoft.com/office/officeart/2005/8/layout/hierarchy4"/>
    <dgm:cxn modelId="{D0AA7B10-C7F8-4717-BAC0-BEC02F615AB2}" type="presParOf" srcId="{1E7D4AA3-109D-4047-AD04-90D1FDA701BD}" destId="{E164AECB-61C6-43BD-A262-B9C2A90ACC88}" srcOrd="0" destOrd="0" presId="urn:microsoft.com/office/officeart/2005/8/layout/hierarchy4"/>
    <dgm:cxn modelId="{2A3AB7ED-103B-471C-ADEE-F70800376DF6}" type="presParOf" srcId="{E164AECB-61C6-43BD-A262-B9C2A90ACC88}" destId="{888CF414-11DF-4419-9431-D2B5FD0D991C}" srcOrd="0" destOrd="0" presId="urn:microsoft.com/office/officeart/2005/8/layout/hierarchy4"/>
    <dgm:cxn modelId="{E464956D-24AF-40DE-9498-B456026952D0}" type="presParOf" srcId="{E164AECB-61C6-43BD-A262-B9C2A90ACC88}" destId="{2155F039-AD63-4CBB-9E69-DD5E6B5845CF}" srcOrd="1" destOrd="0" presId="urn:microsoft.com/office/officeart/2005/8/layout/hierarchy4"/>
    <dgm:cxn modelId="{B3257BD9-558F-423E-804D-556F54F25B12}" type="presParOf" srcId="{E164AECB-61C6-43BD-A262-B9C2A90ACC88}" destId="{8C1A440A-5ABC-4E63-BC69-933EF6B2697E}" srcOrd="2" destOrd="0" presId="urn:microsoft.com/office/officeart/2005/8/layout/hierarchy4"/>
    <dgm:cxn modelId="{252DE989-EF88-4C1B-B2DC-5159FE56829B}" type="presParOf" srcId="{8C1A440A-5ABC-4E63-BC69-933EF6B2697E}" destId="{13A922C3-FDBE-4AEF-8345-84E887E9692F}" srcOrd="0" destOrd="0" presId="urn:microsoft.com/office/officeart/2005/8/layout/hierarchy4"/>
    <dgm:cxn modelId="{C3CECA14-001B-407D-A1B7-4BC2FD4EBC8A}" type="presParOf" srcId="{13A922C3-FDBE-4AEF-8345-84E887E9692F}" destId="{FEDEBA88-7158-44C0-9B70-76BAC430C250}" srcOrd="0" destOrd="0" presId="urn:microsoft.com/office/officeart/2005/8/layout/hierarchy4"/>
    <dgm:cxn modelId="{CCBA4389-4FEF-43B3-A393-BBAAF6856788}" type="presParOf" srcId="{13A922C3-FDBE-4AEF-8345-84E887E9692F}" destId="{B07C9457-FDDD-442A-9403-A78FB1EDE115}" srcOrd="1" destOrd="0" presId="urn:microsoft.com/office/officeart/2005/8/layout/hierarchy4"/>
    <dgm:cxn modelId="{F0B43E74-CBDC-45E4-ACB7-7BBD0E444CB0}" type="presParOf" srcId="{8C1A440A-5ABC-4E63-BC69-933EF6B2697E}" destId="{6BB8FD32-0A39-4B48-882A-9040D5A31369}" srcOrd="1" destOrd="0" presId="urn:microsoft.com/office/officeart/2005/8/layout/hierarchy4"/>
    <dgm:cxn modelId="{8EBBBBD7-9BEA-48AC-8009-433B7C4FBD22}" type="presParOf" srcId="{8C1A440A-5ABC-4E63-BC69-933EF6B2697E}" destId="{B5FE6128-EEFF-4324-A122-43A33A698CAE}" srcOrd="2" destOrd="0" presId="urn:microsoft.com/office/officeart/2005/8/layout/hierarchy4"/>
    <dgm:cxn modelId="{1A834F4C-E56B-4D73-8F6E-BD4F8C61357C}" type="presParOf" srcId="{B5FE6128-EEFF-4324-A122-43A33A698CAE}" destId="{81E56A67-004D-4893-A22C-DAE3C5F04B55}" srcOrd="0" destOrd="0" presId="urn:microsoft.com/office/officeart/2005/8/layout/hierarchy4"/>
    <dgm:cxn modelId="{708DB459-2645-4FCD-93F7-01B9EDEDFEDF}" type="presParOf" srcId="{B5FE6128-EEFF-4324-A122-43A33A698CAE}" destId="{95ACC6ED-F12C-465F-99A9-536AE12BED4D}" srcOrd="1" destOrd="0" presId="urn:microsoft.com/office/officeart/2005/8/layout/hierarchy4"/>
    <dgm:cxn modelId="{9B21EBC9-0DB2-4D1B-95DB-E158EB6DFE2D}" type="presParOf" srcId="{1E7D4AA3-109D-4047-AD04-90D1FDA701BD}" destId="{1F51B355-DDDF-463A-AE21-67E69AB13289}" srcOrd="1" destOrd="0" presId="urn:microsoft.com/office/officeart/2005/8/layout/hierarchy4"/>
    <dgm:cxn modelId="{37333381-CE37-459C-B500-979A56C57AF4}" type="presParOf" srcId="{1E7D4AA3-109D-4047-AD04-90D1FDA701BD}" destId="{21C5EE5E-AFB1-4132-984F-21098869334E}" srcOrd="2" destOrd="0" presId="urn:microsoft.com/office/officeart/2005/8/layout/hierarchy4"/>
    <dgm:cxn modelId="{98235BFF-D485-4B4A-9D0E-A211E3D48738}" type="presParOf" srcId="{21C5EE5E-AFB1-4132-984F-21098869334E}" destId="{DCE0BA40-7E14-4B0F-8CEB-E7E0FB2E0134}" srcOrd="0" destOrd="0" presId="urn:microsoft.com/office/officeart/2005/8/layout/hierarchy4"/>
    <dgm:cxn modelId="{1E8F27EC-F500-4470-80D7-289BC254B729}" type="presParOf" srcId="{21C5EE5E-AFB1-4132-984F-21098869334E}" destId="{2FD71E91-9844-42AE-81A1-09B36E764A50}" srcOrd="1" destOrd="0" presId="urn:microsoft.com/office/officeart/2005/8/layout/hierarchy4"/>
    <dgm:cxn modelId="{95A018DC-DABA-4151-AFBF-5C99DDF4618C}" type="presParOf" srcId="{21C5EE5E-AFB1-4132-984F-21098869334E}" destId="{E2364712-EA18-45EF-B5B4-5384B1B09C3A}" srcOrd="2" destOrd="0" presId="urn:microsoft.com/office/officeart/2005/8/layout/hierarchy4"/>
    <dgm:cxn modelId="{D713D5C7-6D73-49EF-9BFC-ECA679960F5E}" type="presParOf" srcId="{E2364712-EA18-45EF-B5B4-5384B1B09C3A}" destId="{E0CE6B55-B590-44E9-A5D2-FF318479E579}" srcOrd="0" destOrd="0" presId="urn:microsoft.com/office/officeart/2005/8/layout/hierarchy4"/>
    <dgm:cxn modelId="{7F6639F7-1839-4CB4-B3EC-8D5241D5F926}" type="presParOf" srcId="{E0CE6B55-B590-44E9-A5D2-FF318479E579}" destId="{F3E335D1-BE01-4B30-84FE-CEE9C2D5E714}" srcOrd="0" destOrd="0" presId="urn:microsoft.com/office/officeart/2005/8/layout/hierarchy4"/>
    <dgm:cxn modelId="{DC492845-6430-4C64-9BB6-CF2EAFC2DCD4}" type="presParOf" srcId="{E0CE6B55-B590-44E9-A5D2-FF318479E579}" destId="{25C6F814-34F6-467A-B70B-B401BDFDCA0E}" srcOrd="1" destOrd="0" presId="urn:microsoft.com/office/officeart/2005/8/layout/hierarchy4"/>
    <dgm:cxn modelId="{C4D0098F-0573-407C-BC9E-277BFFD34851}" type="presParOf" srcId="{1E7D4AA3-109D-4047-AD04-90D1FDA701BD}" destId="{043A480B-2453-4928-AC6D-C02239585A09}" srcOrd="3" destOrd="0" presId="urn:microsoft.com/office/officeart/2005/8/layout/hierarchy4"/>
    <dgm:cxn modelId="{BC2F4A6B-08CC-4222-B06B-CE737E13B0A7}" type="presParOf" srcId="{1E7D4AA3-109D-4047-AD04-90D1FDA701BD}" destId="{B9743A3D-B7A1-4237-B3B9-AA3E9DAFAB6C}" srcOrd="4" destOrd="0" presId="urn:microsoft.com/office/officeart/2005/8/layout/hierarchy4"/>
    <dgm:cxn modelId="{9E3C6C5D-DB35-46D8-9FBF-847CFF9103FD}" type="presParOf" srcId="{B9743A3D-B7A1-4237-B3B9-AA3E9DAFAB6C}" destId="{84766727-A131-4E29-9CE7-8FA940B2454C}" srcOrd="0" destOrd="0" presId="urn:microsoft.com/office/officeart/2005/8/layout/hierarchy4"/>
    <dgm:cxn modelId="{13A28394-E5A6-468C-8547-C5065946EF8F}" type="presParOf" srcId="{B9743A3D-B7A1-4237-B3B9-AA3E9DAFAB6C}" destId="{95BC5929-A785-49C0-B22B-0041210EE4F1}" srcOrd="1" destOrd="0" presId="urn:microsoft.com/office/officeart/2005/8/layout/hierarchy4"/>
    <dgm:cxn modelId="{0BC79FC5-5623-411E-9F76-F2A245619F39}" type="presParOf" srcId="{B9743A3D-B7A1-4237-B3B9-AA3E9DAFAB6C}" destId="{AD8BDF12-979E-413C-9C23-E279DB0D598A}" srcOrd="2" destOrd="0" presId="urn:microsoft.com/office/officeart/2005/8/layout/hierarchy4"/>
    <dgm:cxn modelId="{A8F2330B-5E42-40A9-B7A2-57DFBADFDBF3}" type="presParOf" srcId="{AD8BDF12-979E-413C-9C23-E279DB0D598A}" destId="{7F255044-A969-45BB-868A-76FBC37480F3}" srcOrd="0" destOrd="0" presId="urn:microsoft.com/office/officeart/2005/8/layout/hierarchy4"/>
    <dgm:cxn modelId="{5768E069-759A-4779-83A2-BF8FAC9587F4}" type="presParOf" srcId="{7F255044-A969-45BB-868A-76FBC37480F3}" destId="{1F964822-AFBA-4E58-A736-C9A98E194258}" srcOrd="0" destOrd="0" presId="urn:microsoft.com/office/officeart/2005/8/layout/hierarchy4"/>
    <dgm:cxn modelId="{4D8C7CC1-F435-4190-9ABD-AABCFA8825B3}" type="presParOf" srcId="{7F255044-A969-45BB-868A-76FBC37480F3}" destId="{694193E7-C24B-4F7C-A743-B79C08C6D8E0}"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CA7592-79BE-4F5C-A3EF-6A40140EC5A6}"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1FCA3A7F-0D6D-44DC-8974-8B51CA1E253A}">
      <dgm:prSet/>
      <dgm:spPr/>
      <dgm:t>
        <a:bodyPr/>
        <a:lstStyle/>
        <a:p>
          <a:r>
            <a:rPr lang="en-US" b="1"/>
            <a:t>Technological Factors</a:t>
          </a:r>
          <a:r>
            <a:rPr lang="en-US"/>
            <a:t>:</a:t>
          </a:r>
          <a:endParaRPr lang="en-GB"/>
        </a:p>
      </dgm:t>
    </dgm:pt>
    <dgm:pt modelId="{04696410-FE67-4651-B673-CCAF56969D81}" type="parTrans" cxnId="{A4CC340B-A897-497E-A5A3-32FAD6DEF760}">
      <dgm:prSet/>
      <dgm:spPr/>
      <dgm:t>
        <a:bodyPr/>
        <a:lstStyle/>
        <a:p>
          <a:endParaRPr lang="en-GB"/>
        </a:p>
      </dgm:t>
    </dgm:pt>
    <dgm:pt modelId="{BE248C7B-1EBF-473E-B425-B74A204EE124}" type="sibTrans" cxnId="{A4CC340B-A897-497E-A5A3-32FAD6DEF760}">
      <dgm:prSet/>
      <dgm:spPr/>
      <dgm:t>
        <a:bodyPr/>
        <a:lstStyle/>
        <a:p>
          <a:endParaRPr lang="en-GB"/>
        </a:p>
      </dgm:t>
    </dgm:pt>
    <dgm:pt modelId="{9FCE5BD8-AD8A-463B-A6F0-91609D788C3E}">
      <dgm:prSet/>
      <dgm:spPr/>
      <dgm:t>
        <a:bodyPr/>
        <a:lstStyle/>
        <a:p>
          <a:r>
            <a:rPr lang="en-US" dirty="0"/>
            <a:t>Rapid advancements in AI, cloud computing, IoT, and data analytics enhance mobile apps and personalization capabilities </a:t>
          </a:r>
          <a:r>
            <a:rPr lang="en-GB" dirty="0"/>
            <a:t>(Cooper and Hall, 2019).</a:t>
          </a:r>
        </a:p>
      </dgm:t>
    </dgm:pt>
    <dgm:pt modelId="{17A01D91-F8C4-43ED-BDA4-18715878B33B}" type="parTrans" cxnId="{CBCE9985-6F5F-49AF-B6BD-289229189B47}">
      <dgm:prSet/>
      <dgm:spPr/>
      <dgm:t>
        <a:bodyPr/>
        <a:lstStyle/>
        <a:p>
          <a:endParaRPr lang="en-GB"/>
        </a:p>
      </dgm:t>
    </dgm:pt>
    <dgm:pt modelId="{9DED9761-9E39-4A44-8B78-F966F5279E0C}" type="sibTrans" cxnId="{CBCE9985-6F5F-49AF-B6BD-289229189B47}">
      <dgm:prSet/>
      <dgm:spPr/>
      <dgm:t>
        <a:bodyPr/>
        <a:lstStyle/>
        <a:p>
          <a:endParaRPr lang="en-GB"/>
        </a:p>
      </dgm:t>
    </dgm:pt>
    <dgm:pt modelId="{18C3B167-98DC-4158-9C97-E38040EFDF9D}">
      <dgm:prSet/>
      <dgm:spPr/>
      <dgm:t>
        <a:bodyPr/>
        <a:lstStyle/>
        <a:p>
          <a:r>
            <a:rPr lang="en-US" b="1"/>
            <a:t>Environmental Factors</a:t>
          </a:r>
          <a:r>
            <a:rPr lang="en-US"/>
            <a:t>:</a:t>
          </a:r>
          <a:endParaRPr lang="en-GB"/>
        </a:p>
      </dgm:t>
    </dgm:pt>
    <dgm:pt modelId="{27AFF35D-7A6E-45B4-B2C9-3E8174201079}" type="parTrans" cxnId="{B3EBD1C8-EE40-41C6-98E3-AE48DE3E596A}">
      <dgm:prSet/>
      <dgm:spPr/>
      <dgm:t>
        <a:bodyPr/>
        <a:lstStyle/>
        <a:p>
          <a:endParaRPr lang="en-GB"/>
        </a:p>
      </dgm:t>
    </dgm:pt>
    <dgm:pt modelId="{9BC8C3A1-2AE2-40DB-9291-2C1E693F4002}" type="sibTrans" cxnId="{B3EBD1C8-EE40-41C6-98E3-AE48DE3E596A}">
      <dgm:prSet/>
      <dgm:spPr/>
      <dgm:t>
        <a:bodyPr/>
        <a:lstStyle/>
        <a:p>
          <a:endParaRPr lang="en-GB"/>
        </a:p>
      </dgm:t>
    </dgm:pt>
    <dgm:pt modelId="{D9B30084-CE81-4DD6-A635-4BCF918D429C}">
      <dgm:prSet/>
      <dgm:spPr/>
      <dgm:t>
        <a:bodyPr/>
        <a:lstStyle/>
        <a:p>
          <a:r>
            <a:rPr lang="en-US" dirty="0"/>
            <a:t>Increased environmental consciousness leads to technology use that reduces energy consumption and supports sustainability goals </a:t>
          </a:r>
          <a:r>
            <a:rPr lang="en-GB" dirty="0"/>
            <a:t>(Beck, 2021)</a:t>
          </a:r>
          <a:r>
            <a:rPr lang="en-US" dirty="0"/>
            <a:t>.</a:t>
          </a:r>
          <a:endParaRPr lang="en-GB" dirty="0"/>
        </a:p>
      </dgm:t>
    </dgm:pt>
    <dgm:pt modelId="{6C0F64CA-D0DC-4BF2-847B-4A4FA57D017E}" type="parTrans" cxnId="{52161083-10D9-414D-BA41-2F59AA422930}">
      <dgm:prSet/>
      <dgm:spPr/>
      <dgm:t>
        <a:bodyPr/>
        <a:lstStyle/>
        <a:p>
          <a:endParaRPr lang="en-GB"/>
        </a:p>
      </dgm:t>
    </dgm:pt>
    <dgm:pt modelId="{3D578195-E8F2-41D6-B3E9-41CC9197FECB}" type="sibTrans" cxnId="{52161083-10D9-414D-BA41-2F59AA422930}">
      <dgm:prSet/>
      <dgm:spPr/>
      <dgm:t>
        <a:bodyPr/>
        <a:lstStyle/>
        <a:p>
          <a:endParaRPr lang="en-GB"/>
        </a:p>
      </dgm:t>
    </dgm:pt>
    <dgm:pt modelId="{8089A4B0-9182-48AF-B06A-AB5B27B3AAB5}">
      <dgm:prSet/>
      <dgm:spPr/>
      <dgm:t>
        <a:bodyPr/>
        <a:lstStyle/>
        <a:p>
          <a:r>
            <a:rPr lang="en-US" dirty="0"/>
            <a:t>Data processing for these technologies consumes electricity, impacting environmental goals.</a:t>
          </a:r>
          <a:endParaRPr lang="en-GB" dirty="0"/>
        </a:p>
      </dgm:t>
    </dgm:pt>
    <dgm:pt modelId="{E312F349-C239-4FEB-AD93-9FFC0C181E71}" type="parTrans" cxnId="{18C0BB41-51D2-4575-831C-DB94BB0CC2FA}">
      <dgm:prSet/>
      <dgm:spPr/>
      <dgm:t>
        <a:bodyPr/>
        <a:lstStyle/>
        <a:p>
          <a:endParaRPr lang="en-GB"/>
        </a:p>
      </dgm:t>
    </dgm:pt>
    <dgm:pt modelId="{79CEC26F-7749-4E6F-B8F4-371C137BC17D}" type="sibTrans" cxnId="{18C0BB41-51D2-4575-831C-DB94BB0CC2FA}">
      <dgm:prSet/>
      <dgm:spPr/>
      <dgm:t>
        <a:bodyPr/>
        <a:lstStyle/>
        <a:p>
          <a:endParaRPr lang="en-GB"/>
        </a:p>
      </dgm:t>
    </dgm:pt>
    <dgm:pt modelId="{D8A04567-831A-4AD7-B467-7395CCB77F87}">
      <dgm:prSet/>
      <dgm:spPr/>
      <dgm:t>
        <a:bodyPr/>
        <a:lstStyle/>
        <a:p>
          <a:r>
            <a:rPr lang="en-US" b="1"/>
            <a:t>Legal Factors</a:t>
          </a:r>
          <a:r>
            <a:rPr lang="en-US"/>
            <a:t>:</a:t>
          </a:r>
          <a:endParaRPr lang="en-GB"/>
        </a:p>
      </dgm:t>
    </dgm:pt>
    <dgm:pt modelId="{01B1D0A1-EC99-4DC5-9143-11387B5C60C2}" type="parTrans" cxnId="{D68EC593-E10A-4F9D-BC2D-89CA0A61F91E}">
      <dgm:prSet/>
      <dgm:spPr/>
      <dgm:t>
        <a:bodyPr/>
        <a:lstStyle/>
        <a:p>
          <a:endParaRPr lang="en-GB"/>
        </a:p>
      </dgm:t>
    </dgm:pt>
    <dgm:pt modelId="{A415DD46-7DB4-4D49-9A2E-EFAFC3EF3F4F}" type="sibTrans" cxnId="{D68EC593-E10A-4F9D-BC2D-89CA0A61F91E}">
      <dgm:prSet/>
      <dgm:spPr/>
      <dgm:t>
        <a:bodyPr/>
        <a:lstStyle/>
        <a:p>
          <a:endParaRPr lang="en-GB"/>
        </a:p>
      </dgm:t>
    </dgm:pt>
    <dgm:pt modelId="{29350F57-03EE-46B6-AE43-D543670D024B}">
      <dgm:prSet/>
      <dgm:spPr/>
      <dgm:t>
        <a:bodyPr/>
        <a:lstStyle/>
        <a:p>
          <a:r>
            <a:rPr lang="en-US" dirty="0"/>
            <a:t>Technological advancements create risks and unethical practices, prompting government regulations for user protection </a:t>
          </a:r>
          <a:r>
            <a:rPr lang="en-GB" dirty="0"/>
            <a:t>(Padden and </a:t>
          </a:r>
          <a:r>
            <a:rPr lang="en-GB" dirty="0" err="1"/>
            <a:t>Öjehag-Pettersson</a:t>
          </a:r>
          <a:r>
            <a:rPr lang="en-GB" dirty="0"/>
            <a:t>, 2021)</a:t>
          </a:r>
          <a:r>
            <a:rPr lang="en-US" dirty="0"/>
            <a:t>.</a:t>
          </a:r>
          <a:endParaRPr lang="en-GB" dirty="0"/>
        </a:p>
      </dgm:t>
    </dgm:pt>
    <dgm:pt modelId="{4917EB2C-4498-441C-974D-3176C808ADE1}" type="parTrans" cxnId="{1715AA76-3378-4CB7-BBB0-9E49CD091C50}">
      <dgm:prSet/>
      <dgm:spPr/>
      <dgm:t>
        <a:bodyPr/>
        <a:lstStyle/>
        <a:p>
          <a:endParaRPr lang="en-GB"/>
        </a:p>
      </dgm:t>
    </dgm:pt>
    <dgm:pt modelId="{7E2E81B2-1262-48F0-96EB-0719087A7231}" type="sibTrans" cxnId="{1715AA76-3378-4CB7-BBB0-9E49CD091C50}">
      <dgm:prSet/>
      <dgm:spPr/>
      <dgm:t>
        <a:bodyPr/>
        <a:lstStyle/>
        <a:p>
          <a:endParaRPr lang="en-GB"/>
        </a:p>
      </dgm:t>
    </dgm:pt>
    <dgm:pt modelId="{EFEB18FF-FF78-40D9-A523-AFB813A86447}">
      <dgm:prSet/>
      <dgm:spPr/>
      <dgm:t>
        <a:bodyPr/>
        <a:lstStyle/>
        <a:p>
          <a:r>
            <a:rPr lang="en-US"/>
            <a:t>Compliance with data security laws is vital for hotels.</a:t>
          </a:r>
          <a:endParaRPr lang="en-GB"/>
        </a:p>
      </dgm:t>
    </dgm:pt>
    <dgm:pt modelId="{C222F7A7-46B8-45C4-A24A-DA5E67977588}" type="parTrans" cxnId="{F11B9199-56DA-4D43-8DD4-F8032C67633B}">
      <dgm:prSet/>
      <dgm:spPr/>
      <dgm:t>
        <a:bodyPr/>
        <a:lstStyle/>
        <a:p>
          <a:endParaRPr lang="en-GB"/>
        </a:p>
      </dgm:t>
    </dgm:pt>
    <dgm:pt modelId="{85F169EE-4141-4C15-A13E-9E5E00A7C550}" type="sibTrans" cxnId="{F11B9199-56DA-4D43-8DD4-F8032C67633B}">
      <dgm:prSet/>
      <dgm:spPr/>
      <dgm:t>
        <a:bodyPr/>
        <a:lstStyle/>
        <a:p>
          <a:endParaRPr lang="en-GB"/>
        </a:p>
      </dgm:t>
    </dgm:pt>
    <dgm:pt modelId="{39970F24-1970-4CB4-8612-E0A921800DB3}">
      <dgm:prSet/>
      <dgm:spPr/>
      <dgm:t>
        <a:bodyPr/>
        <a:lstStyle/>
        <a:p>
          <a:r>
            <a:rPr lang="en-US" dirty="0"/>
            <a:t>Adopting these technologies gives hotels a competitive edge.</a:t>
          </a:r>
          <a:endParaRPr lang="en-GB" dirty="0"/>
        </a:p>
      </dgm:t>
    </dgm:pt>
    <dgm:pt modelId="{0BDF91F0-79A8-487A-ABF0-2FF806C40C9C}" type="parTrans" cxnId="{26069657-2B46-4E45-AFD0-DC026B47ED13}">
      <dgm:prSet/>
      <dgm:spPr/>
      <dgm:t>
        <a:bodyPr/>
        <a:lstStyle/>
        <a:p>
          <a:endParaRPr lang="en-GB"/>
        </a:p>
      </dgm:t>
    </dgm:pt>
    <dgm:pt modelId="{C646C27D-5E95-4845-935C-D7EF497C0B0E}" type="sibTrans" cxnId="{26069657-2B46-4E45-AFD0-DC026B47ED13}">
      <dgm:prSet/>
      <dgm:spPr/>
      <dgm:t>
        <a:bodyPr/>
        <a:lstStyle/>
        <a:p>
          <a:endParaRPr lang="en-GB"/>
        </a:p>
      </dgm:t>
    </dgm:pt>
    <dgm:pt modelId="{6B20F04D-F1AF-432F-9D39-841AF2C21B2C}" type="pres">
      <dgm:prSet presAssocID="{80CA7592-79BE-4F5C-A3EF-6A40140EC5A6}" presName="linear" presStyleCnt="0">
        <dgm:presLayoutVars>
          <dgm:animLvl val="lvl"/>
          <dgm:resizeHandles val="exact"/>
        </dgm:presLayoutVars>
      </dgm:prSet>
      <dgm:spPr/>
    </dgm:pt>
    <dgm:pt modelId="{7559C45A-7175-4BA8-92F3-97B44555D4C5}" type="pres">
      <dgm:prSet presAssocID="{1FCA3A7F-0D6D-44DC-8974-8B51CA1E253A}" presName="parentText" presStyleLbl="node1" presStyleIdx="0" presStyleCnt="3">
        <dgm:presLayoutVars>
          <dgm:chMax val="0"/>
          <dgm:bulletEnabled val="1"/>
        </dgm:presLayoutVars>
      </dgm:prSet>
      <dgm:spPr/>
    </dgm:pt>
    <dgm:pt modelId="{02C96479-A875-4E72-B351-BF7A45241122}" type="pres">
      <dgm:prSet presAssocID="{1FCA3A7F-0D6D-44DC-8974-8B51CA1E253A}" presName="childText" presStyleLbl="revTx" presStyleIdx="0" presStyleCnt="3">
        <dgm:presLayoutVars>
          <dgm:bulletEnabled val="1"/>
        </dgm:presLayoutVars>
      </dgm:prSet>
      <dgm:spPr/>
    </dgm:pt>
    <dgm:pt modelId="{B8C8FA1A-F394-4E20-A707-E5FA025CE8AA}" type="pres">
      <dgm:prSet presAssocID="{18C3B167-98DC-4158-9C97-E38040EFDF9D}" presName="parentText" presStyleLbl="node1" presStyleIdx="1" presStyleCnt="3">
        <dgm:presLayoutVars>
          <dgm:chMax val="0"/>
          <dgm:bulletEnabled val="1"/>
        </dgm:presLayoutVars>
      </dgm:prSet>
      <dgm:spPr/>
    </dgm:pt>
    <dgm:pt modelId="{6DFE6860-27D9-4A17-97B9-BCB7F975A08D}" type="pres">
      <dgm:prSet presAssocID="{18C3B167-98DC-4158-9C97-E38040EFDF9D}" presName="childText" presStyleLbl="revTx" presStyleIdx="1" presStyleCnt="3">
        <dgm:presLayoutVars>
          <dgm:bulletEnabled val="1"/>
        </dgm:presLayoutVars>
      </dgm:prSet>
      <dgm:spPr/>
    </dgm:pt>
    <dgm:pt modelId="{79C25E53-3E4D-4834-A6D5-0A2133B693A1}" type="pres">
      <dgm:prSet presAssocID="{D8A04567-831A-4AD7-B467-7395CCB77F87}" presName="parentText" presStyleLbl="node1" presStyleIdx="2" presStyleCnt="3">
        <dgm:presLayoutVars>
          <dgm:chMax val="0"/>
          <dgm:bulletEnabled val="1"/>
        </dgm:presLayoutVars>
      </dgm:prSet>
      <dgm:spPr/>
    </dgm:pt>
    <dgm:pt modelId="{D1C3D317-F9A7-4F52-A88C-CE989267A9A6}" type="pres">
      <dgm:prSet presAssocID="{D8A04567-831A-4AD7-B467-7395CCB77F87}" presName="childText" presStyleLbl="revTx" presStyleIdx="2" presStyleCnt="3">
        <dgm:presLayoutVars>
          <dgm:bulletEnabled val="1"/>
        </dgm:presLayoutVars>
      </dgm:prSet>
      <dgm:spPr/>
    </dgm:pt>
  </dgm:ptLst>
  <dgm:cxnLst>
    <dgm:cxn modelId="{B3A36C00-85B5-4FF3-96C6-C6A702722C18}" type="presOf" srcId="{D9B30084-CE81-4DD6-A635-4BCF918D429C}" destId="{6DFE6860-27D9-4A17-97B9-BCB7F975A08D}" srcOrd="0" destOrd="0" presId="urn:microsoft.com/office/officeart/2005/8/layout/vList2"/>
    <dgm:cxn modelId="{A4CC340B-A897-497E-A5A3-32FAD6DEF760}" srcId="{80CA7592-79BE-4F5C-A3EF-6A40140EC5A6}" destId="{1FCA3A7F-0D6D-44DC-8974-8B51CA1E253A}" srcOrd="0" destOrd="0" parTransId="{04696410-FE67-4651-B673-CCAF56969D81}" sibTransId="{BE248C7B-1EBF-473E-B425-B74A204EE124}"/>
    <dgm:cxn modelId="{0714452D-9E6D-4219-A453-DC4CAD719DED}" type="presOf" srcId="{8089A4B0-9182-48AF-B06A-AB5B27B3AAB5}" destId="{6DFE6860-27D9-4A17-97B9-BCB7F975A08D}" srcOrd="0" destOrd="1" presId="urn:microsoft.com/office/officeart/2005/8/layout/vList2"/>
    <dgm:cxn modelId="{8684A63B-027D-4E54-9CDA-C2753DC0E8FB}" type="presOf" srcId="{1FCA3A7F-0D6D-44DC-8974-8B51CA1E253A}" destId="{7559C45A-7175-4BA8-92F3-97B44555D4C5}" srcOrd="0" destOrd="0" presId="urn:microsoft.com/office/officeart/2005/8/layout/vList2"/>
    <dgm:cxn modelId="{3D5A6360-5013-4492-A4BA-34F57902286B}" type="presOf" srcId="{29350F57-03EE-46B6-AE43-D543670D024B}" destId="{D1C3D317-F9A7-4F52-A88C-CE989267A9A6}" srcOrd="0" destOrd="0" presId="urn:microsoft.com/office/officeart/2005/8/layout/vList2"/>
    <dgm:cxn modelId="{18C0BB41-51D2-4575-831C-DB94BB0CC2FA}" srcId="{18C3B167-98DC-4158-9C97-E38040EFDF9D}" destId="{8089A4B0-9182-48AF-B06A-AB5B27B3AAB5}" srcOrd="1" destOrd="0" parTransId="{E312F349-C239-4FEB-AD93-9FFC0C181E71}" sibTransId="{79CEC26F-7749-4E6F-B8F4-371C137BC17D}"/>
    <dgm:cxn modelId="{1715AA76-3378-4CB7-BBB0-9E49CD091C50}" srcId="{D8A04567-831A-4AD7-B467-7395CCB77F87}" destId="{29350F57-03EE-46B6-AE43-D543670D024B}" srcOrd="0" destOrd="0" parTransId="{4917EB2C-4498-441C-974D-3176C808ADE1}" sibTransId="{7E2E81B2-1262-48F0-96EB-0719087A7231}"/>
    <dgm:cxn modelId="{26069657-2B46-4E45-AFD0-DC026B47ED13}" srcId="{1FCA3A7F-0D6D-44DC-8974-8B51CA1E253A}" destId="{39970F24-1970-4CB4-8612-E0A921800DB3}" srcOrd="1" destOrd="0" parTransId="{0BDF91F0-79A8-487A-ABF0-2FF806C40C9C}" sibTransId="{C646C27D-5E95-4845-935C-D7EF497C0B0E}"/>
    <dgm:cxn modelId="{8959D657-178B-4372-91FA-EF1909077793}" type="presOf" srcId="{EFEB18FF-FF78-40D9-A523-AFB813A86447}" destId="{D1C3D317-F9A7-4F52-A88C-CE989267A9A6}" srcOrd="0" destOrd="1" presId="urn:microsoft.com/office/officeart/2005/8/layout/vList2"/>
    <dgm:cxn modelId="{15B79F82-60E7-4F55-A247-9B04CC14C91A}" type="presOf" srcId="{39970F24-1970-4CB4-8612-E0A921800DB3}" destId="{02C96479-A875-4E72-B351-BF7A45241122}" srcOrd="0" destOrd="1" presId="urn:microsoft.com/office/officeart/2005/8/layout/vList2"/>
    <dgm:cxn modelId="{52161083-10D9-414D-BA41-2F59AA422930}" srcId="{18C3B167-98DC-4158-9C97-E38040EFDF9D}" destId="{D9B30084-CE81-4DD6-A635-4BCF918D429C}" srcOrd="0" destOrd="0" parTransId="{6C0F64CA-D0DC-4BF2-847B-4A4FA57D017E}" sibTransId="{3D578195-E8F2-41D6-B3E9-41CC9197FECB}"/>
    <dgm:cxn modelId="{CBCE9985-6F5F-49AF-B6BD-289229189B47}" srcId="{1FCA3A7F-0D6D-44DC-8974-8B51CA1E253A}" destId="{9FCE5BD8-AD8A-463B-A6F0-91609D788C3E}" srcOrd="0" destOrd="0" parTransId="{17A01D91-F8C4-43ED-BDA4-18715878B33B}" sibTransId="{9DED9761-9E39-4A44-8B78-F966F5279E0C}"/>
    <dgm:cxn modelId="{BF5B188D-1CA3-49EC-8528-6D88C63886D6}" type="presOf" srcId="{80CA7592-79BE-4F5C-A3EF-6A40140EC5A6}" destId="{6B20F04D-F1AF-432F-9D39-841AF2C21B2C}" srcOrd="0" destOrd="0" presId="urn:microsoft.com/office/officeart/2005/8/layout/vList2"/>
    <dgm:cxn modelId="{D988BC90-3EBE-4DA6-B926-F76FCE770B69}" type="presOf" srcId="{9FCE5BD8-AD8A-463B-A6F0-91609D788C3E}" destId="{02C96479-A875-4E72-B351-BF7A45241122}" srcOrd="0" destOrd="0" presId="urn:microsoft.com/office/officeart/2005/8/layout/vList2"/>
    <dgm:cxn modelId="{71C1E092-C391-46BA-892E-47FD5927B308}" type="presOf" srcId="{18C3B167-98DC-4158-9C97-E38040EFDF9D}" destId="{B8C8FA1A-F394-4E20-A707-E5FA025CE8AA}" srcOrd="0" destOrd="0" presId="urn:microsoft.com/office/officeart/2005/8/layout/vList2"/>
    <dgm:cxn modelId="{D68EC593-E10A-4F9D-BC2D-89CA0A61F91E}" srcId="{80CA7592-79BE-4F5C-A3EF-6A40140EC5A6}" destId="{D8A04567-831A-4AD7-B467-7395CCB77F87}" srcOrd="2" destOrd="0" parTransId="{01B1D0A1-EC99-4DC5-9143-11387B5C60C2}" sibTransId="{A415DD46-7DB4-4D49-9A2E-EFAFC3EF3F4F}"/>
    <dgm:cxn modelId="{F11B9199-56DA-4D43-8DD4-F8032C67633B}" srcId="{D8A04567-831A-4AD7-B467-7395CCB77F87}" destId="{EFEB18FF-FF78-40D9-A523-AFB813A86447}" srcOrd="1" destOrd="0" parTransId="{C222F7A7-46B8-45C4-A24A-DA5E67977588}" sibTransId="{85F169EE-4141-4C15-A13E-9E5E00A7C550}"/>
    <dgm:cxn modelId="{B3EBD1C8-EE40-41C6-98E3-AE48DE3E596A}" srcId="{80CA7592-79BE-4F5C-A3EF-6A40140EC5A6}" destId="{18C3B167-98DC-4158-9C97-E38040EFDF9D}" srcOrd="1" destOrd="0" parTransId="{27AFF35D-7A6E-45B4-B2C9-3E8174201079}" sibTransId="{9BC8C3A1-2AE2-40DB-9291-2C1E693F4002}"/>
    <dgm:cxn modelId="{F52F62CA-A37E-471A-92F3-1222197FEE85}" type="presOf" srcId="{D8A04567-831A-4AD7-B467-7395CCB77F87}" destId="{79C25E53-3E4D-4834-A6D5-0A2133B693A1}" srcOrd="0" destOrd="0" presId="urn:microsoft.com/office/officeart/2005/8/layout/vList2"/>
    <dgm:cxn modelId="{6F3DAFBB-E021-4F27-8E7C-23B37F92DAE9}" type="presParOf" srcId="{6B20F04D-F1AF-432F-9D39-841AF2C21B2C}" destId="{7559C45A-7175-4BA8-92F3-97B44555D4C5}" srcOrd="0" destOrd="0" presId="urn:microsoft.com/office/officeart/2005/8/layout/vList2"/>
    <dgm:cxn modelId="{DC0CD2F5-E532-46D1-9393-5529B86F2FB0}" type="presParOf" srcId="{6B20F04D-F1AF-432F-9D39-841AF2C21B2C}" destId="{02C96479-A875-4E72-B351-BF7A45241122}" srcOrd="1" destOrd="0" presId="urn:microsoft.com/office/officeart/2005/8/layout/vList2"/>
    <dgm:cxn modelId="{9A818D91-5D67-446E-8CC4-B156688AA03A}" type="presParOf" srcId="{6B20F04D-F1AF-432F-9D39-841AF2C21B2C}" destId="{B8C8FA1A-F394-4E20-A707-E5FA025CE8AA}" srcOrd="2" destOrd="0" presId="urn:microsoft.com/office/officeart/2005/8/layout/vList2"/>
    <dgm:cxn modelId="{F7279C36-9413-4164-BC2E-DC80297740DD}" type="presParOf" srcId="{6B20F04D-F1AF-432F-9D39-841AF2C21B2C}" destId="{6DFE6860-27D9-4A17-97B9-BCB7F975A08D}" srcOrd="3" destOrd="0" presId="urn:microsoft.com/office/officeart/2005/8/layout/vList2"/>
    <dgm:cxn modelId="{63B86FAE-4C40-4B35-9839-833C293FB203}" type="presParOf" srcId="{6B20F04D-F1AF-432F-9D39-841AF2C21B2C}" destId="{79C25E53-3E4D-4834-A6D5-0A2133B693A1}" srcOrd="4" destOrd="0" presId="urn:microsoft.com/office/officeart/2005/8/layout/vList2"/>
    <dgm:cxn modelId="{8915FF81-6740-4DFD-8B92-BE826F943528}" type="presParOf" srcId="{6B20F04D-F1AF-432F-9D39-841AF2C21B2C}" destId="{D1C3D317-F9A7-4F52-A88C-CE989267A9A6}"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50EDF2-9423-4B43-984F-639316176E1A}" type="doc">
      <dgm:prSet loTypeId="urn:microsoft.com/office/officeart/2005/8/layout/cycle8" loCatId="cycle" qsTypeId="urn:microsoft.com/office/officeart/2005/8/quickstyle/simple1" qsCatId="simple" csTypeId="urn:microsoft.com/office/officeart/2005/8/colors/colorful3" csCatId="colorful"/>
      <dgm:spPr/>
      <dgm:t>
        <a:bodyPr/>
        <a:lstStyle/>
        <a:p>
          <a:endParaRPr lang="en-GB"/>
        </a:p>
      </dgm:t>
    </dgm:pt>
    <dgm:pt modelId="{8C161FD7-7755-4820-8012-78092F717F2D}">
      <dgm:prSet/>
      <dgm:spPr/>
      <dgm:t>
        <a:bodyPr/>
        <a:lstStyle/>
        <a:p>
          <a:r>
            <a:rPr lang="en-GB" dirty="0"/>
            <a:t>Hilton Honors App and Connected Room</a:t>
          </a:r>
        </a:p>
      </dgm:t>
    </dgm:pt>
    <dgm:pt modelId="{C7B569D7-C582-4392-9B86-9C1E5218174E}" type="parTrans" cxnId="{833A7E2A-82AE-4D9D-BA28-DA88CD96C3D7}">
      <dgm:prSet/>
      <dgm:spPr/>
      <dgm:t>
        <a:bodyPr/>
        <a:lstStyle/>
        <a:p>
          <a:endParaRPr lang="en-GB"/>
        </a:p>
      </dgm:t>
    </dgm:pt>
    <dgm:pt modelId="{C664C023-6434-4308-910A-3772C394E772}" type="sibTrans" cxnId="{833A7E2A-82AE-4D9D-BA28-DA88CD96C3D7}">
      <dgm:prSet/>
      <dgm:spPr/>
      <dgm:t>
        <a:bodyPr/>
        <a:lstStyle/>
        <a:p>
          <a:endParaRPr lang="en-GB"/>
        </a:p>
      </dgm:t>
    </dgm:pt>
    <dgm:pt modelId="{130FA35F-86A6-4069-B101-5A382EBCDCC9}">
      <dgm:prSet/>
      <dgm:spPr/>
      <dgm:t>
        <a:bodyPr/>
        <a:lstStyle/>
        <a:p>
          <a:r>
            <a:rPr lang="en-GB"/>
            <a:t>Marriott Mobile App and AI Room Assistants</a:t>
          </a:r>
        </a:p>
      </dgm:t>
    </dgm:pt>
    <dgm:pt modelId="{43953C72-637F-4A2F-B669-77E8BD1F608E}" type="parTrans" cxnId="{61B4538C-81F5-42DF-829D-13C2C66447DF}">
      <dgm:prSet/>
      <dgm:spPr/>
      <dgm:t>
        <a:bodyPr/>
        <a:lstStyle/>
        <a:p>
          <a:endParaRPr lang="en-GB"/>
        </a:p>
      </dgm:t>
    </dgm:pt>
    <dgm:pt modelId="{CECCFE1F-FB2F-4470-A280-ACA35DE37676}" type="sibTrans" cxnId="{61B4538C-81F5-42DF-829D-13C2C66447DF}">
      <dgm:prSet/>
      <dgm:spPr/>
      <dgm:t>
        <a:bodyPr/>
        <a:lstStyle/>
        <a:p>
          <a:endParaRPr lang="en-GB"/>
        </a:p>
      </dgm:t>
    </dgm:pt>
    <dgm:pt modelId="{38B52455-3593-4873-B778-071C495988F9}">
      <dgm:prSet/>
      <dgm:spPr/>
      <dgm:t>
        <a:bodyPr/>
        <a:lstStyle/>
        <a:p>
          <a:r>
            <a:rPr lang="en-GB" dirty="0"/>
            <a:t>Accor's Mobile Apps and Digital Keys</a:t>
          </a:r>
        </a:p>
      </dgm:t>
    </dgm:pt>
    <dgm:pt modelId="{29E9448F-2381-4C8C-BC25-502DE30834B3}" type="parTrans" cxnId="{8851A365-8646-4119-A765-18F3F810D0B4}">
      <dgm:prSet/>
      <dgm:spPr/>
      <dgm:t>
        <a:bodyPr/>
        <a:lstStyle/>
        <a:p>
          <a:endParaRPr lang="en-GB"/>
        </a:p>
      </dgm:t>
    </dgm:pt>
    <dgm:pt modelId="{5D0746DB-5338-4F57-AFBD-1BF9F48DF71F}" type="sibTrans" cxnId="{8851A365-8646-4119-A765-18F3F810D0B4}">
      <dgm:prSet/>
      <dgm:spPr/>
      <dgm:t>
        <a:bodyPr/>
        <a:lstStyle/>
        <a:p>
          <a:endParaRPr lang="en-GB"/>
        </a:p>
      </dgm:t>
    </dgm:pt>
    <dgm:pt modelId="{278E243E-9157-429D-947A-33960BD2EE82}" type="pres">
      <dgm:prSet presAssocID="{BD50EDF2-9423-4B43-984F-639316176E1A}" presName="compositeShape" presStyleCnt="0">
        <dgm:presLayoutVars>
          <dgm:chMax val="7"/>
          <dgm:dir/>
          <dgm:resizeHandles val="exact"/>
        </dgm:presLayoutVars>
      </dgm:prSet>
      <dgm:spPr/>
    </dgm:pt>
    <dgm:pt modelId="{C5B6EDA9-FDB3-4F36-AC45-C1A583FD9CF3}" type="pres">
      <dgm:prSet presAssocID="{BD50EDF2-9423-4B43-984F-639316176E1A}" presName="wedge1" presStyleLbl="node1" presStyleIdx="0" presStyleCnt="3"/>
      <dgm:spPr/>
    </dgm:pt>
    <dgm:pt modelId="{1DC55262-98D5-4F15-817D-89A71AAB56F9}" type="pres">
      <dgm:prSet presAssocID="{BD50EDF2-9423-4B43-984F-639316176E1A}" presName="dummy1a" presStyleCnt="0"/>
      <dgm:spPr/>
    </dgm:pt>
    <dgm:pt modelId="{175CFC4B-5A1A-4D69-8CCD-34CA94393BC1}" type="pres">
      <dgm:prSet presAssocID="{BD50EDF2-9423-4B43-984F-639316176E1A}" presName="dummy1b" presStyleCnt="0"/>
      <dgm:spPr/>
    </dgm:pt>
    <dgm:pt modelId="{6A10FF16-B7F9-4B80-AFB3-0F69EF9BFF0A}" type="pres">
      <dgm:prSet presAssocID="{BD50EDF2-9423-4B43-984F-639316176E1A}" presName="wedge1Tx" presStyleLbl="node1" presStyleIdx="0" presStyleCnt="3">
        <dgm:presLayoutVars>
          <dgm:chMax val="0"/>
          <dgm:chPref val="0"/>
          <dgm:bulletEnabled val="1"/>
        </dgm:presLayoutVars>
      </dgm:prSet>
      <dgm:spPr/>
    </dgm:pt>
    <dgm:pt modelId="{DAE813CF-B482-4466-A420-33BE47D0A877}" type="pres">
      <dgm:prSet presAssocID="{BD50EDF2-9423-4B43-984F-639316176E1A}" presName="wedge2" presStyleLbl="node1" presStyleIdx="1" presStyleCnt="3"/>
      <dgm:spPr/>
    </dgm:pt>
    <dgm:pt modelId="{C62F4820-A7F4-4B29-B57C-6D9CBE3BDC7B}" type="pres">
      <dgm:prSet presAssocID="{BD50EDF2-9423-4B43-984F-639316176E1A}" presName="dummy2a" presStyleCnt="0"/>
      <dgm:spPr/>
    </dgm:pt>
    <dgm:pt modelId="{2B26C0C6-04D3-4AA5-B1E5-B5911DB977E5}" type="pres">
      <dgm:prSet presAssocID="{BD50EDF2-9423-4B43-984F-639316176E1A}" presName="dummy2b" presStyleCnt="0"/>
      <dgm:spPr/>
    </dgm:pt>
    <dgm:pt modelId="{B7735499-7112-4F68-87A4-0A305DF9C514}" type="pres">
      <dgm:prSet presAssocID="{BD50EDF2-9423-4B43-984F-639316176E1A}" presName="wedge2Tx" presStyleLbl="node1" presStyleIdx="1" presStyleCnt="3">
        <dgm:presLayoutVars>
          <dgm:chMax val="0"/>
          <dgm:chPref val="0"/>
          <dgm:bulletEnabled val="1"/>
        </dgm:presLayoutVars>
      </dgm:prSet>
      <dgm:spPr/>
    </dgm:pt>
    <dgm:pt modelId="{E2FACA59-615E-4B7D-B349-DE9FAFE50920}" type="pres">
      <dgm:prSet presAssocID="{BD50EDF2-9423-4B43-984F-639316176E1A}" presName="wedge3" presStyleLbl="node1" presStyleIdx="2" presStyleCnt="3"/>
      <dgm:spPr/>
    </dgm:pt>
    <dgm:pt modelId="{2F97336F-E718-4718-A36A-12288A6DE592}" type="pres">
      <dgm:prSet presAssocID="{BD50EDF2-9423-4B43-984F-639316176E1A}" presName="dummy3a" presStyleCnt="0"/>
      <dgm:spPr/>
    </dgm:pt>
    <dgm:pt modelId="{E56082E7-6A76-463A-8CDF-78C1A7071978}" type="pres">
      <dgm:prSet presAssocID="{BD50EDF2-9423-4B43-984F-639316176E1A}" presName="dummy3b" presStyleCnt="0"/>
      <dgm:spPr/>
    </dgm:pt>
    <dgm:pt modelId="{B1581D60-B753-42E9-B681-5A6F528A98E3}" type="pres">
      <dgm:prSet presAssocID="{BD50EDF2-9423-4B43-984F-639316176E1A}" presName="wedge3Tx" presStyleLbl="node1" presStyleIdx="2" presStyleCnt="3">
        <dgm:presLayoutVars>
          <dgm:chMax val="0"/>
          <dgm:chPref val="0"/>
          <dgm:bulletEnabled val="1"/>
        </dgm:presLayoutVars>
      </dgm:prSet>
      <dgm:spPr/>
    </dgm:pt>
    <dgm:pt modelId="{91D28CD3-BA47-4DF8-98F4-93A559FD6A86}" type="pres">
      <dgm:prSet presAssocID="{C664C023-6434-4308-910A-3772C394E772}" presName="arrowWedge1" presStyleLbl="fgSibTrans2D1" presStyleIdx="0" presStyleCnt="3"/>
      <dgm:spPr/>
    </dgm:pt>
    <dgm:pt modelId="{28B59F37-D8D6-4DDD-B7FA-CDA36446BFD0}" type="pres">
      <dgm:prSet presAssocID="{CECCFE1F-FB2F-4470-A280-ACA35DE37676}" presName="arrowWedge2" presStyleLbl="fgSibTrans2D1" presStyleIdx="1" presStyleCnt="3"/>
      <dgm:spPr/>
    </dgm:pt>
    <dgm:pt modelId="{B71CB4F1-3FF9-4239-B91F-3357326BFC32}" type="pres">
      <dgm:prSet presAssocID="{5D0746DB-5338-4F57-AFBD-1BF9F48DF71F}" presName="arrowWedge3" presStyleLbl="fgSibTrans2D1" presStyleIdx="2" presStyleCnt="3"/>
      <dgm:spPr/>
    </dgm:pt>
  </dgm:ptLst>
  <dgm:cxnLst>
    <dgm:cxn modelId="{41179A23-D5E2-46A8-9D40-5D6383DEF8CF}" type="presOf" srcId="{38B52455-3593-4873-B778-071C495988F9}" destId="{E2FACA59-615E-4B7D-B349-DE9FAFE50920}" srcOrd="0" destOrd="0" presId="urn:microsoft.com/office/officeart/2005/8/layout/cycle8"/>
    <dgm:cxn modelId="{833A7E2A-82AE-4D9D-BA28-DA88CD96C3D7}" srcId="{BD50EDF2-9423-4B43-984F-639316176E1A}" destId="{8C161FD7-7755-4820-8012-78092F717F2D}" srcOrd="0" destOrd="0" parTransId="{C7B569D7-C582-4392-9B86-9C1E5218174E}" sibTransId="{C664C023-6434-4308-910A-3772C394E772}"/>
    <dgm:cxn modelId="{8851A365-8646-4119-A765-18F3F810D0B4}" srcId="{BD50EDF2-9423-4B43-984F-639316176E1A}" destId="{38B52455-3593-4873-B778-071C495988F9}" srcOrd="2" destOrd="0" parTransId="{29E9448F-2381-4C8C-BC25-502DE30834B3}" sibTransId="{5D0746DB-5338-4F57-AFBD-1BF9F48DF71F}"/>
    <dgm:cxn modelId="{606B3A4F-89BF-4372-9D9C-8B0190445B2E}" type="presOf" srcId="{130FA35F-86A6-4069-B101-5A382EBCDCC9}" destId="{DAE813CF-B482-4466-A420-33BE47D0A877}" srcOrd="0" destOrd="0" presId="urn:microsoft.com/office/officeart/2005/8/layout/cycle8"/>
    <dgm:cxn modelId="{61B4538C-81F5-42DF-829D-13C2C66447DF}" srcId="{BD50EDF2-9423-4B43-984F-639316176E1A}" destId="{130FA35F-86A6-4069-B101-5A382EBCDCC9}" srcOrd="1" destOrd="0" parTransId="{43953C72-637F-4A2F-B669-77E8BD1F608E}" sibTransId="{CECCFE1F-FB2F-4470-A280-ACA35DE37676}"/>
    <dgm:cxn modelId="{858011A0-84F7-4DE3-B3CA-881F5292CCB4}" type="presOf" srcId="{BD50EDF2-9423-4B43-984F-639316176E1A}" destId="{278E243E-9157-429D-947A-33960BD2EE82}" srcOrd="0" destOrd="0" presId="urn:microsoft.com/office/officeart/2005/8/layout/cycle8"/>
    <dgm:cxn modelId="{2FED2DA1-8325-4C62-8797-AD44ACC2213A}" type="presOf" srcId="{38B52455-3593-4873-B778-071C495988F9}" destId="{B1581D60-B753-42E9-B681-5A6F528A98E3}" srcOrd="1" destOrd="0" presId="urn:microsoft.com/office/officeart/2005/8/layout/cycle8"/>
    <dgm:cxn modelId="{D7F76EE9-5D98-409E-8F30-C4C3AAD2611E}" type="presOf" srcId="{8C161FD7-7755-4820-8012-78092F717F2D}" destId="{C5B6EDA9-FDB3-4F36-AC45-C1A583FD9CF3}" srcOrd="0" destOrd="0" presId="urn:microsoft.com/office/officeart/2005/8/layout/cycle8"/>
    <dgm:cxn modelId="{258534EA-7998-4A16-B333-57D99A83C6A8}" type="presOf" srcId="{130FA35F-86A6-4069-B101-5A382EBCDCC9}" destId="{B7735499-7112-4F68-87A4-0A305DF9C514}" srcOrd="1" destOrd="0" presId="urn:microsoft.com/office/officeart/2005/8/layout/cycle8"/>
    <dgm:cxn modelId="{C351A9F4-36D2-484D-915D-6679BC62F5C6}" type="presOf" srcId="{8C161FD7-7755-4820-8012-78092F717F2D}" destId="{6A10FF16-B7F9-4B80-AFB3-0F69EF9BFF0A}" srcOrd="1" destOrd="0" presId="urn:microsoft.com/office/officeart/2005/8/layout/cycle8"/>
    <dgm:cxn modelId="{1AD9992E-6F54-413E-81C6-F9F6C7464DAD}" type="presParOf" srcId="{278E243E-9157-429D-947A-33960BD2EE82}" destId="{C5B6EDA9-FDB3-4F36-AC45-C1A583FD9CF3}" srcOrd="0" destOrd="0" presId="urn:microsoft.com/office/officeart/2005/8/layout/cycle8"/>
    <dgm:cxn modelId="{788D1412-F7D3-46C2-8352-8F5CD8A1AAF1}" type="presParOf" srcId="{278E243E-9157-429D-947A-33960BD2EE82}" destId="{1DC55262-98D5-4F15-817D-89A71AAB56F9}" srcOrd="1" destOrd="0" presId="urn:microsoft.com/office/officeart/2005/8/layout/cycle8"/>
    <dgm:cxn modelId="{64C4998F-688E-4077-89CE-CB3725A05D0C}" type="presParOf" srcId="{278E243E-9157-429D-947A-33960BD2EE82}" destId="{175CFC4B-5A1A-4D69-8CCD-34CA94393BC1}" srcOrd="2" destOrd="0" presId="urn:microsoft.com/office/officeart/2005/8/layout/cycle8"/>
    <dgm:cxn modelId="{FCDDED06-1834-4BAE-9D5B-FF039C9D0931}" type="presParOf" srcId="{278E243E-9157-429D-947A-33960BD2EE82}" destId="{6A10FF16-B7F9-4B80-AFB3-0F69EF9BFF0A}" srcOrd="3" destOrd="0" presId="urn:microsoft.com/office/officeart/2005/8/layout/cycle8"/>
    <dgm:cxn modelId="{4817CFE1-3545-44A0-9BEA-464FF512EA7C}" type="presParOf" srcId="{278E243E-9157-429D-947A-33960BD2EE82}" destId="{DAE813CF-B482-4466-A420-33BE47D0A877}" srcOrd="4" destOrd="0" presId="urn:microsoft.com/office/officeart/2005/8/layout/cycle8"/>
    <dgm:cxn modelId="{68018862-4859-4AD7-9906-A8C8F73BA39C}" type="presParOf" srcId="{278E243E-9157-429D-947A-33960BD2EE82}" destId="{C62F4820-A7F4-4B29-B57C-6D9CBE3BDC7B}" srcOrd="5" destOrd="0" presId="urn:microsoft.com/office/officeart/2005/8/layout/cycle8"/>
    <dgm:cxn modelId="{9759EEDF-93AF-41D4-AAD1-9E67B302B075}" type="presParOf" srcId="{278E243E-9157-429D-947A-33960BD2EE82}" destId="{2B26C0C6-04D3-4AA5-B1E5-B5911DB977E5}" srcOrd="6" destOrd="0" presId="urn:microsoft.com/office/officeart/2005/8/layout/cycle8"/>
    <dgm:cxn modelId="{18FB55FF-693E-4893-92F5-69B43098AEB2}" type="presParOf" srcId="{278E243E-9157-429D-947A-33960BD2EE82}" destId="{B7735499-7112-4F68-87A4-0A305DF9C514}" srcOrd="7" destOrd="0" presId="urn:microsoft.com/office/officeart/2005/8/layout/cycle8"/>
    <dgm:cxn modelId="{691B9FBA-CB39-4628-B0A6-D0F077D204FB}" type="presParOf" srcId="{278E243E-9157-429D-947A-33960BD2EE82}" destId="{E2FACA59-615E-4B7D-B349-DE9FAFE50920}" srcOrd="8" destOrd="0" presId="urn:microsoft.com/office/officeart/2005/8/layout/cycle8"/>
    <dgm:cxn modelId="{395B8261-0E94-43AF-84FE-0EFED986B1D5}" type="presParOf" srcId="{278E243E-9157-429D-947A-33960BD2EE82}" destId="{2F97336F-E718-4718-A36A-12288A6DE592}" srcOrd="9" destOrd="0" presId="urn:microsoft.com/office/officeart/2005/8/layout/cycle8"/>
    <dgm:cxn modelId="{3731304A-5CD7-43BD-B489-6036F08DD046}" type="presParOf" srcId="{278E243E-9157-429D-947A-33960BD2EE82}" destId="{E56082E7-6A76-463A-8CDF-78C1A7071978}" srcOrd="10" destOrd="0" presId="urn:microsoft.com/office/officeart/2005/8/layout/cycle8"/>
    <dgm:cxn modelId="{51E53DFC-ABFE-4BAB-A30F-69CC3D583ADA}" type="presParOf" srcId="{278E243E-9157-429D-947A-33960BD2EE82}" destId="{B1581D60-B753-42E9-B681-5A6F528A98E3}" srcOrd="11" destOrd="0" presId="urn:microsoft.com/office/officeart/2005/8/layout/cycle8"/>
    <dgm:cxn modelId="{37932F2F-2C9F-4531-835C-549931A6F375}" type="presParOf" srcId="{278E243E-9157-429D-947A-33960BD2EE82}" destId="{91D28CD3-BA47-4DF8-98F4-93A559FD6A86}" srcOrd="12" destOrd="0" presId="urn:microsoft.com/office/officeart/2005/8/layout/cycle8"/>
    <dgm:cxn modelId="{7944AE21-61C1-4F51-B297-28434A38A60A}" type="presParOf" srcId="{278E243E-9157-429D-947A-33960BD2EE82}" destId="{28B59F37-D8D6-4DDD-B7FA-CDA36446BFD0}" srcOrd="13" destOrd="0" presId="urn:microsoft.com/office/officeart/2005/8/layout/cycle8"/>
    <dgm:cxn modelId="{1E51575E-4755-4570-8A67-4AD961994D79}" type="presParOf" srcId="{278E243E-9157-429D-947A-33960BD2EE82}" destId="{B71CB4F1-3FF9-4239-B91F-3357326BFC32}" srcOrd="14" destOrd="0" presId="urn:microsoft.com/office/officeart/2005/8/layout/cycle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274FFD-7FBF-49E1-861B-ADC86F733490}" type="doc">
      <dgm:prSet loTypeId="urn:microsoft.com/office/officeart/2009/3/layout/PlusandMinus" loCatId="relationship" qsTypeId="urn:microsoft.com/office/officeart/2005/8/quickstyle/simple1" qsCatId="simple" csTypeId="urn:microsoft.com/office/officeart/2005/8/colors/colorful4" csCatId="colorful" phldr="1"/>
      <dgm:spPr/>
      <dgm:t>
        <a:bodyPr/>
        <a:lstStyle/>
        <a:p>
          <a:endParaRPr lang="en-GB"/>
        </a:p>
      </dgm:t>
    </dgm:pt>
    <dgm:pt modelId="{C1766BD1-2DA7-4118-A3F2-AB43C81196FF}">
      <dgm:prSet/>
      <dgm:spPr/>
      <dgm:t>
        <a:bodyPr/>
        <a:lstStyle/>
        <a:p>
          <a:pPr algn="just"/>
          <a:r>
            <a:rPr lang="fr-FR" dirty="0" err="1"/>
            <a:t>Personalisation</a:t>
          </a:r>
          <a:r>
            <a:rPr lang="fr-FR" dirty="0"/>
            <a:t> technologies and </a:t>
          </a:r>
          <a:r>
            <a:rPr lang="en-GB" dirty="0"/>
            <a:t>Optimised digital user experiences (Cooper and Hall, 2019). </a:t>
          </a:r>
        </a:p>
      </dgm:t>
    </dgm:pt>
    <dgm:pt modelId="{D628900D-57C1-4063-A5C8-8F03A17577E7}" type="parTrans" cxnId="{BA7E6E52-10BE-4787-A1CE-C5FF58747D1F}">
      <dgm:prSet/>
      <dgm:spPr/>
      <dgm:t>
        <a:bodyPr/>
        <a:lstStyle/>
        <a:p>
          <a:endParaRPr lang="en-GB"/>
        </a:p>
      </dgm:t>
    </dgm:pt>
    <dgm:pt modelId="{AF4E1D39-905D-43CF-BB49-3122BC3AC6F3}" type="sibTrans" cxnId="{BA7E6E52-10BE-4787-A1CE-C5FF58747D1F}">
      <dgm:prSet/>
      <dgm:spPr/>
      <dgm:t>
        <a:bodyPr/>
        <a:lstStyle/>
        <a:p>
          <a:endParaRPr lang="en-GB"/>
        </a:p>
      </dgm:t>
    </dgm:pt>
    <dgm:pt modelId="{33278DC2-A08C-46E4-8A50-8E766A15C971}">
      <dgm:prSet/>
      <dgm:spPr/>
      <dgm:t>
        <a:bodyPr/>
        <a:lstStyle/>
        <a:p>
          <a:pPr algn="just"/>
          <a:r>
            <a:rPr lang="en-GB" dirty="0"/>
            <a:t>High investment requirements, data privacy and security risks, technical inconsistencies, limited capabilities (</a:t>
          </a:r>
          <a:r>
            <a:rPr lang="en-GB" dirty="0" err="1"/>
            <a:t>Buhalis</a:t>
          </a:r>
          <a:r>
            <a:rPr lang="en-GB" dirty="0"/>
            <a:t> and </a:t>
          </a:r>
          <a:r>
            <a:rPr lang="en-GB" dirty="0" err="1"/>
            <a:t>Moldavska</a:t>
          </a:r>
          <a:r>
            <a:rPr lang="en-GB" dirty="0"/>
            <a:t>, 2021).</a:t>
          </a:r>
        </a:p>
      </dgm:t>
    </dgm:pt>
    <dgm:pt modelId="{944CBAE7-F2B6-4A77-B1F3-5C1AA4554B70}" type="parTrans" cxnId="{FD26FD4D-F8BE-44C9-A10B-64E405B2A54A}">
      <dgm:prSet/>
      <dgm:spPr/>
      <dgm:t>
        <a:bodyPr/>
        <a:lstStyle/>
        <a:p>
          <a:endParaRPr lang="en-GB"/>
        </a:p>
      </dgm:t>
    </dgm:pt>
    <dgm:pt modelId="{65C68E24-E1D7-46FC-87EE-1D4E184A8381}" type="sibTrans" cxnId="{FD26FD4D-F8BE-44C9-A10B-64E405B2A54A}">
      <dgm:prSet/>
      <dgm:spPr/>
      <dgm:t>
        <a:bodyPr/>
        <a:lstStyle/>
        <a:p>
          <a:endParaRPr lang="en-GB"/>
        </a:p>
      </dgm:t>
    </dgm:pt>
    <dgm:pt modelId="{753D038C-6C63-4913-8B6C-078B196CCBF7}" type="pres">
      <dgm:prSet presAssocID="{69274FFD-7FBF-49E1-861B-ADC86F733490}" presName="Name0" presStyleCnt="0">
        <dgm:presLayoutVars>
          <dgm:chMax val="2"/>
          <dgm:chPref val="2"/>
          <dgm:dir/>
          <dgm:animOne/>
          <dgm:resizeHandles val="exact"/>
        </dgm:presLayoutVars>
      </dgm:prSet>
      <dgm:spPr/>
    </dgm:pt>
    <dgm:pt modelId="{5A97614E-5E2A-4085-814C-8388CF48C8B6}" type="pres">
      <dgm:prSet presAssocID="{69274FFD-7FBF-49E1-861B-ADC86F733490}" presName="Background" presStyleLbl="bgImgPlace1" presStyleIdx="0" presStyleCnt="1"/>
      <dgm:spPr/>
    </dgm:pt>
    <dgm:pt modelId="{F685D58B-14B7-4A41-96AF-8218A2B0BA69}" type="pres">
      <dgm:prSet presAssocID="{69274FFD-7FBF-49E1-861B-ADC86F733490}" presName="ParentText1" presStyleLbl="revTx" presStyleIdx="0" presStyleCnt="2">
        <dgm:presLayoutVars>
          <dgm:chMax val="0"/>
          <dgm:chPref val="0"/>
          <dgm:bulletEnabled val="1"/>
        </dgm:presLayoutVars>
      </dgm:prSet>
      <dgm:spPr/>
    </dgm:pt>
    <dgm:pt modelId="{5CC87F8F-0F45-4749-A034-A2F0D3F81331}" type="pres">
      <dgm:prSet presAssocID="{69274FFD-7FBF-49E1-861B-ADC86F733490}" presName="ParentText2" presStyleLbl="revTx" presStyleIdx="1" presStyleCnt="2">
        <dgm:presLayoutVars>
          <dgm:chMax val="0"/>
          <dgm:chPref val="0"/>
          <dgm:bulletEnabled val="1"/>
        </dgm:presLayoutVars>
      </dgm:prSet>
      <dgm:spPr/>
    </dgm:pt>
    <dgm:pt modelId="{C11533C5-93E5-4BC8-B970-0EDC42D910F4}" type="pres">
      <dgm:prSet presAssocID="{69274FFD-7FBF-49E1-861B-ADC86F733490}" presName="Plus" presStyleLbl="alignNode1" presStyleIdx="0" presStyleCnt="2"/>
      <dgm:spPr/>
    </dgm:pt>
    <dgm:pt modelId="{FE79AF0C-F7EC-4113-A771-5ED03320A03B}" type="pres">
      <dgm:prSet presAssocID="{69274FFD-7FBF-49E1-861B-ADC86F733490}" presName="Minus" presStyleLbl="alignNode1" presStyleIdx="1" presStyleCnt="2"/>
      <dgm:spPr/>
    </dgm:pt>
    <dgm:pt modelId="{D281E8C1-EA53-4B39-92C7-90AA89B1732D}" type="pres">
      <dgm:prSet presAssocID="{69274FFD-7FBF-49E1-861B-ADC86F733490}" presName="Divider" presStyleLbl="parChTrans1D1" presStyleIdx="0" presStyleCnt="1"/>
      <dgm:spPr/>
    </dgm:pt>
  </dgm:ptLst>
  <dgm:cxnLst>
    <dgm:cxn modelId="{FD26FD4D-F8BE-44C9-A10B-64E405B2A54A}" srcId="{69274FFD-7FBF-49E1-861B-ADC86F733490}" destId="{33278DC2-A08C-46E4-8A50-8E766A15C971}" srcOrd="1" destOrd="0" parTransId="{944CBAE7-F2B6-4A77-B1F3-5C1AA4554B70}" sibTransId="{65C68E24-E1D7-46FC-87EE-1D4E184A8381}"/>
    <dgm:cxn modelId="{BA7E6E52-10BE-4787-A1CE-C5FF58747D1F}" srcId="{69274FFD-7FBF-49E1-861B-ADC86F733490}" destId="{C1766BD1-2DA7-4118-A3F2-AB43C81196FF}" srcOrd="0" destOrd="0" parTransId="{D628900D-57C1-4063-A5C8-8F03A17577E7}" sibTransId="{AF4E1D39-905D-43CF-BB49-3122BC3AC6F3}"/>
    <dgm:cxn modelId="{181292B8-43DC-4C8F-B483-744D22633BED}" type="presOf" srcId="{33278DC2-A08C-46E4-8A50-8E766A15C971}" destId="{5CC87F8F-0F45-4749-A034-A2F0D3F81331}" srcOrd="0" destOrd="0" presId="urn:microsoft.com/office/officeart/2009/3/layout/PlusandMinus"/>
    <dgm:cxn modelId="{026840C4-47C6-43AD-9E1E-5A1BE8AE7309}" type="presOf" srcId="{69274FFD-7FBF-49E1-861B-ADC86F733490}" destId="{753D038C-6C63-4913-8B6C-078B196CCBF7}" srcOrd="0" destOrd="0" presId="urn:microsoft.com/office/officeart/2009/3/layout/PlusandMinus"/>
    <dgm:cxn modelId="{95ECE3F6-78A4-4C71-BF42-3BAEFF0A46C5}" type="presOf" srcId="{C1766BD1-2DA7-4118-A3F2-AB43C81196FF}" destId="{F685D58B-14B7-4A41-96AF-8218A2B0BA69}" srcOrd="0" destOrd="0" presId="urn:microsoft.com/office/officeart/2009/3/layout/PlusandMinus"/>
    <dgm:cxn modelId="{B39D6B2B-AD04-473D-BF88-4D9B8754800F}" type="presParOf" srcId="{753D038C-6C63-4913-8B6C-078B196CCBF7}" destId="{5A97614E-5E2A-4085-814C-8388CF48C8B6}" srcOrd="0" destOrd="0" presId="urn:microsoft.com/office/officeart/2009/3/layout/PlusandMinus"/>
    <dgm:cxn modelId="{963EA404-775D-423A-8F2D-B010B720ED1C}" type="presParOf" srcId="{753D038C-6C63-4913-8B6C-078B196CCBF7}" destId="{F685D58B-14B7-4A41-96AF-8218A2B0BA69}" srcOrd="1" destOrd="0" presId="urn:microsoft.com/office/officeart/2009/3/layout/PlusandMinus"/>
    <dgm:cxn modelId="{3BA66A9E-D1D0-4D6F-9E62-163CAE23E803}" type="presParOf" srcId="{753D038C-6C63-4913-8B6C-078B196CCBF7}" destId="{5CC87F8F-0F45-4749-A034-A2F0D3F81331}" srcOrd="2" destOrd="0" presId="urn:microsoft.com/office/officeart/2009/3/layout/PlusandMinus"/>
    <dgm:cxn modelId="{EC5E766A-A428-460E-A130-3B60FBEE9D2E}" type="presParOf" srcId="{753D038C-6C63-4913-8B6C-078B196CCBF7}" destId="{C11533C5-93E5-4BC8-B970-0EDC42D910F4}" srcOrd="3" destOrd="0" presId="urn:microsoft.com/office/officeart/2009/3/layout/PlusandMinus"/>
    <dgm:cxn modelId="{763B287F-3C0A-40A4-9DE2-BB67BBE0BFE4}" type="presParOf" srcId="{753D038C-6C63-4913-8B6C-078B196CCBF7}" destId="{FE79AF0C-F7EC-4113-A771-5ED03320A03B}" srcOrd="4" destOrd="0" presId="urn:microsoft.com/office/officeart/2009/3/layout/PlusandMinus"/>
    <dgm:cxn modelId="{5105274A-8107-4103-9C46-F24A5C7D3A15}" type="presParOf" srcId="{753D038C-6C63-4913-8B6C-078B196CCBF7}" destId="{D281E8C1-EA53-4B39-92C7-90AA89B1732D}" srcOrd="5" destOrd="0" presId="urn:microsoft.com/office/officeart/2009/3/layout/PlusandMinus"/>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0744A5-03F2-482B-97D7-60810E9AD5DC}"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GB"/>
        </a:p>
      </dgm:t>
    </dgm:pt>
    <dgm:pt modelId="{F875FA3E-5C31-4CFB-AC81-FDC7DF2E5C60}">
      <dgm:prSet/>
      <dgm:spPr/>
      <dgm:t>
        <a:bodyPr/>
        <a:lstStyle/>
        <a:p>
          <a:r>
            <a:rPr lang="en-US" dirty="0"/>
            <a:t>Develop exclusive strategies for mobile apps and personalization technology </a:t>
          </a:r>
          <a:r>
            <a:rPr lang="en-GB" dirty="0"/>
            <a:t>(Cooper and Hall, 2019)</a:t>
          </a:r>
          <a:r>
            <a:rPr lang="en-US" dirty="0"/>
            <a:t>.</a:t>
          </a:r>
          <a:endParaRPr lang="en-GB" dirty="0"/>
        </a:p>
      </dgm:t>
    </dgm:pt>
    <dgm:pt modelId="{4628734E-F77A-45DC-8172-C53FB3EDD5D5}" type="parTrans" cxnId="{5C4D304C-120B-405A-AD26-D1C65804CBF3}">
      <dgm:prSet/>
      <dgm:spPr/>
      <dgm:t>
        <a:bodyPr/>
        <a:lstStyle/>
        <a:p>
          <a:endParaRPr lang="en-GB"/>
        </a:p>
      </dgm:t>
    </dgm:pt>
    <dgm:pt modelId="{49B77EFD-D0AF-4D23-95FA-57580E5E5786}" type="sibTrans" cxnId="{5C4D304C-120B-405A-AD26-D1C65804CBF3}">
      <dgm:prSet/>
      <dgm:spPr/>
      <dgm:t>
        <a:bodyPr/>
        <a:lstStyle/>
        <a:p>
          <a:endParaRPr lang="en-GB"/>
        </a:p>
      </dgm:t>
    </dgm:pt>
    <dgm:pt modelId="{6C007D80-0B0D-4F6D-B1E0-44EC0BB7980F}">
      <dgm:prSet/>
      <dgm:spPr/>
      <dgm:t>
        <a:bodyPr/>
        <a:lstStyle/>
        <a:p>
          <a:r>
            <a:rPr lang="en-US" dirty="0"/>
            <a:t>Enact data privacy and security policies aligned with GDPR to build trust </a:t>
          </a:r>
          <a:r>
            <a:rPr lang="en-GB" dirty="0"/>
            <a:t>(Wainstein, 2020)</a:t>
          </a:r>
          <a:r>
            <a:rPr lang="en-US" dirty="0"/>
            <a:t>.</a:t>
          </a:r>
          <a:endParaRPr lang="en-GB" dirty="0"/>
        </a:p>
      </dgm:t>
    </dgm:pt>
    <dgm:pt modelId="{758C8D68-3245-459A-9E85-D3DF7131D1C0}" type="parTrans" cxnId="{08261CEF-045D-41E5-BF54-17C368097D7A}">
      <dgm:prSet/>
      <dgm:spPr/>
      <dgm:t>
        <a:bodyPr/>
        <a:lstStyle/>
        <a:p>
          <a:endParaRPr lang="en-GB"/>
        </a:p>
      </dgm:t>
    </dgm:pt>
    <dgm:pt modelId="{C5DD5AFA-0767-47A4-8C91-5D50B358D255}" type="sibTrans" cxnId="{08261CEF-045D-41E5-BF54-17C368097D7A}">
      <dgm:prSet/>
      <dgm:spPr/>
      <dgm:t>
        <a:bodyPr/>
        <a:lstStyle/>
        <a:p>
          <a:endParaRPr lang="en-GB"/>
        </a:p>
      </dgm:t>
    </dgm:pt>
    <dgm:pt modelId="{C4EDC059-B50F-4244-BE10-A23E1C9AB248}">
      <dgm:prSet/>
      <dgm:spPr/>
      <dgm:t>
        <a:bodyPr/>
        <a:lstStyle/>
        <a:p>
          <a:r>
            <a:rPr lang="en-US" dirty="0"/>
            <a:t>Ensure integrated communication across all channels for a seamless guest experience </a:t>
          </a:r>
          <a:r>
            <a:rPr lang="en-GB" dirty="0"/>
            <a:t>(Kumar, Kapoor and Shah, 2024)</a:t>
          </a:r>
          <a:r>
            <a:rPr lang="en-US" dirty="0"/>
            <a:t>.</a:t>
          </a:r>
          <a:endParaRPr lang="en-GB" dirty="0"/>
        </a:p>
      </dgm:t>
    </dgm:pt>
    <dgm:pt modelId="{811CE3D6-7A6A-4D0D-A6B7-12533B871D91}" type="parTrans" cxnId="{51C5958C-7684-4C46-8C7D-FD15401782D4}">
      <dgm:prSet/>
      <dgm:spPr/>
      <dgm:t>
        <a:bodyPr/>
        <a:lstStyle/>
        <a:p>
          <a:endParaRPr lang="en-GB"/>
        </a:p>
      </dgm:t>
    </dgm:pt>
    <dgm:pt modelId="{84D1134A-15ED-4C83-9068-BD6C4C1D2B43}" type="sibTrans" cxnId="{51C5958C-7684-4C46-8C7D-FD15401782D4}">
      <dgm:prSet/>
      <dgm:spPr/>
      <dgm:t>
        <a:bodyPr/>
        <a:lstStyle/>
        <a:p>
          <a:endParaRPr lang="en-GB"/>
        </a:p>
      </dgm:t>
    </dgm:pt>
    <dgm:pt modelId="{FB9F3FD5-DC45-4F55-A2C8-9888B45E69D8}">
      <dgm:prSet/>
      <dgm:spPr/>
      <dgm:t>
        <a:bodyPr/>
        <a:lstStyle/>
        <a:p>
          <a:r>
            <a:rPr lang="en-US" dirty="0"/>
            <a:t>Consolidate live data into a unified platform </a:t>
          </a:r>
          <a:r>
            <a:rPr lang="en-GB" dirty="0"/>
            <a:t>(Osei et al., 2020)</a:t>
          </a:r>
          <a:r>
            <a:rPr lang="en-US" dirty="0"/>
            <a:t>.</a:t>
          </a:r>
          <a:endParaRPr lang="en-GB" dirty="0"/>
        </a:p>
      </dgm:t>
    </dgm:pt>
    <dgm:pt modelId="{0A043EF0-AE07-45F2-A4AB-F049ADC3EE3D}" type="parTrans" cxnId="{96530F81-47D2-40BE-90D2-3BD01CCFCF80}">
      <dgm:prSet/>
      <dgm:spPr/>
      <dgm:t>
        <a:bodyPr/>
        <a:lstStyle/>
        <a:p>
          <a:endParaRPr lang="en-GB"/>
        </a:p>
      </dgm:t>
    </dgm:pt>
    <dgm:pt modelId="{8F8E5D32-9277-4621-A35B-C621EB458E73}" type="sibTrans" cxnId="{96530F81-47D2-40BE-90D2-3BD01CCFCF80}">
      <dgm:prSet/>
      <dgm:spPr/>
      <dgm:t>
        <a:bodyPr/>
        <a:lstStyle/>
        <a:p>
          <a:endParaRPr lang="en-GB"/>
        </a:p>
      </dgm:t>
    </dgm:pt>
    <dgm:pt modelId="{3DD99919-C0FF-4038-8F97-F252BACFCD08}">
      <dgm:prSet/>
      <dgm:spPr/>
      <dgm:t>
        <a:bodyPr/>
        <a:lstStyle/>
        <a:p>
          <a:r>
            <a:rPr lang="en-US" dirty="0"/>
            <a:t>Commit to continuous innovation and agile development to meet evolving guest needs </a:t>
          </a:r>
          <a:r>
            <a:rPr lang="en-GB" dirty="0"/>
            <a:t>(</a:t>
          </a:r>
          <a:r>
            <a:rPr lang="en-GB" dirty="0" err="1"/>
            <a:t>Conrady</a:t>
          </a:r>
          <a:r>
            <a:rPr lang="en-GB" dirty="0"/>
            <a:t> and Buck, 2012)</a:t>
          </a:r>
          <a:r>
            <a:rPr lang="en-US" dirty="0"/>
            <a:t>.</a:t>
          </a:r>
          <a:endParaRPr lang="en-GB" dirty="0"/>
        </a:p>
      </dgm:t>
    </dgm:pt>
    <dgm:pt modelId="{F724AA68-DF5B-43F1-AF97-C59854E86656}" type="parTrans" cxnId="{1C23F92A-9A9F-49DA-BDF8-F99660C3189A}">
      <dgm:prSet/>
      <dgm:spPr/>
      <dgm:t>
        <a:bodyPr/>
        <a:lstStyle/>
        <a:p>
          <a:endParaRPr lang="en-GB"/>
        </a:p>
      </dgm:t>
    </dgm:pt>
    <dgm:pt modelId="{F5A1DC0E-725E-4427-8800-97B499512B33}" type="sibTrans" cxnId="{1C23F92A-9A9F-49DA-BDF8-F99660C3189A}">
      <dgm:prSet/>
      <dgm:spPr/>
      <dgm:t>
        <a:bodyPr/>
        <a:lstStyle/>
        <a:p>
          <a:endParaRPr lang="en-GB"/>
        </a:p>
      </dgm:t>
    </dgm:pt>
    <dgm:pt modelId="{A35C8AF3-1C84-44F7-AD75-E1088709408D}" type="pres">
      <dgm:prSet presAssocID="{A30744A5-03F2-482B-97D7-60810E9AD5DC}" presName="Name0" presStyleCnt="0">
        <dgm:presLayoutVars>
          <dgm:chMax val="7"/>
          <dgm:chPref val="7"/>
          <dgm:dir/>
        </dgm:presLayoutVars>
      </dgm:prSet>
      <dgm:spPr/>
    </dgm:pt>
    <dgm:pt modelId="{07C67310-EDBB-41E7-AC22-CD2F2AA4550D}" type="pres">
      <dgm:prSet presAssocID="{A30744A5-03F2-482B-97D7-60810E9AD5DC}" presName="Name1" presStyleCnt="0"/>
      <dgm:spPr/>
    </dgm:pt>
    <dgm:pt modelId="{B8BA194F-49ED-432E-8316-93CB5D419BD9}" type="pres">
      <dgm:prSet presAssocID="{A30744A5-03F2-482B-97D7-60810E9AD5DC}" presName="cycle" presStyleCnt="0"/>
      <dgm:spPr/>
    </dgm:pt>
    <dgm:pt modelId="{BEA1D445-A78F-4AD1-BCF6-C03AECDEFB28}" type="pres">
      <dgm:prSet presAssocID="{A30744A5-03F2-482B-97D7-60810E9AD5DC}" presName="srcNode" presStyleLbl="node1" presStyleIdx="0" presStyleCnt="5"/>
      <dgm:spPr/>
    </dgm:pt>
    <dgm:pt modelId="{54E7CAC3-1970-40F0-9F61-B30E0DE5E9A2}" type="pres">
      <dgm:prSet presAssocID="{A30744A5-03F2-482B-97D7-60810E9AD5DC}" presName="conn" presStyleLbl="parChTrans1D2" presStyleIdx="0" presStyleCnt="1"/>
      <dgm:spPr/>
    </dgm:pt>
    <dgm:pt modelId="{5F94B508-59D0-4F06-8903-A94AD5DB2B45}" type="pres">
      <dgm:prSet presAssocID="{A30744A5-03F2-482B-97D7-60810E9AD5DC}" presName="extraNode" presStyleLbl="node1" presStyleIdx="0" presStyleCnt="5"/>
      <dgm:spPr/>
    </dgm:pt>
    <dgm:pt modelId="{C4EDA48B-672E-4E72-8BBE-E36728515DDF}" type="pres">
      <dgm:prSet presAssocID="{A30744A5-03F2-482B-97D7-60810E9AD5DC}" presName="dstNode" presStyleLbl="node1" presStyleIdx="0" presStyleCnt="5"/>
      <dgm:spPr/>
    </dgm:pt>
    <dgm:pt modelId="{EFDC00F4-10E1-4800-A352-A3B02E102970}" type="pres">
      <dgm:prSet presAssocID="{F875FA3E-5C31-4CFB-AC81-FDC7DF2E5C60}" presName="text_1" presStyleLbl="node1" presStyleIdx="0" presStyleCnt="5">
        <dgm:presLayoutVars>
          <dgm:bulletEnabled val="1"/>
        </dgm:presLayoutVars>
      </dgm:prSet>
      <dgm:spPr/>
    </dgm:pt>
    <dgm:pt modelId="{18D9BB50-54CA-4AC0-AD71-1C8CCCFE4CE5}" type="pres">
      <dgm:prSet presAssocID="{F875FA3E-5C31-4CFB-AC81-FDC7DF2E5C60}" presName="accent_1" presStyleCnt="0"/>
      <dgm:spPr/>
    </dgm:pt>
    <dgm:pt modelId="{EB86F497-3E6A-4F1C-AA43-1674BA946778}" type="pres">
      <dgm:prSet presAssocID="{F875FA3E-5C31-4CFB-AC81-FDC7DF2E5C60}" presName="accentRepeatNode" presStyleLbl="solidFgAcc1" presStyleIdx="0" presStyleCnt="5"/>
      <dgm:spPr/>
    </dgm:pt>
    <dgm:pt modelId="{9FAD5F3B-D223-4120-91B5-B9E1D83DEB02}" type="pres">
      <dgm:prSet presAssocID="{6C007D80-0B0D-4F6D-B1E0-44EC0BB7980F}" presName="text_2" presStyleLbl="node1" presStyleIdx="1" presStyleCnt="5">
        <dgm:presLayoutVars>
          <dgm:bulletEnabled val="1"/>
        </dgm:presLayoutVars>
      </dgm:prSet>
      <dgm:spPr/>
    </dgm:pt>
    <dgm:pt modelId="{1A546E73-6902-4B87-91D3-7D3C7702D961}" type="pres">
      <dgm:prSet presAssocID="{6C007D80-0B0D-4F6D-B1E0-44EC0BB7980F}" presName="accent_2" presStyleCnt="0"/>
      <dgm:spPr/>
    </dgm:pt>
    <dgm:pt modelId="{D2C90850-4965-4CA5-A4E2-2C5375793B49}" type="pres">
      <dgm:prSet presAssocID="{6C007D80-0B0D-4F6D-B1E0-44EC0BB7980F}" presName="accentRepeatNode" presStyleLbl="solidFgAcc1" presStyleIdx="1" presStyleCnt="5"/>
      <dgm:spPr/>
    </dgm:pt>
    <dgm:pt modelId="{6403C157-CD0E-4E54-8A99-0FD46FD039A4}" type="pres">
      <dgm:prSet presAssocID="{C4EDC059-B50F-4244-BE10-A23E1C9AB248}" presName="text_3" presStyleLbl="node1" presStyleIdx="2" presStyleCnt="5">
        <dgm:presLayoutVars>
          <dgm:bulletEnabled val="1"/>
        </dgm:presLayoutVars>
      </dgm:prSet>
      <dgm:spPr/>
    </dgm:pt>
    <dgm:pt modelId="{B4A6F592-94FE-4AE6-A965-12E5429D9294}" type="pres">
      <dgm:prSet presAssocID="{C4EDC059-B50F-4244-BE10-A23E1C9AB248}" presName="accent_3" presStyleCnt="0"/>
      <dgm:spPr/>
    </dgm:pt>
    <dgm:pt modelId="{CD11A313-AEFA-4169-A631-5FBAFC36CDAF}" type="pres">
      <dgm:prSet presAssocID="{C4EDC059-B50F-4244-BE10-A23E1C9AB248}" presName="accentRepeatNode" presStyleLbl="solidFgAcc1" presStyleIdx="2" presStyleCnt="5"/>
      <dgm:spPr/>
    </dgm:pt>
    <dgm:pt modelId="{B51ACEE0-2397-464B-B826-6334C2444176}" type="pres">
      <dgm:prSet presAssocID="{FB9F3FD5-DC45-4F55-A2C8-9888B45E69D8}" presName="text_4" presStyleLbl="node1" presStyleIdx="3" presStyleCnt="5">
        <dgm:presLayoutVars>
          <dgm:bulletEnabled val="1"/>
        </dgm:presLayoutVars>
      </dgm:prSet>
      <dgm:spPr/>
    </dgm:pt>
    <dgm:pt modelId="{EA1FCA3F-C007-48DD-A04E-4D360B811DB8}" type="pres">
      <dgm:prSet presAssocID="{FB9F3FD5-DC45-4F55-A2C8-9888B45E69D8}" presName="accent_4" presStyleCnt="0"/>
      <dgm:spPr/>
    </dgm:pt>
    <dgm:pt modelId="{3D820DB5-D222-4DE2-89B2-878FE3D18A22}" type="pres">
      <dgm:prSet presAssocID="{FB9F3FD5-DC45-4F55-A2C8-9888B45E69D8}" presName="accentRepeatNode" presStyleLbl="solidFgAcc1" presStyleIdx="3" presStyleCnt="5"/>
      <dgm:spPr/>
    </dgm:pt>
    <dgm:pt modelId="{89CFB0F3-38ED-41B6-BFD6-E5F31B2F22FB}" type="pres">
      <dgm:prSet presAssocID="{3DD99919-C0FF-4038-8F97-F252BACFCD08}" presName="text_5" presStyleLbl="node1" presStyleIdx="4" presStyleCnt="5">
        <dgm:presLayoutVars>
          <dgm:bulletEnabled val="1"/>
        </dgm:presLayoutVars>
      </dgm:prSet>
      <dgm:spPr/>
    </dgm:pt>
    <dgm:pt modelId="{313D3E8B-1938-42C1-9B00-7A8307B0C656}" type="pres">
      <dgm:prSet presAssocID="{3DD99919-C0FF-4038-8F97-F252BACFCD08}" presName="accent_5" presStyleCnt="0"/>
      <dgm:spPr/>
    </dgm:pt>
    <dgm:pt modelId="{9071EF2C-C679-4F9E-ABF6-723AB660DBAD}" type="pres">
      <dgm:prSet presAssocID="{3DD99919-C0FF-4038-8F97-F252BACFCD08}" presName="accentRepeatNode" presStyleLbl="solidFgAcc1" presStyleIdx="4" presStyleCnt="5"/>
      <dgm:spPr/>
    </dgm:pt>
  </dgm:ptLst>
  <dgm:cxnLst>
    <dgm:cxn modelId="{6FC79117-C788-4F75-972C-F8AC4391AF61}" type="presOf" srcId="{49B77EFD-D0AF-4D23-95FA-57580E5E5786}" destId="{54E7CAC3-1970-40F0-9F61-B30E0DE5E9A2}" srcOrd="0" destOrd="0" presId="urn:microsoft.com/office/officeart/2008/layout/VerticalCurvedList"/>
    <dgm:cxn modelId="{5E3AEF22-DE53-4B04-8AB4-26E4D97463A1}" type="presOf" srcId="{C4EDC059-B50F-4244-BE10-A23E1C9AB248}" destId="{6403C157-CD0E-4E54-8A99-0FD46FD039A4}" srcOrd="0" destOrd="0" presId="urn:microsoft.com/office/officeart/2008/layout/VerticalCurvedList"/>
    <dgm:cxn modelId="{712BEC23-450F-4F93-89C6-97E786A3ECA1}" type="presOf" srcId="{3DD99919-C0FF-4038-8F97-F252BACFCD08}" destId="{89CFB0F3-38ED-41B6-BFD6-E5F31B2F22FB}" srcOrd="0" destOrd="0" presId="urn:microsoft.com/office/officeart/2008/layout/VerticalCurvedList"/>
    <dgm:cxn modelId="{1C23F92A-9A9F-49DA-BDF8-F99660C3189A}" srcId="{A30744A5-03F2-482B-97D7-60810E9AD5DC}" destId="{3DD99919-C0FF-4038-8F97-F252BACFCD08}" srcOrd="4" destOrd="0" parTransId="{F724AA68-DF5B-43F1-AF97-C59854E86656}" sibTransId="{F5A1DC0E-725E-4427-8800-97B499512B33}"/>
    <dgm:cxn modelId="{5C4D304C-120B-405A-AD26-D1C65804CBF3}" srcId="{A30744A5-03F2-482B-97D7-60810E9AD5DC}" destId="{F875FA3E-5C31-4CFB-AC81-FDC7DF2E5C60}" srcOrd="0" destOrd="0" parTransId="{4628734E-F77A-45DC-8172-C53FB3EDD5D5}" sibTransId="{49B77EFD-D0AF-4D23-95FA-57580E5E5786}"/>
    <dgm:cxn modelId="{96530F81-47D2-40BE-90D2-3BD01CCFCF80}" srcId="{A30744A5-03F2-482B-97D7-60810E9AD5DC}" destId="{FB9F3FD5-DC45-4F55-A2C8-9888B45E69D8}" srcOrd="3" destOrd="0" parTransId="{0A043EF0-AE07-45F2-A4AB-F049ADC3EE3D}" sibTransId="{8F8E5D32-9277-4621-A35B-C621EB458E73}"/>
    <dgm:cxn modelId="{110AAC84-6FAD-44DA-8245-E274A120F5E1}" type="presOf" srcId="{FB9F3FD5-DC45-4F55-A2C8-9888B45E69D8}" destId="{B51ACEE0-2397-464B-B826-6334C2444176}" srcOrd="0" destOrd="0" presId="urn:microsoft.com/office/officeart/2008/layout/VerticalCurvedList"/>
    <dgm:cxn modelId="{51C5958C-7684-4C46-8C7D-FD15401782D4}" srcId="{A30744A5-03F2-482B-97D7-60810E9AD5DC}" destId="{C4EDC059-B50F-4244-BE10-A23E1C9AB248}" srcOrd="2" destOrd="0" parTransId="{811CE3D6-7A6A-4D0D-A6B7-12533B871D91}" sibTransId="{84D1134A-15ED-4C83-9068-BD6C4C1D2B43}"/>
    <dgm:cxn modelId="{587925A7-F22E-4F13-AD60-65933E0D3DFB}" type="presOf" srcId="{A30744A5-03F2-482B-97D7-60810E9AD5DC}" destId="{A35C8AF3-1C84-44F7-AD75-E1088709408D}" srcOrd="0" destOrd="0" presId="urn:microsoft.com/office/officeart/2008/layout/VerticalCurvedList"/>
    <dgm:cxn modelId="{94EDAAE2-DF4C-4D80-8ADA-D0C3ACF6E411}" type="presOf" srcId="{6C007D80-0B0D-4F6D-B1E0-44EC0BB7980F}" destId="{9FAD5F3B-D223-4120-91B5-B9E1D83DEB02}" srcOrd="0" destOrd="0" presId="urn:microsoft.com/office/officeart/2008/layout/VerticalCurvedList"/>
    <dgm:cxn modelId="{4D806BE4-4BB2-4361-B894-CC0E52D07287}" type="presOf" srcId="{F875FA3E-5C31-4CFB-AC81-FDC7DF2E5C60}" destId="{EFDC00F4-10E1-4800-A352-A3B02E102970}" srcOrd="0" destOrd="0" presId="urn:microsoft.com/office/officeart/2008/layout/VerticalCurvedList"/>
    <dgm:cxn modelId="{08261CEF-045D-41E5-BF54-17C368097D7A}" srcId="{A30744A5-03F2-482B-97D7-60810E9AD5DC}" destId="{6C007D80-0B0D-4F6D-B1E0-44EC0BB7980F}" srcOrd="1" destOrd="0" parTransId="{758C8D68-3245-459A-9E85-D3DF7131D1C0}" sibTransId="{C5DD5AFA-0767-47A4-8C91-5D50B358D255}"/>
    <dgm:cxn modelId="{D65F766D-FF83-42AE-93C0-B6A831525A03}" type="presParOf" srcId="{A35C8AF3-1C84-44F7-AD75-E1088709408D}" destId="{07C67310-EDBB-41E7-AC22-CD2F2AA4550D}" srcOrd="0" destOrd="0" presId="urn:microsoft.com/office/officeart/2008/layout/VerticalCurvedList"/>
    <dgm:cxn modelId="{A047EF84-144D-470F-A036-E04B53397A31}" type="presParOf" srcId="{07C67310-EDBB-41E7-AC22-CD2F2AA4550D}" destId="{B8BA194F-49ED-432E-8316-93CB5D419BD9}" srcOrd="0" destOrd="0" presId="urn:microsoft.com/office/officeart/2008/layout/VerticalCurvedList"/>
    <dgm:cxn modelId="{502B5A9B-A961-42D6-84C8-CE72B6847592}" type="presParOf" srcId="{B8BA194F-49ED-432E-8316-93CB5D419BD9}" destId="{BEA1D445-A78F-4AD1-BCF6-C03AECDEFB28}" srcOrd="0" destOrd="0" presId="urn:microsoft.com/office/officeart/2008/layout/VerticalCurvedList"/>
    <dgm:cxn modelId="{4A8BDB8E-0722-4D4C-B16E-037D8C4A2C04}" type="presParOf" srcId="{B8BA194F-49ED-432E-8316-93CB5D419BD9}" destId="{54E7CAC3-1970-40F0-9F61-B30E0DE5E9A2}" srcOrd="1" destOrd="0" presId="urn:microsoft.com/office/officeart/2008/layout/VerticalCurvedList"/>
    <dgm:cxn modelId="{FDBCD09A-2018-4B51-84EA-95BA0D03F8F9}" type="presParOf" srcId="{B8BA194F-49ED-432E-8316-93CB5D419BD9}" destId="{5F94B508-59D0-4F06-8903-A94AD5DB2B45}" srcOrd="2" destOrd="0" presId="urn:microsoft.com/office/officeart/2008/layout/VerticalCurvedList"/>
    <dgm:cxn modelId="{AF295218-B5FD-47EF-9085-2B9851282050}" type="presParOf" srcId="{B8BA194F-49ED-432E-8316-93CB5D419BD9}" destId="{C4EDA48B-672E-4E72-8BBE-E36728515DDF}" srcOrd="3" destOrd="0" presId="urn:microsoft.com/office/officeart/2008/layout/VerticalCurvedList"/>
    <dgm:cxn modelId="{5B3439A1-F1A9-468C-87A2-B1804EA9A60E}" type="presParOf" srcId="{07C67310-EDBB-41E7-AC22-CD2F2AA4550D}" destId="{EFDC00F4-10E1-4800-A352-A3B02E102970}" srcOrd="1" destOrd="0" presId="urn:microsoft.com/office/officeart/2008/layout/VerticalCurvedList"/>
    <dgm:cxn modelId="{1A4D9859-A856-4DA5-8F74-6F44530E2D70}" type="presParOf" srcId="{07C67310-EDBB-41E7-AC22-CD2F2AA4550D}" destId="{18D9BB50-54CA-4AC0-AD71-1C8CCCFE4CE5}" srcOrd="2" destOrd="0" presId="urn:microsoft.com/office/officeart/2008/layout/VerticalCurvedList"/>
    <dgm:cxn modelId="{918346C2-2E63-43C3-9659-0D86EF2EB73F}" type="presParOf" srcId="{18D9BB50-54CA-4AC0-AD71-1C8CCCFE4CE5}" destId="{EB86F497-3E6A-4F1C-AA43-1674BA946778}" srcOrd="0" destOrd="0" presId="urn:microsoft.com/office/officeart/2008/layout/VerticalCurvedList"/>
    <dgm:cxn modelId="{96094DF8-B240-45B6-9E76-2BD45A26A778}" type="presParOf" srcId="{07C67310-EDBB-41E7-AC22-CD2F2AA4550D}" destId="{9FAD5F3B-D223-4120-91B5-B9E1D83DEB02}" srcOrd="3" destOrd="0" presId="urn:microsoft.com/office/officeart/2008/layout/VerticalCurvedList"/>
    <dgm:cxn modelId="{4AF7253F-1746-40B0-84F1-93176CBBB4BA}" type="presParOf" srcId="{07C67310-EDBB-41E7-AC22-CD2F2AA4550D}" destId="{1A546E73-6902-4B87-91D3-7D3C7702D961}" srcOrd="4" destOrd="0" presId="urn:microsoft.com/office/officeart/2008/layout/VerticalCurvedList"/>
    <dgm:cxn modelId="{51FBFFF3-C563-4D1F-BDAB-954A70F4707E}" type="presParOf" srcId="{1A546E73-6902-4B87-91D3-7D3C7702D961}" destId="{D2C90850-4965-4CA5-A4E2-2C5375793B49}" srcOrd="0" destOrd="0" presId="urn:microsoft.com/office/officeart/2008/layout/VerticalCurvedList"/>
    <dgm:cxn modelId="{22F5BA8F-A5E6-460D-9C7D-A5EFF954A9D7}" type="presParOf" srcId="{07C67310-EDBB-41E7-AC22-CD2F2AA4550D}" destId="{6403C157-CD0E-4E54-8A99-0FD46FD039A4}" srcOrd="5" destOrd="0" presId="urn:microsoft.com/office/officeart/2008/layout/VerticalCurvedList"/>
    <dgm:cxn modelId="{29A466E7-A7CF-47C3-8B4F-AB14084DBE2B}" type="presParOf" srcId="{07C67310-EDBB-41E7-AC22-CD2F2AA4550D}" destId="{B4A6F592-94FE-4AE6-A965-12E5429D9294}" srcOrd="6" destOrd="0" presId="urn:microsoft.com/office/officeart/2008/layout/VerticalCurvedList"/>
    <dgm:cxn modelId="{86861733-F3E3-4EAE-A015-1DA9CF9BCF68}" type="presParOf" srcId="{B4A6F592-94FE-4AE6-A965-12E5429D9294}" destId="{CD11A313-AEFA-4169-A631-5FBAFC36CDAF}" srcOrd="0" destOrd="0" presId="urn:microsoft.com/office/officeart/2008/layout/VerticalCurvedList"/>
    <dgm:cxn modelId="{04C32956-DBEC-405A-AD99-C6ED8805458E}" type="presParOf" srcId="{07C67310-EDBB-41E7-AC22-CD2F2AA4550D}" destId="{B51ACEE0-2397-464B-B826-6334C2444176}" srcOrd="7" destOrd="0" presId="urn:microsoft.com/office/officeart/2008/layout/VerticalCurvedList"/>
    <dgm:cxn modelId="{96D18A8F-B11E-4F41-9E27-E3D691AF6F13}" type="presParOf" srcId="{07C67310-EDBB-41E7-AC22-CD2F2AA4550D}" destId="{EA1FCA3F-C007-48DD-A04E-4D360B811DB8}" srcOrd="8" destOrd="0" presId="urn:microsoft.com/office/officeart/2008/layout/VerticalCurvedList"/>
    <dgm:cxn modelId="{91D579D4-B9FF-420C-B005-CB8D6F280030}" type="presParOf" srcId="{EA1FCA3F-C007-48DD-A04E-4D360B811DB8}" destId="{3D820DB5-D222-4DE2-89B2-878FE3D18A22}" srcOrd="0" destOrd="0" presId="urn:microsoft.com/office/officeart/2008/layout/VerticalCurvedList"/>
    <dgm:cxn modelId="{786CA75A-71EA-48F2-BBE2-17A3BB6664AF}" type="presParOf" srcId="{07C67310-EDBB-41E7-AC22-CD2F2AA4550D}" destId="{89CFB0F3-38ED-41B6-BFD6-E5F31B2F22FB}" srcOrd="9" destOrd="0" presId="urn:microsoft.com/office/officeart/2008/layout/VerticalCurvedList"/>
    <dgm:cxn modelId="{D4AE09F4-7AE4-4944-80C6-BA214C55EFA2}" type="presParOf" srcId="{07C67310-EDBB-41E7-AC22-CD2F2AA4550D}" destId="{313D3E8B-1938-42C1-9B00-7A8307B0C656}" srcOrd="10" destOrd="0" presId="urn:microsoft.com/office/officeart/2008/layout/VerticalCurvedList"/>
    <dgm:cxn modelId="{C8629A48-CD92-4DB9-B07A-E84A0E66997F}" type="presParOf" srcId="{313D3E8B-1938-42C1-9B00-7A8307B0C656}" destId="{9071EF2C-C679-4F9E-ABF6-723AB660DBAD}"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89D1AA-0E2A-4236-872B-8A20CFAB4CD5}" type="doc">
      <dgm:prSet loTypeId="urn:microsoft.com/office/officeart/2005/8/layout/process4" loCatId="list" qsTypeId="urn:microsoft.com/office/officeart/2005/8/quickstyle/simple1" qsCatId="simple" csTypeId="urn:microsoft.com/office/officeart/2005/8/colors/colorful3" csCatId="colorful" phldr="1"/>
      <dgm:spPr/>
      <dgm:t>
        <a:bodyPr/>
        <a:lstStyle/>
        <a:p>
          <a:endParaRPr lang="en-GB"/>
        </a:p>
      </dgm:t>
    </dgm:pt>
    <dgm:pt modelId="{0B3BA8B6-7F47-421D-ABAB-E5C90C0BB412}">
      <dgm:prSet/>
      <dgm:spPr/>
      <dgm:t>
        <a:bodyPr/>
        <a:lstStyle/>
        <a:p>
          <a:r>
            <a:rPr lang="en-US" b="0" i="0" dirty="0"/>
            <a:t>Collaborate with high-tech suppliers and startups for innovative ideas </a:t>
          </a:r>
          <a:r>
            <a:rPr lang="en-GB" dirty="0"/>
            <a:t>(Kumar, Kapoor and Shah, 2024)</a:t>
          </a:r>
          <a:r>
            <a:rPr lang="en-US" b="0" i="0" dirty="0"/>
            <a:t>.</a:t>
          </a:r>
          <a:endParaRPr lang="en-GB" dirty="0"/>
        </a:p>
      </dgm:t>
    </dgm:pt>
    <dgm:pt modelId="{6B1564CD-FA2B-4BC5-AD76-CA55DC910993}" type="parTrans" cxnId="{1CC88779-B304-4A60-91E2-9EB8CE1B0BDB}">
      <dgm:prSet/>
      <dgm:spPr/>
      <dgm:t>
        <a:bodyPr/>
        <a:lstStyle/>
        <a:p>
          <a:endParaRPr lang="en-GB"/>
        </a:p>
      </dgm:t>
    </dgm:pt>
    <dgm:pt modelId="{4CACB13A-2A2A-4BEA-AA14-9BC7FD500440}" type="sibTrans" cxnId="{1CC88779-B304-4A60-91E2-9EB8CE1B0BDB}">
      <dgm:prSet/>
      <dgm:spPr/>
      <dgm:t>
        <a:bodyPr/>
        <a:lstStyle/>
        <a:p>
          <a:endParaRPr lang="en-GB"/>
        </a:p>
      </dgm:t>
    </dgm:pt>
    <dgm:pt modelId="{06C47B23-EA33-4C63-822B-7361C5D1C11F}">
      <dgm:prSet/>
      <dgm:spPr/>
      <dgm:t>
        <a:bodyPr/>
        <a:lstStyle/>
        <a:p>
          <a:r>
            <a:rPr lang="en-US" b="0" i="0" dirty="0"/>
            <a:t>Hire talent skilled in app development, data analytics, and machine learning </a:t>
          </a:r>
          <a:r>
            <a:rPr lang="en-GB" dirty="0"/>
            <a:t>(Cooper and Hall, 2019)</a:t>
          </a:r>
          <a:r>
            <a:rPr lang="en-US" b="0" i="0" dirty="0"/>
            <a:t>.</a:t>
          </a:r>
          <a:endParaRPr lang="en-GB" dirty="0"/>
        </a:p>
      </dgm:t>
    </dgm:pt>
    <dgm:pt modelId="{3D84E48C-3A5F-49FA-9C96-942F0868C4BB}" type="parTrans" cxnId="{9130B313-E2F1-4A51-8ECD-9A12450C3780}">
      <dgm:prSet/>
      <dgm:spPr/>
      <dgm:t>
        <a:bodyPr/>
        <a:lstStyle/>
        <a:p>
          <a:endParaRPr lang="en-GB"/>
        </a:p>
      </dgm:t>
    </dgm:pt>
    <dgm:pt modelId="{AEDE43F2-BEFF-4C75-A23E-A0B5AA4CCD65}" type="sibTrans" cxnId="{9130B313-E2F1-4A51-8ECD-9A12450C3780}">
      <dgm:prSet/>
      <dgm:spPr/>
      <dgm:t>
        <a:bodyPr/>
        <a:lstStyle/>
        <a:p>
          <a:endParaRPr lang="en-GB"/>
        </a:p>
      </dgm:t>
    </dgm:pt>
    <dgm:pt modelId="{44F7FC84-0A06-4920-B171-21F0D76BC162}">
      <dgm:prSet/>
      <dgm:spPr/>
      <dgm:t>
        <a:bodyPr/>
        <a:lstStyle/>
        <a:p>
          <a:r>
            <a:rPr lang="en-US" b="0" i="0" dirty="0"/>
            <a:t>Educate guests on technology use for seamless operations and enhanced experiences </a:t>
          </a:r>
          <a:r>
            <a:rPr lang="en-GB" dirty="0"/>
            <a:t>(</a:t>
          </a:r>
          <a:r>
            <a:rPr lang="en-GB" dirty="0" err="1"/>
            <a:t>Conrady</a:t>
          </a:r>
          <a:r>
            <a:rPr lang="en-GB" dirty="0"/>
            <a:t> and Buck, 2012)</a:t>
          </a:r>
          <a:r>
            <a:rPr lang="en-US" b="0" i="0" dirty="0"/>
            <a:t>.</a:t>
          </a:r>
          <a:endParaRPr lang="en-GB" dirty="0"/>
        </a:p>
      </dgm:t>
    </dgm:pt>
    <dgm:pt modelId="{0BD4E208-DAA7-49A7-B2A0-1115DDF5C969}" type="parTrans" cxnId="{5F4271C8-6EB4-48B2-B9E9-D4561B84AA89}">
      <dgm:prSet/>
      <dgm:spPr/>
      <dgm:t>
        <a:bodyPr/>
        <a:lstStyle/>
        <a:p>
          <a:endParaRPr lang="en-GB"/>
        </a:p>
      </dgm:t>
    </dgm:pt>
    <dgm:pt modelId="{8222F241-0D55-48EA-BCFC-2F7066169AD3}" type="sibTrans" cxnId="{5F4271C8-6EB4-48B2-B9E9-D4561B84AA89}">
      <dgm:prSet/>
      <dgm:spPr/>
      <dgm:t>
        <a:bodyPr/>
        <a:lstStyle/>
        <a:p>
          <a:endParaRPr lang="en-GB"/>
        </a:p>
      </dgm:t>
    </dgm:pt>
    <dgm:pt modelId="{84B38B9C-B0CE-4F5E-A1AC-5CD9C419CE55}">
      <dgm:prSet/>
      <dgm:spPr/>
      <dgm:t>
        <a:bodyPr/>
        <a:lstStyle/>
        <a:p>
          <a:r>
            <a:rPr lang="en-US" b="0" i="0" dirty="0"/>
            <a:t>Invest in time-saving, personalized technologies to lead future hospitality </a:t>
          </a:r>
          <a:r>
            <a:rPr lang="en-GB" dirty="0"/>
            <a:t>(</a:t>
          </a:r>
          <a:r>
            <a:rPr lang="en-GB" dirty="0" err="1"/>
            <a:t>Bichler</a:t>
          </a:r>
          <a:r>
            <a:rPr lang="en-GB" dirty="0"/>
            <a:t> et al., 2022)</a:t>
          </a:r>
          <a:r>
            <a:rPr lang="en-US" b="0" i="0" dirty="0"/>
            <a:t>.</a:t>
          </a:r>
          <a:endParaRPr lang="en-GB" dirty="0"/>
        </a:p>
      </dgm:t>
    </dgm:pt>
    <dgm:pt modelId="{A8183895-46D8-416A-9D14-89BF8F1C9A22}" type="parTrans" cxnId="{89C28CAF-7F51-41F3-9160-35DE25381970}">
      <dgm:prSet/>
      <dgm:spPr/>
      <dgm:t>
        <a:bodyPr/>
        <a:lstStyle/>
        <a:p>
          <a:endParaRPr lang="en-GB"/>
        </a:p>
      </dgm:t>
    </dgm:pt>
    <dgm:pt modelId="{6E570C5E-556F-45A6-ADBC-226A070F8F90}" type="sibTrans" cxnId="{89C28CAF-7F51-41F3-9160-35DE25381970}">
      <dgm:prSet/>
      <dgm:spPr/>
      <dgm:t>
        <a:bodyPr/>
        <a:lstStyle/>
        <a:p>
          <a:endParaRPr lang="en-GB"/>
        </a:p>
      </dgm:t>
    </dgm:pt>
    <dgm:pt modelId="{8BC334A8-9061-4CCC-A963-FB4912A679C2}" type="pres">
      <dgm:prSet presAssocID="{BA89D1AA-0E2A-4236-872B-8A20CFAB4CD5}" presName="Name0" presStyleCnt="0">
        <dgm:presLayoutVars>
          <dgm:dir/>
          <dgm:animLvl val="lvl"/>
          <dgm:resizeHandles val="exact"/>
        </dgm:presLayoutVars>
      </dgm:prSet>
      <dgm:spPr/>
    </dgm:pt>
    <dgm:pt modelId="{3E18D286-97FF-450E-BDC1-7030E8600014}" type="pres">
      <dgm:prSet presAssocID="{84B38B9C-B0CE-4F5E-A1AC-5CD9C419CE55}" presName="boxAndChildren" presStyleCnt="0"/>
      <dgm:spPr/>
    </dgm:pt>
    <dgm:pt modelId="{2D3A1E9A-8A99-4800-A90D-ADEC108D1C10}" type="pres">
      <dgm:prSet presAssocID="{84B38B9C-B0CE-4F5E-A1AC-5CD9C419CE55}" presName="parentTextBox" presStyleLbl="node1" presStyleIdx="0" presStyleCnt="4"/>
      <dgm:spPr/>
    </dgm:pt>
    <dgm:pt modelId="{C6C85874-A49F-48C4-9EBC-06026A46E22F}" type="pres">
      <dgm:prSet presAssocID="{8222F241-0D55-48EA-BCFC-2F7066169AD3}" presName="sp" presStyleCnt="0"/>
      <dgm:spPr/>
    </dgm:pt>
    <dgm:pt modelId="{8CCF041F-1FCE-47F6-877B-D695CBF13182}" type="pres">
      <dgm:prSet presAssocID="{44F7FC84-0A06-4920-B171-21F0D76BC162}" presName="arrowAndChildren" presStyleCnt="0"/>
      <dgm:spPr/>
    </dgm:pt>
    <dgm:pt modelId="{7D035999-6C6A-4085-9973-E811D814808D}" type="pres">
      <dgm:prSet presAssocID="{44F7FC84-0A06-4920-B171-21F0D76BC162}" presName="parentTextArrow" presStyleLbl="node1" presStyleIdx="1" presStyleCnt="4"/>
      <dgm:spPr/>
    </dgm:pt>
    <dgm:pt modelId="{0BE70AAE-B3D1-4685-A6DB-C352543D5909}" type="pres">
      <dgm:prSet presAssocID="{AEDE43F2-BEFF-4C75-A23E-A0B5AA4CCD65}" presName="sp" presStyleCnt="0"/>
      <dgm:spPr/>
    </dgm:pt>
    <dgm:pt modelId="{C76899B0-62D5-4F9E-A554-7021D8741E9D}" type="pres">
      <dgm:prSet presAssocID="{06C47B23-EA33-4C63-822B-7361C5D1C11F}" presName="arrowAndChildren" presStyleCnt="0"/>
      <dgm:spPr/>
    </dgm:pt>
    <dgm:pt modelId="{1C7E1811-85CB-4357-A10C-8D5EED78F85C}" type="pres">
      <dgm:prSet presAssocID="{06C47B23-EA33-4C63-822B-7361C5D1C11F}" presName="parentTextArrow" presStyleLbl="node1" presStyleIdx="2" presStyleCnt="4"/>
      <dgm:spPr/>
    </dgm:pt>
    <dgm:pt modelId="{84C4BBF4-6393-41D6-8E92-634D95D8BC9C}" type="pres">
      <dgm:prSet presAssocID="{4CACB13A-2A2A-4BEA-AA14-9BC7FD500440}" presName="sp" presStyleCnt="0"/>
      <dgm:spPr/>
    </dgm:pt>
    <dgm:pt modelId="{36FDD415-AF23-4522-99E0-F1DC5420EE58}" type="pres">
      <dgm:prSet presAssocID="{0B3BA8B6-7F47-421D-ABAB-E5C90C0BB412}" presName="arrowAndChildren" presStyleCnt="0"/>
      <dgm:spPr/>
    </dgm:pt>
    <dgm:pt modelId="{F8CFEA5E-0A13-4E44-9B10-A18F5A6ACBCF}" type="pres">
      <dgm:prSet presAssocID="{0B3BA8B6-7F47-421D-ABAB-E5C90C0BB412}" presName="parentTextArrow" presStyleLbl="node1" presStyleIdx="3" presStyleCnt="4"/>
      <dgm:spPr/>
    </dgm:pt>
  </dgm:ptLst>
  <dgm:cxnLst>
    <dgm:cxn modelId="{9130B313-E2F1-4A51-8ECD-9A12450C3780}" srcId="{BA89D1AA-0E2A-4236-872B-8A20CFAB4CD5}" destId="{06C47B23-EA33-4C63-822B-7361C5D1C11F}" srcOrd="1" destOrd="0" parTransId="{3D84E48C-3A5F-49FA-9C96-942F0868C4BB}" sibTransId="{AEDE43F2-BEFF-4C75-A23E-A0B5AA4CCD65}"/>
    <dgm:cxn modelId="{A04BFF53-468A-4650-A3A1-55A0B2F00A53}" type="presOf" srcId="{06C47B23-EA33-4C63-822B-7361C5D1C11F}" destId="{1C7E1811-85CB-4357-A10C-8D5EED78F85C}" srcOrd="0" destOrd="0" presId="urn:microsoft.com/office/officeart/2005/8/layout/process4"/>
    <dgm:cxn modelId="{1CC88779-B304-4A60-91E2-9EB8CE1B0BDB}" srcId="{BA89D1AA-0E2A-4236-872B-8A20CFAB4CD5}" destId="{0B3BA8B6-7F47-421D-ABAB-E5C90C0BB412}" srcOrd="0" destOrd="0" parTransId="{6B1564CD-FA2B-4BC5-AD76-CA55DC910993}" sibTransId="{4CACB13A-2A2A-4BEA-AA14-9BC7FD500440}"/>
    <dgm:cxn modelId="{96E37394-DFC8-4626-894B-9113A8082FD1}" type="presOf" srcId="{0B3BA8B6-7F47-421D-ABAB-E5C90C0BB412}" destId="{F8CFEA5E-0A13-4E44-9B10-A18F5A6ACBCF}" srcOrd="0" destOrd="0" presId="urn:microsoft.com/office/officeart/2005/8/layout/process4"/>
    <dgm:cxn modelId="{394AE5A2-5093-4D79-9CAD-AEC88D395305}" type="presOf" srcId="{BA89D1AA-0E2A-4236-872B-8A20CFAB4CD5}" destId="{8BC334A8-9061-4CCC-A963-FB4912A679C2}" srcOrd="0" destOrd="0" presId="urn:microsoft.com/office/officeart/2005/8/layout/process4"/>
    <dgm:cxn modelId="{89C28CAF-7F51-41F3-9160-35DE25381970}" srcId="{BA89D1AA-0E2A-4236-872B-8A20CFAB4CD5}" destId="{84B38B9C-B0CE-4F5E-A1AC-5CD9C419CE55}" srcOrd="3" destOrd="0" parTransId="{A8183895-46D8-416A-9D14-89BF8F1C9A22}" sibTransId="{6E570C5E-556F-45A6-ADBC-226A070F8F90}"/>
    <dgm:cxn modelId="{01054ABF-2258-4108-95D7-C6B4CDD4B197}" type="presOf" srcId="{84B38B9C-B0CE-4F5E-A1AC-5CD9C419CE55}" destId="{2D3A1E9A-8A99-4800-A90D-ADEC108D1C10}" srcOrd="0" destOrd="0" presId="urn:microsoft.com/office/officeart/2005/8/layout/process4"/>
    <dgm:cxn modelId="{67DFB8C6-DF14-43D8-803D-C9059E368FAC}" type="presOf" srcId="{44F7FC84-0A06-4920-B171-21F0D76BC162}" destId="{7D035999-6C6A-4085-9973-E811D814808D}" srcOrd="0" destOrd="0" presId="urn:microsoft.com/office/officeart/2005/8/layout/process4"/>
    <dgm:cxn modelId="{5F4271C8-6EB4-48B2-B9E9-D4561B84AA89}" srcId="{BA89D1AA-0E2A-4236-872B-8A20CFAB4CD5}" destId="{44F7FC84-0A06-4920-B171-21F0D76BC162}" srcOrd="2" destOrd="0" parTransId="{0BD4E208-DAA7-49A7-B2A0-1115DDF5C969}" sibTransId="{8222F241-0D55-48EA-BCFC-2F7066169AD3}"/>
    <dgm:cxn modelId="{E98C8D5C-CBA6-438F-8B1F-925CCB47F41C}" type="presParOf" srcId="{8BC334A8-9061-4CCC-A963-FB4912A679C2}" destId="{3E18D286-97FF-450E-BDC1-7030E8600014}" srcOrd="0" destOrd="0" presId="urn:microsoft.com/office/officeart/2005/8/layout/process4"/>
    <dgm:cxn modelId="{7E431203-FDF5-4B6A-AA3B-30ED915B9206}" type="presParOf" srcId="{3E18D286-97FF-450E-BDC1-7030E8600014}" destId="{2D3A1E9A-8A99-4800-A90D-ADEC108D1C10}" srcOrd="0" destOrd="0" presId="urn:microsoft.com/office/officeart/2005/8/layout/process4"/>
    <dgm:cxn modelId="{BD34AAC9-5C50-4D20-8701-703834A26197}" type="presParOf" srcId="{8BC334A8-9061-4CCC-A963-FB4912A679C2}" destId="{C6C85874-A49F-48C4-9EBC-06026A46E22F}" srcOrd="1" destOrd="0" presId="urn:microsoft.com/office/officeart/2005/8/layout/process4"/>
    <dgm:cxn modelId="{D1020E60-E636-4642-A37F-52A4BD2411D0}" type="presParOf" srcId="{8BC334A8-9061-4CCC-A963-FB4912A679C2}" destId="{8CCF041F-1FCE-47F6-877B-D695CBF13182}" srcOrd="2" destOrd="0" presId="urn:microsoft.com/office/officeart/2005/8/layout/process4"/>
    <dgm:cxn modelId="{BBCC4F01-45BB-47D6-9217-F90339FEE6F9}" type="presParOf" srcId="{8CCF041F-1FCE-47F6-877B-D695CBF13182}" destId="{7D035999-6C6A-4085-9973-E811D814808D}" srcOrd="0" destOrd="0" presId="urn:microsoft.com/office/officeart/2005/8/layout/process4"/>
    <dgm:cxn modelId="{E2E034F3-FC02-4296-8054-1F56C29F8906}" type="presParOf" srcId="{8BC334A8-9061-4CCC-A963-FB4912A679C2}" destId="{0BE70AAE-B3D1-4685-A6DB-C352543D5909}" srcOrd="3" destOrd="0" presId="urn:microsoft.com/office/officeart/2005/8/layout/process4"/>
    <dgm:cxn modelId="{0830C69D-B049-4204-9AF5-BF5E096B029D}" type="presParOf" srcId="{8BC334A8-9061-4CCC-A963-FB4912A679C2}" destId="{C76899B0-62D5-4F9E-A554-7021D8741E9D}" srcOrd="4" destOrd="0" presId="urn:microsoft.com/office/officeart/2005/8/layout/process4"/>
    <dgm:cxn modelId="{E2F28116-304A-4058-939F-F135C4DFA20D}" type="presParOf" srcId="{C76899B0-62D5-4F9E-A554-7021D8741E9D}" destId="{1C7E1811-85CB-4357-A10C-8D5EED78F85C}" srcOrd="0" destOrd="0" presId="urn:microsoft.com/office/officeart/2005/8/layout/process4"/>
    <dgm:cxn modelId="{9A396D6D-E4CB-43D9-96B5-9748ADE3F4FB}" type="presParOf" srcId="{8BC334A8-9061-4CCC-A963-FB4912A679C2}" destId="{84C4BBF4-6393-41D6-8E92-634D95D8BC9C}" srcOrd="5" destOrd="0" presId="urn:microsoft.com/office/officeart/2005/8/layout/process4"/>
    <dgm:cxn modelId="{42957124-3966-440D-973B-88981D5A9435}" type="presParOf" srcId="{8BC334A8-9061-4CCC-A963-FB4912A679C2}" destId="{36FDD415-AF23-4522-99E0-F1DC5420EE58}" srcOrd="6" destOrd="0" presId="urn:microsoft.com/office/officeart/2005/8/layout/process4"/>
    <dgm:cxn modelId="{158E2F72-8B31-4B6B-BF30-A2159CC4B83F}" type="presParOf" srcId="{36FDD415-AF23-4522-99E0-F1DC5420EE58}" destId="{F8CFEA5E-0A13-4E44-9B10-A18F5A6ACB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F1F201-A961-4437-AED1-D62EE10B39EF}"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4474E36-0857-4F53-9C31-A737461E326E}">
      <dgm:prSet custT="1"/>
      <dgm:spPr/>
      <dgm:t>
        <a:bodyPr/>
        <a:lstStyle/>
        <a:p>
          <a:r>
            <a:rPr lang="en-US" sz="1200" dirty="0"/>
            <a:t>Hospitality evolving with apps and personalization tech.</a:t>
          </a:r>
          <a:endParaRPr lang="en-GB" sz="1200" dirty="0"/>
        </a:p>
      </dgm:t>
    </dgm:pt>
    <dgm:pt modelId="{D8AC795D-BCAE-41C8-AFC6-1D208471A046}" type="parTrans" cxnId="{CAA62108-B5A1-4F11-9D52-B02EA77F2AAF}">
      <dgm:prSet/>
      <dgm:spPr/>
      <dgm:t>
        <a:bodyPr/>
        <a:lstStyle/>
        <a:p>
          <a:endParaRPr lang="en-GB"/>
        </a:p>
      </dgm:t>
    </dgm:pt>
    <dgm:pt modelId="{F9EBA576-4066-4787-A5AF-96C61EDB06F6}" type="sibTrans" cxnId="{CAA62108-B5A1-4F11-9D52-B02EA77F2AAF}">
      <dgm:prSet/>
      <dgm:spPr/>
      <dgm:t>
        <a:bodyPr/>
        <a:lstStyle/>
        <a:p>
          <a:endParaRPr lang="en-GB"/>
        </a:p>
      </dgm:t>
    </dgm:pt>
    <dgm:pt modelId="{BBCF60AE-3887-42E4-96BD-463859E930CA}">
      <dgm:prSet custT="1"/>
      <dgm:spPr/>
      <dgm:t>
        <a:bodyPr/>
        <a:lstStyle/>
        <a:p>
          <a:r>
            <a:rPr lang="en-US" sz="1200" dirty="0"/>
            <a:t>Enhances guest experiences, streamlines operations, boosts profits.</a:t>
          </a:r>
          <a:endParaRPr lang="en-GB" sz="1200" dirty="0"/>
        </a:p>
      </dgm:t>
    </dgm:pt>
    <dgm:pt modelId="{3288BCA6-090C-4F54-B45C-A127DD23A0DF}" type="parTrans" cxnId="{9160D92A-BC1F-44EC-BF85-F665A3E4EF40}">
      <dgm:prSet/>
      <dgm:spPr/>
      <dgm:t>
        <a:bodyPr/>
        <a:lstStyle/>
        <a:p>
          <a:endParaRPr lang="en-GB"/>
        </a:p>
      </dgm:t>
    </dgm:pt>
    <dgm:pt modelId="{EFBA1BE9-D7E2-4B83-ABE2-25DAA555A721}" type="sibTrans" cxnId="{9160D92A-BC1F-44EC-BF85-F665A3E4EF40}">
      <dgm:prSet/>
      <dgm:spPr/>
      <dgm:t>
        <a:bodyPr/>
        <a:lstStyle/>
        <a:p>
          <a:endParaRPr lang="en-GB"/>
        </a:p>
      </dgm:t>
    </dgm:pt>
    <dgm:pt modelId="{8712AC26-CCD4-4CD9-AB56-E9BD3E8CB3EA}">
      <dgm:prSet custT="1"/>
      <dgm:spPr/>
      <dgm:t>
        <a:bodyPr/>
        <a:lstStyle/>
        <a:p>
          <a:r>
            <a:rPr lang="en-US" sz="1200"/>
            <a:t>Balance convenience, personalization, prioritize privacy, security.</a:t>
          </a:r>
          <a:endParaRPr lang="en-GB" sz="1200"/>
        </a:p>
      </dgm:t>
    </dgm:pt>
    <dgm:pt modelId="{D064DE92-FE55-4F58-95C6-AC51637019FC}" type="parTrans" cxnId="{59B78ECD-8757-454D-AC96-D107348B2715}">
      <dgm:prSet/>
      <dgm:spPr/>
      <dgm:t>
        <a:bodyPr/>
        <a:lstStyle/>
        <a:p>
          <a:endParaRPr lang="en-GB"/>
        </a:p>
      </dgm:t>
    </dgm:pt>
    <dgm:pt modelId="{192EE32A-39CC-4B9B-818F-D18DEE1C210B}" type="sibTrans" cxnId="{59B78ECD-8757-454D-AC96-D107348B2715}">
      <dgm:prSet/>
      <dgm:spPr/>
      <dgm:t>
        <a:bodyPr/>
        <a:lstStyle/>
        <a:p>
          <a:endParaRPr lang="en-GB"/>
        </a:p>
      </dgm:t>
    </dgm:pt>
    <dgm:pt modelId="{BEB1FB97-A383-49EF-8A1D-B0C2BA8BA788}">
      <dgm:prSet custT="1"/>
      <dgm:spPr/>
      <dgm:t>
        <a:bodyPr/>
        <a:lstStyle/>
        <a:p>
          <a:r>
            <a:rPr lang="en-US" sz="1200"/>
            <a:t>Requires change management, innovation, commitment to quality.</a:t>
          </a:r>
          <a:endParaRPr lang="en-GB" sz="1200"/>
        </a:p>
      </dgm:t>
    </dgm:pt>
    <dgm:pt modelId="{0EDC83BC-1E38-4934-A380-C1B097D025F5}" type="parTrans" cxnId="{F8048471-EAC0-4AC9-8C01-AC8907F9B738}">
      <dgm:prSet/>
      <dgm:spPr/>
      <dgm:t>
        <a:bodyPr/>
        <a:lstStyle/>
        <a:p>
          <a:endParaRPr lang="en-GB"/>
        </a:p>
      </dgm:t>
    </dgm:pt>
    <dgm:pt modelId="{E31AB14A-AAD7-4D09-B896-168CC1DC5B4A}" type="sibTrans" cxnId="{F8048471-EAC0-4AC9-8C01-AC8907F9B738}">
      <dgm:prSet/>
      <dgm:spPr/>
      <dgm:t>
        <a:bodyPr/>
        <a:lstStyle/>
        <a:p>
          <a:endParaRPr lang="en-GB"/>
        </a:p>
      </dgm:t>
    </dgm:pt>
    <dgm:pt modelId="{1D989383-3DE4-4DD4-BDD9-A85731E198F3}">
      <dgm:prSet custT="1"/>
      <dgm:spPr/>
      <dgm:t>
        <a:bodyPr/>
        <a:lstStyle/>
        <a:p>
          <a:r>
            <a:rPr lang="en-US" sz="1200" dirty="0"/>
            <a:t>Leaders set new hospitality standards in the digital era.</a:t>
          </a:r>
          <a:endParaRPr lang="en-GB" sz="1200" dirty="0"/>
        </a:p>
      </dgm:t>
    </dgm:pt>
    <dgm:pt modelId="{F4DFBAD4-126C-44AE-B922-43B5BC839DD7}" type="parTrans" cxnId="{89612729-00C0-4A0C-9A87-F18788AF4687}">
      <dgm:prSet/>
      <dgm:spPr/>
      <dgm:t>
        <a:bodyPr/>
        <a:lstStyle/>
        <a:p>
          <a:endParaRPr lang="en-GB"/>
        </a:p>
      </dgm:t>
    </dgm:pt>
    <dgm:pt modelId="{60217FAF-45DB-4142-B7DC-DD84E1E88E37}" type="sibTrans" cxnId="{89612729-00C0-4A0C-9A87-F18788AF4687}">
      <dgm:prSet/>
      <dgm:spPr/>
      <dgm:t>
        <a:bodyPr/>
        <a:lstStyle/>
        <a:p>
          <a:endParaRPr lang="en-GB"/>
        </a:p>
      </dgm:t>
    </dgm:pt>
    <dgm:pt modelId="{3283CAB6-5A72-4743-8FB1-544FB3C54183}" type="pres">
      <dgm:prSet presAssocID="{8EF1F201-A961-4437-AED1-D62EE10B39EF}" presName="diagram" presStyleCnt="0">
        <dgm:presLayoutVars>
          <dgm:dir/>
          <dgm:resizeHandles val="exact"/>
        </dgm:presLayoutVars>
      </dgm:prSet>
      <dgm:spPr/>
    </dgm:pt>
    <dgm:pt modelId="{FBCE7B42-ED4F-4512-A93A-A8429541CBD3}" type="pres">
      <dgm:prSet presAssocID="{E4474E36-0857-4F53-9C31-A737461E326E}" presName="node" presStyleLbl="node1" presStyleIdx="0" presStyleCnt="5" custScaleY="138519">
        <dgm:presLayoutVars>
          <dgm:bulletEnabled val="1"/>
        </dgm:presLayoutVars>
      </dgm:prSet>
      <dgm:spPr/>
    </dgm:pt>
    <dgm:pt modelId="{316E33CD-AB4D-4D71-A94D-4A22C2FC0CC0}" type="pres">
      <dgm:prSet presAssocID="{F9EBA576-4066-4787-A5AF-96C61EDB06F6}" presName="sibTrans" presStyleCnt="0"/>
      <dgm:spPr/>
    </dgm:pt>
    <dgm:pt modelId="{50E883D8-6197-4810-983F-B8F922D3388A}" type="pres">
      <dgm:prSet presAssocID="{BBCF60AE-3887-42E4-96BD-463859E930CA}" presName="node" presStyleLbl="node1" presStyleIdx="1" presStyleCnt="5" custScaleY="138519">
        <dgm:presLayoutVars>
          <dgm:bulletEnabled val="1"/>
        </dgm:presLayoutVars>
      </dgm:prSet>
      <dgm:spPr/>
    </dgm:pt>
    <dgm:pt modelId="{45027CB4-9649-4A54-A56B-C0E7C4F58B78}" type="pres">
      <dgm:prSet presAssocID="{EFBA1BE9-D7E2-4B83-ABE2-25DAA555A721}" presName="sibTrans" presStyleCnt="0"/>
      <dgm:spPr/>
    </dgm:pt>
    <dgm:pt modelId="{0E8306B4-055B-4058-A17D-9750C05CB0F1}" type="pres">
      <dgm:prSet presAssocID="{8712AC26-CCD4-4CD9-AB56-E9BD3E8CB3EA}" presName="node" presStyleLbl="node1" presStyleIdx="2" presStyleCnt="5" custScaleY="138519">
        <dgm:presLayoutVars>
          <dgm:bulletEnabled val="1"/>
        </dgm:presLayoutVars>
      </dgm:prSet>
      <dgm:spPr/>
    </dgm:pt>
    <dgm:pt modelId="{414319BB-93B4-4975-BDF3-BF1F129E0CF6}" type="pres">
      <dgm:prSet presAssocID="{192EE32A-39CC-4B9B-818F-D18DEE1C210B}" presName="sibTrans" presStyleCnt="0"/>
      <dgm:spPr/>
    </dgm:pt>
    <dgm:pt modelId="{19E66884-2CF7-4A73-98F2-9E43A6B013BA}" type="pres">
      <dgm:prSet presAssocID="{BEB1FB97-A383-49EF-8A1D-B0C2BA8BA788}" presName="node" presStyleLbl="node1" presStyleIdx="3" presStyleCnt="5" custScaleY="138519">
        <dgm:presLayoutVars>
          <dgm:bulletEnabled val="1"/>
        </dgm:presLayoutVars>
      </dgm:prSet>
      <dgm:spPr/>
    </dgm:pt>
    <dgm:pt modelId="{86375A66-C06D-47DF-9E6F-8A6220B8BADD}" type="pres">
      <dgm:prSet presAssocID="{E31AB14A-AAD7-4D09-B896-168CC1DC5B4A}" presName="sibTrans" presStyleCnt="0"/>
      <dgm:spPr/>
    </dgm:pt>
    <dgm:pt modelId="{97F4DF96-0321-495B-AD71-7811178868AD}" type="pres">
      <dgm:prSet presAssocID="{1D989383-3DE4-4DD4-BDD9-A85731E198F3}" presName="node" presStyleLbl="node1" presStyleIdx="4" presStyleCnt="5" custScaleY="138519">
        <dgm:presLayoutVars>
          <dgm:bulletEnabled val="1"/>
        </dgm:presLayoutVars>
      </dgm:prSet>
      <dgm:spPr/>
    </dgm:pt>
  </dgm:ptLst>
  <dgm:cxnLst>
    <dgm:cxn modelId="{CAA62108-B5A1-4F11-9D52-B02EA77F2AAF}" srcId="{8EF1F201-A961-4437-AED1-D62EE10B39EF}" destId="{E4474E36-0857-4F53-9C31-A737461E326E}" srcOrd="0" destOrd="0" parTransId="{D8AC795D-BCAE-41C8-AFC6-1D208471A046}" sibTransId="{F9EBA576-4066-4787-A5AF-96C61EDB06F6}"/>
    <dgm:cxn modelId="{40D28211-D827-4AD9-B783-36BE0A05D931}" type="presOf" srcId="{BBCF60AE-3887-42E4-96BD-463859E930CA}" destId="{50E883D8-6197-4810-983F-B8F922D3388A}" srcOrd="0" destOrd="0" presId="urn:microsoft.com/office/officeart/2005/8/layout/default"/>
    <dgm:cxn modelId="{89612729-00C0-4A0C-9A87-F18788AF4687}" srcId="{8EF1F201-A961-4437-AED1-D62EE10B39EF}" destId="{1D989383-3DE4-4DD4-BDD9-A85731E198F3}" srcOrd="4" destOrd="0" parTransId="{F4DFBAD4-126C-44AE-B922-43B5BC839DD7}" sibTransId="{60217FAF-45DB-4142-B7DC-DD84E1E88E37}"/>
    <dgm:cxn modelId="{9160D92A-BC1F-44EC-BF85-F665A3E4EF40}" srcId="{8EF1F201-A961-4437-AED1-D62EE10B39EF}" destId="{BBCF60AE-3887-42E4-96BD-463859E930CA}" srcOrd="1" destOrd="0" parTransId="{3288BCA6-090C-4F54-B45C-A127DD23A0DF}" sibTransId="{EFBA1BE9-D7E2-4B83-ABE2-25DAA555A721}"/>
    <dgm:cxn modelId="{FBEEAE5C-EBA7-4558-AB59-5F1033EAA847}" type="presOf" srcId="{E4474E36-0857-4F53-9C31-A737461E326E}" destId="{FBCE7B42-ED4F-4512-A93A-A8429541CBD3}" srcOrd="0" destOrd="0" presId="urn:microsoft.com/office/officeart/2005/8/layout/default"/>
    <dgm:cxn modelId="{A43A4466-3A35-4E0B-9110-0F892A4B70F6}" type="presOf" srcId="{8EF1F201-A961-4437-AED1-D62EE10B39EF}" destId="{3283CAB6-5A72-4743-8FB1-544FB3C54183}" srcOrd="0" destOrd="0" presId="urn:microsoft.com/office/officeart/2005/8/layout/default"/>
    <dgm:cxn modelId="{F8048471-EAC0-4AC9-8C01-AC8907F9B738}" srcId="{8EF1F201-A961-4437-AED1-D62EE10B39EF}" destId="{BEB1FB97-A383-49EF-8A1D-B0C2BA8BA788}" srcOrd="3" destOrd="0" parTransId="{0EDC83BC-1E38-4934-A380-C1B097D025F5}" sibTransId="{E31AB14A-AAD7-4D09-B896-168CC1DC5B4A}"/>
    <dgm:cxn modelId="{859F7F76-D670-4F30-8CDC-BC21A3BBC057}" type="presOf" srcId="{8712AC26-CCD4-4CD9-AB56-E9BD3E8CB3EA}" destId="{0E8306B4-055B-4058-A17D-9750C05CB0F1}" srcOrd="0" destOrd="0" presId="urn:microsoft.com/office/officeart/2005/8/layout/default"/>
    <dgm:cxn modelId="{59B78ECD-8757-454D-AC96-D107348B2715}" srcId="{8EF1F201-A961-4437-AED1-D62EE10B39EF}" destId="{8712AC26-CCD4-4CD9-AB56-E9BD3E8CB3EA}" srcOrd="2" destOrd="0" parTransId="{D064DE92-FE55-4F58-95C6-AC51637019FC}" sibTransId="{192EE32A-39CC-4B9B-818F-D18DEE1C210B}"/>
    <dgm:cxn modelId="{2C5E84E3-D16A-478B-92CD-FECEDC15026A}" type="presOf" srcId="{1D989383-3DE4-4DD4-BDD9-A85731E198F3}" destId="{97F4DF96-0321-495B-AD71-7811178868AD}" srcOrd="0" destOrd="0" presId="urn:microsoft.com/office/officeart/2005/8/layout/default"/>
    <dgm:cxn modelId="{2264A9E5-9291-4589-9B47-C9ABA00841C3}" type="presOf" srcId="{BEB1FB97-A383-49EF-8A1D-B0C2BA8BA788}" destId="{19E66884-2CF7-4A73-98F2-9E43A6B013BA}" srcOrd="0" destOrd="0" presId="urn:microsoft.com/office/officeart/2005/8/layout/default"/>
    <dgm:cxn modelId="{6FBE669B-BFF3-45C0-BF05-EF93563D3DB8}" type="presParOf" srcId="{3283CAB6-5A72-4743-8FB1-544FB3C54183}" destId="{FBCE7B42-ED4F-4512-A93A-A8429541CBD3}" srcOrd="0" destOrd="0" presId="urn:microsoft.com/office/officeart/2005/8/layout/default"/>
    <dgm:cxn modelId="{147596DA-C463-413D-97FD-A9FBD9705455}" type="presParOf" srcId="{3283CAB6-5A72-4743-8FB1-544FB3C54183}" destId="{316E33CD-AB4D-4D71-A94D-4A22C2FC0CC0}" srcOrd="1" destOrd="0" presId="urn:microsoft.com/office/officeart/2005/8/layout/default"/>
    <dgm:cxn modelId="{7CB62045-B2DA-48DE-BEA4-DC4CF16FCBE3}" type="presParOf" srcId="{3283CAB6-5A72-4743-8FB1-544FB3C54183}" destId="{50E883D8-6197-4810-983F-B8F922D3388A}" srcOrd="2" destOrd="0" presId="urn:microsoft.com/office/officeart/2005/8/layout/default"/>
    <dgm:cxn modelId="{3BC5D8F6-8A1E-4BD0-AAC1-CE5F688B1178}" type="presParOf" srcId="{3283CAB6-5A72-4743-8FB1-544FB3C54183}" destId="{45027CB4-9649-4A54-A56B-C0E7C4F58B78}" srcOrd="3" destOrd="0" presId="urn:microsoft.com/office/officeart/2005/8/layout/default"/>
    <dgm:cxn modelId="{5EC63367-A1E3-4661-A31C-7125880FA611}" type="presParOf" srcId="{3283CAB6-5A72-4743-8FB1-544FB3C54183}" destId="{0E8306B4-055B-4058-A17D-9750C05CB0F1}" srcOrd="4" destOrd="0" presId="urn:microsoft.com/office/officeart/2005/8/layout/default"/>
    <dgm:cxn modelId="{06079AE8-39A8-41B8-9DA5-FFCDCE88CF22}" type="presParOf" srcId="{3283CAB6-5A72-4743-8FB1-544FB3C54183}" destId="{414319BB-93B4-4975-BDF3-BF1F129E0CF6}" srcOrd="5" destOrd="0" presId="urn:microsoft.com/office/officeart/2005/8/layout/default"/>
    <dgm:cxn modelId="{2D00C5AA-787D-44C7-9B84-36B8752E1F5B}" type="presParOf" srcId="{3283CAB6-5A72-4743-8FB1-544FB3C54183}" destId="{19E66884-2CF7-4A73-98F2-9E43A6B013BA}" srcOrd="6" destOrd="0" presId="urn:microsoft.com/office/officeart/2005/8/layout/default"/>
    <dgm:cxn modelId="{A15BEF6F-1C17-482C-ADEB-1417705D7036}" type="presParOf" srcId="{3283CAB6-5A72-4743-8FB1-544FB3C54183}" destId="{86375A66-C06D-47DF-9E6F-8A6220B8BADD}" srcOrd="7" destOrd="0" presId="urn:microsoft.com/office/officeart/2005/8/layout/default"/>
    <dgm:cxn modelId="{F67326F0-64CA-4377-9D08-29CBC098C806}" type="presParOf" srcId="{3283CAB6-5A72-4743-8FB1-544FB3C54183}" destId="{97F4DF96-0321-495B-AD71-7811178868AD}"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56310-F847-4234-9DF2-104CE6BF3D35}">
      <dsp:nvSpPr>
        <dsp:cNvPr id="0" name=""/>
        <dsp:cNvSpPr/>
      </dsp:nvSpPr>
      <dsp:spPr>
        <a:xfrm>
          <a:off x="797655" y="3492"/>
          <a:ext cx="5408589" cy="769570"/>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Rapid transformation in the hotel and hospitality industry due to technology adaptation </a:t>
          </a:r>
          <a:r>
            <a:rPr lang="en-GB" sz="1500" kern="1200" dirty="0"/>
            <a:t>(Ford and Sturman, 2020)</a:t>
          </a:r>
          <a:r>
            <a:rPr lang="en-US" sz="1500" kern="1200" dirty="0"/>
            <a:t>.</a:t>
          </a:r>
          <a:endParaRPr lang="en-GB" sz="1500" kern="1200" dirty="0"/>
        </a:p>
      </dsp:txBody>
      <dsp:txXfrm>
        <a:off x="820195" y="26032"/>
        <a:ext cx="5363509" cy="724490"/>
      </dsp:txXfrm>
    </dsp:sp>
    <dsp:sp modelId="{A7375F83-2795-453F-8CAE-DADF378A5D18}">
      <dsp:nvSpPr>
        <dsp:cNvPr id="0" name=""/>
        <dsp:cNvSpPr/>
      </dsp:nvSpPr>
      <dsp:spPr>
        <a:xfrm>
          <a:off x="797655" y="888498"/>
          <a:ext cx="5408589" cy="769570"/>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Technology enhances guest experiences and streamlines operations.</a:t>
          </a:r>
          <a:endParaRPr lang="en-GB" sz="1500" kern="1200" dirty="0"/>
        </a:p>
      </dsp:txBody>
      <dsp:txXfrm>
        <a:off x="820195" y="911038"/>
        <a:ext cx="5363509" cy="724490"/>
      </dsp:txXfrm>
    </dsp:sp>
    <dsp:sp modelId="{9032A040-108B-48EF-A00C-DF5226A1375A}">
      <dsp:nvSpPr>
        <dsp:cNvPr id="0" name=""/>
        <dsp:cNvSpPr/>
      </dsp:nvSpPr>
      <dsp:spPr>
        <a:xfrm>
          <a:off x="797655" y="1773504"/>
          <a:ext cx="5408589" cy="769570"/>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Key drivers: personalization technology and mobile apps </a:t>
          </a:r>
          <a:r>
            <a:rPr lang="en-GB" sz="1500" kern="1200" dirty="0"/>
            <a:t>(</a:t>
          </a:r>
          <a:r>
            <a:rPr lang="en-GB" sz="1500" kern="1200" dirty="0" err="1"/>
            <a:t>Saratchandran</a:t>
          </a:r>
          <a:r>
            <a:rPr lang="en-GB" sz="1500" kern="1200" dirty="0"/>
            <a:t>, 2018)</a:t>
          </a:r>
          <a:r>
            <a:rPr lang="en-US" sz="1500" kern="1200" dirty="0"/>
            <a:t>.</a:t>
          </a:r>
          <a:endParaRPr lang="en-GB" sz="1500" kern="1200" dirty="0"/>
        </a:p>
      </dsp:txBody>
      <dsp:txXfrm>
        <a:off x="820195" y="1796044"/>
        <a:ext cx="5363509" cy="724490"/>
      </dsp:txXfrm>
    </dsp:sp>
    <dsp:sp modelId="{E67583E9-7AB9-4D65-B046-710B2FBC9D5F}">
      <dsp:nvSpPr>
        <dsp:cNvPr id="0" name=""/>
        <dsp:cNvSpPr/>
      </dsp:nvSpPr>
      <dsp:spPr>
        <a:xfrm>
          <a:off x="797655" y="2658511"/>
          <a:ext cx="5408589" cy="769570"/>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Technological advancements include seamless digital check-ins, keyless room entry, and personalized control of lighting, temperature, and entertainment </a:t>
          </a:r>
          <a:r>
            <a:rPr lang="en-GB" sz="1500" kern="1200" dirty="0"/>
            <a:t>(Ali et al., 2020)</a:t>
          </a:r>
          <a:r>
            <a:rPr lang="en-US" sz="1500" kern="1200" dirty="0"/>
            <a:t>.</a:t>
          </a:r>
          <a:endParaRPr lang="en-GB" sz="1500" kern="1200" dirty="0"/>
        </a:p>
      </dsp:txBody>
      <dsp:txXfrm>
        <a:off x="820195" y="2681051"/>
        <a:ext cx="5363509" cy="724490"/>
      </dsp:txXfrm>
    </dsp:sp>
    <dsp:sp modelId="{7A72BB3B-4C12-46A0-898E-487F18F34197}">
      <dsp:nvSpPr>
        <dsp:cNvPr id="0" name=""/>
        <dsp:cNvSpPr/>
      </dsp:nvSpPr>
      <dsp:spPr>
        <a:xfrm>
          <a:off x="797655" y="3543517"/>
          <a:ext cx="5408589" cy="769570"/>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Technologies are vital for meeting traveller expectations and gaining a competitive edge.</a:t>
          </a:r>
          <a:endParaRPr lang="en-GB" sz="1500" kern="1200"/>
        </a:p>
      </dsp:txBody>
      <dsp:txXfrm>
        <a:off x="820195" y="3566057"/>
        <a:ext cx="5363509" cy="724490"/>
      </dsp:txXfrm>
    </dsp:sp>
    <dsp:sp modelId="{2F1408A0-6A6A-43CF-A871-9B619C208928}">
      <dsp:nvSpPr>
        <dsp:cNvPr id="0" name=""/>
        <dsp:cNvSpPr/>
      </dsp:nvSpPr>
      <dsp:spPr>
        <a:xfrm>
          <a:off x="797655" y="4428523"/>
          <a:ext cx="5408589" cy="769570"/>
        </a:xfrm>
        <a:prstGeom prst="roundRect">
          <a:avLst>
            <a:gd name="adj" fmla="val 10000"/>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dirty="0"/>
            <a:t>Hotels can improve and enhance services through these technologies </a:t>
          </a:r>
          <a:r>
            <a:rPr lang="en-GB" sz="1500" kern="1200" dirty="0"/>
            <a:t>(Car and </a:t>
          </a:r>
          <a:r>
            <a:rPr lang="en-GB" sz="1500" kern="1200" dirty="0" err="1"/>
            <a:t>Stıfanıch</a:t>
          </a:r>
          <a:r>
            <a:rPr lang="en-GB" sz="1500" kern="1200" dirty="0"/>
            <a:t>, 2020)</a:t>
          </a:r>
          <a:r>
            <a:rPr lang="en-US" sz="1500" kern="1200" dirty="0"/>
            <a:t>.</a:t>
          </a:r>
          <a:endParaRPr lang="en-GB" sz="1500" kern="1200" dirty="0"/>
        </a:p>
      </dsp:txBody>
      <dsp:txXfrm>
        <a:off x="820195" y="4451063"/>
        <a:ext cx="5363509" cy="724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083F5-691E-43D0-AB58-3896BD04AF94}">
      <dsp:nvSpPr>
        <dsp:cNvPr id="0" name=""/>
        <dsp:cNvSpPr/>
      </dsp:nvSpPr>
      <dsp:spPr>
        <a:xfrm>
          <a:off x="0" y="2435"/>
          <a:ext cx="6543924" cy="0"/>
        </a:xfrm>
        <a:prstGeom prst="lin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D52490A3-C825-43C5-B130-C12EC619D920}">
      <dsp:nvSpPr>
        <dsp:cNvPr id="0" name=""/>
        <dsp:cNvSpPr/>
      </dsp:nvSpPr>
      <dsp:spPr>
        <a:xfrm>
          <a:off x="0" y="2435"/>
          <a:ext cx="6543924" cy="83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t>About 88% of </a:t>
          </a:r>
          <a:r>
            <a:rPr lang="en-US" sz="1600" kern="1200" dirty="0" err="1"/>
            <a:t>travellers</a:t>
          </a:r>
          <a:r>
            <a:rPr lang="en-US" sz="1600" kern="1200" dirty="0"/>
            <a:t> use mobile apps to search and compare vacation options before booking </a:t>
          </a:r>
          <a:r>
            <a:rPr lang="en-GB" sz="1600" kern="1200" dirty="0"/>
            <a:t>(Andreessen et al., 2024)</a:t>
          </a:r>
          <a:r>
            <a:rPr lang="en-US" sz="1600" kern="1200" dirty="0"/>
            <a:t>.</a:t>
          </a:r>
          <a:endParaRPr lang="en-GB" sz="1600" kern="1200" dirty="0"/>
        </a:p>
      </dsp:txBody>
      <dsp:txXfrm>
        <a:off x="0" y="2435"/>
        <a:ext cx="6543924" cy="830430"/>
      </dsp:txXfrm>
    </dsp:sp>
    <dsp:sp modelId="{000D5D31-5EE9-49B5-A978-2996ACF0A9EE}">
      <dsp:nvSpPr>
        <dsp:cNvPr id="0" name=""/>
        <dsp:cNvSpPr/>
      </dsp:nvSpPr>
      <dsp:spPr>
        <a:xfrm>
          <a:off x="0" y="832866"/>
          <a:ext cx="6543924" cy="0"/>
        </a:xfrm>
        <a:prstGeom prst="lin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BC7A2C93-85C4-481A-9358-9E0C44B2BC2E}">
      <dsp:nvSpPr>
        <dsp:cNvPr id="0" name=""/>
        <dsp:cNvSpPr/>
      </dsp:nvSpPr>
      <dsp:spPr>
        <a:xfrm>
          <a:off x="0" y="832866"/>
          <a:ext cx="6543924" cy="83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t>About 50% of </a:t>
          </a:r>
          <a:r>
            <a:rPr lang="en-US" sz="1600" kern="1200" dirty="0" err="1"/>
            <a:t>travellers</a:t>
          </a:r>
          <a:r>
            <a:rPr lang="en-US" sz="1600" kern="1200" dirty="0"/>
            <a:t> use mobile apps for check-in/out, indicating a desire for convenient, digital experiences </a:t>
          </a:r>
          <a:r>
            <a:rPr lang="en-GB" sz="1600" kern="1200" dirty="0"/>
            <a:t>(</a:t>
          </a:r>
          <a:r>
            <a:rPr lang="en-GB" sz="1600" kern="1200" dirty="0" err="1"/>
            <a:t>Buhalis</a:t>
          </a:r>
          <a:r>
            <a:rPr lang="en-GB" sz="1600" kern="1200" dirty="0"/>
            <a:t> et al., 2019)</a:t>
          </a:r>
          <a:r>
            <a:rPr lang="en-US" sz="1600" kern="1200" dirty="0"/>
            <a:t>.</a:t>
          </a:r>
          <a:endParaRPr lang="en-GB" sz="1600" kern="1200" dirty="0"/>
        </a:p>
      </dsp:txBody>
      <dsp:txXfrm>
        <a:off x="0" y="832866"/>
        <a:ext cx="6543924" cy="830430"/>
      </dsp:txXfrm>
    </dsp:sp>
    <dsp:sp modelId="{41631174-241A-4E78-8B28-7A8880F7A87D}">
      <dsp:nvSpPr>
        <dsp:cNvPr id="0" name=""/>
        <dsp:cNvSpPr/>
      </dsp:nvSpPr>
      <dsp:spPr>
        <a:xfrm>
          <a:off x="0" y="1663296"/>
          <a:ext cx="6543924" cy="0"/>
        </a:xfrm>
        <a:prstGeom prst="lin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4DAEE05A-9A40-4DEC-A11E-C5812FA9B5E9}">
      <dsp:nvSpPr>
        <dsp:cNvPr id="0" name=""/>
        <dsp:cNvSpPr/>
      </dsp:nvSpPr>
      <dsp:spPr>
        <a:xfrm>
          <a:off x="0" y="1663296"/>
          <a:ext cx="6543924" cy="83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t>Personalization technology allows customization of in-room temperature, entertainment, and food/beverage options (</a:t>
          </a:r>
          <a:r>
            <a:rPr lang="en-GB" sz="1600" kern="1200" dirty="0"/>
            <a:t>Chen, 2023)</a:t>
          </a:r>
          <a:r>
            <a:rPr lang="en-US" sz="1600" kern="1200" dirty="0"/>
            <a:t>.</a:t>
          </a:r>
          <a:endParaRPr lang="en-GB" sz="1600" kern="1200" dirty="0"/>
        </a:p>
      </dsp:txBody>
      <dsp:txXfrm>
        <a:off x="0" y="1663296"/>
        <a:ext cx="6543924" cy="830430"/>
      </dsp:txXfrm>
    </dsp:sp>
    <dsp:sp modelId="{64214E37-EB12-4816-B111-1DA88E60C912}">
      <dsp:nvSpPr>
        <dsp:cNvPr id="0" name=""/>
        <dsp:cNvSpPr/>
      </dsp:nvSpPr>
      <dsp:spPr>
        <a:xfrm>
          <a:off x="0" y="2493727"/>
          <a:ext cx="6543924" cy="0"/>
        </a:xfrm>
        <a:prstGeom prst="lin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6D98DD3A-08CF-448C-A447-EFCB7FDA4308}">
      <dsp:nvSpPr>
        <dsp:cNvPr id="0" name=""/>
        <dsp:cNvSpPr/>
      </dsp:nvSpPr>
      <dsp:spPr>
        <a:xfrm>
          <a:off x="0" y="2493727"/>
          <a:ext cx="6543924" cy="83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t>Research by </a:t>
          </a:r>
          <a:r>
            <a:rPr lang="en-GB" sz="1600" kern="1200" dirty="0"/>
            <a:t>Alemar (2023) </a:t>
          </a:r>
          <a:r>
            <a:rPr lang="en-US" sz="1600" kern="1200" dirty="0"/>
            <a:t>found that personalization technologies increase guest satisfaction scores by 59%.</a:t>
          </a:r>
          <a:endParaRPr lang="en-GB" sz="1600" kern="1200" dirty="0"/>
        </a:p>
      </dsp:txBody>
      <dsp:txXfrm>
        <a:off x="0" y="2493727"/>
        <a:ext cx="6543924" cy="830430"/>
      </dsp:txXfrm>
    </dsp:sp>
    <dsp:sp modelId="{D9D0C0A6-250F-4082-B681-FE1E84B96B58}">
      <dsp:nvSpPr>
        <dsp:cNvPr id="0" name=""/>
        <dsp:cNvSpPr/>
      </dsp:nvSpPr>
      <dsp:spPr>
        <a:xfrm>
          <a:off x="0" y="3324158"/>
          <a:ext cx="6543924" cy="0"/>
        </a:xfrm>
        <a:prstGeom prst="lin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BAF762AA-8680-4F53-9C2C-E8B96136F31A}">
      <dsp:nvSpPr>
        <dsp:cNvPr id="0" name=""/>
        <dsp:cNvSpPr/>
      </dsp:nvSpPr>
      <dsp:spPr>
        <a:xfrm>
          <a:off x="0" y="3324158"/>
          <a:ext cx="6543924" cy="83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t>Mobile apps and personalization technologies enhance customer satisfaction and have financial benefits (</a:t>
          </a:r>
          <a:r>
            <a:rPr lang="en-GB" sz="1600" kern="1200" dirty="0" err="1"/>
            <a:t>Grotte</a:t>
          </a:r>
          <a:r>
            <a:rPr lang="en-GB" sz="1600" kern="1200" dirty="0"/>
            <a:t>, 2018)</a:t>
          </a:r>
          <a:r>
            <a:rPr lang="en-US" sz="1600" kern="1200" dirty="0"/>
            <a:t>.</a:t>
          </a:r>
          <a:endParaRPr lang="en-GB" sz="1600" kern="1200" dirty="0"/>
        </a:p>
      </dsp:txBody>
      <dsp:txXfrm>
        <a:off x="0" y="3324158"/>
        <a:ext cx="6543924" cy="830430"/>
      </dsp:txXfrm>
    </dsp:sp>
    <dsp:sp modelId="{7E49F9FA-8CC4-45E6-8D29-D8042160AFEF}">
      <dsp:nvSpPr>
        <dsp:cNvPr id="0" name=""/>
        <dsp:cNvSpPr/>
      </dsp:nvSpPr>
      <dsp:spPr>
        <a:xfrm>
          <a:off x="0" y="4154588"/>
          <a:ext cx="6543924" cy="0"/>
        </a:xfrm>
        <a:prstGeom prst="line">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9E5F01AF-7BE7-4DE8-94F7-EB2B224F5C34}">
      <dsp:nvSpPr>
        <dsp:cNvPr id="0" name=""/>
        <dsp:cNvSpPr/>
      </dsp:nvSpPr>
      <dsp:spPr>
        <a:xfrm>
          <a:off x="0" y="4154588"/>
          <a:ext cx="6543924" cy="83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t>Atlantis Resorts gained $2 million in revenue and 34% booking growth in one year through mobile apps </a:t>
          </a:r>
          <a:r>
            <a:rPr lang="en-GB" sz="1600" kern="1200" dirty="0"/>
            <a:t>(Atlantis, 2024)</a:t>
          </a:r>
          <a:r>
            <a:rPr lang="en-US" sz="1600" kern="1200" dirty="0"/>
            <a:t>.</a:t>
          </a:r>
          <a:endParaRPr lang="en-GB" sz="1600" kern="1200" dirty="0"/>
        </a:p>
      </dsp:txBody>
      <dsp:txXfrm>
        <a:off x="0" y="4154588"/>
        <a:ext cx="6543924" cy="830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CF414-11DF-4419-9431-D2B5FD0D991C}">
      <dsp:nvSpPr>
        <dsp:cNvPr id="0" name=""/>
        <dsp:cNvSpPr/>
      </dsp:nvSpPr>
      <dsp:spPr>
        <a:xfrm>
          <a:off x="2200" y="741"/>
          <a:ext cx="3434716" cy="191360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i="0" kern="1200"/>
            <a:t>Political Factors</a:t>
          </a:r>
          <a:r>
            <a:rPr lang="en-US" sz="2200" b="0" i="0" kern="1200"/>
            <a:t>:</a:t>
          </a:r>
          <a:endParaRPr lang="en-GB" sz="2200" kern="1200"/>
        </a:p>
      </dsp:txBody>
      <dsp:txXfrm>
        <a:off x="58248" y="56789"/>
        <a:ext cx="3322620" cy="1801512"/>
      </dsp:txXfrm>
    </dsp:sp>
    <dsp:sp modelId="{FEDEBA88-7158-44C0-9B70-76BAC430C250}">
      <dsp:nvSpPr>
        <dsp:cNvPr id="0" name=""/>
        <dsp:cNvSpPr/>
      </dsp:nvSpPr>
      <dsp:spPr>
        <a:xfrm>
          <a:off x="2200" y="2113471"/>
          <a:ext cx="1648136" cy="191360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Governments promote technology adoption in hotels through incentives and programs </a:t>
          </a:r>
          <a:r>
            <a:rPr lang="en-GB" sz="1400" kern="1200" dirty="0"/>
            <a:t>(Ford and Sturman, 2020)</a:t>
          </a:r>
          <a:r>
            <a:rPr lang="en-US" sz="1400" b="0" i="0" kern="1200" dirty="0"/>
            <a:t>.</a:t>
          </a:r>
          <a:endParaRPr lang="en-GB" sz="1400" kern="1200" dirty="0"/>
        </a:p>
      </dsp:txBody>
      <dsp:txXfrm>
        <a:off x="50472" y="2161743"/>
        <a:ext cx="1551592" cy="1817064"/>
      </dsp:txXfrm>
    </dsp:sp>
    <dsp:sp modelId="{81E56A67-004D-4893-A22C-DAE3C5F04B55}">
      <dsp:nvSpPr>
        <dsp:cNvPr id="0" name=""/>
        <dsp:cNvSpPr/>
      </dsp:nvSpPr>
      <dsp:spPr>
        <a:xfrm>
          <a:off x="1788780" y="2113471"/>
          <a:ext cx="1648136" cy="191360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Regulations like GDPR pose challenges in leveraging guest information for personalization </a:t>
          </a:r>
          <a:r>
            <a:rPr lang="en-GB" sz="1400" kern="1200" dirty="0"/>
            <a:t>(Gal and Aviv, 2020)</a:t>
          </a:r>
          <a:r>
            <a:rPr lang="en-US" sz="1400" b="0" i="0" kern="1200" dirty="0"/>
            <a:t>.</a:t>
          </a:r>
          <a:endParaRPr lang="en-GB" sz="1300" kern="1200" dirty="0"/>
        </a:p>
      </dsp:txBody>
      <dsp:txXfrm>
        <a:off x="1837052" y="2161743"/>
        <a:ext cx="1551592" cy="1817064"/>
      </dsp:txXfrm>
    </dsp:sp>
    <dsp:sp modelId="{DCE0BA40-7E14-4B0F-8CEB-E7E0FB2E0134}">
      <dsp:nvSpPr>
        <dsp:cNvPr id="0" name=""/>
        <dsp:cNvSpPr/>
      </dsp:nvSpPr>
      <dsp:spPr>
        <a:xfrm>
          <a:off x="3713803" y="741"/>
          <a:ext cx="1648136" cy="191360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i="0" kern="1200" dirty="0"/>
            <a:t>Economic Factors</a:t>
          </a:r>
          <a:r>
            <a:rPr lang="en-US" sz="2200" b="0" i="0" kern="1200" dirty="0"/>
            <a:t>:</a:t>
          </a:r>
          <a:endParaRPr lang="en-GB" sz="2200" kern="1200" dirty="0"/>
        </a:p>
      </dsp:txBody>
      <dsp:txXfrm>
        <a:off x="3762075" y="49013"/>
        <a:ext cx="1551592" cy="1817064"/>
      </dsp:txXfrm>
    </dsp:sp>
    <dsp:sp modelId="{F3E335D1-BE01-4B30-84FE-CEE9C2D5E714}">
      <dsp:nvSpPr>
        <dsp:cNvPr id="0" name=""/>
        <dsp:cNvSpPr/>
      </dsp:nvSpPr>
      <dsp:spPr>
        <a:xfrm>
          <a:off x="3713803" y="2113471"/>
          <a:ext cx="1648136" cy="191360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Technology investments are made during economic prosperity but may be delayed during recessions </a:t>
          </a:r>
          <a:r>
            <a:rPr lang="en-GB" sz="1400" kern="1200" dirty="0"/>
            <a:t>(Breda et al., 2019)</a:t>
          </a:r>
          <a:r>
            <a:rPr lang="en-US" sz="1400" b="0" i="0" kern="1200" dirty="0"/>
            <a:t>.</a:t>
          </a:r>
          <a:endParaRPr lang="en-GB" sz="1400" kern="1200" dirty="0"/>
        </a:p>
      </dsp:txBody>
      <dsp:txXfrm>
        <a:off x="3762075" y="2161743"/>
        <a:ext cx="1551592" cy="1817064"/>
      </dsp:txXfrm>
    </dsp:sp>
    <dsp:sp modelId="{84766727-A131-4E29-9CE7-8FA940B2454C}">
      <dsp:nvSpPr>
        <dsp:cNvPr id="0" name=""/>
        <dsp:cNvSpPr/>
      </dsp:nvSpPr>
      <dsp:spPr>
        <a:xfrm>
          <a:off x="5638827" y="741"/>
          <a:ext cx="1843193" cy="191360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i="0" kern="1200" dirty="0"/>
            <a:t>Social Factors</a:t>
          </a:r>
          <a:r>
            <a:rPr lang="en-US" sz="2200" b="0" i="0" kern="1200" dirty="0"/>
            <a:t>:</a:t>
          </a:r>
          <a:endParaRPr lang="en-GB" sz="2200" kern="1200" dirty="0"/>
        </a:p>
      </dsp:txBody>
      <dsp:txXfrm>
        <a:off x="5692812" y="54726"/>
        <a:ext cx="1735223" cy="1805638"/>
      </dsp:txXfrm>
    </dsp:sp>
    <dsp:sp modelId="{1F964822-AFBA-4E58-A736-C9A98E194258}">
      <dsp:nvSpPr>
        <dsp:cNvPr id="0" name=""/>
        <dsp:cNvSpPr/>
      </dsp:nvSpPr>
      <dsp:spPr>
        <a:xfrm>
          <a:off x="5638827" y="2113471"/>
          <a:ext cx="1843193" cy="191360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Shifting guest demographics, particularly millennials and Gen Z, demand digital and low-friction experiences </a:t>
          </a:r>
          <a:r>
            <a:rPr lang="en-GB" sz="1400" kern="1200" dirty="0"/>
            <a:t>(</a:t>
          </a:r>
          <a:r>
            <a:rPr lang="en-GB" sz="1400" kern="1200" dirty="0" err="1"/>
            <a:t>Stilic</a:t>
          </a:r>
          <a:r>
            <a:rPr lang="en-GB" sz="1400" kern="1200" dirty="0"/>
            <a:t> et al. 2023). </a:t>
          </a:r>
        </a:p>
      </dsp:txBody>
      <dsp:txXfrm>
        <a:off x="5692812" y="2167456"/>
        <a:ext cx="1735223" cy="18056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9C45A-7175-4BA8-92F3-97B44555D4C5}">
      <dsp:nvSpPr>
        <dsp:cNvPr id="0" name=""/>
        <dsp:cNvSpPr/>
      </dsp:nvSpPr>
      <dsp:spPr>
        <a:xfrm>
          <a:off x="0" y="19185"/>
          <a:ext cx="5698435" cy="35977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Technological Factors</a:t>
          </a:r>
          <a:r>
            <a:rPr lang="en-US" sz="1500" kern="1200"/>
            <a:t>:</a:t>
          </a:r>
          <a:endParaRPr lang="en-GB" sz="1500" kern="1200"/>
        </a:p>
      </dsp:txBody>
      <dsp:txXfrm>
        <a:off x="17563" y="36748"/>
        <a:ext cx="5663309" cy="324648"/>
      </dsp:txXfrm>
    </dsp:sp>
    <dsp:sp modelId="{02C96479-A875-4E72-B351-BF7A45241122}">
      <dsp:nvSpPr>
        <dsp:cNvPr id="0" name=""/>
        <dsp:cNvSpPr/>
      </dsp:nvSpPr>
      <dsp:spPr>
        <a:xfrm>
          <a:off x="0" y="378960"/>
          <a:ext cx="569843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92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Rapid advancements in AI, cloud computing, IoT, and data analytics enhance mobile apps and personalization capabilities </a:t>
          </a:r>
          <a:r>
            <a:rPr lang="en-GB" sz="1200" kern="1200" dirty="0"/>
            <a:t>(Cooper and Hall, 2019).</a:t>
          </a:r>
        </a:p>
        <a:p>
          <a:pPr marL="114300" lvl="1" indent="-114300" algn="l" defTabSz="533400">
            <a:lnSpc>
              <a:spcPct val="90000"/>
            </a:lnSpc>
            <a:spcBef>
              <a:spcPct val="0"/>
            </a:spcBef>
            <a:spcAft>
              <a:spcPct val="20000"/>
            </a:spcAft>
            <a:buChar char="•"/>
          </a:pPr>
          <a:r>
            <a:rPr lang="en-US" sz="1200" kern="1200" dirty="0"/>
            <a:t>Adopting these technologies gives hotels a competitive edge.</a:t>
          </a:r>
          <a:endParaRPr lang="en-GB" sz="1200" kern="1200" dirty="0"/>
        </a:p>
      </dsp:txBody>
      <dsp:txXfrm>
        <a:off x="0" y="378960"/>
        <a:ext cx="5698435" cy="760725"/>
      </dsp:txXfrm>
    </dsp:sp>
    <dsp:sp modelId="{B8C8FA1A-F394-4E20-A707-E5FA025CE8AA}">
      <dsp:nvSpPr>
        <dsp:cNvPr id="0" name=""/>
        <dsp:cNvSpPr/>
      </dsp:nvSpPr>
      <dsp:spPr>
        <a:xfrm>
          <a:off x="0" y="1139685"/>
          <a:ext cx="5698435" cy="359774"/>
        </a:xfrm>
        <a:prstGeom prst="roundRect">
          <a:avLst/>
        </a:prstGeom>
        <a:solidFill>
          <a:schemeClr val="accent4">
            <a:hueOff val="1329380"/>
            <a:satOff val="481"/>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Environmental Factors</a:t>
          </a:r>
          <a:r>
            <a:rPr lang="en-US" sz="1500" kern="1200"/>
            <a:t>:</a:t>
          </a:r>
          <a:endParaRPr lang="en-GB" sz="1500" kern="1200"/>
        </a:p>
      </dsp:txBody>
      <dsp:txXfrm>
        <a:off x="17563" y="1157248"/>
        <a:ext cx="5663309" cy="324648"/>
      </dsp:txXfrm>
    </dsp:sp>
    <dsp:sp modelId="{6DFE6860-27D9-4A17-97B9-BCB7F975A08D}">
      <dsp:nvSpPr>
        <dsp:cNvPr id="0" name=""/>
        <dsp:cNvSpPr/>
      </dsp:nvSpPr>
      <dsp:spPr>
        <a:xfrm>
          <a:off x="0" y="1499460"/>
          <a:ext cx="5698435" cy="9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92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Increased environmental consciousness leads to technology use that reduces energy consumption and supports sustainability goals </a:t>
          </a:r>
          <a:r>
            <a:rPr lang="en-GB" sz="1200" kern="1200" dirty="0"/>
            <a:t>(Beck, 2021)</a:t>
          </a:r>
          <a:r>
            <a:rPr lang="en-US" sz="1200" kern="1200" dirty="0"/>
            <a:t>.</a:t>
          </a:r>
          <a:endParaRPr lang="en-GB" sz="1200" kern="1200" dirty="0"/>
        </a:p>
        <a:p>
          <a:pPr marL="114300" lvl="1" indent="-114300" algn="l" defTabSz="533400">
            <a:lnSpc>
              <a:spcPct val="90000"/>
            </a:lnSpc>
            <a:spcBef>
              <a:spcPct val="0"/>
            </a:spcBef>
            <a:spcAft>
              <a:spcPct val="20000"/>
            </a:spcAft>
            <a:buChar char="•"/>
          </a:pPr>
          <a:r>
            <a:rPr lang="en-US" sz="1200" kern="1200" dirty="0"/>
            <a:t>Data processing for these technologies consumes electricity, impacting environmental goals.</a:t>
          </a:r>
          <a:endParaRPr lang="en-GB" sz="1200" kern="1200" dirty="0"/>
        </a:p>
      </dsp:txBody>
      <dsp:txXfrm>
        <a:off x="0" y="1499460"/>
        <a:ext cx="5698435" cy="931500"/>
      </dsp:txXfrm>
    </dsp:sp>
    <dsp:sp modelId="{79C25E53-3E4D-4834-A6D5-0A2133B693A1}">
      <dsp:nvSpPr>
        <dsp:cNvPr id="0" name=""/>
        <dsp:cNvSpPr/>
      </dsp:nvSpPr>
      <dsp:spPr>
        <a:xfrm>
          <a:off x="0" y="2430960"/>
          <a:ext cx="5698435" cy="359774"/>
        </a:xfrm>
        <a:prstGeom prst="round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Legal Factors</a:t>
          </a:r>
          <a:r>
            <a:rPr lang="en-US" sz="1500" kern="1200"/>
            <a:t>:</a:t>
          </a:r>
          <a:endParaRPr lang="en-GB" sz="1500" kern="1200"/>
        </a:p>
      </dsp:txBody>
      <dsp:txXfrm>
        <a:off x="17563" y="2448523"/>
        <a:ext cx="5663309" cy="324648"/>
      </dsp:txXfrm>
    </dsp:sp>
    <dsp:sp modelId="{D1C3D317-F9A7-4F52-A88C-CE989267A9A6}">
      <dsp:nvSpPr>
        <dsp:cNvPr id="0" name=""/>
        <dsp:cNvSpPr/>
      </dsp:nvSpPr>
      <dsp:spPr>
        <a:xfrm>
          <a:off x="0" y="2790735"/>
          <a:ext cx="5698435" cy="760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925"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Technological advancements create risks and unethical practices, prompting government regulations for user protection </a:t>
          </a:r>
          <a:r>
            <a:rPr lang="en-GB" sz="1200" kern="1200" dirty="0"/>
            <a:t>(Padden and </a:t>
          </a:r>
          <a:r>
            <a:rPr lang="en-GB" sz="1200" kern="1200" dirty="0" err="1"/>
            <a:t>Öjehag-Pettersson</a:t>
          </a:r>
          <a:r>
            <a:rPr lang="en-GB" sz="1200" kern="1200" dirty="0"/>
            <a:t>, 2021)</a:t>
          </a:r>
          <a:r>
            <a:rPr lang="en-US" sz="1200" kern="1200" dirty="0"/>
            <a:t>.</a:t>
          </a:r>
          <a:endParaRPr lang="en-GB" sz="1200" kern="1200" dirty="0"/>
        </a:p>
        <a:p>
          <a:pPr marL="114300" lvl="1" indent="-114300" algn="l" defTabSz="533400">
            <a:lnSpc>
              <a:spcPct val="90000"/>
            </a:lnSpc>
            <a:spcBef>
              <a:spcPct val="0"/>
            </a:spcBef>
            <a:spcAft>
              <a:spcPct val="20000"/>
            </a:spcAft>
            <a:buChar char="•"/>
          </a:pPr>
          <a:r>
            <a:rPr lang="en-US" sz="1200" kern="1200"/>
            <a:t>Compliance with data security laws is vital for hotels.</a:t>
          </a:r>
          <a:endParaRPr lang="en-GB" sz="1200" kern="1200"/>
        </a:p>
      </dsp:txBody>
      <dsp:txXfrm>
        <a:off x="0" y="2790735"/>
        <a:ext cx="5698435" cy="760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6EDA9-FDB3-4F36-AC45-C1A583FD9CF3}">
      <dsp:nvSpPr>
        <dsp:cNvPr id="0" name=""/>
        <dsp:cNvSpPr/>
      </dsp:nvSpPr>
      <dsp:spPr>
        <a:xfrm>
          <a:off x="562485" y="189422"/>
          <a:ext cx="2447919" cy="2447919"/>
        </a:xfrm>
        <a:prstGeom prst="pie">
          <a:avLst>
            <a:gd name="adj1" fmla="val 16200000"/>
            <a:gd name="adj2" fmla="val 180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Hilton Honors App and Connected Room</a:t>
          </a:r>
        </a:p>
      </dsp:txBody>
      <dsp:txXfrm>
        <a:off x="1852597" y="708148"/>
        <a:ext cx="874257" cy="728547"/>
      </dsp:txXfrm>
    </dsp:sp>
    <dsp:sp modelId="{DAE813CF-B482-4466-A420-33BE47D0A877}">
      <dsp:nvSpPr>
        <dsp:cNvPr id="0" name=""/>
        <dsp:cNvSpPr/>
      </dsp:nvSpPr>
      <dsp:spPr>
        <a:xfrm>
          <a:off x="512070" y="276848"/>
          <a:ext cx="2447919" cy="2447919"/>
        </a:xfrm>
        <a:prstGeom prst="pie">
          <a:avLst>
            <a:gd name="adj1" fmla="val 1800000"/>
            <a:gd name="adj2" fmla="val 9000000"/>
          </a:avLst>
        </a:prstGeom>
        <a:solidFill>
          <a:schemeClr val="accent3">
            <a:hueOff val="3283952"/>
            <a:satOff val="-25316"/>
            <a:lumOff val="68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Marriott Mobile App and AI Room Assistants</a:t>
          </a:r>
        </a:p>
      </dsp:txBody>
      <dsp:txXfrm>
        <a:off x="1094908" y="1865081"/>
        <a:ext cx="1311385" cy="641121"/>
      </dsp:txXfrm>
    </dsp:sp>
    <dsp:sp modelId="{E2FACA59-615E-4B7D-B349-DE9FAFE50920}">
      <dsp:nvSpPr>
        <dsp:cNvPr id="0" name=""/>
        <dsp:cNvSpPr/>
      </dsp:nvSpPr>
      <dsp:spPr>
        <a:xfrm>
          <a:off x="461654" y="189422"/>
          <a:ext cx="2447919" cy="2447919"/>
        </a:xfrm>
        <a:prstGeom prst="pie">
          <a:avLst>
            <a:gd name="adj1" fmla="val 9000000"/>
            <a:gd name="adj2" fmla="val 16200000"/>
          </a:avLst>
        </a:prstGeom>
        <a:solidFill>
          <a:schemeClr val="accent3">
            <a:hueOff val="6567904"/>
            <a:satOff val="-50632"/>
            <a:lumOff val="137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Accor's Mobile Apps and Digital Keys</a:t>
          </a:r>
        </a:p>
      </dsp:txBody>
      <dsp:txXfrm>
        <a:off x="745205" y="708148"/>
        <a:ext cx="874257" cy="728547"/>
      </dsp:txXfrm>
    </dsp:sp>
    <dsp:sp modelId="{91D28CD3-BA47-4DF8-98F4-93A559FD6A86}">
      <dsp:nvSpPr>
        <dsp:cNvPr id="0" name=""/>
        <dsp:cNvSpPr/>
      </dsp:nvSpPr>
      <dsp:spPr>
        <a:xfrm>
          <a:off x="411149" y="37884"/>
          <a:ext cx="2750995" cy="2750995"/>
        </a:xfrm>
        <a:prstGeom prst="circularArrow">
          <a:avLst>
            <a:gd name="adj1" fmla="val 5085"/>
            <a:gd name="adj2" fmla="val 327528"/>
            <a:gd name="adj3" fmla="val 1472472"/>
            <a:gd name="adj4" fmla="val 16199432"/>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8B59F37-D8D6-4DDD-B7FA-CDA36446BFD0}">
      <dsp:nvSpPr>
        <dsp:cNvPr id="0" name=""/>
        <dsp:cNvSpPr/>
      </dsp:nvSpPr>
      <dsp:spPr>
        <a:xfrm>
          <a:off x="360532" y="125155"/>
          <a:ext cx="2750995" cy="2750995"/>
        </a:xfrm>
        <a:prstGeom prst="circularArrow">
          <a:avLst>
            <a:gd name="adj1" fmla="val 5085"/>
            <a:gd name="adj2" fmla="val 327528"/>
            <a:gd name="adj3" fmla="val 8671970"/>
            <a:gd name="adj4" fmla="val 1800502"/>
            <a:gd name="adj5" fmla="val 5932"/>
          </a:avLst>
        </a:prstGeom>
        <a:solidFill>
          <a:schemeClr val="accent3">
            <a:hueOff val="3283952"/>
            <a:satOff val="-25316"/>
            <a:lumOff val="68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71CB4F1-3FF9-4239-B91F-3357326BFC32}">
      <dsp:nvSpPr>
        <dsp:cNvPr id="0" name=""/>
        <dsp:cNvSpPr/>
      </dsp:nvSpPr>
      <dsp:spPr>
        <a:xfrm>
          <a:off x="309914" y="37884"/>
          <a:ext cx="2750995" cy="2750995"/>
        </a:xfrm>
        <a:prstGeom prst="circularArrow">
          <a:avLst>
            <a:gd name="adj1" fmla="val 5085"/>
            <a:gd name="adj2" fmla="val 327528"/>
            <a:gd name="adj3" fmla="val 15873039"/>
            <a:gd name="adj4" fmla="val 9000000"/>
            <a:gd name="adj5" fmla="val 5932"/>
          </a:avLst>
        </a:prstGeom>
        <a:solidFill>
          <a:schemeClr val="accent3">
            <a:hueOff val="6567904"/>
            <a:satOff val="-50632"/>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97614E-5E2A-4085-814C-8388CF48C8B6}">
      <dsp:nvSpPr>
        <dsp:cNvPr id="0" name=""/>
        <dsp:cNvSpPr/>
      </dsp:nvSpPr>
      <dsp:spPr>
        <a:xfrm>
          <a:off x="329156" y="1536917"/>
          <a:ext cx="3181845" cy="1644358"/>
        </a:xfrm>
        <a:prstGeom prst="rect">
          <a:avLst/>
        </a:prstGeom>
        <a:solidFill>
          <a:schemeClr val="accent4">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85D58B-14B7-4A41-96AF-8218A2B0BA69}">
      <dsp:nvSpPr>
        <dsp:cNvPr id="0" name=""/>
        <dsp:cNvSpPr/>
      </dsp:nvSpPr>
      <dsp:spPr>
        <a:xfrm>
          <a:off x="424246" y="1729227"/>
          <a:ext cx="1477546" cy="140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0" lvl="0" indent="0" algn="just" defTabSz="488950">
            <a:lnSpc>
              <a:spcPct val="90000"/>
            </a:lnSpc>
            <a:spcBef>
              <a:spcPct val="0"/>
            </a:spcBef>
            <a:spcAft>
              <a:spcPct val="35000"/>
            </a:spcAft>
            <a:buNone/>
          </a:pPr>
          <a:r>
            <a:rPr lang="fr-FR" sz="1100" kern="1200" dirty="0" err="1"/>
            <a:t>Personalisation</a:t>
          </a:r>
          <a:r>
            <a:rPr lang="fr-FR" sz="1100" kern="1200" dirty="0"/>
            <a:t> technologies and </a:t>
          </a:r>
          <a:r>
            <a:rPr lang="en-GB" sz="1100" kern="1200" dirty="0"/>
            <a:t>Optimised digital user experiences (Cooper and Hall, 2019). </a:t>
          </a:r>
        </a:p>
      </dsp:txBody>
      <dsp:txXfrm>
        <a:off x="424246" y="1729227"/>
        <a:ext cx="1477546" cy="1406728"/>
      </dsp:txXfrm>
    </dsp:sp>
    <dsp:sp modelId="{5CC87F8F-0F45-4749-A034-A2F0D3F81331}">
      <dsp:nvSpPr>
        <dsp:cNvPr id="0" name=""/>
        <dsp:cNvSpPr/>
      </dsp:nvSpPr>
      <dsp:spPr>
        <a:xfrm>
          <a:off x="1934708" y="1729227"/>
          <a:ext cx="1477546" cy="1406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0" lvl="0" indent="0" algn="just" defTabSz="488950">
            <a:lnSpc>
              <a:spcPct val="90000"/>
            </a:lnSpc>
            <a:spcBef>
              <a:spcPct val="0"/>
            </a:spcBef>
            <a:spcAft>
              <a:spcPct val="35000"/>
            </a:spcAft>
            <a:buNone/>
          </a:pPr>
          <a:r>
            <a:rPr lang="en-GB" sz="1100" kern="1200" dirty="0"/>
            <a:t>High investment requirements, data privacy and security risks, technical inconsistencies, limited capabilities (</a:t>
          </a:r>
          <a:r>
            <a:rPr lang="en-GB" sz="1100" kern="1200" dirty="0" err="1"/>
            <a:t>Buhalis</a:t>
          </a:r>
          <a:r>
            <a:rPr lang="en-GB" sz="1100" kern="1200" dirty="0"/>
            <a:t> and </a:t>
          </a:r>
          <a:r>
            <a:rPr lang="en-GB" sz="1100" kern="1200" dirty="0" err="1"/>
            <a:t>Moldavska</a:t>
          </a:r>
          <a:r>
            <a:rPr lang="en-GB" sz="1100" kern="1200" dirty="0"/>
            <a:t>, 2021).</a:t>
          </a:r>
        </a:p>
      </dsp:txBody>
      <dsp:txXfrm>
        <a:off x="1934708" y="1729227"/>
        <a:ext cx="1477546" cy="1406728"/>
      </dsp:txXfrm>
    </dsp:sp>
    <dsp:sp modelId="{C11533C5-93E5-4BC8-B970-0EDC42D910F4}">
      <dsp:nvSpPr>
        <dsp:cNvPr id="0" name=""/>
        <dsp:cNvSpPr/>
      </dsp:nvSpPr>
      <dsp:spPr>
        <a:xfrm>
          <a:off x="0" y="1207845"/>
          <a:ext cx="621739" cy="621739"/>
        </a:xfrm>
        <a:prstGeom prst="plus">
          <a:avLst>
            <a:gd name="adj" fmla="val 32810"/>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79AF0C-F7EC-4113-A771-5ED03320A03B}">
      <dsp:nvSpPr>
        <dsp:cNvPr id="0" name=""/>
        <dsp:cNvSpPr/>
      </dsp:nvSpPr>
      <dsp:spPr>
        <a:xfrm>
          <a:off x="3072126" y="1431437"/>
          <a:ext cx="585167" cy="200531"/>
        </a:xfrm>
        <a:prstGeom prst="rect">
          <a:avLst/>
        </a:prstGeom>
        <a:solidFill>
          <a:schemeClr val="accent4">
            <a:hueOff val="2658761"/>
            <a:satOff val="962"/>
            <a:lumOff val="-7843"/>
            <a:alphaOff val="0"/>
          </a:schemeClr>
        </a:solidFill>
        <a:ln w="19050" cap="rnd" cmpd="sng" algn="ctr">
          <a:solidFill>
            <a:schemeClr val="accent4">
              <a:hueOff val="2658761"/>
              <a:satOff val="962"/>
              <a:lumOff val="-78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81E8C1-EA53-4B39-92C7-90AA89B1732D}">
      <dsp:nvSpPr>
        <dsp:cNvPr id="0" name=""/>
        <dsp:cNvSpPr/>
      </dsp:nvSpPr>
      <dsp:spPr>
        <a:xfrm>
          <a:off x="1920079" y="1732235"/>
          <a:ext cx="365" cy="1343561"/>
        </a:xfrm>
        <a:prstGeom prst="line">
          <a:avLst/>
        </a:pr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7CAC3-1970-40F0-9F61-B30E0DE5E9A2}">
      <dsp:nvSpPr>
        <dsp:cNvPr id="0" name=""/>
        <dsp:cNvSpPr/>
      </dsp:nvSpPr>
      <dsp:spPr>
        <a:xfrm>
          <a:off x="-5437853" y="-832645"/>
          <a:ext cx="6474854" cy="6474854"/>
        </a:xfrm>
        <a:prstGeom prst="blockArc">
          <a:avLst>
            <a:gd name="adj1" fmla="val 18900000"/>
            <a:gd name="adj2" fmla="val 2700000"/>
            <a:gd name="adj3" fmla="val 334"/>
          </a:avLst>
        </a:pr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DC00F4-10E1-4800-A352-A3B02E102970}">
      <dsp:nvSpPr>
        <dsp:cNvPr id="0" name=""/>
        <dsp:cNvSpPr/>
      </dsp:nvSpPr>
      <dsp:spPr>
        <a:xfrm>
          <a:off x="453432" y="300501"/>
          <a:ext cx="5656700" cy="60138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352" tIns="30480" rIns="30480" bIns="30480" numCol="1" spcCol="1270" anchor="ctr" anchorCtr="0">
          <a:noAutofit/>
        </a:bodyPr>
        <a:lstStyle/>
        <a:p>
          <a:pPr marL="0" lvl="0" indent="0" algn="l" defTabSz="533400">
            <a:lnSpc>
              <a:spcPct val="90000"/>
            </a:lnSpc>
            <a:spcBef>
              <a:spcPct val="0"/>
            </a:spcBef>
            <a:spcAft>
              <a:spcPct val="35000"/>
            </a:spcAft>
            <a:buNone/>
          </a:pPr>
          <a:r>
            <a:rPr lang="en-US" sz="1200" kern="1200" dirty="0"/>
            <a:t>Develop exclusive strategies for mobile apps and personalization technology </a:t>
          </a:r>
          <a:r>
            <a:rPr lang="en-GB" sz="1200" kern="1200" dirty="0"/>
            <a:t>(Cooper and Hall, 2019)</a:t>
          </a:r>
          <a:r>
            <a:rPr lang="en-US" sz="1200" kern="1200" dirty="0"/>
            <a:t>.</a:t>
          </a:r>
          <a:endParaRPr lang="en-GB" sz="1200" kern="1200" dirty="0"/>
        </a:p>
      </dsp:txBody>
      <dsp:txXfrm>
        <a:off x="453432" y="300501"/>
        <a:ext cx="5656700" cy="601387"/>
      </dsp:txXfrm>
    </dsp:sp>
    <dsp:sp modelId="{EB86F497-3E6A-4F1C-AA43-1674BA946778}">
      <dsp:nvSpPr>
        <dsp:cNvPr id="0" name=""/>
        <dsp:cNvSpPr/>
      </dsp:nvSpPr>
      <dsp:spPr>
        <a:xfrm>
          <a:off x="77565" y="225328"/>
          <a:ext cx="751734" cy="751734"/>
        </a:xfrm>
        <a:prstGeom prst="ellipse">
          <a:avLst/>
        </a:prstGeom>
        <a:solidFill>
          <a:schemeClr val="lt1">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AD5F3B-D223-4120-91B5-B9E1D83DEB02}">
      <dsp:nvSpPr>
        <dsp:cNvPr id="0" name=""/>
        <dsp:cNvSpPr/>
      </dsp:nvSpPr>
      <dsp:spPr>
        <a:xfrm>
          <a:off x="884369" y="1202294"/>
          <a:ext cx="5225763" cy="60138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352" tIns="30480" rIns="30480" bIns="30480" numCol="1" spcCol="1270" anchor="ctr" anchorCtr="0">
          <a:noAutofit/>
        </a:bodyPr>
        <a:lstStyle/>
        <a:p>
          <a:pPr marL="0" lvl="0" indent="0" algn="l" defTabSz="533400">
            <a:lnSpc>
              <a:spcPct val="90000"/>
            </a:lnSpc>
            <a:spcBef>
              <a:spcPct val="0"/>
            </a:spcBef>
            <a:spcAft>
              <a:spcPct val="35000"/>
            </a:spcAft>
            <a:buNone/>
          </a:pPr>
          <a:r>
            <a:rPr lang="en-US" sz="1200" kern="1200" dirty="0"/>
            <a:t>Enact data privacy and security policies aligned with GDPR to build trust </a:t>
          </a:r>
          <a:r>
            <a:rPr lang="en-GB" sz="1200" kern="1200" dirty="0"/>
            <a:t>(Wainstein, 2020)</a:t>
          </a:r>
          <a:r>
            <a:rPr lang="en-US" sz="1200" kern="1200" dirty="0"/>
            <a:t>.</a:t>
          </a:r>
          <a:endParaRPr lang="en-GB" sz="1200" kern="1200" dirty="0"/>
        </a:p>
      </dsp:txBody>
      <dsp:txXfrm>
        <a:off x="884369" y="1202294"/>
        <a:ext cx="5225763" cy="601387"/>
      </dsp:txXfrm>
    </dsp:sp>
    <dsp:sp modelId="{D2C90850-4965-4CA5-A4E2-2C5375793B49}">
      <dsp:nvSpPr>
        <dsp:cNvPr id="0" name=""/>
        <dsp:cNvSpPr/>
      </dsp:nvSpPr>
      <dsp:spPr>
        <a:xfrm>
          <a:off x="508502" y="1127121"/>
          <a:ext cx="751734" cy="751734"/>
        </a:xfrm>
        <a:prstGeom prst="ellipse">
          <a:avLst/>
        </a:prstGeom>
        <a:solidFill>
          <a:schemeClr val="lt1">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03C157-CD0E-4E54-8A99-0FD46FD039A4}">
      <dsp:nvSpPr>
        <dsp:cNvPr id="0" name=""/>
        <dsp:cNvSpPr/>
      </dsp:nvSpPr>
      <dsp:spPr>
        <a:xfrm>
          <a:off x="1016632" y="2104088"/>
          <a:ext cx="5093500" cy="60138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352" tIns="30480" rIns="30480" bIns="30480" numCol="1" spcCol="1270" anchor="ctr" anchorCtr="0">
          <a:noAutofit/>
        </a:bodyPr>
        <a:lstStyle/>
        <a:p>
          <a:pPr marL="0" lvl="0" indent="0" algn="l" defTabSz="533400">
            <a:lnSpc>
              <a:spcPct val="90000"/>
            </a:lnSpc>
            <a:spcBef>
              <a:spcPct val="0"/>
            </a:spcBef>
            <a:spcAft>
              <a:spcPct val="35000"/>
            </a:spcAft>
            <a:buNone/>
          </a:pPr>
          <a:r>
            <a:rPr lang="en-US" sz="1200" kern="1200" dirty="0"/>
            <a:t>Ensure integrated communication across all channels for a seamless guest experience </a:t>
          </a:r>
          <a:r>
            <a:rPr lang="en-GB" sz="1200" kern="1200" dirty="0"/>
            <a:t>(Kumar, Kapoor and Shah, 2024)</a:t>
          </a:r>
          <a:r>
            <a:rPr lang="en-US" sz="1200" kern="1200" dirty="0"/>
            <a:t>.</a:t>
          </a:r>
          <a:endParaRPr lang="en-GB" sz="1200" kern="1200" dirty="0"/>
        </a:p>
      </dsp:txBody>
      <dsp:txXfrm>
        <a:off x="1016632" y="2104088"/>
        <a:ext cx="5093500" cy="601387"/>
      </dsp:txXfrm>
    </dsp:sp>
    <dsp:sp modelId="{CD11A313-AEFA-4169-A631-5FBAFC36CDAF}">
      <dsp:nvSpPr>
        <dsp:cNvPr id="0" name=""/>
        <dsp:cNvSpPr/>
      </dsp:nvSpPr>
      <dsp:spPr>
        <a:xfrm>
          <a:off x="640765" y="2028914"/>
          <a:ext cx="751734" cy="751734"/>
        </a:xfrm>
        <a:prstGeom prst="ellipse">
          <a:avLst/>
        </a:prstGeom>
        <a:solidFill>
          <a:schemeClr val="lt1">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1ACEE0-2397-464B-B826-6334C2444176}">
      <dsp:nvSpPr>
        <dsp:cNvPr id="0" name=""/>
        <dsp:cNvSpPr/>
      </dsp:nvSpPr>
      <dsp:spPr>
        <a:xfrm>
          <a:off x="884369" y="3005881"/>
          <a:ext cx="5225763" cy="60138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352" tIns="30480" rIns="30480" bIns="30480" numCol="1" spcCol="1270" anchor="ctr" anchorCtr="0">
          <a:noAutofit/>
        </a:bodyPr>
        <a:lstStyle/>
        <a:p>
          <a:pPr marL="0" lvl="0" indent="0" algn="l" defTabSz="533400">
            <a:lnSpc>
              <a:spcPct val="90000"/>
            </a:lnSpc>
            <a:spcBef>
              <a:spcPct val="0"/>
            </a:spcBef>
            <a:spcAft>
              <a:spcPct val="35000"/>
            </a:spcAft>
            <a:buNone/>
          </a:pPr>
          <a:r>
            <a:rPr lang="en-US" sz="1200" kern="1200" dirty="0"/>
            <a:t>Consolidate live data into a unified platform </a:t>
          </a:r>
          <a:r>
            <a:rPr lang="en-GB" sz="1200" kern="1200" dirty="0"/>
            <a:t>(Osei et al., 2020)</a:t>
          </a:r>
          <a:r>
            <a:rPr lang="en-US" sz="1200" kern="1200" dirty="0"/>
            <a:t>.</a:t>
          </a:r>
          <a:endParaRPr lang="en-GB" sz="1200" kern="1200" dirty="0"/>
        </a:p>
      </dsp:txBody>
      <dsp:txXfrm>
        <a:off x="884369" y="3005881"/>
        <a:ext cx="5225763" cy="601387"/>
      </dsp:txXfrm>
    </dsp:sp>
    <dsp:sp modelId="{3D820DB5-D222-4DE2-89B2-878FE3D18A22}">
      <dsp:nvSpPr>
        <dsp:cNvPr id="0" name=""/>
        <dsp:cNvSpPr/>
      </dsp:nvSpPr>
      <dsp:spPr>
        <a:xfrm>
          <a:off x="508502" y="2930707"/>
          <a:ext cx="751734" cy="751734"/>
        </a:xfrm>
        <a:prstGeom prst="ellipse">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CFB0F3-38ED-41B6-BFD6-E5F31B2F22FB}">
      <dsp:nvSpPr>
        <dsp:cNvPr id="0" name=""/>
        <dsp:cNvSpPr/>
      </dsp:nvSpPr>
      <dsp:spPr>
        <a:xfrm>
          <a:off x="453432" y="3907674"/>
          <a:ext cx="5656700" cy="60138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7352" tIns="30480" rIns="30480" bIns="30480" numCol="1" spcCol="1270" anchor="ctr" anchorCtr="0">
          <a:noAutofit/>
        </a:bodyPr>
        <a:lstStyle/>
        <a:p>
          <a:pPr marL="0" lvl="0" indent="0" algn="l" defTabSz="533400">
            <a:lnSpc>
              <a:spcPct val="90000"/>
            </a:lnSpc>
            <a:spcBef>
              <a:spcPct val="0"/>
            </a:spcBef>
            <a:spcAft>
              <a:spcPct val="35000"/>
            </a:spcAft>
            <a:buNone/>
          </a:pPr>
          <a:r>
            <a:rPr lang="en-US" sz="1200" kern="1200" dirty="0"/>
            <a:t>Commit to continuous innovation and agile development to meet evolving guest needs </a:t>
          </a:r>
          <a:r>
            <a:rPr lang="en-GB" sz="1200" kern="1200" dirty="0"/>
            <a:t>(</a:t>
          </a:r>
          <a:r>
            <a:rPr lang="en-GB" sz="1200" kern="1200" dirty="0" err="1"/>
            <a:t>Conrady</a:t>
          </a:r>
          <a:r>
            <a:rPr lang="en-GB" sz="1200" kern="1200" dirty="0"/>
            <a:t> and Buck, 2012)</a:t>
          </a:r>
          <a:r>
            <a:rPr lang="en-US" sz="1200" kern="1200" dirty="0"/>
            <a:t>.</a:t>
          </a:r>
          <a:endParaRPr lang="en-GB" sz="1200" kern="1200" dirty="0"/>
        </a:p>
      </dsp:txBody>
      <dsp:txXfrm>
        <a:off x="453432" y="3907674"/>
        <a:ext cx="5656700" cy="601387"/>
      </dsp:txXfrm>
    </dsp:sp>
    <dsp:sp modelId="{9071EF2C-C679-4F9E-ABF6-723AB660DBAD}">
      <dsp:nvSpPr>
        <dsp:cNvPr id="0" name=""/>
        <dsp:cNvSpPr/>
      </dsp:nvSpPr>
      <dsp:spPr>
        <a:xfrm>
          <a:off x="77565" y="3832501"/>
          <a:ext cx="751734" cy="751734"/>
        </a:xfrm>
        <a:prstGeom prst="ellipse">
          <a:avLst/>
        </a:prstGeom>
        <a:solidFill>
          <a:schemeClr val="lt1">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A1E9A-8A99-4800-A90D-ADEC108D1C10}">
      <dsp:nvSpPr>
        <dsp:cNvPr id="0" name=""/>
        <dsp:cNvSpPr/>
      </dsp:nvSpPr>
      <dsp:spPr>
        <a:xfrm>
          <a:off x="0" y="3982512"/>
          <a:ext cx="7209642" cy="87127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dirty="0"/>
            <a:t>Invest in time-saving, personalized technologies to lead future hospitality </a:t>
          </a:r>
          <a:r>
            <a:rPr lang="en-GB" sz="1900" kern="1200" dirty="0"/>
            <a:t>(</a:t>
          </a:r>
          <a:r>
            <a:rPr lang="en-GB" sz="1900" kern="1200" dirty="0" err="1"/>
            <a:t>Bichler</a:t>
          </a:r>
          <a:r>
            <a:rPr lang="en-GB" sz="1900" kern="1200" dirty="0"/>
            <a:t> et al., 2022)</a:t>
          </a:r>
          <a:r>
            <a:rPr lang="en-US" sz="1900" b="0" i="0" kern="1200" dirty="0"/>
            <a:t>.</a:t>
          </a:r>
          <a:endParaRPr lang="en-GB" sz="1900" kern="1200" dirty="0"/>
        </a:p>
      </dsp:txBody>
      <dsp:txXfrm>
        <a:off x="0" y="3982512"/>
        <a:ext cx="7209642" cy="871276"/>
      </dsp:txXfrm>
    </dsp:sp>
    <dsp:sp modelId="{7D035999-6C6A-4085-9973-E811D814808D}">
      <dsp:nvSpPr>
        <dsp:cNvPr id="0" name=""/>
        <dsp:cNvSpPr/>
      </dsp:nvSpPr>
      <dsp:spPr>
        <a:xfrm rot="10800000">
          <a:off x="0" y="2655558"/>
          <a:ext cx="7209642" cy="1340023"/>
        </a:xfrm>
        <a:prstGeom prst="upArrowCallout">
          <a:avLst/>
        </a:prstGeom>
        <a:solidFill>
          <a:schemeClr val="accent3">
            <a:hueOff val="2189301"/>
            <a:satOff val="-16877"/>
            <a:lumOff val="4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dirty="0"/>
            <a:t>Educate guests on technology use for seamless operations and enhanced experiences </a:t>
          </a:r>
          <a:r>
            <a:rPr lang="en-GB" sz="1900" kern="1200" dirty="0"/>
            <a:t>(</a:t>
          </a:r>
          <a:r>
            <a:rPr lang="en-GB" sz="1900" kern="1200" dirty="0" err="1"/>
            <a:t>Conrady</a:t>
          </a:r>
          <a:r>
            <a:rPr lang="en-GB" sz="1900" kern="1200" dirty="0"/>
            <a:t> and Buck, 2012)</a:t>
          </a:r>
          <a:r>
            <a:rPr lang="en-US" sz="1900" b="0" i="0" kern="1200" dirty="0"/>
            <a:t>.</a:t>
          </a:r>
          <a:endParaRPr lang="en-GB" sz="1900" kern="1200" dirty="0"/>
        </a:p>
      </dsp:txBody>
      <dsp:txXfrm rot="10800000">
        <a:off x="0" y="2655558"/>
        <a:ext cx="7209642" cy="870707"/>
      </dsp:txXfrm>
    </dsp:sp>
    <dsp:sp modelId="{1C7E1811-85CB-4357-A10C-8D5EED78F85C}">
      <dsp:nvSpPr>
        <dsp:cNvPr id="0" name=""/>
        <dsp:cNvSpPr/>
      </dsp:nvSpPr>
      <dsp:spPr>
        <a:xfrm rot="10800000">
          <a:off x="0" y="1328604"/>
          <a:ext cx="7209642" cy="1340023"/>
        </a:xfrm>
        <a:prstGeom prst="upArrowCallout">
          <a:avLst/>
        </a:prstGeom>
        <a:solidFill>
          <a:schemeClr val="accent3">
            <a:hueOff val="4378603"/>
            <a:satOff val="-33755"/>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dirty="0"/>
            <a:t>Hire talent skilled in app development, data analytics, and machine learning </a:t>
          </a:r>
          <a:r>
            <a:rPr lang="en-GB" sz="1900" kern="1200" dirty="0"/>
            <a:t>(Cooper and Hall, 2019)</a:t>
          </a:r>
          <a:r>
            <a:rPr lang="en-US" sz="1900" b="0" i="0" kern="1200" dirty="0"/>
            <a:t>.</a:t>
          </a:r>
          <a:endParaRPr lang="en-GB" sz="1900" kern="1200" dirty="0"/>
        </a:p>
      </dsp:txBody>
      <dsp:txXfrm rot="10800000">
        <a:off x="0" y="1328604"/>
        <a:ext cx="7209642" cy="870707"/>
      </dsp:txXfrm>
    </dsp:sp>
    <dsp:sp modelId="{F8CFEA5E-0A13-4E44-9B10-A18F5A6ACBCF}">
      <dsp:nvSpPr>
        <dsp:cNvPr id="0" name=""/>
        <dsp:cNvSpPr/>
      </dsp:nvSpPr>
      <dsp:spPr>
        <a:xfrm rot="10800000">
          <a:off x="0" y="1650"/>
          <a:ext cx="7209642" cy="1340023"/>
        </a:xfrm>
        <a:prstGeom prst="upArrowCallout">
          <a:avLst/>
        </a:prstGeom>
        <a:solidFill>
          <a:schemeClr val="accent3">
            <a:hueOff val="6567904"/>
            <a:satOff val="-50632"/>
            <a:lumOff val="137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dirty="0"/>
            <a:t>Collaborate with high-tech suppliers and startups for innovative ideas </a:t>
          </a:r>
          <a:r>
            <a:rPr lang="en-GB" sz="1900" kern="1200" dirty="0"/>
            <a:t>(Kumar, Kapoor and Shah, 2024)</a:t>
          </a:r>
          <a:r>
            <a:rPr lang="en-US" sz="1900" b="0" i="0" kern="1200" dirty="0"/>
            <a:t>.</a:t>
          </a:r>
          <a:endParaRPr lang="en-GB" sz="1900" kern="1200" dirty="0"/>
        </a:p>
      </dsp:txBody>
      <dsp:txXfrm rot="10800000">
        <a:off x="0" y="1650"/>
        <a:ext cx="7209642" cy="87070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E7B42-ED4F-4512-A93A-A8429541CBD3}">
      <dsp:nvSpPr>
        <dsp:cNvPr id="0" name=""/>
        <dsp:cNvSpPr/>
      </dsp:nvSpPr>
      <dsp:spPr>
        <a:xfrm>
          <a:off x="0" y="84984"/>
          <a:ext cx="1490624" cy="123887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Hospitality evolving with apps and personalization tech.</a:t>
          </a:r>
          <a:endParaRPr lang="en-GB" sz="1200" kern="1200" dirty="0"/>
        </a:p>
      </dsp:txBody>
      <dsp:txXfrm>
        <a:off x="0" y="84984"/>
        <a:ext cx="1490624" cy="1238879"/>
      </dsp:txXfrm>
    </dsp:sp>
    <dsp:sp modelId="{50E883D8-6197-4810-983F-B8F922D3388A}">
      <dsp:nvSpPr>
        <dsp:cNvPr id="0" name=""/>
        <dsp:cNvSpPr/>
      </dsp:nvSpPr>
      <dsp:spPr>
        <a:xfrm>
          <a:off x="1639687" y="84984"/>
          <a:ext cx="1490624" cy="1238879"/>
        </a:xfrm>
        <a:prstGeom prst="rect">
          <a:avLst/>
        </a:prstGeom>
        <a:solidFill>
          <a:schemeClr val="accent4">
            <a:hueOff val="664690"/>
            <a:satOff val="240"/>
            <a:lumOff val="-19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Enhances guest experiences, streamlines operations, boosts profits.</a:t>
          </a:r>
          <a:endParaRPr lang="en-GB" sz="1200" kern="1200" dirty="0"/>
        </a:p>
      </dsp:txBody>
      <dsp:txXfrm>
        <a:off x="1639687" y="84984"/>
        <a:ext cx="1490624" cy="1238879"/>
      </dsp:txXfrm>
    </dsp:sp>
    <dsp:sp modelId="{0E8306B4-055B-4058-A17D-9750C05CB0F1}">
      <dsp:nvSpPr>
        <dsp:cNvPr id="0" name=""/>
        <dsp:cNvSpPr/>
      </dsp:nvSpPr>
      <dsp:spPr>
        <a:xfrm>
          <a:off x="3279374" y="84984"/>
          <a:ext cx="1490624" cy="1238879"/>
        </a:xfrm>
        <a:prstGeom prst="rect">
          <a:avLst/>
        </a:prstGeom>
        <a:solidFill>
          <a:schemeClr val="accent4">
            <a:hueOff val="1329380"/>
            <a:satOff val="481"/>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Balance convenience, personalization, prioritize privacy, security.</a:t>
          </a:r>
          <a:endParaRPr lang="en-GB" sz="1200" kern="1200"/>
        </a:p>
      </dsp:txBody>
      <dsp:txXfrm>
        <a:off x="3279374" y="84984"/>
        <a:ext cx="1490624" cy="1238879"/>
      </dsp:txXfrm>
    </dsp:sp>
    <dsp:sp modelId="{19E66884-2CF7-4A73-98F2-9E43A6B013BA}">
      <dsp:nvSpPr>
        <dsp:cNvPr id="0" name=""/>
        <dsp:cNvSpPr/>
      </dsp:nvSpPr>
      <dsp:spPr>
        <a:xfrm>
          <a:off x="819843" y="1472926"/>
          <a:ext cx="1490624" cy="1238879"/>
        </a:xfrm>
        <a:prstGeom prst="rect">
          <a:avLst/>
        </a:prstGeom>
        <a:solidFill>
          <a:schemeClr val="accent4">
            <a:hueOff val="1994071"/>
            <a:satOff val="721"/>
            <a:lumOff val="-5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Requires change management, innovation, commitment to quality.</a:t>
          </a:r>
          <a:endParaRPr lang="en-GB" sz="1200" kern="1200"/>
        </a:p>
      </dsp:txBody>
      <dsp:txXfrm>
        <a:off x="819843" y="1472926"/>
        <a:ext cx="1490624" cy="1238879"/>
      </dsp:txXfrm>
    </dsp:sp>
    <dsp:sp modelId="{97F4DF96-0321-495B-AD71-7811178868AD}">
      <dsp:nvSpPr>
        <dsp:cNvPr id="0" name=""/>
        <dsp:cNvSpPr/>
      </dsp:nvSpPr>
      <dsp:spPr>
        <a:xfrm>
          <a:off x="2459530" y="1472926"/>
          <a:ext cx="1490624" cy="1238879"/>
        </a:xfrm>
        <a:prstGeom prst="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Leaders set new hospitality standards in the digital era.</a:t>
          </a:r>
          <a:endParaRPr lang="en-GB" sz="1200" kern="1200" dirty="0"/>
        </a:p>
      </dsp:txBody>
      <dsp:txXfrm>
        <a:off x="2459530" y="1472926"/>
        <a:ext cx="1490624" cy="123887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D5F4B3-43A2-4B7E-A01F-84297D1881DF}" type="datetimeFigureOut">
              <a:rPr lang="en-GB" smtClean="0"/>
              <a:t>30/05/2024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6865-BDCC-4B31-A8C7-2C1B3EC2FF3F}" type="slidenum">
              <a:rPr lang="en-GB" smtClean="0"/>
              <a:t>‹#›</a:t>
            </a:fld>
            <a:endParaRPr lang="en-GB"/>
          </a:p>
        </p:txBody>
      </p:sp>
    </p:spTree>
    <p:extLst>
      <p:ext uri="{BB962C8B-B14F-4D97-AF65-F5344CB8AC3E}">
        <p14:creationId xmlns:p14="http://schemas.microsoft.com/office/powerpoint/2010/main" val="2681396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C06865-BDCC-4B31-A8C7-2C1B3EC2FF3F}" type="slidenum">
              <a:rPr lang="en-GB" smtClean="0"/>
              <a:t>1</a:t>
            </a:fld>
            <a:endParaRPr lang="en-GB"/>
          </a:p>
        </p:txBody>
      </p:sp>
    </p:spTree>
    <p:extLst>
      <p:ext uri="{BB962C8B-B14F-4D97-AF65-F5344CB8AC3E}">
        <p14:creationId xmlns:p14="http://schemas.microsoft.com/office/powerpoint/2010/main" val="602995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06865-BDCC-4B31-A8C7-2C1B3EC2FF3F}" type="slidenum">
              <a:rPr lang="en-GB" smtClean="0"/>
              <a:t>2</a:t>
            </a:fld>
            <a:endParaRPr lang="en-GB"/>
          </a:p>
        </p:txBody>
      </p:sp>
    </p:spTree>
    <p:extLst>
      <p:ext uri="{BB962C8B-B14F-4D97-AF65-F5344CB8AC3E}">
        <p14:creationId xmlns:p14="http://schemas.microsoft.com/office/powerpoint/2010/main" val="135286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Hello everyone. Nowadays, Technology shaping the hotel industry in many ways, like enhancing guest experiences and improving streamlining operations. Personalisation technology and mobile apps are the key factors that drive this massive transformation. Today, I am going to explore how these technologies are becoming vital for hotels to meet the expectations of travellers and gain a competitive advantage in the industry.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3C06865-BDCC-4B31-A8C7-2C1B3EC2FF3F}" type="slidenum">
              <a:rPr lang="en-GB" smtClean="0"/>
              <a:t>3</a:t>
            </a:fld>
            <a:endParaRPr lang="en-GB"/>
          </a:p>
        </p:txBody>
      </p:sp>
    </p:spTree>
    <p:extLst>
      <p:ext uri="{BB962C8B-B14F-4D97-AF65-F5344CB8AC3E}">
        <p14:creationId xmlns:p14="http://schemas.microsoft.com/office/powerpoint/2010/main" val="2861083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Now let's talk about some literatures regarding the usage of technology in the hotel industry.</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Through analysing some research, I have found that the importance of mobile apps and personalisation technologies is growing day-by-day in the hotel industry. According to a study, conducted by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Andreessen et al. (2024) </a:t>
            </a:r>
            <a:r>
              <a:rPr lang="en-GB" sz="1800" kern="100" dirty="0">
                <a:effectLst/>
                <a:latin typeface="Times New Roman" panose="02020603050405020304" pitchFamily="18" charset="0"/>
                <a:ea typeface="Calibri" panose="020F0502020204030204" pitchFamily="34" charset="0"/>
                <a:cs typeface="Arial" panose="020B0604020202020204" pitchFamily="34" charset="0"/>
              </a:rPr>
              <a:t>shows that about 88% of travellers use mobile apps to search vacation options and compare them with each other before booking. And about half of them use mobile apps for check-in/out. This shows that travellers now desire convenient and digitalised experiences. Personalisation technology is another vital factor that helps hotels customize nearly everything from in-room temperature and entertainment to food/beverage options. Research being conducted by Alemar (2023), this research found that personalisation technologies drive a 59 % increase in guest satisfaction scores. Mobile apps and personalisation technologies not only help to increase customer satisfaction but also have financial benefits too. For example, Atlantis Resorts yielded $2 million in revenue and 34 % booking growth in just a year through mobile apps. This indicates the high importance of mobile apps and personalisation technology in enhancing and improving customer service as well as financial efficiency.</a:t>
            </a:r>
          </a:p>
          <a:p>
            <a:pPr marL="0" marR="0" algn="just">
              <a:lnSpc>
                <a:spcPct val="150000"/>
              </a:lnSpc>
              <a:spcBef>
                <a:spcPts val="600"/>
              </a:spcBef>
              <a:spcAft>
                <a:spcPts val="1200"/>
              </a:spcAft>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3C06865-BDCC-4B31-A8C7-2C1B3EC2FF3F}" type="slidenum">
              <a:rPr lang="en-GB" smtClean="0"/>
              <a:t>4</a:t>
            </a:fld>
            <a:endParaRPr lang="en-GB"/>
          </a:p>
        </p:txBody>
      </p:sp>
    </p:spTree>
    <p:extLst>
      <p:ext uri="{BB962C8B-B14F-4D97-AF65-F5344CB8AC3E}">
        <p14:creationId xmlns:p14="http://schemas.microsoft.com/office/powerpoint/2010/main" val="1515630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Let's take a look at the different factors of the PESTEL framework.</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From a political point of view, governments are now actively promoting hotels to adapt technologies through incentives and programs. However, various rules and regulations like GDPR, challenge in leveraging guest information for personalisation. Economically, adaptation of technologies depends on the environment of business. Businesses invest in technologies in times of prosperity, but the recession may delay this transformation. Socially, the driving force is shifting guest demographics and expectations, especially from millennials and Gen Z who demand digital, low-friction experiences.</a:t>
            </a:r>
          </a:p>
          <a:p>
            <a:pPr marL="0" marR="0" algn="just">
              <a:lnSpc>
                <a:spcPct val="150000"/>
              </a:lnSpc>
              <a:spcBef>
                <a:spcPts val="600"/>
              </a:spcBef>
              <a:spcAft>
                <a:spcPts val="1200"/>
              </a:spcAft>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3C06865-BDCC-4B31-A8C7-2C1B3EC2FF3F}" type="slidenum">
              <a:rPr lang="en-GB" smtClean="0"/>
              <a:t>5</a:t>
            </a:fld>
            <a:endParaRPr lang="en-GB"/>
          </a:p>
        </p:txBody>
      </p:sp>
    </p:spTree>
    <p:extLst>
      <p:ext uri="{BB962C8B-B14F-4D97-AF65-F5344CB8AC3E}">
        <p14:creationId xmlns:p14="http://schemas.microsoft.com/office/powerpoint/2010/main" val="658843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Now let's look at the technological viewpoints. Technologies are upgrading rapidly. AI, cloud computing, IoT data analytics etc. powering more advances and sophisticated mobile apps and personalisation capabilities. Hotels adapt to these changes to gain a competitive advantage.</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Environmental factors also play a crucial role in hotel industries. People are now more conscious about the environment than before. Usage of technologies reduces the use of energy and helps to achieve sustainability goals in turn.</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Now let's talk about the last factor, which is the legal factor. Technological advancement not only makes life comfortable but also creates some risks. This risk and unethical practices force the government to make laws to protect users from that. It is vital for hotels to comply with data security laws.</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Some industry examples will be discussed now. Hilton Honours App lets guests check in, unlock the door, and control entertainment, lighting, heating, and air conditioning. The connected room concept will also give Hilton an edge. In addition to service requests and mobile check-in/check-out, the Marriott Mobile App and AI Room Assistants will soon make personalised recommendations based on guest preferences and behaviour. Accor Mobile Apps offer key customisation, mobile room and key check-in/check-out, and key management.</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Personalisation technologies and mobile apps have also pros and cons. Personalisation boosts revenue, visitor loyalty, and satisfaction and Optimised digital user experiences for modern consumers. Certain solutions may fail to meet guest expectations due to high investment requirements, data privacy and security risks, technical issues and inconsistencies and limited capabilities.</a:t>
            </a:r>
          </a:p>
          <a:p>
            <a:pPr marL="0" marR="0" algn="just">
              <a:lnSpc>
                <a:spcPct val="150000"/>
              </a:lnSpc>
              <a:spcBef>
                <a:spcPts val="600"/>
              </a:spcBef>
              <a:spcAft>
                <a:spcPts val="1200"/>
              </a:spcAft>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3C06865-BDCC-4B31-A8C7-2C1B3EC2FF3F}" type="slidenum">
              <a:rPr lang="en-GB" smtClean="0"/>
              <a:t>6</a:t>
            </a:fld>
            <a:endParaRPr lang="en-GB"/>
          </a:p>
        </p:txBody>
      </p:sp>
    </p:spTree>
    <p:extLst>
      <p:ext uri="{BB962C8B-B14F-4D97-AF65-F5344CB8AC3E}">
        <p14:creationId xmlns:p14="http://schemas.microsoft.com/office/powerpoint/2010/main" val="3303719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On the journey to the future, hotels are supposed to develop exclusive strategies and tactics to successfully apply mobile applications and technology of personalization. On the other hand, there is a need to enact standard policies regarding data privacy and security that match regulations like GDPR to reinforce faith and remove any threats to consumers.</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The same applies to hotels, which need to be integrated in terms of communication, providing a coherent and convenient interface whether guests browse the website, download the app or communicate in person. Moreover, a tireless innovation in conjunction with agile development, the guest's needs, and desires whether ongoing or not will help develop quality services.</a:t>
            </a:r>
          </a:p>
          <a:p>
            <a:pPr marL="0" marR="0" algn="just">
              <a:lnSpc>
                <a:spcPct val="150000"/>
              </a:lnSpc>
              <a:spcBef>
                <a:spcPts val="600"/>
              </a:spcBef>
              <a:spcAft>
                <a:spcPts val="1200"/>
              </a:spcAft>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3C06865-BDCC-4B31-A8C7-2C1B3EC2FF3F}" type="slidenum">
              <a:rPr lang="en-GB" smtClean="0"/>
              <a:t>7</a:t>
            </a:fld>
            <a:endParaRPr lang="en-GB"/>
          </a:p>
        </p:txBody>
      </p:sp>
    </p:spTree>
    <p:extLst>
      <p:ext uri="{BB962C8B-B14F-4D97-AF65-F5344CB8AC3E}">
        <p14:creationId xmlns:p14="http://schemas.microsoft.com/office/powerpoint/2010/main" val="3898317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Active cooperation with high-tech suppliers and upcoming startups can ensure access to next-generation know-how that inspires a stream of ideas without the necessity of having it in-house. Finding talent proficient in digital skills such as app development, data analytics and machine learning will be a strategy for long-haul success and this is where talent acquisition steps in. Finally, the strategic guest education initiatives give the best results in terms of adoption and keep the operation perfect while delivering on the human experiences. With the choice to invest in technologies which save time and provide personalized experiences, hotels can egocentrically place themselves as smart providers of tomorrow's hospitality.</a:t>
            </a:r>
          </a:p>
        </p:txBody>
      </p:sp>
      <p:sp>
        <p:nvSpPr>
          <p:cNvPr id="4" name="Slide Number Placeholder 3"/>
          <p:cNvSpPr>
            <a:spLocks noGrp="1"/>
          </p:cNvSpPr>
          <p:nvPr>
            <p:ph type="sldNum" sz="quarter" idx="5"/>
          </p:nvPr>
        </p:nvSpPr>
        <p:spPr/>
        <p:txBody>
          <a:bodyPr/>
          <a:lstStyle/>
          <a:p>
            <a:fld id="{23C06865-BDCC-4B31-A8C7-2C1B3EC2FF3F}" type="slidenum">
              <a:rPr lang="en-GB" smtClean="0"/>
              <a:t>8</a:t>
            </a:fld>
            <a:endParaRPr lang="en-GB"/>
          </a:p>
        </p:txBody>
      </p:sp>
    </p:spTree>
    <p:extLst>
      <p:ext uri="{BB962C8B-B14F-4D97-AF65-F5344CB8AC3E}">
        <p14:creationId xmlns:p14="http://schemas.microsoft.com/office/powerpoint/2010/main" val="2939982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In conclusion, the hospitality sector is being revolutionized by these apps and the plethora of personalization technologies. Through the implementation of these concepts, hotels can widen the guests’ experience, be fluent between operations, and benefit the bottom line in the era when the market is becoming more competitive and using digital channels as strong tools.</a:t>
            </a:r>
          </a:p>
          <a:p>
            <a:pPr algn="just">
              <a:lnSpc>
                <a:spcPct val="150000"/>
              </a:lnSpc>
              <a:spcBef>
                <a:spcPts val="600"/>
              </a:spcBef>
              <a:spcAft>
                <a:spcPts val="1200"/>
              </a:spcAft>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Thank you for your patience and I am expecting the very form to any questions that may arise.</a:t>
            </a:r>
          </a:p>
          <a:p>
            <a:pPr marL="0" marR="0" algn="just">
              <a:lnSpc>
                <a:spcPct val="150000"/>
              </a:lnSpc>
              <a:spcBef>
                <a:spcPts val="600"/>
              </a:spcBef>
              <a:spcAft>
                <a:spcPts val="1200"/>
              </a:spcAft>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3C06865-BDCC-4B31-A8C7-2C1B3EC2FF3F}" type="slidenum">
              <a:rPr lang="en-GB" smtClean="0"/>
              <a:t>9</a:t>
            </a:fld>
            <a:endParaRPr lang="en-GB"/>
          </a:p>
        </p:txBody>
      </p:sp>
    </p:spTree>
    <p:extLst>
      <p:ext uri="{BB962C8B-B14F-4D97-AF65-F5344CB8AC3E}">
        <p14:creationId xmlns:p14="http://schemas.microsoft.com/office/powerpoint/2010/main" val="858400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387428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462156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2515482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A80424-7E0C-4F1A-84EF-5C68A8D29A37}" type="datetimeFigureOut">
              <a:rPr lang="en-GB" smtClean="0"/>
              <a:t>30/05/2024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1135955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A80424-7E0C-4F1A-84EF-5C68A8D29A37}" type="datetimeFigureOut">
              <a:rPr lang="en-GB" smtClean="0"/>
              <a:t>30/05/2024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2320271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3595167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118384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298681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A80424-7E0C-4F1A-84EF-5C68A8D29A37}" type="datetimeFigureOut">
              <a:rPr lang="en-GB" smtClean="0"/>
              <a:t>30/05/2024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268746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A80424-7E0C-4F1A-84EF-5C68A8D29A37}" type="datetimeFigureOut">
              <a:rPr lang="en-GB" smtClean="0"/>
              <a:t>30/05/2024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1354691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351303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63465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1971258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400775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1833163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3250295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A80424-7E0C-4F1A-84EF-5C68A8D29A37}" type="datetimeFigureOut">
              <a:rPr lang="en-GB" smtClean="0"/>
              <a:t>30/05/2024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F97F7A-B9E9-4858-BED5-D74137A80E70}" type="slidenum">
              <a:rPr lang="en-GB" smtClean="0"/>
              <a:t>‹#›</a:t>
            </a:fld>
            <a:endParaRPr lang="en-GB"/>
          </a:p>
        </p:txBody>
      </p:sp>
    </p:spTree>
    <p:extLst>
      <p:ext uri="{BB962C8B-B14F-4D97-AF65-F5344CB8AC3E}">
        <p14:creationId xmlns:p14="http://schemas.microsoft.com/office/powerpoint/2010/main" val="242037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3A80424-7E0C-4F1A-84EF-5C68A8D29A37}" type="datetimeFigureOut">
              <a:rPr lang="en-GB" smtClean="0"/>
              <a:t>30/05/2024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0F97F7A-B9E9-4858-BED5-D74137A80E70}" type="slidenum">
              <a:rPr lang="en-GB" smtClean="0"/>
              <a:t>‹#›</a:t>
            </a:fld>
            <a:endParaRPr lang="en-GB"/>
          </a:p>
        </p:txBody>
      </p:sp>
    </p:spTree>
    <p:extLst>
      <p:ext uri="{BB962C8B-B14F-4D97-AF65-F5344CB8AC3E}">
        <p14:creationId xmlns:p14="http://schemas.microsoft.com/office/powerpoint/2010/main" val="35424197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0.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 Type="http://schemas.openxmlformats.org/officeDocument/2006/relationships/notesSlide" Target="../notesSlides/notesSlide6.xml"/><Relationship Id="rId16" Type="http://schemas.openxmlformats.org/officeDocument/2006/relationships/diagramColors" Target="../diagrams/colors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jpeg"/><Relationship Id="rId7" Type="http://schemas.openxmlformats.org/officeDocument/2006/relationships/diagramQuickStyle" Target="../diagrams/quickStyle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12.png"/><Relationship Id="rId9" Type="http://schemas.microsoft.com/office/2007/relationships/diagramDrawing" Target="../diagrams/drawing7.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jpeg"/><Relationship Id="rId7" Type="http://schemas.openxmlformats.org/officeDocument/2006/relationships/diagramQuickStyle" Target="../diagrams/quickStyle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13.png"/><Relationship Id="rId9" Type="http://schemas.microsoft.com/office/2007/relationships/diagramDrawing" Target="../diagrams/drawing9.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5" name="Picture 34">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7" name="Rectangle 36">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8" name="Rectangle 37">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40"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txBody>
          <a:bodyPr/>
          <a:lstStyle/>
          <a:p>
            <a:endParaRPr lang="en-GB"/>
          </a:p>
        </p:txBody>
      </p:sp>
      <p:sp>
        <p:nvSpPr>
          <p:cNvPr id="4" name="TextBox 3">
            <a:extLst>
              <a:ext uri="{FF2B5EF4-FFF2-40B4-BE49-F238E27FC236}">
                <a16:creationId xmlns:a16="http://schemas.microsoft.com/office/drawing/2014/main" id="{C1F69921-8232-F3EB-64F6-6452F829FC0C}"/>
              </a:ext>
            </a:extLst>
          </p:cNvPr>
          <p:cNvSpPr txBox="1"/>
          <p:nvPr/>
        </p:nvSpPr>
        <p:spPr>
          <a:xfrm>
            <a:off x="611853" y="4885339"/>
            <a:ext cx="10968294" cy="123708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a:solidFill>
                  <a:srgbClr val="EBEBEB"/>
                </a:solidFill>
                <a:latin typeface="+mj-lt"/>
                <a:ea typeface="+mj-ea"/>
                <a:cs typeface="+mj-cs"/>
              </a:rPr>
              <a:t>Welcome To the Presentation</a:t>
            </a:r>
          </a:p>
          <a:p>
            <a:pPr>
              <a:lnSpc>
                <a:spcPct val="90000"/>
              </a:lnSpc>
              <a:spcBef>
                <a:spcPct val="0"/>
              </a:spcBef>
              <a:spcAft>
                <a:spcPts val="600"/>
              </a:spcAft>
            </a:pPr>
            <a:r>
              <a:rPr lang="en-US" sz="3600">
                <a:solidFill>
                  <a:srgbClr val="EBEBEB"/>
                </a:solidFill>
                <a:latin typeface="+mj-lt"/>
                <a:ea typeface="+mj-ea"/>
                <a:cs typeface="+mj-cs"/>
              </a:rPr>
              <a:t>on</a:t>
            </a:r>
          </a:p>
        </p:txBody>
      </p:sp>
      <p:sp>
        <p:nvSpPr>
          <p:cNvPr id="5" name="TextBox 4">
            <a:extLst>
              <a:ext uri="{FF2B5EF4-FFF2-40B4-BE49-F238E27FC236}">
                <a16:creationId xmlns:a16="http://schemas.microsoft.com/office/drawing/2014/main" id="{89E95973-D2F8-B9FB-547B-A90E67601104}"/>
              </a:ext>
            </a:extLst>
          </p:cNvPr>
          <p:cNvSpPr txBox="1"/>
          <p:nvPr/>
        </p:nvSpPr>
        <p:spPr>
          <a:xfrm>
            <a:off x="323993" y="377462"/>
            <a:ext cx="3275806" cy="518860"/>
          </a:xfrm>
          <a:prstGeom prst="rect">
            <a:avLst/>
          </a:prstGeom>
          <a:noFill/>
        </p:spPr>
        <p:txBody>
          <a:bodyPr wrap="square" rtlCol="0">
            <a:spAutoFit/>
          </a:bodyPr>
          <a:lstStyle/>
          <a:p>
            <a:pPr defTabSz="352044"/>
            <a:r>
              <a:rPr lang="en-US" sz="1386" kern="1200" dirty="0">
                <a:solidFill>
                  <a:srgbClr val="555555"/>
                </a:solidFill>
                <a:latin typeface="+mn-lt"/>
                <a:ea typeface="+mn-ea"/>
                <a:cs typeface="+mn-cs"/>
              </a:rPr>
              <a:t>Student Name: Marius Tanase</a:t>
            </a:r>
          </a:p>
          <a:p>
            <a:pPr defTabSz="352044"/>
            <a:r>
              <a:rPr lang="en-US" sz="1386" kern="1200" dirty="0">
                <a:solidFill>
                  <a:srgbClr val="555555"/>
                </a:solidFill>
                <a:latin typeface="+mn-lt"/>
                <a:ea typeface="+mn-ea"/>
                <a:cs typeface="+mn-cs"/>
              </a:rPr>
              <a:t>ID: 2111272</a:t>
            </a:r>
            <a:endParaRPr lang="en-GB" dirty="0"/>
          </a:p>
        </p:txBody>
      </p:sp>
      <p:sp>
        <p:nvSpPr>
          <p:cNvPr id="2" name="TextBox 1">
            <a:extLst>
              <a:ext uri="{FF2B5EF4-FFF2-40B4-BE49-F238E27FC236}">
                <a16:creationId xmlns:a16="http://schemas.microsoft.com/office/drawing/2014/main" id="{8C3F251D-86CD-F3B2-2305-F9181002A5B8}"/>
              </a:ext>
            </a:extLst>
          </p:cNvPr>
          <p:cNvSpPr txBox="1"/>
          <p:nvPr/>
        </p:nvSpPr>
        <p:spPr>
          <a:xfrm>
            <a:off x="3974401" y="593387"/>
            <a:ext cx="5813700" cy="661078"/>
          </a:xfrm>
          <a:prstGeom prst="rect">
            <a:avLst/>
          </a:prstGeom>
          <a:noFill/>
        </p:spPr>
        <p:txBody>
          <a:bodyPr wrap="square" rtlCol="0">
            <a:spAutoFit/>
          </a:bodyPr>
          <a:lstStyle/>
          <a:p>
            <a:pPr algn="ctr" defTabSz="352044"/>
            <a:r>
              <a:rPr lang="en-US" sz="1848" b="1" kern="1200">
                <a:solidFill>
                  <a:srgbClr val="555555"/>
                </a:solidFill>
                <a:latin typeface="+mn-lt"/>
                <a:ea typeface="+mn-ea"/>
                <a:cs typeface="+mn-cs"/>
              </a:rPr>
              <a:t>Contemporary Themes in the Hotel and Hospitality Sector</a:t>
            </a:r>
            <a:endParaRPr lang="en-GB" sz="2400" b="1">
              <a:solidFill>
                <a:schemeClr val="tx1">
                  <a:lumMod val="85000"/>
                </a:schemeClr>
              </a:solidFill>
            </a:endParaRPr>
          </a:p>
        </p:txBody>
      </p:sp>
      <p:pic>
        <p:nvPicPr>
          <p:cNvPr id="7" name="Picture 6">
            <a:extLst>
              <a:ext uri="{FF2B5EF4-FFF2-40B4-BE49-F238E27FC236}">
                <a16:creationId xmlns:a16="http://schemas.microsoft.com/office/drawing/2014/main" id="{4923C8CD-032C-140D-5FE9-F5279461DE81}"/>
              </a:ext>
            </a:extLst>
          </p:cNvPr>
          <p:cNvPicPr>
            <a:picLocks noChangeAspect="1"/>
          </p:cNvPicPr>
          <p:nvPr/>
        </p:nvPicPr>
        <p:blipFill>
          <a:blip r:embed="rId7"/>
          <a:stretch>
            <a:fillRect/>
          </a:stretch>
        </p:blipFill>
        <p:spPr>
          <a:xfrm>
            <a:off x="4533750" y="1680598"/>
            <a:ext cx="4360413" cy="24691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1979611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FFACFEF4-314F-A5FB-6728-003D2A1E8603}"/>
              </a:ext>
            </a:extLst>
          </p:cNvPr>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r>
              <a:rPr lang="en-US" sz="4200" b="0" i="0" kern="1200">
                <a:solidFill>
                  <a:srgbClr val="EBEBEB"/>
                </a:solidFill>
                <a:latin typeface="+mj-lt"/>
                <a:ea typeface="+mj-ea"/>
                <a:cs typeface="+mj-cs"/>
              </a:rPr>
              <a:t>Table of Contents</a:t>
            </a:r>
          </a:p>
        </p:txBody>
      </p:sp>
      <p:sp useBgFill="1">
        <p:nvSpPr>
          <p:cNvPr id="17" name="Freeform: Shape 16">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6" name="Picture 5">
            <a:extLst>
              <a:ext uri="{FF2B5EF4-FFF2-40B4-BE49-F238E27FC236}">
                <a16:creationId xmlns:a16="http://schemas.microsoft.com/office/drawing/2014/main" id="{FD50FE9F-823D-B696-8D07-1CD5D1DC0A5F}"/>
              </a:ext>
            </a:extLst>
          </p:cNvPr>
          <p:cNvPicPr>
            <a:picLocks noChangeAspect="1"/>
          </p:cNvPicPr>
          <p:nvPr/>
        </p:nvPicPr>
        <p:blipFill>
          <a:blip r:embed="rId3"/>
          <a:stretch>
            <a:fillRect/>
          </a:stretch>
        </p:blipFill>
        <p:spPr>
          <a:xfrm>
            <a:off x="653484" y="3104973"/>
            <a:ext cx="5451627" cy="2548634"/>
          </a:xfrm>
          <a:prstGeom prst="rect">
            <a:avLst/>
          </a:prstGeom>
          <a:effectLst/>
        </p:spPr>
      </p:pic>
      <p:pic>
        <p:nvPicPr>
          <p:cNvPr id="3" name="Picture 2">
            <a:extLst>
              <a:ext uri="{FF2B5EF4-FFF2-40B4-BE49-F238E27FC236}">
                <a16:creationId xmlns:a16="http://schemas.microsoft.com/office/drawing/2014/main" id="{F6D0EA96-1BB3-7F14-74A6-8FECA459FB72}"/>
              </a:ext>
            </a:extLst>
          </p:cNvPr>
          <p:cNvPicPr>
            <a:picLocks noChangeAspect="1"/>
          </p:cNvPicPr>
          <p:nvPr/>
        </p:nvPicPr>
        <p:blipFill>
          <a:blip r:embed="rId4"/>
          <a:stretch>
            <a:fillRect/>
          </a:stretch>
        </p:blipFill>
        <p:spPr>
          <a:xfrm>
            <a:off x="6572772" y="2587999"/>
            <a:ext cx="5151566" cy="3688400"/>
          </a:xfrm>
          <a:prstGeom prst="rect">
            <a:avLst/>
          </a:prstGeom>
        </p:spPr>
      </p:pic>
    </p:spTree>
    <p:extLst>
      <p:ext uri="{BB962C8B-B14F-4D97-AF65-F5344CB8AC3E}">
        <p14:creationId xmlns:p14="http://schemas.microsoft.com/office/powerpoint/2010/main" val="357654243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FACFEF4-314F-A5FB-6728-003D2A1E8603}"/>
              </a:ext>
            </a:extLst>
          </p:cNvPr>
          <p:cNvSpPr txBox="1"/>
          <p:nvPr/>
        </p:nvSpPr>
        <p:spPr>
          <a:xfrm>
            <a:off x="413892" y="331839"/>
            <a:ext cx="6188190" cy="1622321"/>
          </a:xfrm>
          <a:prstGeom prst="rect">
            <a:avLst/>
          </a:prstGeom>
        </p:spPr>
        <p:txBody>
          <a:bodyPr vert="horz" lIns="91440" tIns="45720" rIns="91440" bIns="45720" rtlCol="0" anchor="t">
            <a:normAutofit/>
          </a:bodyPr>
          <a:lstStyle/>
          <a:p>
            <a:pPr algn="just">
              <a:spcBef>
                <a:spcPct val="0"/>
              </a:spcBef>
              <a:spcAft>
                <a:spcPts val="600"/>
              </a:spcAft>
            </a:pPr>
            <a:r>
              <a:rPr lang="en-US" sz="4200" b="0" i="0" kern="1200" dirty="0">
                <a:solidFill>
                  <a:srgbClr val="EBEBEB"/>
                </a:solidFill>
                <a:latin typeface="+mj-lt"/>
                <a:ea typeface="+mj-ea"/>
                <a:cs typeface="+mj-cs"/>
              </a:rPr>
              <a:t>Introduction</a:t>
            </a:r>
          </a:p>
        </p:txBody>
      </p:sp>
      <p:sp>
        <p:nvSpPr>
          <p:cNvPr id="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0" name="Freeform: Shape 19">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6" name="Picture 5" descr="A group of people at a reception&#10;&#10;Description automatically generated">
            <a:extLst>
              <a:ext uri="{FF2B5EF4-FFF2-40B4-BE49-F238E27FC236}">
                <a16:creationId xmlns:a16="http://schemas.microsoft.com/office/drawing/2014/main" id="{1A629E3B-2BF6-F8AF-42A8-423F946450BE}"/>
              </a:ext>
            </a:extLst>
          </p:cNvPr>
          <p:cNvPicPr>
            <a:picLocks noChangeAspect="1"/>
          </p:cNvPicPr>
          <p:nvPr/>
        </p:nvPicPr>
        <p:blipFill>
          <a:blip r:embed="rId3"/>
          <a:stretch>
            <a:fillRect/>
          </a:stretch>
        </p:blipFill>
        <p:spPr>
          <a:xfrm>
            <a:off x="8129871" y="1777471"/>
            <a:ext cx="3414010" cy="3303055"/>
          </a:xfrm>
          <a:prstGeom prst="rect">
            <a:avLst/>
          </a:prstGeom>
          <a:effectLst/>
        </p:spPr>
      </p:pic>
      <p:sp>
        <p:nvSpPr>
          <p:cNvPr id="17" name="Rectangle 1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 name="Diagram 2">
            <a:extLst>
              <a:ext uri="{FF2B5EF4-FFF2-40B4-BE49-F238E27FC236}">
                <a16:creationId xmlns:a16="http://schemas.microsoft.com/office/drawing/2014/main" id="{AE8B8DEA-E097-52DB-64BE-64BB4087E35A}"/>
              </a:ext>
            </a:extLst>
          </p:cNvPr>
          <p:cNvGraphicFramePr/>
          <p:nvPr>
            <p:extLst>
              <p:ext uri="{D42A27DB-BD31-4B8C-83A1-F6EECF244321}">
                <p14:modId xmlns:p14="http://schemas.microsoft.com/office/powerpoint/2010/main" val="3462353786"/>
              </p:ext>
            </p:extLst>
          </p:nvPr>
        </p:nvGraphicFramePr>
        <p:xfrm>
          <a:off x="224852" y="1349115"/>
          <a:ext cx="7003901" cy="52015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1213009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ACFEF4-314F-A5FB-6728-003D2A1E8603}"/>
              </a:ext>
            </a:extLst>
          </p:cNvPr>
          <p:cNvSpPr txBox="1"/>
          <p:nvPr/>
        </p:nvSpPr>
        <p:spPr>
          <a:xfrm>
            <a:off x="5224006" y="470239"/>
            <a:ext cx="4985469" cy="930066"/>
          </a:xfrm>
          <a:prstGeom prst="rect">
            <a:avLst/>
          </a:prstGeom>
        </p:spPr>
        <p:txBody>
          <a:bodyPr vert="horz" lIns="91440" tIns="45720" rIns="91440" bIns="45720" rtlCol="0" anchor="t">
            <a:normAutofit/>
          </a:bodyPr>
          <a:lstStyle/>
          <a:p>
            <a:pPr>
              <a:spcBef>
                <a:spcPct val="0"/>
              </a:spcBef>
              <a:spcAft>
                <a:spcPts val="600"/>
              </a:spcAft>
            </a:pPr>
            <a:r>
              <a:rPr lang="en-US" sz="4200" b="0" i="0" kern="1200" dirty="0">
                <a:solidFill>
                  <a:schemeClr val="tx2"/>
                </a:solidFill>
                <a:latin typeface="+mj-lt"/>
                <a:ea typeface="+mj-ea"/>
                <a:cs typeface="+mj-cs"/>
              </a:rPr>
              <a:t>Literature Review</a:t>
            </a:r>
          </a:p>
        </p:txBody>
      </p:sp>
      <p:pic>
        <p:nvPicPr>
          <p:cNvPr id="6" name="Picture 5" descr="A collage of images of people and a phone&#10;&#10;Description automatically generated">
            <a:extLst>
              <a:ext uri="{FF2B5EF4-FFF2-40B4-BE49-F238E27FC236}">
                <a16:creationId xmlns:a16="http://schemas.microsoft.com/office/drawing/2014/main" id="{BDC02220-3B16-264D-4776-C0A8EBFCDDA1}"/>
              </a:ext>
            </a:extLst>
          </p:cNvPr>
          <p:cNvPicPr>
            <a:picLocks noChangeAspect="1"/>
          </p:cNvPicPr>
          <p:nvPr/>
        </p:nvPicPr>
        <p:blipFill>
          <a:blip r:embed="rId4"/>
          <a:stretch>
            <a:fillRect/>
          </a:stretch>
        </p:blipFill>
        <p:spPr>
          <a:xfrm>
            <a:off x="636914" y="1055866"/>
            <a:ext cx="4261089" cy="4828429"/>
          </a:xfrm>
          <a:prstGeom prst="rect">
            <a:avLst/>
          </a:prstGeom>
          <a:effectLst>
            <a:outerShdw blurRad="50800" dist="38100" dir="5400000" algn="t" rotWithShape="0">
              <a:prstClr val="black">
                <a:alpha val="43000"/>
              </a:prstClr>
            </a:outerShdw>
          </a:effectLst>
        </p:spPr>
      </p:pic>
      <p:graphicFrame>
        <p:nvGraphicFramePr>
          <p:cNvPr id="3" name="Diagram 2">
            <a:extLst>
              <a:ext uri="{FF2B5EF4-FFF2-40B4-BE49-F238E27FC236}">
                <a16:creationId xmlns:a16="http://schemas.microsoft.com/office/drawing/2014/main" id="{390D400E-2F9F-8CC5-3F51-CCA6B377BE99}"/>
              </a:ext>
            </a:extLst>
          </p:cNvPr>
          <p:cNvGraphicFramePr/>
          <p:nvPr>
            <p:extLst>
              <p:ext uri="{D42A27DB-BD31-4B8C-83A1-F6EECF244321}">
                <p14:modId xmlns:p14="http://schemas.microsoft.com/office/powerpoint/2010/main" val="3131812945"/>
              </p:ext>
            </p:extLst>
          </p:nvPr>
        </p:nvGraphicFramePr>
        <p:xfrm>
          <a:off x="5224006" y="1400306"/>
          <a:ext cx="6543924" cy="49874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58227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ACFEF4-314F-A5FB-6728-003D2A1E8603}"/>
              </a:ext>
            </a:extLst>
          </p:cNvPr>
          <p:cNvSpPr txBox="1"/>
          <p:nvPr/>
        </p:nvSpPr>
        <p:spPr>
          <a:xfrm>
            <a:off x="2022437" y="236668"/>
            <a:ext cx="8347934" cy="523220"/>
          </a:xfrm>
          <a:prstGeom prst="rect">
            <a:avLst/>
          </a:prstGeom>
          <a:noFill/>
        </p:spPr>
        <p:txBody>
          <a:bodyPr wrap="square" rtlCol="0">
            <a:spAutoFit/>
          </a:bodyPr>
          <a:lstStyle/>
          <a:p>
            <a:r>
              <a:rPr lang="en-US" sz="2800" b="1"/>
              <a:t>Application to the Hotel &amp; Hospitality Industry</a:t>
            </a:r>
            <a:endParaRPr lang="en-GB" sz="2800" b="1"/>
          </a:p>
        </p:txBody>
      </p:sp>
      <p:sp>
        <p:nvSpPr>
          <p:cNvPr id="2" name="TextBox 1">
            <a:extLst>
              <a:ext uri="{FF2B5EF4-FFF2-40B4-BE49-F238E27FC236}">
                <a16:creationId xmlns:a16="http://schemas.microsoft.com/office/drawing/2014/main" id="{D8A1B6E4-D2B7-1BEF-620D-252041685E5B}"/>
              </a:ext>
            </a:extLst>
          </p:cNvPr>
          <p:cNvSpPr txBox="1"/>
          <p:nvPr/>
        </p:nvSpPr>
        <p:spPr>
          <a:xfrm>
            <a:off x="3151992" y="849854"/>
            <a:ext cx="5109882" cy="523220"/>
          </a:xfrm>
          <a:prstGeom prst="rect">
            <a:avLst/>
          </a:prstGeom>
          <a:noFill/>
        </p:spPr>
        <p:txBody>
          <a:bodyPr wrap="square" rtlCol="0">
            <a:spAutoFit/>
          </a:bodyPr>
          <a:lstStyle/>
          <a:p>
            <a:pPr algn="ctr"/>
            <a:r>
              <a:rPr lang="en-US" sz="2800" b="1">
                <a:solidFill>
                  <a:srgbClr val="92D050"/>
                </a:solidFill>
              </a:rPr>
              <a:t>PESTEL Analysis</a:t>
            </a:r>
          </a:p>
        </p:txBody>
      </p:sp>
      <p:sp>
        <p:nvSpPr>
          <p:cNvPr id="6" name="TextBox 5">
            <a:extLst>
              <a:ext uri="{FF2B5EF4-FFF2-40B4-BE49-F238E27FC236}">
                <a16:creationId xmlns:a16="http://schemas.microsoft.com/office/drawing/2014/main" id="{C730121C-25A5-60CB-14E6-599592C58D6A}"/>
              </a:ext>
            </a:extLst>
          </p:cNvPr>
          <p:cNvSpPr txBox="1"/>
          <p:nvPr/>
        </p:nvSpPr>
        <p:spPr>
          <a:xfrm>
            <a:off x="289249" y="1670180"/>
            <a:ext cx="11430000" cy="1477328"/>
          </a:xfrm>
          <a:prstGeom prst="rect">
            <a:avLst/>
          </a:prstGeom>
          <a:noFill/>
        </p:spPr>
        <p:txBody>
          <a:bodyPr wrap="square" rtlCol="0">
            <a:spAutoFit/>
          </a:bodyPr>
          <a:lstStyle/>
          <a:p>
            <a:pPr algn="just"/>
            <a:r>
              <a:rPr lang="en-GB" sz="1800" kern="100" dirty="0">
                <a:effectLst/>
                <a:latin typeface="Times New Roman" panose="02020603050405020304" pitchFamily="18" charset="0"/>
                <a:ea typeface="Calibri" panose="020F0502020204030204" pitchFamily="34" charset="0"/>
                <a:cs typeface="Arial" panose="020B0604020202020204" pitchFamily="34" charset="0"/>
              </a:rPr>
              <a:t>By using a PESTEL analysis framework, one can get a full picture of how the current trend toward mobile apps and personalization technology is affecting the hotel and hospitality industry.</a:t>
            </a:r>
          </a:p>
          <a:p>
            <a:pPr algn="just"/>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pPr algn="just"/>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pPr algn="just"/>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63FB56E7-95A3-3908-A55A-39AFBD7ACCE7}"/>
              </a:ext>
            </a:extLst>
          </p:cNvPr>
          <p:cNvGraphicFramePr/>
          <p:nvPr>
            <p:extLst>
              <p:ext uri="{D42A27DB-BD31-4B8C-83A1-F6EECF244321}">
                <p14:modId xmlns:p14="http://schemas.microsoft.com/office/powerpoint/2010/main" val="4029500435"/>
              </p:ext>
            </p:extLst>
          </p:nvPr>
        </p:nvGraphicFramePr>
        <p:xfrm>
          <a:off x="406711" y="2593510"/>
          <a:ext cx="7484221" cy="40278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hand holding a phone&#10;&#10;Description automatically generated">
            <a:extLst>
              <a:ext uri="{FF2B5EF4-FFF2-40B4-BE49-F238E27FC236}">
                <a16:creationId xmlns:a16="http://schemas.microsoft.com/office/drawing/2014/main" id="{BEFA4343-BC06-5AC9-D606-EDF6EAAD1A7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35733" y="2593510"/>
            <a:ext cx="3400978" cy="359393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931688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5541CD5-D7AC-4686-8783-CF5D1D4FC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6">
            <a:extLst>
              <a:ext uri="{FF2B5EF4-FFF2-40B4-BE49-F238E27FC236}">
                <a16:creationId xmlns:a16="http://schemas.microsoft.com/office/drawing/2014/main" id="{0420923D-0C6E-4656-9A01-EE9FB6345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17" name="Freeform 5">
            <a:extLst>
              <a:ext uri="{FF2B5EF4-FFF2-40B4-BE49-F238E27FC236}">
                <a16:creationId xmlns:a16="http://schemas.microsoft.com/office/drawing/2014/main" id="{904D0A95-DEAA-4B8D-A340-BEC3A5DBC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txBody>
          <a:bodyPr/>
          <a:lstStyle/>
          <a:p>
            <a:endParaRPr lang="en-GB"/>
          </a:p>
        </p:txBody>
      </p:sp>
      <p:sp>
        <p:nvSpPr>
          <p:cNvPr id="4" name="TextBox 3">
            <a:extLst>
              <a:ext uri="{FF2B5EF4-FFF2-40B4-BE49-F238E27FC236}">
                <a16:creationId xmlns:a16="http://schemas.microsoft.com/office/drawing/2014/main" id="{FFACFEF4-314F-A5FB-6728-003D2A1E8603}"/>
              </a:ext>
            </a:extLst>
          </p:cNvPr>
          <p:cNvSpPr txBox="1"/>
          <p:nvPr/>
        </p:nvSpPr>
        <p:spPr>
          <a:xfrm>
            <a:off x="611853" y="4885339"/>
            <a:ext cx="10968294" cy="1237087"/>
          </a:xfrm>
          <a:prstGeom prst="rect">
            <a:avLst/>
          </a:prstGeom>
        </p:spPr>
        <p:txBody>
          <a:bodyPr vert="horz" lIns="91440" tIns="45720" rIns="91440" bIns="45720" rtlCol="0" anchor="t">
            <a:normAutofit/>
          </a:bodyPr>
          <a:lstStyle/>
          <a:p>
            <a:pPr>
              <a:spcBef>
                <a:spcPct val="0"/>
              </a:spcBef>
              <a:spcAft>
                <a:spcPts val="600"/>
              </a:spcAft>
            </a:pPr>
            <a:r>
              <a:rPr lang="en-US" sz="3900" dirty="0">
                <a:solidFill>
                  <a:srgbClr val="EBEBEB"/>
                </a:solidFill>
                <a:latin typeface="+mj-lt"/>
                <a:ea typeface="+mj-ea"/>
                <a:cs typeface="+mj-cs"/>
              </a:rPr>
              <a:t>Application to the Hotel &amp; Hospitality Industry</a:t>
            </a:r>
          </a:p>
        </p:txBody>
      </p:sp>
      <p:sp>
        <p:nvSpPr>
          <p:cNvPr id="2" name="TextBox 1">
            <a:extLst>
              <a:ext uri="{FF2B5EF4-FFF2-40B4-BE49-F238E27FC236}">
                <a16:creationId xmlns:a16="http://schemas.microsoft.com/office/drawing/2014/main" id="{D8A1B6E4-D2B7-1BEF-620D-252041685E5B}"/>
              </a:ext>
            </a:extLst>
          </p:cNvPr>
          <p:cNvSpPr txBox="1"/>
          <p:nvPr/>
        </p:nvSpPr>
        <p:spPr>
          <a:xfrm>
            <a:off x="155648" y="113313"/>
            <a:ext cx="3229055" cy="363818"/>
          </a:xfrm>
          <a:prstGeom prst="rect">
            <a:avLst/>
          </a:prstGeom>
          <a:noFill/>
        </p:spPr>
        <p:txBody>
          <a:bodyPr wrap="square" rtlCol="0">
            <a:spAutoFit/>
          </a:bodyPr>
          <a:lstStyle/>
          <a:p>
            <a:pPr algn="ctr" defTabSz="288036"/>
            <a:r>
              <a:rPr lang="en-US" sz="1764" b="1" kern="1200" dirty="0">
                <a:solidFill>
                  <a:srgbClr val="006700"/>
                </a:solidFill>
                <a:latin typeface="+mn-lt"/>
                <a:ea typeface="+mn-ea"/>
                <a:cs typeface="+mn-cs"/>
              </a:rPr>
              <a:t>PESTEL Analysis</a:t>
            </a:r>
            <a:endParaRPr lang="en-US" sz="2800" b="1" dirty="0">
              <a:solidFill>
                <a:srgbClr val="92D050"/>
              </a:solidFill>
            </a:endParaRPr>
          </a:p>
        </p:txBody>
      </p:sp>
      <p:graphicFrame>
        <p:nvGraphicFramePr>
          <p:cNvPr id="5" name="Diagram 4">
            <a:extLst>
              <a:ext uri="{FF2B5EF4-FFF2-40B4-BE49-F238E27FC236}">
                <a16:creationId xmlns:a16="http://schemas.microsoft.com/office/drawing/2014/main" id="{B5531984-238C-3DD1-BF13-837F1FADD653}"/>
              </a:ext>
            </a:extLst>
          </p:cNvPr>
          <p:cNvGraphicFramePr/>
          <p:nvPr>
            <p:extLst>
              <p:ext uri="{D42A27DB-BD31-4B8C-83A1-F6EECF244321}">
                <p14:modId xmlns:p14="http://schemas.microsoft.com/office/powerpoint/2010/main" val="3690575314"/>
              </p:ext>
            </p:extLst>
          </p:nvPr>
        </p:nvGraphicFramePr>
        <p:xfrm>
          <a:off x="121886" y="546511"/>
          <a:ext cx="5698435" cy="35706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a:extLst>
              <a:ext uri="{FF2B5EF4-FFF2-40B4-BE49-F238E27FC236}">
                <a16:creationId xmlns:a16="http://schemas.microsoft.com/office/drawing/2014/main" id="{6B5FB6F4-DA1D-C016-9AFD-DA58890DA8B5}"/>
              </a:ext>
            </a:extLst>
          </p:cNvPr>
          <p:cNvGraphicFramePr/>
          <p:nvPr>
            <p:extLst>
              <p:ext uri="{D42A27DB-BD31-4B8C-83A1-F6EECF244321}">
                <p14:modId xmlns:p14="http://schemas.microsoft.com/office/powerpoint/2010/main" val="2346523377"/>
              </p:ext>
            </p:extLst>
          </p:nvPr>
        </p:nvGraphicFramePr>
        <p:xfrm>
          <a:off x="5534100" y="498571"/>
          <a:ext cx="3472060" cy="291419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4" name="TextBox 13">
            <a:extLst>
              <a:ext uri="{FF2B5EF4-FFF2-40B4-BE49-F238E27FC236}">
                <a16:creationId xmlns:a16="http://schemas.microsoft.com/office/drawing/2014/main" id="{88B48101-0DA6-FF49-8EAD-EBB90D03A899}"/>
              </a:ext>
            </a:extLst>
          </p:cNvPr>
          <p:cNvSpPr txBox="1"/>
          <p:nvPr/>
        </p:nvSpPr>
        <p:spPr>
          <a:xfrm>
            <a:off x="5963932" y="98073"/>
            <a:ext cx="4003028" cy="369332"/>
          </a:xfrm>
          <a:prstGeom prst="rect">
            <a:avLst/>
          </a:prstGeom>
          <a:noFill/>
        </p:spPr>
        <p:txBody>
          <a:bodyPr wrap="square">
            <a:spAutoFit/>
          </a:bodyPr>
          <a:lstStyle/>
          <a:p>
            <a:r>
              <a:rPr lang="en-GB" b="1" dirty="0"/>
              <a:t>Industry Examples</a:t>
            </a:r>
          </a:p>
        </p:txBody>
      </p:sp>
      <p:graphicFrame>
        <p:nvGraphicFramePr>
          <p:cNvPr id="19" name="Diagram 18">
            <a:extLst>
              <a:ext uri="{FF2B5EF4-FFF2-40B4-BE49-F238E27FC236}">
                <a16:creationId xmlns:a16="http://schemas.microsoft.com/office/drawing/2014/main" id="{CD5DE7EA-9200-3202-231B-D55519CC1D2A}"/>
              </a:ext>
            </a:extLst>
          </p:cNvPr>
          <p:cNvGraphicFramePr/>
          <p:nvPr>
            <p:extLst>
              <p:ext uri="{D42A27DB-BD31-4B8C-83A1-F6EECF244321}">
                <p14:modId xmlns:p14="http://schemas.microsoft.com/office/powerpoint/2010/main" val="1693816269"/>
              </p:ext>
            </p:extLst>
          </p:nvPr>
        </p:nvGraphicFramePr>
        <p:xfrm>
          <a:off x="8534400" y="853440"/>
          <a:ext cx="3657294" cy="438912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0" name="TextBox 19">
            <a:extLst>
              <a:ext uri="{FF2B5EF4-FFF2-40B4-BE49-F238E27FC236}">
                <a16:creationId xmlns:a16="http://schemas.microsoft.com/office/drawing/2014/main" id="{811D80CF-E60F-EC93-9D3E-844571DFA7A5}"/>
              </a:ext>
            </a:extLst>
          </p:cNvPr>
          <p:cNvSpPr txBox="1"/>
          <p:nvPr/>
        </p:nvSpPr>
        <p:spPr>
          <a:xfrm>
            <a:off x="8787414" y="1764910"/>
            <a:ext cx="3404280" cy="369332"/>
          </a:xfrm>
          <a:prstGeom prst="rect">
            <a:avLst/>
          </a:prstGeom>
          <a:noFill/>
        </p:spPr>
        <p:txBody>
          <a:bodyPr wrap="square">
            <a:spAutoFit/>
          </a:bodyPr>
          <a:lstStyle/>
          <a:p>
            <a:pPr algn="ctr"/>
            <a:r>
              <a:rPr lang="en-GB" b="1" dirty="0"/>
              <a:t>Pros and cons</a:t>
            </a:r>
          </a:p>
        </p:txBody>
      </p:sp>
    </p:spTree>
    <p:extLst>
      <p:ext uri="{BB962C8B-B14F-4D97-AF65-F5344CB8AC3E}">
        <p14:creationId xmlns:p14="http://schemas.microsoft.com/office/powerpoint/2010/main" val="178249137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FACFEF4-314F-A5FB-6728-003D2A1E8603}"/>
              </a:ext>
            </a:extLst>
          </p:cNvPr>
          <p:cNvSpPr txBox="1"/>
          <p:nvPr/>
        </p:nvSpPr>
        <p:spPr>
          <a:xfrm>
            <a:off x="5411931" y="452718"/>
            <a:ext cx="4638903" cy="140053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900">
                <a:solidFill>
                  <a:schemeClr val="tx2"/>
                </a:solidFill>
                <a:latin typeface="+mj-lt"/>
                <a:ea typeface="+mj-ea"/>
                <a:cs typeface="+mj-cs"/>
              </a:rPr>
              <a:t>Evaluate Future Policy &amp; Management Options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 name="Picture 2">
            <a:extLst>
              <a:ext uri="{FF2B5EF4-FFF2-40B4-BE49-F238E27FC236}">
                <a16:creationId xmlns:a16="http://schemas.microsoft.com/office/drawing/2014/main" id="{26330875-4EB3-E5DF-636B-E4C7DC3BED2D}"/>
              </a:ext>
            </a:extLst>
          </p:cNvPr>
          <p:cNvPicPr>
            <a:picLocks noChangeAspect="1"/>
          </p:cNvPicPr>
          <p:nvPr/>
        </p:nvPicPr>
        <p:blipFill rotWithShape="1">
          <a:blip r:embed="rId4"/>
          <a:srcRect l="178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Diagram 4">
            <a:extLst>
              <a:ext uri="{FF2B5EF4-FFF2-40B4-BE49-F238E27FC236}">
                <a16:creationId xmlns:a16="http://schemas.microsoft.com/office/drawing/2014/main" id="{6BF1DF67-5ADD-42F6-8606-9F9EDB6B0667}"/>
              </a:ext>
            </a:extLst>
          </p:cNvPr>
          <p:cNvGraphicFramePr/>
          <p:nvPr>
            <p:extLst>
              <p:ext uri="{D42A27DB-BD31-4B8C-83A1-F6EECF244321}">
                <p14:modId xmlns:p14="http://schemas.microsoft.com/office/powerpoint/2010/main" val="3652480343"/>
              </p:ext>
            </p:extLst>
          </p:nvPr>
        </p:nvGraphicFramePr>
        <p:xfrm>
          <a:off x="5411930" y="1595718"/>
          <a:ext cx="6177095" cy="48095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26796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ACFEF4-314F-A5FB-6728-003D2A1E8603}"/>
              </a:ext>
            </a:extLst>
          </p:cNvPr>
          <p:cNvSpPr txBox="1"/>
          <p:nvPr/>
        </p:nvSpPr>
        <p:spPr>
          <a:xfrm>
            <a:off x="629120" y="432177"/>
            <a:ext cx="9234105" cy="523220"/>
          </a:xfrm>
          <a:prstGeom prst="rect">
            <a:avLst/>
          </a:prstGeom>
          <a:noFill/>
        </p:spPr>
        <p:txBody>
          <a:bodyPr wrap="square" rtlCol="0">
            <a:spAutoFit/>
          </a:bodyPr>
          <a:lstStyle/>
          <a:p>
            <a:pPr algn="ctr"/>
            <a:r>
              <a:rPr lang="en-US" sz="2800" b="1" dirty="0"/>
              <a:t>Evaluate Future Policy &amp; Management Options</a:t>
            </a:r>
            <a:endParaRPr lang="en-GB" sz="2800" b="1" dirty="0"/>
          </a:p>
        </p:txBody>
      </p:sp>
      <p:graphicFrame>
        <p:nvGraphicFramePr>
          <p:cNvPr id="5" name="Diagram 4">
            <a:extLst>
              <a:ext uri="{FF2B5EF4-FFF2-40B4-BE49-F238E27FC236}">
                <a16:creationId xmlns:a16="http://schemas.microsoft.com/office/drawing/2014/main" id="{5252B500-8B26-2AB8-6F47-844B0FC469FE}"/>
              </a:ext>
            </a:extLst>
          </p:cNvPr>
          <p:cNvGraphicFramePr/>
          <p:nvPr>
            <p:extLst>
              <p:ext uri="{D42A27DB-BD31-4B8C-83A1-F6EECF244321}">
                <p14:modId xmlns:p14="http://schemas.microsoft.com/office/powerpoint/2010/main" val="3284945344"/>
              </p:ext>
            </p:extLst>
          </p:nvPr>
        </p:nvGraphicFramePr>
        <p:xfrm>
          <a:off x="629120" y="1570383"/>
          <a:ext cx="7209642" cy="4855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7E8C930-EF82-D7CE-6E83-8C9E243234DB}"/>
              </a:ext>
            </a:extLst>
          </p:cNvPr>
          <p:cNvPicPr>
            <a:picLocks noChangeAspect="1"/>
          </p:cNvPicPr>
          <p:nvPr/>
        </p:nvPicPr>
        <p:blipFill>
          <a:blip r:embed="rId8"/>
          <a:stretch>
            <a:fillRect/>
          </a:stretch>
        </p:blipFill>
        <p:spPr>
          <a:xfrm>
            <a:off x="7958060" y="1151319"/>
            <a:ext cx="3810330" cy="4322439"/>
          </a:xfrm>
          <a:prstGeom prst="rect">
            <a:avLst/>
          </a:prstGeom>
        </p:spPr>
      </p:pic>
    </p:spTree>
    <p:extLst>
      <p:ext uri="{BB962C8B-B14F-4D97-AF65-F5344CB8AC3E}">
        <p14:creationId xmlns:p14="http://schemas.microsoft.com/office/powerpoint/2010/main" val="675434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descr="A building with lights on it&#10;&#10;Description automatically generated">
            <a:extLst>
              <a:ext uri="{FF2B5EF4-FFF2-40B4-BE49-F238E27FC236}">
                <a16:creationId xmlns:a16="http://schemas.microsoft.com/office/drawing/2014/main" id="{F8F47797-9481-F054-E52C-1E0670B6A63C}"/>
              </a:ext>
            </a:extLst>
          </p:cNvPr>
          <p:cNvPicPr>
            <a:picLocks noChangeAspect="1"/>
          </p:cNvPicPr>
          <p:nvPr/>
        </p:nvPicPr>
        <p:blipFill rotWithShape="1">
          <a:blip r:embed="rId4"/>
          <a:srcRect r="888" b="-1"/>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FACFEF4-314F-A5FB-6728-003D2A1E8603}"/>
              </a:ext>
            </a:extLst>
          </p:cNvPr>
          <p:cNvSpPr txBox="1"/>
          <p:nvPr/>
        </p:nvSpPr>
        <p:spPr>
          <a:xfrm>
            <a:off x="6374887" y="1641860"/>
            <a:ext cx="4204298" cy="1034728"/>
          </a:xfrm>
          <a:prstGeom prst="rect">
            <a:avLst/>
          </a:prstGeom>
        </p:spPr>
        <p:txBody>
          <a:bodyPr vert="horz" lIns="91440" tIns="45720" rIns="91440" bIns="45720" rtlCol="0" anchor="t">
            <a:normAutofit/>
          </a:bodyPr>
          <a:lstStyle/>
          <a:p>
            <a:pPr>
              <a:spcBef>
                <a:spcPct val="0"/>
              </a:spcBef>
              <a:spcAft>
                <a:spcPts val="600"/>
              </a:spcAft>
            </a:pPr>
            <a:r>
              <a:rPr lang="en-US" sz="2800">
                <a:solidFill>
                  <a:schemeClr val="tx2"/>
                </a:solidFill>
                <a:latin typeface="+mj-lt"/>
                <a:ea typeface="+mj-ea"/>
                <a:cs typeface="+mj-cs"/>
              </a:rPr>
              <a:t>Conclusion</a:t>
            </a:r>
          </a:p>
        </p:txBody>
      </p:sp>
      <p:graphicFrame>
        <p:nvGraphicFramePr>
          <p:cNvPr id="3" name="Diagram 2">
            <a:extLst>
              <a:ext uri="{FF2B5EF4-FFF2-40B4-BE49-F238E27FC236}">
                <a16:creationId xmlns:a16="http://schemas.microsoft.com/office/drawing/2014/main" id="{87743200-191C-FCBE-C934-2C258BF62F41}"/>
              </a:ext>
            </a:extLst>
          </p:cNvPr>
          <p:cNvGraphicFramePr/>
          <p:nvPr>
            <p:extLst>
              <p:ext uri="{D42A27DB-BD31-4B8C-83A1-F6EECF244321}">
                <p14:modId xmlns:p14="http://schemas.microsoft.com/office/powerpoint/2010/main" val="1076974913"/>
              </p:ext>
            </p:extLst>
          </p:nvPr>
        </p:nvGraphicFramePr>
        <p:xfrm>
          <a:off x="6096000" y="2419350"/>
          <a:ext cx="4769999" cy="27967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1604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ACFEF4-314F-A5FB-6728-003D2A1E8603}"/>
              </a:ext>
            </a:extLst>
          </p:cNvPr>
          <p:cNvSpPr txBox="1"/>
          <p:nvPr/>
        </p:nvSpPr>
        <p:spPr>
          <a:xfrm>
            <a:off x="4482353" y="306673"/>
            <a:ext cx="3227294" cy="523220"/>
          </a:xfrm>
          <a:prstGeom prst="rect">
            <a:avLst/>
          </a:prstGeom>
          <a:noFill/>
        </p:spPr>
        <p:txBody>
          <a:bodyPr wrap="square" rtlCol="0">
            <a:spAutoFit/>
          </a:bodyPr>
          <a:lstStyle/>
          <a:p>
            <a:pPr algn="ctr"/>
            <a:r>
              <a:rPr lang="en-US" sz="2800" b="1" dirty="0"/>
              <a:t>References</a:t>
            </a:r>
            <a:endParaRPr lang="en-GB" sz="2800" b="1" dirty="0"/>
          </a:p>
        </p:txBody>
      </p:sp>
      <p:pic>
        <p:nvPicPr>
          <p:cNvPr id="2" name="Picture 1">
            <a:extLst>
              <a:ext uri="{FF2B5EF4-FFF2-40B4-BE49-F238E27FC236}">
                <a16:creationId xmlns:a16="http://schemas.microsoft.com/office/drawing/2014/main" id="{169454FF-006B-043F-3FAB-D2DDFAF22507}"/>
              </a:ext>
            </a:extLst>
          </p:cNvPr>
          <p:cNvPicPr>
            <a:picLocks noChangeAspect="1"/>
          </p:cNvPicPr>
          <p:nvPr/>
        </p:nvPicPr>
        <p:blipFill>
          <a:blip r:embed="rId2"/>
          <a:stretch>
            <a:fillRect/>
          </a:stretch>
        </p:blipFill>
        <p:spPr>
          <a:xfrm>
            <a:off x="60437" y="829894"/>
            <a:ext cx="12071126" cy="5910118"/>
          </a:xfrm>
          <a:prstGeom prst="rect">
            <a:avLst/>
          </a:prstGeom>
        </p:spPr>
      </p:pic>
    </p:spTree>
    <p:extLst>
      <p:ext uri="{BB962C8B-B14F-4D97-AF65-F5344CB8AC3E}">
        <p14:creationId xmlns:p14="http://schemas.microsoft.com/office/powerpoint/2010/main" val="23953744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1804</Words>
  <Application>Microsoft Office PowerPoint</Application>
  <PresentationFormat>Widescreen</PresentationFormat>
  <Paragraphs>91</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Calibri</vt:lpstr>
      <vt:lpstr>Century Gothic</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2024-05-19T15:54:47Z</dcterms:created>
  <dcterms:modified xsi:type="dcterms:W3CDTF">2024-05-30T17:57:20Z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2024-05-19T15:54:51Z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d7f321e1-f7d4-4e02-a48e-52cd125ea061</vt:lpwstr>
  </property>
  <property fmtid="{D5CDD505-2E9C-101B-9397-08002B2CF9AE}" pid="7" name="MSIP_Label_defa4170-0d19-0005-0004-bc88714345d2_ActionId">
    <vt:lpwstr>7ff271fe-8147-455b-b280-4a8942f7b5bb</vt:lpwstr>
  </property>
  <property fmtid="{D5CDD505-2E9C-101B-9397-08002B2CF9AE}" pid="8" name="MSIP_Label_defa4170-0d19-0005-0004-bc88714345d2_ContentBits">
    <vt:lpwstr>0</vt:lpwstr>
  </property>
</Properties>
</file>