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changesInfos/changesInfo1.xml" ContentType="application/vnd.ms-powerpoint.changesinfo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96" r:id="rId2"/>
    <p:sldMasterId id="2147483708" r:id="rId3"/>
  </p:sldMasterIdLst>
  <p:notesMasterIdLst>
    <p:notesMasterId r:id="rId39"/>
  </p:notesMasterIdLst>
  <p:sldIdLst>
    <p:sldId id="291" r:id="rId4"/>
    <p:sldId id="364" r:id="rId5"/>
    <p:sldId id="365" r:id="rId6"/>
    <p:sldId id="366" r:id="rId7"/>
    <p:sldId id="367" r:id="rId8"/>
    <p:sldId id="368" r:id="rId9"/>
    <p:sldId id="369" r:id="rId10"/>
    <p:sldId id="370" r:id="rId11"/>
    <p:sldId id="371" r:id="rId12"/>
    <p:sldId id="372" r:id="rId13"/>
    <p:sldId id="373" r:id="rId14"/>
    <p:sldId id="374" r:id="rId15"/>
    <p:sldId id="375" r:id="rId16"/>
    <p:sldId id="376" r:id="rId17"/>
    <p:sldId id="377" r:id="rId18"/>
    <p:sldId id="378" r:id="rId19"/>
    <p:sldId id="379" r:id="rId20"/>
    <p:sldId id="380" r:id="rId21"/>
    <p:sldId id="381" r:id="rId22"/>
    <p:sldId id="382" r:id="rId23"/>
    <p:sldId id="383" r:id="rId24"/>
    <p:sldId id="384" r:id="rId25"/>
    <p:sldId id="385" r:id="rId26"/>
    <p:sldId id="386" r:id="rId27"/>
    <p:sldId id="387" r:id="rId28"/>
    <p:sldId id="388" r:id="rId29"/>
    <p:sldId id="389" r:id="rId30"/>
    <p:sldId id="390" r:id="rId31"/>
    <p:sldId id="391" r:id="rId32"/>
    <p:sldId id="392" r:id="rId33"/>
    <p:sldId id="393" r:id="rId34"/>
    <p:sldId id="394" r:id="rId35"/>
    <p:sldId id="395" r:id="rId36"/>
    <p:sldId id="396" r:id="rId37"/>
    <p:sldId id="285" r:id="rId3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34A912B-AFB3-4011-A28C-0102AAA05015}" v="3" dt="2026-10-16T11:52:11.65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948" autoAdjust="0"/>
    <p:restoredTop sz="60050" autoAdjust="0"/>
  </p:normalViewPr>
  <p:slideViewPr>
    <p:cSldViewPr snapToGrid="0">
      <p:cViewPr varScale="1">
        <p:scale>
          <a:sx n="46" d="100"/>
          <a:sy n="46" d="100"/>
        </p:scale>
        <p:origin x="1155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notesMaster" Target="notesMasters/notesMaster1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theme" Target="theme/theme1.xml"/><Relationship Id="rId47" Type="http://schemas.microsoft.com/office/2016/11/relationships/changesInfo" Target="changesInfos/changesInfo1.xml"/><Relationship Id="rId7" Type="http://schemas.openxmlformats.org/officeDocument/2006/relationships/slide" Target="slides/slide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9" Type="http://schemas.openxmlformats.org/officeDocument/2006/relationships/slide" Target="slides/slide26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presProps" Target="pres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tableStyles" Target="tableStyles.xml"/><Relationship Id="rId48" Type="http://schemas.microsoft.com/office/2015/10/relationships/revisionInfo" Target="revisionInfo.xml"/><Relationship Id="rId8" Type="http://schemas.openxmlformats.org/officeDocument/2006/relationships/slide" Target="slides/slide5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20" Type="http://schemas.openxmlformats.org/officeDocument/2006/relationships/slide" Target="slides/slide17.xml"/><Relationship Id="rId41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ipo Dunsin" userId="adb2bbdd-5983-4457-bb3f-1b54eee9800e" providerId="ADAL" clId="{2449561A-858C-405C-B968-EA675C4ACB75}"/>
    <pc:docChg chg="undo custSel modSld">
      <pc:chgData name="Dipo Dunsin" userId="adb2bbdd-5983-4457-bb3f-1b54eee9800e" providerId="ADAL" clId="{2449561A-858C-405C-B968-EA675C4ACB75}" dt="2026-10-16T11:52:44.437" v="8" actId="20577"/>
      <pc:docMkLst>
        <pc:docMk/>
      </pc:docMkLst>
      <pc:sldChg chg="modSp mod">
        <pc:chgData name="Dipo Dunsin" userId="adb2bbdd-5983-4457-bb3f-1b54eee9800e" providerId="ADAL" clId="{2449561A-858C-405C-B968-EA675C4ACB75}" dt="2026-10-16T11:52:44.437" v="8" actId="20577"/>
        <pc:sldMkLst>
          <pc:docMk/>
          <pc:sldMk cId="2949746594" sldId="288"/>
        </pc:sldMkLst>
        <pc:spChg chg="mod">
          <ac:chgData name="Dipo Dunsin" userId="adb2bbdd-5983-4457-bb3f-1b54eee9800e" providerId="ADAL" clId="{2449561A-858C-405C-B968-EA675C4ACB75}" dt="2026-10-16T11:52:37.767" v="6" actId="207"/>
          <ac:spMkLst>
            <pc:docMk/>
            <pc:sldMk cId="2949746594" sldId="288"/>
            <ac:spMk id="2" creationId="{00000000-0000-0000-0000-000000000000}"/>
          </ac:spMkLst>
        </pc:spChg>
        <pc:spChg chg="mod">
          <ac:chgData name="Dipo Dunsin" userId="adb2bbdd-5983-4457-bb3f-1b54eee9800e" providerId="ADAL" clId="{2449561A-858C-405C-B968-EA675C4ACB75}" dt="2026-10-16T11:52:44.437" v="8" actId="20577"/>
          <ac:spMkLst>
            <pc:docMk/>
            <pc:sldMk cId="2949746594" sldId="288"/>
            <ac:spMk id="3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A31BA81-C42E-4E37-815B-59F9B6BF88B2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C2FDCD5-DB3A-413F-8822-CAB0AAACDC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13333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2FDCD5-DB3A-413F-8822-CAB0AAACDCAB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763646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5043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208309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179AD5-197E-4F87-94EA-F21BA1ABBB1F}" type="slidenum">
              <a:rPr lang="en-GB" smtClean="0">
                <a:solidFill>
                  <a:prstClr val="black"/>
                </a:solidFill>
              </a:rPr>
              <a:pPr/>
              <a:t>35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92704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F87BD-9925-42F5-9FF8-EC08ABF77753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8A1ECA-600C-45DF-81B5-006EAC62BF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58567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F87BD-9925-42F5-9FF8-EC08ABF77753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8A1ECA-600C-45DF-81B5-006EAC62BF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99127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F87BD-9925-42F5-9FF8-EC08ABF77753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8A1ECA-600C-45DF-81B5-006EAC62BF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16277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F87BD-9925-42F5-9FF8-EC08ABF77753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8A1ECA-600C-45DF-81B5-006EAC62BF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10111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F87BD-9925-42F5-9FF8-EC08ABF77753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8A1ECA-600C-45DF-81B5-006EAC62BF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89094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F87BD-9925-42F5-9FF8-EC08ABF77753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8A1ECA-600C-45DF-81B5-006EAC62BF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10508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F87BD-9925-42F5-9FF8-EC08ABF77753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8A1ECA-600C-45DF-81B5-006EAC62BF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43626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F87BD-9925-42F5-9FF8-EC08ABF77753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8A1ECA-600C-45DF-81B5-006EAC62BF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42224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F87BD-9925-42F5-9FF8-EC08ABF77753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8A1ECA-600C-45DF-81B5-006EAC62BF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35623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F87BD-9925-42F5-9FF8-EC08ABF77753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8A1ECA-600C-45DF-81B5-006EAC62BF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17096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F87BD-9925-42F5-9FF8-EC08ABF77753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8A1ECA-600C-45DF-81B5-006EAC62BF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38570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1E7B97-8893-4DF8-94C2-0BDDB4083750}" type="datetime1">
              <a:rPr lang="en-GB">
                <a:solidFill>
                  <a:srgbClr val="000000">
                    <a:tint val="75000"/>
                  </a:srgbClr>
                </a:solidFill>
              </a:rPr>
              <a:pPr>
                <a:defRPr/>
              </a:pPr>
              <a:t>25/10/2026</a:t>
            </a:fld>
            <a:endParaRPr lang="en-GB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0B473A-B5CB-4AEA-A841-E4A1420271F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489589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F502AA-C8CB-4132-B592-CA60B7C38ACE}" type="datetime1">
              <a:rPr lang="en-GB">
                <a:solidFill>
                  <a:srgbClr val="000000">
                    <a:tint val="75000"/>
                  </a:srgbClr>
                </a:solidFill>
              </a:rPr>
              <a:pPr>
                <a:defRPr/>
              </a:pPr>
              <a:t>25/10/2026</a:t>
            </a:fld>
            <a:endParaRPr lang="en-GB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416350-3461-4282-A263-C166126E99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6751302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D54D1A-4815-47BD-8614-C0B0CB854EB1}" type="datetime1">
              <a:rPr lang="en-GB">
                <a:solidFill>
                  <a:srgbClr val="000000">
                    <a:tint val="75000"/>
                  </a:srgbClr>
                </a:solidFill>
              </a:rPr>
              <a:pPr>
                <a:defRPr/>
              </a:pPr>
              <a:t>25/10/2026</a:t>
            </a:fld>
            <a:endParaRPr lang="en-GB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269315-487F-456B-9DCF-692949BD7BA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3862049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0"/>
            <a:ext cx="53848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0"/>
            <a:ext cx="53848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3DC6A9-A123-4839-B812-2B5358EDB404}" type="datetime1">
              <a:rPr lang="en-GB">
                <a:solidFill>
                  <a:srgbClr val="000000">
                    <a:tint val="75000"/>
                  </a:srgbClr>
                </a:solidFill>
              </a:rPr>
              <a:pPr>
                <a:defRPr/>
              </a:pPr>
              <a:t>25/10/2026</a:t>
            </a:fld>
            <a:endParaRPr lang="en-GB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A3C5AE-BB4B-472B-815B-B9E00B3AC4F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7518852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CB978A-EA46-472A-9CB9-DD326FDEE697}" type="datetime1">
              <a:rPr lang="en-GB">
                <a:solidFill>
                  <a:srgbClr val="000000">
                    <a:tint val="75000"/>
                  </a:srgbClr>
                </a:solidFill>
              </a:rPr>
              <a:pPr>
                <a:defRPr/>
              </a:pPr>
              <a:t>25/10/2026</a:t>
            </a:fld>
            <a:endParaRPr lang="en-GB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3C18FD-4431-4582-9B98-5DA29A8F2AB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6753010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F62988-4734-49D5-ABC9-1D8830979CA5}" type="datetime1">
              <a:rPr lang="en-GB">
                <a:solidFill>
                  <a:srgbClr val="000000">
                    <a:tint val="75000"/>
                  </a:srgbClr>
                </a:solidFill>
              </a:rPr>
              <a:pPr>
                <a:defRPr/>
              </a:pPr>
              <a:t>25/10/2026</a:t>
            </a:fld>
            <a:endParaRPr lang="en-GB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FB8E70-BA6C-4849-BF8B-0E7C61769DB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7906597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12784E-0867-4A6F-89D2-D0F62A3AC4E3}" type="datetime1">
              <a:rPr lang="en-GB">
                <a:solidFill>
                  <a:srgbClr val="000000">
                    <a:tint val="75000"/>
                  </a:srgbClr>
                </a:solidFill>
              </a:rPr>
              <a:pPr>
                <a:defRPr/>
              </a:pPr>
              <a:t>25/10/2026</a:t>
            </a:fld>
            <a:endParaRPr lang="en-GB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9B5B61-3075-4C1F-9BB4-EB3E42D1F0B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1877826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B6958D-3A38-440B-B159-47C5695A6FC1}" type="datetime1">
              <a:rPr lang="en-GB">
                <a:solidFill>
                  <a:srgbClr val="000000">
                    <a:tint val="75000"/>
                  </a:srgbClr>
                </a:solidFill>
              </a:rPr>
              <a:pPr>
                <a:defRPr/>
              </a:pPr>
              <a:t>25/10/2026</a:t>
            </a:fld>
            <a:endParaRPr lang="en-GB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63B1F5-2E66-4BC7-8719-37CD5455B1D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2497782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4EB3A9-CBB8-438E-B510-1D714DB9C88C}" type="datetime1">
              <a:rPr lang="en-GB">
                <a:solidFill>
                  <a:srgbClr val="000000">
                    <a:tint val="75000"/>
                  </a:srgbClr>
                </a:solidFill>
              </a:rPr>
              <a:pPr>
                <a:defRPr/>
              </a:pPr>
              <a:t>25/10/2026</a:t>
            </a:fld>
            <a:endParaRPr lang="en-GB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8B25A4-F189-4EFD-9B4E-E67BF842DC2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4178410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5E5589-F089-4F96-BD0C-9C622F2F12A3}" type="datetime1">
              <a:rPr lang="en-GB">
                <a:solidFill>
                  <a:srgbClr val="000000">
                    <a:tint val="75000"/>
                  </a:srgbClr>
                </a:solidFill>
              </a:rPr>
              <a:pPr>
                <a:defRPr/>
              </a:pPr>
              <a:t>25/10/2026</a:t>
            </a:fld>
            <a:endParaRPr lang="en-GB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06D725-321D-45B2-9009-D4D95961F03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1181276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19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5A3F43-87EA-41DB-AE77-B4D999651894}" type="datetime1">
              <a:rPr lang="en-GB">
                <a:solidFill>
                  <a:srgbClr val="000000">
                    <a:tint val="75000"/>
                  </a:srgbClr>
                </a:solidFill>
              </a:rPr>
              <a:pPr>
                <a:defRPr/>
              </a:pPr>
              <a:t>25/10/2026</a:t>
            </a:fld>
            <a:endParaRPr lang="en-GB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ECE181-8A3E-4A89-AB55-3F6D08A5522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9051480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957A9D-AC9B-4E69-A4C8-E529DE123C02}" type="datetime1">
              <a:rPr lang="en-GB">
                <a:solidFill>
                  <a:srgbClr val="000000">
                    <a:tint val="75000"/>
                  </a:srgbClr>
                </a:solidFill>
              </a:rPr>
              <a:pPr>
                <a:defRPr/>
              </a:pPr>
              <a:t>25/10/2026</a:t>
            </a:fld>
            <a:endParaRPr lang="en-GB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2B4994-F2C0-43BA-805D-BAE87E77528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001872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366ECD-46FF-4892-9806-222A0977A9D4}" type="datetime1">
              <a:rPr lang="en-GB">
                <a:solidFill>
                  <a:srgbClr val="000000">
                    <a:tint val="75000"/>
                  </a:srgbClr>
                </a:solidFill>
              </a:rPr>
              <a:pPr>
                <a:defRPr/>
              </a:pPr>
              <a:t>25/10/2026</a:t>
            </a:fld>
            <a:endParaRPr lang="en-GB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2189B4-4D1C-4360-9D7A-FA5B0CE2A45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6099715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2352F6-B0D5-4708-A681-C79D43E526A8}" type="datetime1">
              <a:rPr lang="en-GB">
                <a:solidFill>
                  <a:srgbClr val="000000">
                    <a:tint val="75000"/>
                  </a:srgbClr>
                </a:solidFill>
              </a:rPr>
              <a:pPr>
                <a:defRPr/>
              </a:pPr>
              <a:t>25/10/2026</a:t>
            </a:fld>
            <a:endParaRPr lang="en-GB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A9F66A-178D-4084-A6A9-FEAAFFD9110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9465614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0"/>
            <a:ext cx="53848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0"/>
            <a:ext cx="53848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137993-CF85-4987-AD7F-5DB8FF13157A}" type="datetime1">
              <a:rPr lang="en-GB">
                <a:solidFill>
                  <a:srgbClr val="000000">
                    <a:tint val="75000"/>
                  </a:srgbClr>
                </a:solidFill>
              </a:rPr>
              <a:pPr>
                <a:defRPr/>
              </a:pPr>
              <a:t>25/10/2026</a:t>
            </a:fld>
            <a:endParaRPr lang="en-GB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0BBD2C-051B-4398-95B1-50D2FAFD910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6930885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E3C0BB-7F26-4514-BBBF-4EAA337E4C39}" type="datetime1">
              <a:rPr lang="en-GB">
                <a:solidFill>
                  <a:srgbClr val="000000">
                    <a:tint val="75000"/>
                  </a:srgbClr>
                </a:solidFill>
              </a:rPr>
              <a:pPr>
                <a:defRPr/>
              </a:pPr>
              <a:t>25/10/2026</a:t>
            </a:fld>
            <a:endParaRPr lang="en-GB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491F9F-1113-4BCA-B65B-006455AABD5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5788180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6616C7-AE3A-44A7-9CE5-FEFF4AFE7F41}" type="datetime1">
              <a:rPr lang="en-GB">
                <a:solidFill>
                  <a:srgbClr val="000000">
                    <a:tint val="75000"/>
                  </a:srgbClr>
                </a:solidFill>
              </a:rPr>
              <a:pPr>
                <a:defRPr/>
              </a:pPr>
              <a:t>25/10/2026</a:t>
            </a:fld>
            <a:endParaRPr lang="en-GB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D00A46-C120-4BDD-ACA2-4E4265FEDF6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7934008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23F0FA-A1E8-46A8-811C-76A604918AE1}" type="datetime1">
              <a:rPr lang="en-GB">
                <a:solidFill>
                  <a:srgbClr val="000000">
                    <a:tint val="75000"/>
                  </a:srgbClr>
                </a:solidFill>
              </a:rPr>
              <a:pPr>
                <a:defRPr/>
              </a:pPr>
              <a:t>25/10/2026</a:t>
            </a:fld>
            <a:endParaRPr lang="en-GB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47D6E2-092D-41D5-93CC-4BBA81A7496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2285775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3063F9-DF01-41DB-8845-EA1A641D261B}" type="datetime1">
              <a:rPr lang="en-GB">
                <a:solidFill>
                  <a:srgbClr val="000000">
                    <a:tint val="75000"/>
                  </a:srgbClr>
                </a:solidFill>
              </a:rPr>
              <a:pPr>
                <a:defRPr/>
              </a:pPr>
              <a:t>25/10/2026</a:t>
            </a:fld>
            <a:endParaRPr lang="en-GB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F8CEA2-BF5E-4A6C-A8F5-067B479681C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4661151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A3ED04-2E3C-4922-96FF-46FD3E74501B}" type="datetime1">
              <a:rPr lang="en-GB">
                <a:solidFill>
                  <a:srgbClr val="000000">
                    <a:tint val="75000"/>
                  </a:srgbClr>
                </a:solidFill>
              </a:rPr>
              <a:pPr>
                <a:defRPr/>
              </a:pPr>
              <a:t>25/10/2026</a:t>
            </a:fld>
            <a:endParaRPr lang="en-GB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953968-9A17-4BB3-AE45-988B81F2274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09390310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CDF281-FEC4-4C7F-8C01-23106C489533}" type="datetime1">
              <a:rPr lang="en-GB">
                <a:solidFill>
                  <a:srgbClr val="000000">
                    <a:tint val="75000"/>
                  </a:srgbClr>
                </a:solidFill>
              </a:rPr>
              <a:pPr>
                <a:defRPr/>
              </a:pPr>
              <a:t>25/10/2026</a:t>
            </a:fld>
            <a:endParaRPr lang="en-GB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61247E-6470-41F0-B541-6CCB7AEBA89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877511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19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1BAB9D-8793-4F81-9A68-3D1487B2FFD7}" type="datetime1">
              <a:rPr lang="en-GB">
                <a:solidFill>
                  <a:srgbClr val="000000">
                    <a:tint val="75000"/>
                  </a:srgbClr>
                </a:solidFill>
              </a:rPr>
              <a:pPr>
                <a:defRPr/>
              </a:pPr>
              <a:t>25/10/2026</a:t>
            </a:fld>
            <a:endParaRPr lang="en-GB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B73526-81C8-449A-AC37-7F65AE6F295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607668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7F87BD-9925-42F5-9FF8-EC08ABF77753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8A1ECA-600C-45DF-81B5-006EAC62BF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85885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3075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5C7E419-CA4B-430E-8B6E-28EA8E720B62}" type="datetime1">
              <a:rPr lang="en-GB">
                <a:solidFill>
                  <a:srgbClr val="000000">
                    <a:tint val="75000"/>
                  </a:srgbClr>
                </a:solidFill>
              </a:rPr>
              <a:pPr>
                <a:defRPr/>
              </a:pPr>
              <a:t>25/10/2026</a:t>
            </a:fld>
            <a:endParaRPr lang="en-GB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latin typeface="+mn-lt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 altLang="en-US">
              <a:solidFill>
                <a:srgbClr val="000000"/>
              </a:solidFill>
              <a:cs typeface="Arial" panose="020B0604020202020204" pitchFamily="34" charset="0"/>
            </a:endParaRP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+mn-lt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0DDF2CF8-DB73-4838-991C-0659C678E55F}" type="slidenum">
              <a:rPr lang="en-GB" altLang="en-US"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GB" altLang="en-US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99273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527051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B171393-CDAF-464A-BA71-D5C253200948}" type="datetime1">
              <a:rPr lang="en-GB">
                <a:solidFill>
                  <a:srgbClr val="000000">
                    <a:tint val="75000"/>
                  </a:srgbClr>
                </a:solidFill>
              </a:rPr>
              <a:pPr>
                <a:defRPr/>
              </a:pPr>
              <a:t>25/10/2026</a:t>
            </a:fld>
            <a:endParaRPr lang="en-GB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latin typeface="+mn-lt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 altLang="en-US">
              <a:solidFill>
                <a:srgbClr val="000000"/>
              </a:solidFill>
              <a:cs typeface="Arial" panose="020B0604020202020204" pitchFamily="34" charset="0"/>
            </a:endParaRP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+mn-lt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852EE027-CED7-4AFB-9A56-E1CAAD639C2F}" type="slidenum">
              <a:rPr lang="en-GB" altLang="en-US"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GB" altLang="en-US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213712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17"/>
          <p:cNvSpPr>
            <a:spLocks noChangeArrowheads="1"/>
          </p:cNvSpPr>
          <p:nvPr/>
        </p:nvSpPr>
        <p:spPr bwMode="auto">
          <a:xfrm>
            <a:off x="2074142" y="1621992"/>
            <a:ext cx="7991475" cy="38472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4400" b="1" dirty="0">
                <a:solidFill>
                  <a:schemeClr val="bg1"/>
                </a:solidFill>
              </a:rPr>
              <a:t>Digital Forensics Analysis (ACCA7031_LON)</a:t>
            </a:r>
            <a:br>
              <a:rPr lang="en-GB" altLang="en-US" sz="4400" b="1" dirty="0">
                <a:solidFill>
                  <a:schemeClr val="bg1"/>
                </a:solidFill>
              </a:rPr>
            </a:br>
            <a:endParaRPr lang="en-GB" altLang="en-US" sz="4400" b="1" dirty="0">
              <a:solidFill>
                <a:schemeClr val="bg1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4000" b="1" dirty="0">
                <a:solidFill>
                  <a:schemeClr val="bg1"/>
                </a:solidFill>
              </a:rPr>
              <a:t>Lecture </a:t>
            </a:r>
            <a:r>
              <a:rPr lang="en-GB" altLang="en-US" sz="4000" b="1" dirty="0" smtClean="0">
                <a:solidFill>
                  <a:schemeClr val="bg1"/>
                </a:solidFill>
              </a:rPr>
              <a:t>10</a:t>
            </a:r>
            <a:endParaRPr lang="en-GB" altLang="en-US" sz="4000" b="1" dirty="0">
              <a:solidFill>
                <a:schemeClr val="bg1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en-GB" altLang="en-US" sz="4000" b="1" dirty="0">
              <a:solidFill>
                <a:schemeClr val="bg1"/>
              </a:solidFill>
            </a:endParaRPr>
          </a:p>
          <a:p>
            <a:pPr algn="ctr">
              <a:spcBef>
                <a:spcPct val="0"/>
              </a:spcBef>
              <a:buNone/>
            </a:pPr>
            <a:r>
              <a:rPr lang="en-US" altLang="en-US" b="1" dirty="0">
                <a:solidFill>
                  <a:schemeClr val="bg1"/>
                </a:solidFill>
              </a:rPr>
              <a:t>OSINT Practice, Tools and Methods</a:t>
            </a:r>
          </a:p>
        </p:txBody>
      </p:sp>
    </p:spTree>
    <p:extLst>
      <p:ext uri="{BB962C8B-B14F-4D97-AF65-F5344CB8AC3E}">
        <p14:creationId xmlns:p14="http://schemas.microsoft.com/office/powerpoint/2010/main" val="17383140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wrap="square"/>
          <a:lstStyle/>
          <a:p>
            <a:pPr algn="l"/>
            <a:r>
              <a:rPr sz="2600" b="1" dirty="0">
                <a:solidFill>
                  <a:schemeClr val="accent1"/>
                </a:solidFill>
                <a:latin typeface="Arial"/>
              </a:rPr>
              <a:t>What Is OSINT in a Law Enforcement Context?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2421082"/>
          </a:xfrm>
        </p:spPr>
        <p:txBody>
          <a:bodyPr wrap="square">
            <a:norm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2000" b="0" dirty="0">
                <a:latin typeface="Arial"/>
              </a:rPr>
              <a:t>Lawful intelligence from publicly available and commercially accessible data.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2000" b="0" dirty="0">
                <a:latin typeface="Arial"/>
              </a:rPr>
              <a:t>Used to generate leads, corroborate evidence, and build investigative context.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2000" b="0" dirty="0">
                <a:latin typeface="Arial"/>
              </a:rPr>
              <a:t>Supports—but does not replace—warrants, covert methods, or internal databases.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2000" b="0" dirty="0">
                <a:latin typeface="Arial"/>
              </a:rPr>
              <a:t>Value comes from repeatable collection, verification, and documentation.</a:t>
            </a:r>
          </a:p>
        </p:txBody>
      </p:sp>
    </p:spTree>
    <p:extLst>
      <p:ext uri="{BB962C8B-B14F-4D97-AF65-F5344CB8AC3E}">
        <p14:creationId xmlns:p14="http://schemas.microsoft.com/office/powerpoint/2010/main" val="27454394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wrap="square"/>
          <a:lstStyle/>
          <a:p>
            <a:pPr algn="l"/>
            <a:r>
              <a:rPr sz="2600" b="1" dirty="0">
                <a:solidFill>
                  <a:schemeClr val="accent1"/>
                </a:solidFill>
                <a:latin typeface="Arial"/>
              </a:rPr>
              <a:t>Why OSINT Matters in the Intelligence Cycle</a:t>
            </a:r>
            <a:endParaRPr sz="3200" b="1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56839" y="1911095"/>
            <a:ext cx="11519728" cy="3859743"/>
          </a:xfrm>
        </p:spPr>
        <p:txBody>
          <a:bodyPr wrap="square">
            <a:norm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1900" b="0">
                <a:latin typeface="Arial"/>
              </a:rPr>
              <a:t>Helps make sense of fast-moving online activity and emerging threats.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1900" b="0">
                <a:latin typeface="Arial"/>
              </a:rPr>
              <a:t>Supports early warning, triage, and suspect prioritisation.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1900" b="0">
                <a:latin typeface="Arial"/>
              </a:rPr>
              <a:t>Adds cross-border visibility when records, witnesses, or platforms are fragmented.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1900" b="0">
                <a:latin typeface="Arial"/>
              </a:rPr>
              <a:t>Works best as part of a fused intelligence picture with internal data.</a:t>
            </a:r>
          </a:p>
        </p:txBody>
      </p:sp>
    </p:spTree>
    <p:extLst>
      <p:ext uri="{BB962C8B-B14F-4D97-AF65-F5344CB8AC3E}">
        <p14:creationId xmlns:p14="http://schemas.microsoft.com/office/powerpoint/2010/main" val="26936139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C99DE89-8C11-772F-6578-3EC00362CD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9374" y="0"/>
            <a:ext cx="10515601" cy="1325563"/>
          </a:xfrm>
        </p:spPr>
        <p:txBody>
          <a:bodyPr wrap="square">
            <a:normAutofit/>
          </a:bodyPr>
          <a:lstStyle/>
          <a:p>
            <a:pPr algn="l"/>
            <a:r>
              <a:rPr sz="2800" b="1" dirty="0">
                <a:solidFill>
                  <a:schemeClr val="accent1"/>
                </a:solidFill>
                <a:latin typeface="Arial"/>
              </a:rPr>
              <a:t>Evaluating OSINT Sources and Evidence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8EFD770B-28D7-99B2-3951-C2DC283361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15743" y="1600200"/>
            <a:ext cx="4679176" cy="357705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DD5CA989-1A6F-17DE-0B14-434AE7E10B0B}"/>
              </a:ext>
            </a:extLst>
          </p:cNvPr>
          <p:cNvSpPr txBox="1"/>
          <p:nvPr/>
        </p:nvSpPr>
        <p:spPr>
          <a:xfrm>
            <a:off x="1227210" y="6201884"/>
            <a:ext cx="6097772" cy="369332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wrap="square">
            <a:spAutoFit/>
          </a:bodyPr>
          <a:lstStyle/>
          <a:p>
            <a:r>
              <a:rPr sz="1200">
                <a:solidFill>
                  <a:srgbClr val="000000"/>
                </a:solidFill>
                <a:latin typeface="Arial"/>
              </a:rPr>
              <a:t>Source: SANS Poster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594359" y="1600200"/>
            <a:ext cx="4826429" cy="18158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sz="2000" b="0" dirty="0">
                <a:latin typeface="Arial"/>
              </a:rPr>
              <a:t>• Assess source reliability.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sz="2000" b="0" dirty="0">
                <a:latin typeface="Arial"/>
              </a:rPr>
              <a:t>• Check content credibility.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sz="2000" b="0" dirty="0">
                <a:latin typeface="Arial"/>
              </a:rPr>
              <a:t>• Corroborate with independent sources.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sz="2000" b="0" dirty="0">
                <a:latin typeface="Arial"/>
              </a:rPr>
              <a:t>• Record timeliness and gaps.</a:t>
            </a:r>
          </a:p>
        </p:txBody>
      </p:sp>
    </p:spTree>
    <p:extLst>
      <p:ext uri="{BB962C8B-B14F-4D97-AF65-F5344CB8AC3E}">
        <p14:creationId xmlns:p14="http://schemas.microsoft.com/office/powerpoint/2010/main" val="42456369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8355" y="342670"/>
            <a:ext cx="6394563" cy="759402"/>
          </a:xfrm>
        </p:spPr>
        <p:txBody>
          <a:bodyPr wrap="square"/>
          <a:lstStyle/>
          <a:p>
            <a:pPr algn="l"/>
            <a:r>
              <a:rPr sz="3000" b="1" dirty="0">
                <a:solidFill>
                  <a:schemeClr val="accent1"/>
                </a:solidFill>
                <a:latin typeface="Arial"/>
              </a:rPr>
              <a:t>Case Study: </a:t>
            </a:r>
            <a:r>
              <a:rPr sz="3000" b="1" dirty="0" err="1">
                <a:solidFill>
                  <a:schemeClr val="accent1"/>
                </a:solidFill>
                <a:latin typeface="Arial"/>
              </a:rPr>
              <a:t>Bellingcat</a:t>
            </a:r>
            <a:r>
              <a:rPr sz="3000" b="1" dirty="0">
                <a:solidFill>
                  <a:schemeClr val="accent1"/>
                </a:solidFill>
                <a:latin typeface="Arial"/>
              </a:rPr>
              <a:t> and MH17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20040" y="1417320"/>
            <a:ext cx="5742432" cy="2780607"/>
          </a:xfrm>
        </p:spPr>
        <p:txBody>
          <a:bodyPr wrap="square">
            <a:normAutofit lnSpcReduction="10000"/>
          </a:bodyPr>
          <a:lstStyle/>
          <a:p>
            <a:pPr>
              <a:spcAft>
                <a:spcPts val="700"/>
              </a:spcAft>
            </a:pPr>
            <a:r>
              <a:rPr sz="1680" dirty="0">
                <a:solidFill>
                  <a:srgbClr val="1E1E1E"/>
                </a:solidFill>
              </a:rPr>
              <a:t>Public posts, photos, and videos were collected, preserved, and cross-checked.</a:t>
            </a:r>
          </a:p>
          <a:p>
            <a:pPr>
              <a:spcAft>
                <a:spcPts val="700"/>
              </a:spcAft>
            </a:pPr>
            <a:r>
              <a:rPr sz="1680" dirty="0">
                <a:solidFill>
                  <a:srgbClr val="1E1E1E"/>
                </a:solidFill>
              </a:rPr>
              <a:t>Geolocation placed the Buk launcher at specific road points using landmarks, terrain, and road features.</a:t>
            </a:r>
          </a:p>
          <a:p>
            <a:pPr>
              <a:spcAft>
                <a:spcPts val="700"/>
              </a:spcAft>
            </a:pPr>
            <a:r>
              <a:rPr sz="1680" dirty="0">
                <a:solidFill>
                  <a:srgbClr val="1E1E1E"/>
                </a:solidFill>
              </a:rPr>
              <a:t>Vehicle “fingerprints” and side-skirt damage were compared across images from different dates and places.</a:t>
            </a:r>
          </a:p>
          <a:p>
            <a:pPr>
              <a:spcAft>
                <a:spcPts val="700"/>
              </a:spcAft>
            </a:pPr>
            <a:r>
              <a:rPr sz="1680" dirty="0">
                <a:solidFill>
                  <a:srgbClr val="1E1E1E"/>
                </a:solidFill>
              </a:rPr>
              <a:t>A route timeline linked sightings, launch-area evidence, and later attribution.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D57EC511-093E-D224-1D48-0DC013F37B62}"/>
              </a:ext>
            </a:extLst>
          </p:cNvPr>
          <p:cNvSpPr txBox="1"/>
          <p:nvPr/>
        </p:nvSpPr>
        <p:spPr>
          <a:xfrm>
            <a:off x="384048" y="4231529"/>
            <a:ext cx="6035040" cy="201168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wrap="square" lIns="0" tIns="0" rIns="0" bIns="0">
            <a:spAutoFit/>
          </a:bodyPr>
          <a:lstStyle/>
          <a:p>
            <a:r>
              <a:rPr lang="en-GB" sz="1150" b="0" u="sng" dirty="0">
                <a:solidFill>
                  <a:srgbClr val="0066CC"/>
                </a:solidFill>
                <a:latin typeface="Arial"/>
              </a:rPr>
              <a:t>https://www.bellingcat.com/app/uploads/2015/10/MH17-The-Open-Source-Evidence-EN.pdf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7094916" y="960116"/>
            <a:ext cx="4663440" cy="457200"/>
          </a:xfrm>
          <a:prstGeom prst="roundRect">
            <a:avLst/>
          </a:prstGeom>
          <a:solidFill>
            <a:srgbClr val="EBEEEE"/>
          </a:solidFill>
          <a:ln w="20320">
            <a:solidFill>
              <a:srgbClr val="D2D8D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73152" tIns="64008" rIns="73152" rtlCol="0" anchor="ctr"/>
          <a:lstStyle/>
          <a:p>
            <a:pPr algn="ctr"/>
            <a:r>
              <a:rPr sz="1220" b="1">
                <a:solidFill>
                  <a:srgbClr val="1E1E1E"/>
                </a:solidFill>
              </a:rPr>
              <a:t>Open-source evidence chain: collect → geolocate → compare → sequence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7149780" y="1563620"/>
            <a:ext cx="2084832" cy="1581912"/>
          </a:xfrm>
          <a:prstGeom prst="roundRect">
            <a:avLst/>
          </a:prstGeom>
          <a:solidFill>
            <a:srgbClr val="FAFAFA"/>
          </a:solidFill>
          <a:ln w="12700">
            <a:solidFill>
              <a:srgbClr val="D2D8D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8" name="Picture 7" descr="map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86356" y="1600196"/>
            <a:ext cx="2011680" cy="1508760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7168068" y="3154675"/>
            <a:ext cx="2048256" cy="201168"/>
          </a:xfrm>
          <a:prstGeom prst="rect">
            <a:avLst/>
          </a:prstGeom>
          <a:noFill/>
        </p:spPr>
        <p:txBody>
          <a:bodyPr wrap="square" lIns="54864" rIns="54864">
            <a:spAutoFit/>
          </a:bodyPr>
          <a:lstStyle/>
          <a:p>
            <a:pPr algn="ctr"/>
            <a:r>
              <a:rPr sz="980" b="0">
                <a:solidFill>
                  <a:srgbClr val="505050"/>
                </a:solidFill>
              </a:rPr>
              <a:t>Route and launch-area mapping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9344340" y="1563620"/>
            <a:ext cx="2404872" cy="1581912"/>
          </a:xfrm>
          <a:prstGeom prst="roundRect">
            <a:avLst/>
          </a:prstGeom>
          <a:solidFill>
            <a:srgbClr val="FAFAFA"/>
          </a:solidFill>
          <a:ln w="12700">
            <a:solidFill>
              <a:srgbClr val="D2D8D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11" name="Picture 10" descr="vehicl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80916" y="1600196"/>
            <a:ext cx="2331720" cy="1508760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9362628" y="3154675"/>
            <a:ext cx="2368296" cy="201168"/>
          </a:xfrm>
          <a:prstGeom prst="rect">
            <a:avLst/>
          </a:prstGeom>
          <a:noFill/>
        </p:spPr>
        <p:txBody>
          <a:bodyPr wrap="square" lIns="54864" rIns="54864">
            <a:spAutoFit/>
          </a:bodyPr>
          <a:lstStyle/>
          <a:p>
            <a:pPr algn="ctr"/>
            <a:r>
              <a:rPr sz="980" b="0">
                <a:solidFill>
                  <a:srgbClr val="505050"/>
                </a:solidFill>
              </a:rPr>
              <a:t>Vehicle feature matching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7149780" y="3392420"/>
            <a:ext cx="2084832" cy="1536192"/>
          </a:xfrm>
          <a:prstGeom prst="roundRect">
            <a:avLst/>
          </a:prstGeom>
          <a:solidFill>
            <a:srgbClr val="FAFAFA"/>
          </a:solidFill>
          <a:ln w="12700">
            <a:solidFill>
              <a:srgbClr val="D2D8D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14" name="Picture 13" descr="headlin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86356" y="3428996"/>
            <a:ext cx="2011680" cy="1463040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7168068" y="4937755"/>
            <a:ext cx="2048256" cy="201168"/>
          </a:xfrm>
          <a:prstGeom prst="rect">
            <a:avLst/>
          </a:prstGeom>
          <a:noFill/>
        </p:spPr>
        <p:txBody>
          <a:bodyPr wrap="square" lIns="54864" rIns="54864">
            <a:spAutoFit/>
          </a:bodyPr>
          <a:lstStyle/>
          <a:p>
            <a:pPr algn="ctr"/>
            <a:r>
              <a:rPr sz="980" b="0">
                <a:solidFill>
                  <a:srgbClr val="505050"/>
                </a:solidFill>
              </a:rPr>
              <a:t>Public-facing OSINT reporting</a:t>
            </a:r>
          </a:p>
        </p:txBody>
      </p:sp>
      <p:sp>
        <p:nvSpPr>
          <p:cNvPr id="16" name="Rounded Rectangle 15"/>
          <p:cNvSpPr/>
          <p:nvPr/>
        </p:nvSpPr>
        <p:spPr>
          <a:xfrm>
            <a:off x="9344340" y="3392420"/>
            <a:ext cx="2404872" cy="1536192"/>
          </a:xfrm>
          <a:prstGeom prst="roundRect">
            <a:avLst/>
          </a:prstGeom>
          <a:solidFill>
            <a:srgbClr val="FAFAFA"/>
          </a:solidFill>
          <a:ln w="12700">
            <a:solidFill>
              <a:srgbClr val="D2D8D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17" name="Picture 16" descr="satellit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380916" y="3428996"/>
            <a:ext cx="2331720" cy="1463040"/>
          </a:xfrm>
          <a:prstGeom prst="rect">
            <a:avLst/>
          </a:prstGeom>
        </p:spPr>
      </p:pic>
      <p:sp>
        <p:nvSpPr>
          <p:cNvPr id="18" name="TextBox 17"/>
          <p:cNvSpPr txBox="1"/>
          <p:nvPr/>
        </p:nvSpPr>
        <p:spPr>
          <a:xfrm>
            <a:off x="9362628" y="4937755"/>
            <a:ext cx="2368296" cy="201168"/>
          </a:xfrm>
          <a:prstGeom prst="rect">
            <a:avLst/>
          </a:prstGeom>
          <a:noFill/>
        </p:spPr>
        <p:txBody>
          <a:bodyPr wrap="square" lIns="54864" rIns="54864">
            <a:spAutoFit/>
          </a:bodyPr>
          <a:lstStyle/>
          <a:p>
            <a:pPr algn="ctr"/>
            <a:r>
              <a:rPr sz="980" b="0">
                <a:solidFill>
                  <a:srgbClr val="505050"/>
                </a:solidFill>
              </a:rPr>
              <a:t>Imagery comparison and timing</a:t>
            </a:r>
          </a:p>
        </p:txBody>
      </p:sp>
      <p:sp>
        <p:nvSpPr>
          <p:cNvPr id="19" name="Rectangle 18"/>
          <p:cNvSpPr/>
          <p:nvPr/>
        </p:nvSpPr>
        <p:spPr>
          <a:xfrm>
            <a:off x="7232076" y="5285228"/>
            <a:ext cx="4389120" cy="54864"/>
          </a:xfrm>
          <a:prstGeom prst="rect">
            <a:avLst/>
          </a:prstGeom>
          <a:solidFill>
            <a:srgbClr val="30C0B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Oval 19"/>
          <p:cNvSpPr/>
          <p:nvPr/>
        </p:nvSpPr>
        <p:spPr>
          <a:xfrm>
            <a:off x="7277796" y="5193788"/>
            <a:ext cx="164592" cy="164592"/>
          </a:xfrm>
          <a:prstGeom prst="ellipse">
            <a:avLst/>
          </a:prstGeom>
          <a:solidFill>
            <a:srgbClr val="30C0B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TextBox 20"/>
          <p:cNvSpPr txBox="1"/>
          <p:nvPr/>
        </p:nvSpPr>
        <p:spPr>
          <a:xfrm>
            <a:off x="7049196" y="5376668"/>
            <a:ext cx="640080" cy="182880"/>
          </a:xfrm>
          <a:prstGeom prst="rect">
            <a:avLst/>
          </a:prstGeom>
          <a:noFill/>
        </p:spPr>
        <p:txBody>
          <a:bodyPr wrap="square" lIns="54864" rIns="54864">
            <a:spAutoFit/>
          </a:bodyPr>
          <a:lstStyle/>
          <a:p>
            <a:pPr algn="ctr"/>
            <a:r>
              <a:rPr sz="940" b="0">
                <a:solidFill>
                  <a:srgbClr val="505050"/>
                </a:solidFill>
              </a:rPr>
              <a:t>Collect</a:t>
            </a:r>
          </a:p>
        </p:txBody>
      </p:sp>
      <p:sp>
        <p:nvSpPr>
          <p:cNvPr id="22" name="Oval 21"/>
          <p:cNvSpPr/>
          <p:nvPr/>
        </p:nvSpPr>
        <p:spPr>
          <a:xfrm>
            <a:off x="8283636" y="5193788"/>
            <a:ext cx="164592" cy="164592"/>
          </a:xfrm>
          <a:prstGeom prst="ellipse">
            <a:avLst/>
          </a:prstGeom>
          <a:solidFill>
            <a:srgbClr val="30C0B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3" name="TextBox 22"/>
          <p:cNvSpPr txBox="1"/>
          <p:nvPr/>
        </p:nvSpPr>
        <p:spPr>
          <a:xfrm>
            <a:off x="7963596" y="5358380"/>
            <a:ext cx="914400" cy="219456"/>
          </a:xfrm>
          <a:prstGeom prst="rect">
            <a:avLst/>
          </a:prstGeom>
          <a:noFill/>
        </p:spPr>
        <p:txBody>
          <a:bodyPr wrap="square" lIns="54864" rIns="54864">
            <a:spAutoFit/>
          </a:bodyPr>
          <a:lstStyle/>
          <a:p>
            <a:pPr algn="l"/>
            <a:r>
              <a:rPr sz="919" b="0">
                <a:solidFill>
                  <a:srgbClr val="505050"/>
                </a:solidFill>
              </a:rPr>
              <a:t>Geolocate</a:t>
            </a:r>
          </a:p>
        </p:txBody>
      </p:sp>
      <p:sp>
        <p:nvSpPr>
          <p:cNvPr id="24" name="Oval 23"/>
          <p:cNvSpPr/>
          <p:nvPr/>
        </p:nvSpPr>
        <p:spPr>
          <a:xfrm>
            <a:off x="9380916" y="5193788"/>
            <a:ext cx="164592" cy="164592"/>
          </a:xfrm>
          <a:prstGeom prst="ellipse">
            <a:avLst/>
          </a:prstGeom>
          <a:solidFill>
            <a:srgbClr val="30C0B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5" name="TextBox 24"/>
          <p:cNvSpPr txBox="1"/>
          <p:nvPr/>
        </p:nvSpPr>
        <p:spPr>
          <a:xfrm>
            <a:off x="9152316" y="5376668"/>
            <a:ext cx="640080" cy="182880"/>
          </a:xfrm>
          <a:prstGeom prst="rect">
            <a:avLst/>
          </a:prstGeom>
          <a:noFill/>
        </p:spPr>
        <p:txBody>
          <a:bodyPr wrap="square" lIns="54864" rIns="54864">
            <a:spAutoFit/>
          </a:bodyPr>
          <a:lstStyle/>
          <a:p>
            <a:pPr algn="ctr"/>
            <a:r>
              <a:rPr sz="940" b="0">
                <a:solidFill>
                  <a:srgbClr val="505050"/>
                </a:solidFill>
              </a:rPr>
              <a:t>Compare</a:t>
            </a:r>
          </a:p>
        </p:txBody>
      </p:sp>
      <p:sp>
        <p:nvSpPr>
          <p:cNvPr id="26" name="Oval 25"/>
          <p:cNvSpPr/>
          <p:nvPr/>
        </p:nvSpPr>
        <p:spPr>
          <a:xfrm>
            <a:off x="10432476" y="5193788"/>
            <a:ext cx="164592" cy="164592"/>
          </a:xfrm>
          <a:prstGeom prst="ellipse">
            <a:avLst/>
          </a:prstGeom>
          <a:solidFill>
            <a:srgbClr val="30C0B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7" name="TextBox 26"/>
          <p:cNvSpPr txBox="1"/>
          <p:nvPr/>
        </p:nvSpPr>
        <p:spPr>
          <a:xfrm>
            <a:off x="10203876" y="5376668"/>
            <a:ext cx="640080" cy="182880"/>
          </a:xfrm>
          <a:prstGeom prst="rect">
            <a:avLst/>
          </a:prstGeom>
          <a:noFill/>
        </p:spPr>
        <p:txBody>
          <a:bodyPr wrap="square" lIns="54864" rIns="54864">
            <a:spAutoFit/>
          </a:bodyPr>
          <a:lstStyle/>
          <a:p>
            <a:pPr algn="ctr"/>
            <a:r>
              <a:rPr sz="940" b="0">
                <a:solidFill>
                  <a:srgbClr val="505050"/>
                </a:solidFill>
              </a:rPr>
              <a:t>Timeline</a:t>
            </a:r>
          </a:p>
        </p:txBody>
      </p:sp>
    </p:spTree>
    <p:extLst>
      <p:ext uri="{BB962C8B-B14F-4D97-AF65-F5344CB8AC3E}">
        <p14:creationId xmlns:p14="http://schemas.microsoft.com/office/powerpoint/2010/main" val="41589901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wrap="square"/>
          <a:lstStyle/>
          <a:p>
            <a:pPr algn="l"/>
            <a:r>
              <a:rPr sz="3200" b="1" dirty="0">
                <a:solidFill>
                  <a:schemeClr val="accent1"/>
                </a:solidFill>
                <a:latin typeface="Arial"/>
              </a:rPr>
              <a:t>A Practical OSINT Workflow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8639" y="1691640"/>
            <a:ext cx="6392487" cy="3015442"/>
          </a:xfrm>
        </p:spPr>
        <p:txBody>
          <a:bodyPr wrap="square">
            <a:normAutofit/>
          </a:bodyPr>
          <a:lstStyle/>
          <a:p>
            <a:pPr>
              <a:spcAft>
                <a:spcPts val="400"/>
              </a:spcAft>
            </a:pPr>
            <a:r>
              <a:rPr sz="1600" dirty="0">
                <a:solidFill>
                  <a:srgbClr val="1E1E1E"/>
                </a:solidFill>
              </a:rPr>
              <a:t>Define the question, scope, legal basis, and decision-maker need.</a:t>
            </a:r>
          </a:p>
          <a:p>
            <a:pPr>
              <a:spcAft>
                <a:spcPts val="400"/>
              </a:spcAft>
            </a:pPr>
            <a:r>
              <a:rPr sz="1600" dirty="0">
                <a:solidFill>
                  <a:srgbClr val="1E1E1E"/>
                </a:solidFill>
              </a:rPr>
              <a:t>Collect from search, social, archives, maps, and technical sources.</a:t>
            </a:r>
          </a:p>
          <a:p>
            <a:pPr>
              <a:spcAft>
                <a:spcPts val="400"/>
              </a:spcAft>
            </a:pPr>
            <a:r>
              <a:rPr sz="1600" dirty="0">
                <a:solidFill>
                  <a:srgbClr val="1E1E1E"/>
                </a:solidFill>
              </a:rPr>
              <a:t>Preserve URLs, timestamps, screenshots, and context as you work.</a:t>
            </a:r>
          </a:p>
          <a:p>
            <a:pPr>
              <a:spcAft>
                <a:spcPts val="400"/>
              </a:spcAft>
            </a:pPr>
            <a:r>
              <a:rPr sz="1600" dirty="0">
                <a:solidFill>
                  <a:srgbClr val="1E1E1E"/>
                </a:solidFill>
              </a:rPr>
              <a:t>Verify source, location, time, and authenticity before drawing conclusions.</a:t>
            </a:r>
          </a:p>
          <a:p>
            <a:pPr>
              <a:spcAft>
                <a:spcPts val="400"/>
              </a:spcAft>
            </a:pPr>
            <a:r>
              <a:rPr sz="1600" dirty="0">
                <a:solidFill>
                  <a:srgbClr val="1E1E1E"/>
                </a:solidFill>
              </a:rPr>
              <a:t>Report findings with confidence levels, caveats, and audit trail.</a:t>
            </a:r>
          </a:p>
        </p:txBody>
      </p:sp>
      <p:cxnSp>
        <p:nvCxnSpPr>
          <p:cNvPr id="4" name="Connector 3"/>
          <p:cNvCxnSpPr/>
          <p:nvPr/>
        </p:nvCxnSpPr>
        <p:spPr>
          <a:xfrm>
            <a:off x="9326880" y="2130552"/>
            <a:ext cx="0" cy="795528"/>
          </a:xfrm>
          <a:prstGeom prst="line">
            <a:avLst/>
          </a:prstGeom>
          <a:ln w="25400">
            <a:solidFill>
              <a:srgbClr val="1C9C95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" name="Connector 4"/>
          <p:cNvCxnSpPr/>
          <p:nvPr/>
        </p:nvCxnSpPr>
        <p:spPr>
          <a:xfrm>
            <a:off x="9326880" y="2953512"/>
            <a:ext cx="0" cy="795527"/>
          </a:xfrm>
          <a:prstGeom prst="line">
            <a:avLst/>
          </a:prstGeom>
          <a:ln w="25400">
            <a:solidFill>
              <a:srgbClr val="1C9C95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" name="Connector 5"/>
          <p:cNvCxnSpPr/>
          <p:nvPr/>
        </p:nvCxnSpPr>
        <p:spPr>
          <a:xfrm>
            <a:off x="9326880" y="3776472"/>
            <a:ext cx="0" cy="795528"/>
          </a:xfrm>
          <a:prstGeom prst="line">
            <a:avLst/>
          </a:prstGeom>
          <a:ln w="25400">
            <a:solidFill>
              <a:srgbClr val="1C9C95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" name="Connector 6"/>
          <p:cNvCxnSpPr/>
          <p:nvPr/>
        </p:nvCxnSpPr>
        <p:spPr>
          <a:xfrm>
            <a:off x="9326880" y="4599432"/>
            <a:ext cx="0" cy="795527"/>
          </a:xfrm>
          <a:prstGeom prst="line">
            <a:avLst/>
          </a:prstGeom>
          <a:ln w="25400">
            <a:solidFill>
              <a:srgbClr val="1C9C95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8" name="Rounded Rectangle 7"/>
          <p:cNvSpPr/>
          <p:nvPr/>
        </p:nvSpPr>
        <p:spPr>
          <a:xfrm>
            <a:off x="7406640" y="1508760"/>
            <a:ext cx="3840480" cy="621792"/>
          </a:xfrm>
          <a:prstGeom prst="roundRect">
            <a:avLst/>
          </a:prstGeom>
          <a:solidFill>
            <a:srgbClr val="FAFAFA"/>
          </a:solidFill>
          <a:ln w="20320">
            <a:solidFill>
              <a:srgbClr val="30C0B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73152" tIns="64008" rIns="73152" rtlCol="0" anchor="ctr"/>
          <a:lstStyle/>
          <a:p>
            <a:pPr algn="ctr"/>
            <a:r>
              <a:rPr sz="1450" b="1">
                <a:solidFill>
                  <a:srgbClr val="1E1E1E"/>
                </a:solidFill>
              </a:rPr>
              <a:t>1. Scope</a:t>
            </a:r>
          </a:p>
          <a:p>
            <a:pPr algn="ctr"/>
            <a:r>
              <a:rPr sz="1019" b="0">
                <a:solidFill>
                  <a:srgbClr val="464646"/>
                </a:solidFill>
              </a:rPr>
              <a:t>Question, authorities, thresholds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7406640" y="2331720"/>
            <a:ext cx="3840480" cy="621792"/>
          </a:xfrm>
          <a:prstGeom prst="roundRect">
            <a:avLst/>
          </a:prstGeom>
          <a:solidFill>
            <a:srgbClr val="FAFAFA"/>
          </a:solidFill>
          <a:ln w="20320">
            <a:solidFill>
              <a:srgbClr val="30C0B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73152" tIns="64008" rIns="73152" rtlCol="0" anchor="ctr"/>
          <a:lstStyle/>
          <a:p>
            <a:pPr algn="ctr"/>
            <a:r>
              <a:rPr sz="1450" b="1">
                <a:solidFill>
                  <a:srgbClr val="1E1E1E"/>
                </a:solidFill>
              </a:rPr>
              <a:t>2. Collect</a:t>
            </a:r>
          </a:p>
          <a:p>
            <a:pPr algn="ctr"/>
            <a:r>
              <a:rPr sz="1019" b="0">
                <a:solidFill>
                  <a:srgbClr val="464646"/>
                </a:solidFill>
              </a:rPr>
              <a:t>Search, social, maps, records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7406640" y="3154680"/>
            <a:ext cx="3840480" cy="621792"/>
          </a:xfrm>
          <a:prstGeom prst="roundRect">
            <a:avLst/>
          </a:prstGeom>
          <a:solidFill>
            <a:srgbClr val="FAFAFA"/>
          </a:solidFill>
          <a:ln w="20320">
            <a:solidFill>
              <a:srgbClr val="30C0B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73152" tIns="64008" rIns="73152" rtlCol="0" anchor="ctr"/>
          <a:lstStyle/>
          <a:p>
            <a:pPr algn="ctr"/>
            <a:r>
              <a:rPr sz="1450" b="1">
                <a:solidFill>
                  <a:srgbClr val="1E1E1E"/>
                </a:solidFill>
              </a:rPr>
              <a:t>3. Verify</a:t>
            </a:r>
          </a:p>
          <a:p>
            <a:pPr algn="ctr"/>
            <a:r>
              <a:rPr sz="1019" b="0">
                <a:solidFill>
                  <a:srgbClr val="464646"/>
                </a:solidFill>
              </a:rPr>
              <a:t>Source, place, time, authenticity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7406640" y="3977639"/>
            <a:ext cx="3840480" cy="621792"/>
          </a:xfrm>
          <a:prstGeom prst="roundRect">
            <a:avLst/>
          </a:prstGeom>
          <a:solidFill>
            <a:srgbClr val="FAFAFA"/>
          </a:solidFill>
          <a:ln w="20320">
            <a:solidFill>
              <a:srgbClr val="30C0B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73152" tIns="64008" rIns="73152" rtlCol="0" anchor="ctr"/>
          <a:lstStyle/>
          <a:p>
            <a:pPr algn="ctr"/>
            <a:r>
              <a:rPr sz="1450" b="1">
                <a:solidFill>
                  <a:srgbClr val="1E1E1E"/>
                </a:solidFill>
              </a:rPr>
              <a:t>4. Analyse</a:t>
            </a:r>
          </a:p>
          <a:p>
            <a:pPr algn="ctr"/>
            <a:r>
              <a:rPr sz="1019" b="0">
                <a:solidFill>
                  <a:srgbClr val="464646"/>
                </a:solidFill>
              </a:rPr>
              <a:t>Links, patterns, timelines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7406640" y="4800600"/>
            <a:ext cx="3840480" cy="621792"/>
          </a:xfrm>
          <a:prstGeom prst="roundRect">
            <a:avLst/>
          </a:prstGeom>
          <a:solidFill>
            <a:srgbClr val="FAFAFA"/>
          </a:solidFill>
          <a:ln w="20320">
            <a:solidFill>
              <a:srgbClr val="30C0B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73152" tIns="64008" rIns="73152" rtlCol="0" anchor="ctr"/>
          <a:lstStyle/>
          <a:p>
            <a:pPr algn="ctr"/>
            <a:r>
              <a:rPr sz="1450" b="1">
                <a:solidFill>
                  <a:srgbClr val="1E1E1E"/>
                </a:solidFill>
              </a:rPr>
              <a:t>5. Report</a:t>
            </a:r>
          </a:p>
          <a:p>
            <a:pPr algn="ctr"/>
            <a:r>
              <a:rPr sz="1019" b="0">
                <a:solidFill>
                  <a:srgbClr val="464646"/>
                </a:solidFill>
              </a:rPr>
              <a:t>Notes, caveats, evidential package</a:t>
            </a:r>
          </a:p>
        </p:txBody>
      </p:sp>
    </p:spTree>
    <p:extLst>
      <p:ext uri="{BB962C8B-B14F-4D97-AF65-F5344CB8AC3E}">
        <p14:creationId xmlns:p14="http://schemas.microsoft.com/office/powerpoint/2010/main" val="28661823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4555" y="-123973"/>
            <a:ext cx="10515601" cy="1325563"/>
          </a:xfrm>
        </p:spPr>
        <p:txBody>
          <a:bodyPr wrap="square"/>
          <a:lstStyle/>
          <a:p>
            <a:pPr algn="l"/>
            <a:r>
              <a:rPr sz="3000" b="1" dirty="0">
                <a:solidFill>
                  <a:schemeClr val="accent1"/>
                </a:solidFill>
                <a:latin typeface="Arial"/>
              </a:rPr>
              <a:t>Search Methods and Query Design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18977" y="1052624"/>
            <a:ext cx="11706446" cy="2293249"/>
          </a:xfrm>
        </p:spPr>
        <p:txBody>
          <a:bodyPr wrap="square">
            <a:normAutofit/>
          </a:bodyPr>
          <a:lstStyle/>
          <a:p>
            <a:pPr marL="0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sz="2000" b="0" dirty="0">
                <a:latin typeface="Arial"/>
              </a:rPr>
              <a:t>Use exact phrases, Boolean logic, exclusion, date filters, and language filters.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2000" b="0" dirty="0">
                <a:latin typeface="Arial"/>
              </a:rPr>
              <a:t>Apply operators such as site:, </a:t>
            </a:r>
            <a:r>
              <a:rPr sz="2000" b="0" dirty="0" err="1">
                <a:latin typeface="Arial"/>
              </a:rPr>
              <a:t>filetype</a:t>
            </a:r>
            <a:r>
              <a:rPr sz="2000" b="0" dirty="0">
                <a:latin typeface="Arial"/>
              </a:rPr>
              <a:t>:, </a:t>
            </a:r>
            <a:r>
              <a:rPr sz="2000" b="0" dirty="0" err="1">
                <a:latin typeface="Arial"/>
              </a:rPr>
              <a:t>intitle</a:t>
            </a:r>
            <a:r>
              <a:rPr sz="2000" b="0" dirty="0">
                <a:latin typeface="Arial"/>
              </a:rPr>
              <a:t>:, </a:t>
            </a:r>
            <a:r>
              <a:rPr sz="2000" b="0" dirty="0" err="1">
                <a:latin typeface="Arial"/>
              </a:rPr>
              <a:t>inurl</a:t>
            </a:r>
            <a:r>
              <a:rPr sz="2000" b="0" dirty="0">
                <a:latin typeface="Arial"/>
              </a:rPr>
              <a:t>:, and quoted searches.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2000" b="0" dirty="0">
                <a:latin typeface="Arial"/>
              </a:rPr>
              <a:t>Pivot from names to usernames, emails, domains, locations, and organisations.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2000" b="0" dirty="0">
                <a:latin typeface="Arial"/>
              </a:rPr>
              <a:t>Keep a search log so collection can be repeated and explained later.</a:t>
            </a:r>
          </a:p>
        </p:txBody>
      </p:sp>
    </p:spTree>
    <p:extLst>
      <p:ext uri="{BB962C8B-B14F-4D97-AF65-F5344CB8AC3E}">
        <p14:creationId xmlns:p14="http://schemas.microsoft.com/office/powerpoint/2010/main" val="27561111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wrap="square"/>
          <a:lstStyle/>
          <a:p>
            <a:pPr algn="l"/>
            <a:r>
              <a:rPr sz="2800" b="1" dirty="0">
                <a:solidFill>
                  <a:schemeClr val="accent1"/>
                </a:solidFill>
                <a:latin typeface="Arial"/>
              </a:rPr>
              <a:t>Social Media and Platform-Based OSINT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3775" y="1424763"/>
            <a:ext cx="10515601" cy="4346075"/>
          </a:xfrm>
        </p:spPr>
        <p:txBody>
          <a:bodyPr wrap="square">
            <a:norm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1900" b="0">
                <a:latin typeface="Arial"/>
              </a:rPr>
              <a:t>Profile attribution: names, handles, biography clues, behaviour, and linked accounts.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1900" b="0">
                <a:latin typeface="Arial"/>
              </a:rPr>
              <a:t>Event reconstruction from posts, replies, reposts, comments, and livestreams.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1900" b="0">
                <a:latin typeface="Arial"/>
              </a:rPr>
              <a:t>Watch for deleted content, edited posts, impersonation, and coordinated amplification.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1900" b="0">
                <a:latin typeface="Arial"/>
              </a:rPr>
              <a:t>Preserve context—not just the screenshot—so meaning and sequence are clear.</a:t>
            </a:r>
          </a:p>
        </p:txBody>
      </p:sp>
    </p:spTree>
    <p:extLst>
      <p:ext uri="{BB962C8B-B14F-4D97-AF65-F5344CB8AC3E}">
        <p14:creationId xmlns:p14="http://schemas.microsoft.com/office/powerpoint/2010/main" val="18876546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wrap="square"/>
          <a:lstStyle/>
          <a:p>
            <a:pPr algn="l"/>
            <a:r>
              <a:rPr sz="2800" b="1" dirty="0">
                <a:solidFill>
                  <a:schemeClr val="accent1"/>
                </a:solidFill>
                <a:latin typeface="Arial"/>
              </a:rPr>
              <a:t>Image and Video Verification Techniques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 wrap="square">
            <a:norm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2000" b="0">
                <a:latin typeface="Arial"/>
              </a:rPr>
              <a:t>Use reverse image search, keyframe extraction, and archive comparisons.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2000" b="0">
                <a:latin typeface="Arial"/>
              </a:rPr>
              <a:t>Check metadata when available, but assume it may be stripped or falsified.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2000" b="0">
                <a:latin typeface="Arial"/>
              </a:rPr>
              <a:t>Compare landmarks, signage, weather, shadows, accents, and vehicle details.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2000" b="0">
                <a:latin typeface="Arial"/>
              </a:rPr>
              <a:t>Record signs of editing, recompression, synthetic media, or misleading cropping.</a:t>
            </a:r>
          </a:p>
        </p:txBody>
      </p:sp>
    </p:spTree>
    <p:extLst>
      <p:ext uri="{BB962C8B-B14F-4D97-AF65-F5344CB8AC3E}">
        <p14:creationId xmlns:p14="http://schemas.microsoft.com/office/powerpoint/2010/main" val="12954102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5153" y="365125"/>
            <a:ext cx="9959943" cy="1325563"/>
          </a:xfrm>
        </p:spPr>
        <p:txBody>
          <a:bodyPr wrap="square"/>
          <a:lstStyle/>
          <a:p>
            <a:pPr algn="l"/>
            <a:r>
              <a:rPr sz="3000" b="1" dirty="0">
                <a:solidFill>
                  <a:schemeClr val="accent1"/>
                </a:solidFill>
                <a:latin typeface="Arial"/>
              </a:rPr>
              <a:t>Geolocation and </a:t>
            </a:r>
            <a:r>
              <a:rPr sz="3000" b="1" dirty="0" err="1">
                <a:solidFill>
                  <a:schemeClr val="accent1"/>
                </a:solidFill>
                <a:latin typeface="Arial"/>
              </a:rPr>
              <a:t>Chronolocation</a:t>
            </a:r>
            <a:endParaRPr sz="3000" b="1" dirty="0">
              <a:solidFill>
                <a:schemeClr val="accent1"/>
              </a:solidFill>
              <a:latin typeface="Arial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25780" y="1697874"/>
            <a:ext cx="6263640" cy="2319251"/>
          </a:xfrm>
        </p:spPr>
        <p:txBody>
          <a:bodyPr wrap="square">
            <a:normAutofit/>
          </a:bodyPr>
          <a:lstStyle/>
          <a:p>
            <a:pPr>
              <a:spcAft>
                <a:spcPts val="500"/>
              </a:spcAft>
            </a:pPr>
            <a:r>
              <a:rPr sz="1630" dirty="0">
                <a:solidFill>
                  <a:srgbClr val="1E1E1E"/>
                </a:solidFill>
              </a:rPr>
              <a:t>Match terrain, skylines, road furniture, shop signs, and transport lines.</a:t>
            </a:r>
          </a:p>
          <a:p>
            <a:pPr>
              <a:spcAft>
                <a:spcPts val="500"/>
              </a:spcAft>
            </a:pPr>
            <a:r>
              <a:rPr sz="1630" dirty="0">
                <a:solidFill>
                  <a:srgbClr val="1E1E1E"/>
                </a:solidFill>
              </a:rPr>
              <a:t>Use sun position, shadows, weather, and seasonal cues to narrow time.</a:t>
            </a:r>
          </a:p>
          <a:p>
            <a:pPr>
              <a:spcAft>
                <a:spcPts val="500"/>
              </a:spcAft>
            </a:pPr>
            <a:r>
              <a:rPr sz="1630" dirty="0">
                <a:solidFill>
                  <a:srgbClr val="1E1E1E"/>
                </a:solidFill>
              </a:rPr>
              <a:t>Cross-check map layers, satellite views, and street imagery.</a:t>
            </a:r>
          </a:p>
          <a:p>
            <a:pPr>
              <a:spcAft>
                <a:spcPts val="500"/>
              </a:spcAft>
            </a:pPr>
            <a:r>
              <a:rPr sz="1630" dirty="0">
                <a:solidFill>
                  <a:srgbClr val="1E1E1E"/>
                </a:solidFill>
              </a:rPr>
              <a:t>Always test alternative locations before concluding a match.</a:t>
            </a:r>
          </a:p>
        </p:txBody>
      </p:sp>
      <p:cxnSp>
        <p:nvCxnSpPr>
          <p:cNvPr id="4" name="Connector 3"/>
          <p:cNvCxnSpPr/>
          <p:nvPr/>
        </p:nvCxnSpPr>
        <p:spPr>
          <a:xfrm>
            <a:off x="8275320" y="2423160"/>
            <a:ext cx="1005840" cy="868680"/>
          </a:xfrm>
          <a:prstGeom prst="line">
            <a:avLst/>
          </a:prstGeom>
          <a:ln w="25400">
            <a:solidFill>
              <a:srgbClr val="1C9C95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" name="Connector 4"/>
          <p:cNvCxnSpPr/>
          <p:nvPr/>
        </p:nvCxnSpPr>
        <p:spPr>
          <a:xfrm flipH="1">
            <a:off x="9281160" y="2423160"/>
            <a:ext cx="1371600" cy="868680"/>
          </a:xfrm>
          <a:prstGeom prst="line">
            <a:avLst/>
          </a:prstGeom>
          <a:ln w="25400">
            <a:solidFill>
              <a:srgbClr val="1C9C95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" name="Connector 5"/>
          <p:cNvCxnSpPr/>
          <p:nvPr/>
        </p:nvCxnSpPr>
        <p:spPr>
          <a:xfrm flipV="1">
            <a:off x="8275320" y="3291840"/>
            <a:ext cx="1005840" cy="1280160"/>
          </a:xfrm>
          <a:prstGeom prst="line">
            <a:avLst/>
          </a:prstGeom>
          <a:ln w="25400">
            <a:solidFill>
              <a:srgbClr val="1C9C95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" name="Connector 6"/>
          <p:cNvCxnSpPr/>
          <p:nvPr/>
        </p:nvCxnSpPr>
        <p:spPr>
          <a:xfrm flipH="1" flipV="1">
            <a:off x="9281160" y="3291840"/>
            <a:ext cx="1371600" cy="1280160"/>
          </a:xfrm>
          <a:prstGeom prst="line">
            <a:avLst/>
          </a:prstGeom>
          <a:ln w="25400">
            <a:solidFill>
              <a:srgbClr val="1C9C95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8" name="Oval 7"/>
          <p:cNvSpPr/>
          <p:nvPr/>
        </p:nvSpPr>
        <p:spPr>
          <a:xfrm>
            <a:off x="8503920" y="2788920"/>
            <a:ext cx="1554480" cy="1005840"/>
          </a:xfrm>
          <a:prstGeom prst="ellipse">
            <a:avLst/>
          </a:prstGeom>
          <a:solidFill>
            <a:srgbClr val="FAFAFA"/>
          </a:solidFill>
          <a:ln w="25400">
            <a:solidFill>
              <a:srgbClr val="1C9C95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420" b="1">
                <a:solidFill>
                  <a:srgbClr val="1E1E1E"/>
                </a:solidFill>
              </a:rPr>
              <a:t>Location</a:t>
            </a:r>
          </a:p>
          <a:p>
            <a:pPr algn="ctr"/>
            <a:r>
              <a:rPr sz="1420" b="1">
                <a:solidFill>
                  <a:srgbClr val="1E1E1E"/>
                </a:solidFill>
              </a:rPr>
              <a:t>+ Time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7086600" y="1691640"/>
            <a:ext cx="1783080" cy="786384"/>
          </a:xfrm>
          <a:prstGeom prst="roundRect">
            <a:avLst/>
          </a:prstGeom>
          <a:solidFill>
            <a:srgbClr val="F6F9F9"/>
          </a:solidFill>
          <a:ln w="20320">
            <a:solidFill>
              <a:srgbClr val="30C0B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73152" tIns="64008" rIns="73152" rtlCol="0" anchor="ctr"/>
          <a:lstStyle/>
          <a:p>
            <a:pPr algn="ctr"/>
            <a:r>
              <a:rPr sz="1300" b="1">
                <a:solidFill>
                  <a:srgbClr val="1E1E1E"/>
                </a:solidFill>
              </a:rPr>
              <a:t>Terrain &amp; roads</a:t>
            </a:r>
          </a:p>
          <a:p>
            <a:pPr algn="ctr"/>
            <a:r>
              <a:rPr sz="940" b="0">
                <a:solidFill>
                  <a:srgbClr val="464646"/>
                </a:solidFill>
              </a:rPr>
              <a:t>Skylines, junctions, barriers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9464040" y="1691640"/>
            <a:ext cx="1783080" cy="786384"/>
          </a:xfrm>
          <a:prstGeom prst="roundRect">
            <a:avLst/>
          </a:prstGeom>
          <a:solidFill>
            <a:srgbClr val="F6F9F9"/>
          </a:solidFill>
          <a:ln w="20320">
            <a:solidFill>
              <a:srgbClr val="30C0B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73152" tIns="64008" rIns="73152" rtlCol="0" anchor="ctr"/>
          <a:lstStyle/>
          <a:p>
            <a:pPr algn="ctr"/>
            <a:r>
              <a:rPr sz="1300" b="1">
                <a:solidFill>
                  <a:srgbClr val="1E1E1E"/>
                </a:solidFill>
              </a:rPr>
              <a:t>Signs &amp; text</a:t>
            </a:r>
          </a:p>
          <a:p>
            <a:pPr algn="ctr"/>
            <a:r>
              <a:rPr sz="940" b="0">
                <a:solidFill>
                  <a:srgbClr val="464646"/>
                </a:solidFill>
              </a:rPr>
              <a:t>Shop fronts, plates, route markers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7086600" y="3840480"/>
            <a:ext cx="1783080" cy="786384"/>
          </a:xfrm>
          <a:prstGeom prst="roundRect">
            <a:avLst/>
          </a:prstGeom>
          <a:solidFill>
            <a:srgbClr val="F6F9F9"/>
          </a:solidFill>
          <a:ln w="20320">
            <a:solidFill>
              <a:srgbClr val="30C0B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73152" tIns="64008" rIns="73152" rtlCol="0" anchor="ctr"/>
          <a:lstStyle/>
          <a:p>
            <a:pPr algn="ctr"/>
            <a:r>
              <a:rPr sz="1300" b="1">
                <a:solidFill>
                  <a:srgbClr val="1E1E1E"/>
                </a:solidFill>
              </a:rPr>
              <a:t>Sun &amp; weather</a:t>
            </a:r>
          </a:p>
          <a:p>
            <a:pPr algn="ctr"/>
            <a:r>
              <a:rPr sz="940" b="0">
                <a:solidFill>
                  <a:srgbClr val="464646"/>
                </a:solidFill>
              </a:rPr>
              <a:t>Shadows, clouds, season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9464040" y="3840480"/>
            <a:ext cx="1783080" cy="786384"/>
          </a:xfrm>
          <a:prstGeom prst="roundRect">
            <a:avLst/>
          </a:prstGeom>
          <a:solidFill>
            <a:srgbClr val="F6F9F9"/>
          </a:solidFill>
          <a:ln w="20320">
            <a:solidFill>
              <a:srgbClr val="30C0B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73152" tIns="64008" rIns="73152" rtlCol="0" anchor="ctr"/>
          <a:lstStyle/>
          <a:p>
            <a:pPr algn="ctr"/>
            <a:r>
              <a:rPr sz="1300" b="1">
                <a:solidFill>
                  <a:srgbClr val="1E1E1E"/>
                </a:solidFill>
              </a:rPr>
              <a:t>Map layers</a:t>
            </a:r>
          </a:p>
          <a:p>
            <a:pPr algn="ctr"/>
            <a:r>
              <a:rPr sz="940" b="0">
                <a:solidFill>
                  <a:srgbClr val="464646"/>
                </a:solidFill>
              </a:rPr>
              <a:t>Satellite, street view, GIS</a:t>
            </a:r>
          </a:p>
        </p:txBody>
      </p:sp>
    </p:spTree>
    <p:extLst>
      <p:ext uri="{BB962C8B-B14F-4D97-AF65-F5344CB8AC3E}">
        <p14:creationId xmlns:p14="http://schemas.microsoft.com/office/powerpoint/2010/main" val="5568508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wrap="square"/>
          <a:lstStyle/>
          <a:p>
            <a:pPr algn="l"/>
            <a:r>
              <a:rPr sz="3200" b="1" dirty="0">
                <a:solidFill>
                  <a:schemeClr val="accent1"/>
                </a:solidFill>
                <a:latin typeface="Arial"/>
              </a:rPr>
              <a:t>Network and Link Analysis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0080" y="1691640"/>
            <a:ext cx="5623560" cy="4389120"/>
          </a:xfrm>
        </p:spPr>
        <p:txBody>
          <a:bodyPr wrap="square">
            <a:normAutofit/>
          </a:bodyPr>
          <a:lstStyle/>
          <a:p>
            <a:pPr>
              <a:spcAft>
                <a:spcPts val="400"/>
              </a:spcAft>
            </a:pPr>
            <a:r>
              <a:rPr sz="1600" dirty="0">
                <a:solidFill>
                  <a:srgbClr val="1E1E1E"/>
                </a:solidFill>
              </a:rPr>
              <a:t>Build entities: people, aliases, usernames, emails, phones, vehicles, and </a:t>
            </a:r>
            <a:r>
              <a:rPr sz="1600" dirty="0" err="1">
                <a:solidFill>
                  <a:srgbClr val="1E1E1E"/>
                </a:solidFill>
              </a:rPr>
              <a:t>organisations</a:t>
            </a:r>
            <a:r>
              <a:rPr sz="1600" dirty="0">
                <a:solidFill>
                  <a:srgbClr val="1E1E1E"/>
                </a:solidFill>
              </a:rPr>
              <a:t>.</a:t>
            </a:r>
          </a:p>
          <a:p>
            <a:pPr>
              <a:spcAft>
                <a:spcPts val="400"/>
              </a:spcAft>
            </a:pPr>
            <a:r>
              <a:rPr sz="1600" dirty="0">
                <a:solidFill>
                  <a:srgbClr val="1E1E1E"/>
                </a:solidFill>
              </a:rPr>
              <a:t>Map relationships, shared infrastructure, repeated co-appearance, and hand-offs.</a:t>
            </a:r>
          </a:p>
          <a:p>
            <a:pPr>
              <a:spcAft>
                <a:spcPts val="400"/>
              </a:spcAft>
            </a:pPr>
            <a:r>
              <a:rPr sz="1600" dirty="0">
                <a:solidFill>
                  <a:srgbClr val="1E1E1E"/>
                </a:solidFill>
              </a:rPr>
              <a:t>Separate confirmed links from working hypotheses and record the source for each edge.</a:t>
            </a:r>
          </a:p>
          <a:p>
            <a:pPr>
              <a:spcAft>
                <a:spcPts val="400"/>
              </a:spcAft>
            </a:pPr>
            <a:r>
              <a:rPr sz="1600" dirty="0" err="1">
                <a:solidFill>
                  <a:srgbClr val="1E1E1E"/>
                </a:solidFill>
              </a:rPr>
              <a:t>Visualise</a:t>
            </a:r>
            <a:r>
              <a:rPr sz="1600" dirty="0">
                <a:solidFill>
                  <a:srgbClr val="1E1E1E"/>
                </a:solidFill>
              </a:rPr>
              <a:t> carefully so that uncertainty is visible rather than hidden.</a:t>
            </a:r>
          </a:p>
        </p:txBody>
      </p:sp>
      <p:cxnSp>
        <p:nvCxnSpPr>
          <p:cNvPr id="4" name="Connector 3"/>
          <p:cNvCxnSpPr/>
          <p:nvPr/>
        </p:nvCxnSpPr>
        <p:spPr>
          <a:xfrm>
            <a:off x="7489764" y="2240280"/>
            <a:ext cx="1234440" cy="914400"/>
          </a:xfrm>
          <a:prstGeom prst="line">
            <a:avLst/>
          </a:prstGeom>
          <a:ln w="19050">
            <a:solidFill>
              <a:srgbClr val="D2D8D9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" name="Connector 4"/>
          <p:cNvCxnSpPr/>
          <p:nvPr/>
        </p:nvCxnSpPr>
        <p:spPr>
          <a:xfrm flipH="1">
            <a:off x="8724204" y="2011680"/>
            <a:ext cx="640079" cy="1143000"/>
          </a:xfrm>
          <a:prstGeom prst="line">
            <a:avLst/>
          </a:prstGeom>
          <a:ln w="19050">
            <a:solidFill>
              <a:srgbClr val="D2D8D9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" name="Connector 5"/>
          <p:cNvCxnSpPr/>
          <p:nvPr/>
        </p:nvCxnSpPr>
        <p:spPr>
          <a:xfrm flipH="1">
            <a:off x="8724204" y="2514600"/>
            <a:ext cx="2286000" cy="640080"/>
          </a:xfrm>
          <a:prstGeom prst="line">
            <a:avLst/>
          </a:prstGeom>
          <a:ln w="19050">
            <a:solidFill>
              <a:srgbClr val="D2D8D9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" name="Connector 6"/>
          <p:cNvCxnSpPr/>
          <p:nvPr/>
        </p:nvCxnSpPr>
        <p:spPr>
          <a:xfrm flipH="1" flipV="1">
            <a:off x="8724204" y="3154680"/>
            <a:ext cx="1920239" cy="1280160"/>
          </a:xfrm>
          <a:prstGeom prst="line">
            <a:avLst/>
          </a:prstGeom>
          <a:ln w="19050">
            <a:solidFill>
              <a:srgbClr val="D2D8D9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Connector 7"/>
          <p:cNvCxnSpPr/>
          <p:nvPr/>
        </p:nvCxnSpPr>
        <p:spPr>
          <a:xfrm flipV="1">
            <a:off x="7535483" y="3154680"/>
            <a:ext cx="1188721" cy="1097279"/>
          </a:xfrm>
          <a:prstGeom prst="line">
            <a:avLst/>
          </a:prstGeom>
          <a:ln w="19050">
            <a:solidFill>
              <a:srgbClr val="D2D8D9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Rounded Rectangle 8"/>
          <p:cNvSpPr/>
          <p:nvPr/>
        </p:nvSpPr>
        <p:spPr>
          <a:xfrm>
            <a:off x="7901243" y="2743200"/>
            <a:ext cx="1645920" cy="822960"/>
          </a:xfrm>
          <a:prstGeom prst="roundRect">
            <a:avLst/>
          </a:prstGeom>
          <a:solidFill>
            <a:srgbClr val="FAFAFA"/>
          </a:solidFill>
          <a:ln w="20320">
            <a:solidFill>
              <a:srgbClr val="1C9C95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73152" tIns="64008" rIns="73152" rtlCol="0" anchor="ctr"/>
          <a:lstStyle/>
          <a:p>
            <a:pPr algn="ctr"/>
            <a:r>
              <a:rPr sz="1400" b="1" dirty="0">
                <a:solidFill>
                  <a:srgbClr val="1E1E1E"/>
                </a:solidFill>
              </a:rPr>
              <a:t>Target / alias</a:t>
            </a:r>
          </a:p>
          <a:p>
            <a:pPr algn="ctr"/>
            <a:r>
              <a:rPr sz="1000" b="0" dirty="0">
                <a:solidFill>
                  <a:srgbClr val="464646"/>
                </a:solidFill>
              </a:rPr>
              <a:t>core entity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6849684" y="1920240"/>
            <a:ext cx="1234440" cy="640080"/>
          </a:xfrm>
          <a:prstGeom prst="roundRect">
            <a:avLst/>
          </a:prstGeom>
          <a:solidFill>
            <a:srgbClr val="F6F9F9"/>
          </a:solidFill>
          <a:ln w="20320">
            <a:solidFill>
              <a:srgbClr val="30C0B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73152" tIns="64008" rIns="73152" rtlCol="0" anchor="ctr"/>
          <a:lstStyle/>
          <a:p>
            <a:pPr algn="ctr"/>
            <a:r>
              <a:rPr sz="1250" b="1">
                <a:solidFill>
                  <a:srgbClr val="1E1E1E"/>
                </a:solidFill>
              </a:rPr>
              <a:t>Email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8724204" y="1691640"/>
            <a:ext cx="1234440" cy="640080"/>
          </a:xfrm>
          <a:prstGeom prst="roundRect">
            <a:avLst/>
          </a:prstGeom>
          <a:solidFill>
            <a:srgbClr val="F6F9F9"/>
          </a:solidFill>
          <a:ln w="20320">
            <a:solidFill>
              <a:srgbClr val="30C0B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73152" tIns="64008" rIns="73152" rtlCol="0" anchor="ctr"/>
          <a:lstStyle/>
          <a:p>
            <a:pPr algn="ctr"/>
            <a:r>
              <a:rPr sz="1250" b="1">
                <a:solidFill>
                  <a:srgbClr val="1E1E1E"/>
                </a:solidFill>
              </a:rPr>
              <a:t>Phone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10370124" y="2194560"/>
            <a:ext cx="1234440" cy="640080"/>
          </a:xfrm>
          <a:prstGeom prst="roundRect">
            <a:avLst/>
          </a:prstGeom>
          <a:solidFill>
            <a:srgbClr val="F6F9F9"/>
          </a:solidFill>
          <a:ln w="20320">
            <a:solidFill>
              <a:srgbClr val="30C0B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73152" tIns="64008" rIns="73152" rtlCol="0" anchor="ctr"/>
          <a:lstStyle/>
          <a:p>
            <a:pPr algn="ctr"/>
            <a:r>
              <a:rPr sz="1250" b="1">
                <a:solidFill>
                  <a:srgbClr val="1E1E1E"/>
                </a:solidFill>
              </a:rPr>
              <a:t>Domain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10004364" y="4114800"/>
            <a:ext cx="1234440" cy="640080"/>
          </a:xfrm>
          <a:prstGeom prst="roundRect">
            <a:avLst/>
          </a:prstGeom>
          <a:solidFill>
            <a:srgbClr val="F6F9F9"/>
          </a:solidFill>
          <a:ln w="20320">
            <a:solidFill>
              <a:srgbClr val="30C0B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73152" tIns="64008" rIns="73152" rtlCol="0" anchor="ctr"/>
          <a:lstStyle/>
          <a:p>
            <a:pPr algn="ctr"/>
            <a:r>
              <a:rPr sz="1250" b="1">
                <a:solidFill>
                  <a:srgbClr val="1E1E1E"/>
                </a:solidFill>
              </a:rPr>
              <a:t>Vehicle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6895403" y="3931920"/>
            <a:ext cx="1234440" cy="640080"/>
          </a:xfrm>
          <a:prstGeom prst="roundRect">
            <a:avLst/>
          </a:prstGeom>
          <a:solidFill>
            <a:srgbClr val="F6F9F9"/>
          </a:solidFill>
          <a:ln w="20320">
            <a:solidFill>
              <a:srgbClr val="30C0B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73152" tIns="64008" rIns="73152" rtlCol="0" anchor="ctr"/>
          <a:lstStyle/>
          <a:p>
            <a:pPr algn="ctr"/>
            <a:r>
              <a:rPr sz="1250" b="1">
                <a:solidFill>
                  <a:srgbClr val="1E1E1E"/>
                </a:solidFill>
              </a:rPr>
              <a:t>Org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7992684" y="4892040"/>
            <a:ext cx="2103120" cy="411480"/>
          </a:xfrm>
          <a:prstGeom prst="roundRect">
            <a:avLst/>
          </a:prstGeom>
          <a:solidFill>
            <a:srgbClr val="EBEEEE"/>
          </a:solidFill>
          <a:ln w="20320">
            <a:solidFill>
              <a:srgbClr val="D2D8D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73152" tIns="64008" rIns="73152" rtlCol="0" anchor="ctr"/>
          <a:lstStyle/>
          <a:p>
            <a:pPr algn="ctr"/>
            <a:r>
              <a:rPr sz="1150" b="1">
                <a:solidFill>
                  <a:srgbClr val="1E1E1E"/>
                </a:solidFill>
              </a:rPr>
              <a:t>Each link should cite its source</a:t>
            </a:r>
          </a:p>
        </p:txBody>
      </p:sp>
    </p:spTree>
    <p:extLst>
      <p:ext uri="{BB962C8B-B14F-4D97-AF65-F5344CB8AC3E}">
        <p14:creationId xmlns:p14="http://schemas.microsoft.com/office/powerpoint/2010/main" val="108982549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wrap="square"/>
          <a:lstStyle/>
          <a:p>
            <a:pPr algn="l"/>
            <a:r>
              <a:rPr sz="3000" b="1" dirty="0">
                <a:solidFill>
                  <a:schemeClr val="accent1"/>
                </a:solidFill>
                <a:latin typeface="Arial"/>
              </a:rPr>
              <a:t>Public Records and Registries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 wrap="square">
            <a:norm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1900" b="0">
                <a:latin typeface="Arial"/>
              </a:rPr>
              <a:t>Use company, land, court, charity, procurement, sanctions, and electoral records.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1900" b="0">
                <a:latin typeface="Arial"/>
              </a:rPr>
              <a:t>Useful for directors, addresses, ownership, timelines, and linked entities.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1900" b="0">
                <a:latin typeface="Arial"/>
              </a:rPr>
              <a:t>Cross-check registry findings against social profiles, media, and leaked documents.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1900" b="0">
                <a:latin typeface="Arial"/>
              </a:rPr>
              <a:t>Note jurisdiction limits, update cycles, and possible data quality issues.</a:t>
            </a:r>
          </a:p>
        </p:txBody>
      </p:sp>
    </p:spTree>
    <p:extLst>
      <p:ext uri="{BB962C8B-B14F-4D97-AF65-F5344CB8AC3E}">
        <p14:creationId xmlns:p14="http://schemas.microsoft.com/office/powerpoint/2010/main" val="353401973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wrap="square"/>
          <a:lstStyle/>
          <a:p>
            <a:pPr algn="l"/>
            <a:r>
              <a:rPr sz="2800" b="1" dirty="0">
                <a:solidFill>
                  <a:schemeClr val="accent1"/>
                </a:solidFill>
                <a:latin typeface="Arial"/>
              </a:rPr>
              <a:t>Domain, Infrastructure and Technical OSINT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 wrap="square">
            <a:norm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1900" b="0">
                <a:latin typeface="Arial"/>
              </a:rPr>
              <a:t>Check WHOIS history, DNS, certificates, subdomains, hosting, and IP reputation.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1900" b="0">
                <a:latin typeface="Arial"/>
              </a:rPr>
              <a:t>Search code repositories, cached pages, paste sites, and breach notifications.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1900" b="0">
                <a:latin typeface="Arial"/>
              </a:rPr>
              <a:t>Useful in fraud, phishing, extremist propaganda, and impersonation cases.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1900" b="0">
                <a:latin typeface="Arial"/>
              </a:rPr>
              <a:t>Do not jump from infrastructure overlap straight to attribution without corroboration.</a:t>
            </a:r>
          </a:p>
        </p:txBody>
      </p:sp>
    </p:spTree>
    <p:extLst>
      <p:ext uri="{BB962C8B-B14F-4D97-AF65-F5344CB8AC3E}">
        <p14:creationId xmlns:p14="http://schemas.microsoft.com/office/powerpoint/2010/main" val="327787603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wrap="square"/>
          <a:lstStyle/>
          <a:p>
            <a:pPr algn="l"/>
            <a:r>
              <a:rPr sz="2800" b="1" dirty="0">
                <a:solidFill>
                  <a:schemeClr val="accent1"/>
                </a:solidFill>
                <a:latin typeface="Arial"/>
              </a:rPr>
              <a:t>Investigator OPSEC and Safe Collection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 wrap="square">
            <a:norm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1900" b="0">
                <a:latin typeface="Arial"/>
              </a:rPr>
              <a:t>Use separate research accounts, hardened browsers, and approved network protections.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1900" b="0">
                <a:latin typeface="Arial"/>
              </a:rPr>
              <a:t>Avoid contaminating a target through views, follows, likes, or accidental contact.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1900" b="0">
                <a:latin typeface="Arial"/>
              </a:rPr>
              <a:t>Protect credentials, devices, and evidence stores with strong access control and MFA.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1900" b="0">
                <a:latin typeface="Arial"/>
              </a:rPr>
              <a:t>Follow policy for covert online activity, legend building, and escalation.</a:t>
            </a:r>
          </a:p>
        </p:txBody>
      </p:sp>
    </p:spTree>
    <p:extLst>
      <p:ext uri="{BB962C8B-B14F-4D97-AF65-F5344CB8AC3E}">
        <p14:creationId xmlns:p14="http://schemas.microsoft.com/office/powerpoint/2010/main" val="140105608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wrap="square"/>
          <a:lstStyle/>
          <a:p>
            <a:pPr algn="l"/>
            <a:r>
              <a:rPr sz="3200" b="1" dirty="0">
                <a:solidFill>
                  <a:schemeClr val="accent1"/>
                </a:solidFill>
                <a:latin typeface="Arial"/>
              </a:rPr>
              <a:t>Core OSINT Tool Categories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0080" y="1691640"/>
            <a:ext cx="5486400" cy="2651760"/>
          </a:xfrm>
        </p:spPr>
        <p:txBody>
          <a:bodyPr wrap="square">
            <a:normAutofit/>
          </a:bodyPr>
          <a:lstStyle/>
          <a:p>
            <a:pPr>
              <a:spcAft>
                <a:spcPts val="400"/>
              </a:spcAft>
            </a:pPr>
            <a:r>
              <a:rPr sz="1600" dirty="0">
                <a:solidFill>
                  <a:srgbClr val="1E1E1E"/>
                </a:solidFill>
              </a:rPr>
              <a:t>Search engines, dorks, public archives, and cached-page recovery.</a:t>
            </a:r>
          </a:p>
          <a:p>
            <a:pPr>
              <a:spcAft>
                <a:spcPts val="400"/>
              </a:spcAft>
            </a:pPr>
            <a:r>
              <a:rPr sz="1600" dirty="0">
                <a:solidFill>
                  <a:srgbClr val="1E1E1E"/>
                </a:solidFill>
              </a:rPr>
              <a:t>Mapping and geolocation tools, satellite imagery, and street-level views.</a:t>
            </a:r>
          </a:p>
          <a:p>
            <a:pPr>
              <a:spcAft>
                <a:spcPts val="400"/>
              </a:spcAft>
            </a:pPr>
            <a:r>
              <a:rPr sz="1600" dirty="0">
                <a:solidFill>
                  <a:srgbClr val="1E1E1E"/>
                </a:solidFill>
              </a:rPr>
              <a:t>Reverse-image/video tools, link analysis platforms, and entity resolution.</a:t>
            </a:r>
          </a:p>
          <a:p>
            <a:pPr>
              <a:spcAft>
                <a:spcPts val="400"/>
              </a:spcAft>
            </a:pPr>
            <a:r>
              <a:rPr sz="1600" dirty="0">
                <a:solidFill>
                  <a:srgbClr val="1E1E1E"/>
                </a:solidFill>
              </a:rPr>
              <a:t>Social monitoring, technical footprinting, and broad discovery intelligence tools.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360920" y="1417320"/>
            <a:ext cx="3840480" cy="201168"/>
          </a:xfrm>
          <a:prstGeom prst="rect">
            <a:avLst/>
          </a:prstGeom>
          <a:noFill/>
        </p:spPr>
        <p:txBody>
          <a:bodyPr wrap="square" lIns="54864" rIns="54864">
            <a:spAutoFit/>
          </a:bodyPr>
          <a:lstStyle/>
          <a:p>
            <a:pPr algn="ctr"/>
            <a:r>
              <a:rPr sz="1200" b="1">
                <a:solidFill>
                  <a:srgbClr val="555555"/>
                </a:solidFill>
              </a:rPr>
              <a:t>Typical OSINT tool stack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7315200" y="1828800"/>
            <a:ext cx="1691640" cy="1051560"/>
          </a:xfrm>
          <a:prstGeom prst="roundRect">
            <a:avLst/>
          </a:prstGeom>
          <a:solidFill>
            <a:srgbClr val="FAFAFA"/>
          </a:solidFill>
          <a:ln w="20320">
            <a:solidFill>
              <a:srgbClr val="30C0B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73152" tIns="64008" rIns="73152" rtlCol="0" anchor="ctr"/>
          <a:lstStyle/>
          <a:p>
            <a:pPr algn="ctr"/>
            <a:r>
              <a:rPr sz="1600" b="1">
                <a:solidFill>
                  <a:srgbClr val="1E1E1E"/>
                </a:solidFill>
              </a:rPr>
              <a:t>Search</a:t>
            </a:r>
          </a:p>
          <a:p>
            <a:pPr algn="ctr"/>
            <a:r>
              <a:rPr sz="1019" b="0">
                <a:solidFill>
                  <a:srgbClr val="464646"/>
                </a:solidFill>
              </a:rPr>
              <a:t>queries, dorks, archives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9326880" y="1828800"/>
            <a:ext cx="1691640" cy="1051560"/>
          </a:xfrm>
          <a:prstGeom prst="roundRect">
            <a:avLst/>
          </a:prstGeom>
          <a:solidFill>
            <a:srgbClr val="FAFAFA"/>
          </a:solidFill>
          <a:ln w="20320">
            <a:solidFill>
              <a:srgbClr val="30C0B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73152" tIns="64008" rIns="73152" rtlCol="0" anchor="ctr"/>
          <a:lstStyle/>
          <a:p>
            <a:pPr algn="ctr"/>
            <a:r>
              <a:rPr sz="1600" b="1">
                <a:solidFill>
                  <a:srgbClr val="1E1E1E"/>
                </a:solidFill>
              </a:rPr>
              <a:t>Mapping</a:t>
            </a:r>
          </a:p>
          <a:p>
            <a:pPr algn="ctr"/>
            <a:r>
              <a:rPr sz="1019" b="0">
                <a:solidFill>
                  <a:srgbClr val="464646"/>
                </a:solidFill>
              </a:rPr>
              <a:t>maps, satellite, GIS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7315200" y="3291840"/>
            <a:ext cx="1691640" cy="1051560"/>
          </a:xfrm>
          <a:prstGeom prst="roundRect">
            <a:avLst/>
          </a:prstGeom>
          <a:solidFill>
            <a:srgbClr val="FAFAFA"/>
          </a:solidFill>
          <a:ln w="20320">
            <a:solidFill>
              <a:srgbClr val="30C0B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73152" tIns="64008" rIns="73152" rtlCol="0" anchor="ctr"/>
          <a:lstStyle/>
          <a:p>
            <a:pPr algn="ctr"/>
            <a:r>
              <a:rPr sz="1600" b="1">
                <a:solidFill>
                  <a:srgbClr val="1E1E1E"/>
                </a:solidFill>
              </a:rPr>
              <a:t>Media</a:t>
            </a:r>
          </a:p>
          <a:p>
            <a:pPr algn="ctr"/>
            <a:r>
              <a:rPr sz="1019" b="0">
                <a:solidFill>
                  <a:srgbClr val="464646"/>
                </a:solidFill>
              </a:rPr>
              <a:t>reverse image / video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9326880" y="3291840"/>
            <a:ext cx="1691640" cy="1051560"/>
          </a:xfrm>
          <a:prstGeom prst="roundRect">
            <a:avLst/>
          </a:prstGeom>
          <a:solidFill>
            <a:srgbClr val="FAFAFA"/>
          </a:solidFill>
          <a:ln w="20320">
            <a:solidFill>
              <a:srgbClr val="30C0B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73152" tIns="64008" rIns="73152" rtlCol="0" anchor="ctr"/>
          <a:lstStyle/>
          <a:p>
            <a:pPr algn="ctr"/>
            <a:r>
              <a:rPr sz="1600" b="1">
                <a:solidFill>
                  <a:srgbClr val="1E1E1E"/>
                </a:solidFill>
              </a:rPr>
              <a:t>Analysis</a:t>
            </a:r>
          </a:p>
          <a:p>
            <a:pPr algn="ctr"/>
            <a:r>
              <a:rPr sz="1019" b="0">
                <a:solidFill>
                  <a:srgbClr val="464646"/>
                </a:solidFill>
              </a:rPr>
              <a:t>links, timelines, entities</a:t>
            </a:r>
          </a:p>
        </p:txBody>
      </p:sp>
      <p:cxnSp>
        <p:nvCxnSpPr>
          <p:cNvPr id="9" name="Connector 8"/>
          <p:cNvCxnSpPr/>
          <p:nvPr/>
        </p:nvCxnSpPr>
        <p:spPr>
          <a:xfrm>
            <a:off x="9006840" y="2743200"/>
            <a:ext cx="274320" cy="0"/>
          </a:xfrm>
          <a:prstGeom prst="line">
            <a:avLst/>
          </a:prstGeom>
          <a:ln w="25400">
            <a:solidFill>
              <a:srgbClr val="30C0B8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Connector 9"/>
          <p:cNvCxnSpPr/>
          <p:nvPr/>
        </p:nvCxnSpPr>
        <p:spPr>
          <a:xfrm>
            <a:off x="9144000" y="2606040"/>
            <a:ext cx="0" cy="274320"/>
          </a:xfrm>
          <a:prstGeom prst="line">
            <a:avLst/>
          </a:prstGeom>
          <a:ln w="25400">
            <a:solidFill>
              <a:srgbClr val="30C0B8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Connector 10"/>
          <p:cNvCxnSpPr/>
          <p:nvPr/>
        </p:nvCxnSpPr>
        <p:spPr>
          <a:xfrm>
            <a:off x="9006840" y="4206240"/>
            <a:ext cx="274320" cy="0"/>
          </a:xfrm>
          <a:prstGeom prst="line">
            <a:avLst/>
          </a:prstGeom>
          <a:ln w="25400">
            <a:solidFill>
              <a:srgbClr val="30C0B8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Connector 11"/>
          <p:cNvCxnSpPr/>
          <p:nvPr/>
        </p:nvCxnSpPr>
        <p:spPr>
          <a:xfrm>
            <a:off x="9144000" y="4069080"/>
            <a:ext cx="0" cy="274320"/>
          </a:xfrm>
          <a:prstGeom prst="line">
            <a:avLst/>
          </a:prstGeom>
          <a:ln w="25400">
            <a:solidFill>
              <a:srgbClr val="30C0B8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" name="Rounded Rectangle 12"/>
          <p:cNvSpPr/>
          <p:nvPr/>
        </p:nvSpPr>
        <p:spPr>
          <a:xfrm>
            <a:off x="8412480" y="2560320"/>
            <a:ext cx="1463040" cy="502920"/>
          </a:xfrm>
          <a:prstGeom prst="roundRect">
            <a:avLst/>
          </a:prstGeom>
          <a:solidFill>
            <a:srgbClr val="EBEEEE"/>
          </a:solidFill>
          <a:ln w="20320">
            <a:solidFill>
              <a:srgbClr val="D2D8D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73152" tIns="64008" rIns="73152" rtlCol="0" anchor="ctr"/>
          <a:lstStyle/>
          <a:p>
            <a:pPr algn="ctr"/>
            <a:r>
              <a:rPr sz="1300" b="1">
                <a:solidFill>
                  <a:srgbClr val="1E1E1E"/>
                </a:solidFill>
              </a:rPr>
              <a:t>Analyst</a:t>
            </a:r>
          </a:p>
        </p:txBody>
      </p:sp>
    </p:spTree>
    <p:extLst>
      <p:ext uri="{BB962C8B-B14F-4D97-AF65-F5344CB8AC3E}">
        <p14:creationId xmlns:p14="http://schemas.microsoft.com/office/powerpoint/2010/main" val="275845466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wrap="square"/>
          <a:lstStyle/>
          <a:p>
            <a:pPr algn="l"/>
            <a:r>
              <a:rPr sz="2800" b="1" dirty="0">
                <a:solidFill>
                  <a:schemeClr val="accent1"/>
                </a:solidFill>
                <a:latin typeface="Arial"/>
              </a:rPr>
              <a:t>Documentation, Capture and Preservation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7512" y="1847504"/>
            <a:ext cx="5980176" cy="2038696"/>
          </a:xfrm>
        </p:spPr>
        <p:txBody>
          <a:bodyPr wrap="square">
            <a:normAutofit lnSpcReduction="10000"/>
          </a:bodyPr>
          <a:lstStyle/>
          <a:p>
            <a:pPr>
              <a:spcAft>
                <a:spcPts val="400"/>
              </a:spcAft>
            </a:pPr>
            <a:r>
              <a:rPr sz="1570" dirty="0">
                <a:solidFill>
                  <a:srgbClr val="1E1E1E"/>
                </a:solidFill>
              </a:rPr>
              <a:t>Log the query, platform, account, timestamp, and result URL.</a:t>
            </a:r>
          </a:p>
          <a:p>
            <a:pPr>
              <a:spcAft>
                <a:spcPts val="400"/>
              </a:spcAft>
            </a:pPr>
            <a:r>
              <a:rPr sz="1570" dirty="0">
                <a:solidFill>
                  <a:srgbClr val="1E1E1E"/>
                </a:solidFill>
              </a:rPr>
              <a:t>Capture full pages, context, and metadata where possible — not just isolated screenshots.</a:t>
            </a:r>
          </a:p>
          <a:p>
            <a:pPr>
              <a:spcAft>
                <a:spcPts val="400"/>
              </a:spcAft>
            </a:pPr>
            <a:r>
              <a:rPr sz="1570" dirty="0">
                <a:solidFill>
                  <a:srgbClr val="1E1E1E"/>
                </a:solidFill>
              </a:rPr>
              <a:t>Hash exports or downloaded files and record every edit, conversion, or redaction.</a:t>
            </a:r>
          </a:p>
          <a:p>
            <a:pPr>
              <a:spcAft>
                <a:spcPts val="400"/>
              </a:spcAft>
            </a:pPr>
            <a:r>
              <a:rPr sz="1570" dirty="0">
                <a:solidFill>
                  <a:srgbClr val="1E1E1E"/>
                </a:solidFill>
              </a:rPr>
              <a:t>Store originals separately from analyst working copies and final exhibits.</a:t>
            </a:r>
          </a:p>
        </p:txBody>
      </p:sp>
      <p:cxnSp>
        <p:nvCxnSpPr>
          <p:cNvPr id="4" name="Connector 3"/>
          <p:cNvCxnSpPr/>
          <p:nvPr/>
        </p:nvCxnSpPr>
        <p:spPr>
          <a:xfrm>
            <a:off x="7880468" y="2941044"/>
            <a:ext cx="265176" cy="0"/>
          </a:xfrm>
          <a:prstGeom prst="line">
            <a:avLst/>
          </a:prstGeom>
          <a:ln w="25400">
            <a:solidFill>
              <a:srgbClr val="1C9C95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" name="Connector 4"/>
          <p:cNvCxnSpPr/>
          <p:nvPr/>
        </p:nvCxnSpPr>
        <p:spPr>
          <a:xfrm>
            <a:off x="9114908" y="2941044"/>
            <a:ext cx="265176" cy="0"/>
          </a:xfrm>
          <a:prstGeom prst="line">
            <a:avLst/>
          </a:prstGeom>
          <a:ln w="25400">
            <a:solidFill>
              <a:srgbClr val="1C9C95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" name="Connector 5"/>
          <p:cNvCxnSpPr/>
          <p:nvPr/>
        </p:nvCxnSpPr>
        <p:spPr>
          <a:xfrm>
            <a:off x="10349348" y="2941044"/>
            <a:ext cx="265176" cy="0"/>
          </a:xfrm>
          <a:prstGeom prst="line">
            <a:avLst/>
          </a:prstGeom>
          <a:ln w="25400">
            <a:solidFill>
              <a:srgbClr val="1C9C95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Rounded Rectangle 6"/>
          <p:cNvSpPr/>
          <p:nvPr/>
        </p:nvSpPr>
        <p:spPr>
          <a:xfrm>
            <a:off x="6966068" y="2639292"/>
            <a:ext cx="914400" cy="658368"/>
          </a:xfrm>
          <a:prstGeom prst="roundRect">
            <a:avLst/>
          </a:prstGeom>
          <a:solidFill>
            <a:srgbClr val="FAFAFA"/>
          </a:solidFill>
          <a:ln w="20320">
            <a:solidFill>
              <a:srgbClr val="30C0B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73152" tIns="64008" rIns="73152" rtlCol="0" anchor="ctr"/>
          <a:lstStyle/>
          <a:p>
            <a:pPr algn="ctr"/>
            <a:r>
              <a:rPr sz="1220" b="1">
                <a:solidFill>
                  <a:srgbClr val="1E1E1E"/>
                </a:solidFill>
              </a:rPr>
              <a:t>Capture</a:t>
            </a:r>
          </a:p>
          <a:p>
            <a:pPr algn="ctr"/>
            <a:r>
              <a:rPr sz="880" b="0">
                <a:solidFill>
                  <a:srgbClr val="464646"/>
                </a:solidFill>
              </a:rPr>
              <a:t>page + context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8200508" y="2639292"/>
            <a:ext cx="914400" cy="658368"/>
          </a:xfrm>
          <a:prstGeom prst="roundRect">
            <a:avLst/>
          </a:prstGeom>
          <a:solidFill>
            <a:srgbClr val="FAFAFA"/>
          </a:solidFill>
          <a:ln w="20320">
            <a:solidFill>
              <a:srgbClr val="30C0B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73152" tIns="64008" rIns="73152" rtlCol="0" anchor="ctr"/>
          <a:lstStyle/>
          <a:p>
            <a:pPr algn="ctr"/>
            <a:r>
              <a:rPr sz="1220" b="1">
                <a:solidFill>
                  <a:srgbClr val="1E1E1E"/>
                </a:solidFill>
              </a:rPr>
              <a:t>Record</a:t>
            </a:r>
          </a:p>
          <a:p>
            <a:pPr algn="ctr"/>
            <a:r>
              <a:rPr sz="880" b="0">
                <a:solidFill>
                  <a:srgbClr val="464646"/>
                </a:solidFill>
              </a:rPr>
              <a:t>URL + time + user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9434948" y="2639292"/>
            <a:ext cx="914400" cy="658368"/>
          </a:xfrm>
          <a:prstGeom prst="roundRect">
            <a:avLst/>
          </a:prstGeom>
          <a:solidFill>
            <a:srgbClr val="FAFAFA"/>
          </a:solidFill>
          <a:ln w="20320">
            <a:solidFill>
              <a:srgbClr val="30C0B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73152" tIns="64008" rIns="73152" rtlCol="0" anchor="ctr"/>
          <a:lstStyle/>
          <a:p>
            <a:pPr algn="ctr"/>
            <a:r>
              <a:rPr sz="1220" b="1">
                <a:solidFill>
                  <a:srgbClr val="1E1E1E"/>
                </a:solidFill>
              </a:rPr>
              <a:t>Hash</a:t>
            </a:r>
          </a:p>
          <a:p>
            <a:pPr algn="ctr"/>
            <a:r>
              <a:rPr sz="880" b="0">
                <a:solidFill>
                  <a:srgbClr val="464646"/>
                </a:solidFill>
              </a:rPr>
              <a:t>file integrity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10669388" y="2639292"/>
            <a:ext cx="914400" cy="658368"/>
          </a:xfrm>
          <a:prstGeom prst="roundRect">
            <a:avLst/>
          </a:prstGeom>
          <a:solidFill>
            <a:srgbClr val="FAFAFA"/>
          </a:solidFill>
          <a:ln w="20320">
            <a:solidFill>
              <a:srgbClr val="30C0B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73152" tIns="64008" rIns="73152" rtlCol="0" anchor="ctr"/>
          <a:lstStyle/>
          <a:p>
            <a:pPr algn="ctr"/>
            <a:r>
              <a:rPr sz="1220" b="1">
                <a:solidFill>
                  <a:srgbClr val="1E1E1E"/>
                </a:solidFill>
              </a:rPr>
              <a:t>Store</a:t>
            </a:r>
          </a:p>
          <a:p>
            <a:pPr algn="ctr"/>
            <a:r>
              <a:rPr sz="880" b="0">
                <a:solidFill>
                  <a:srgbClr val="464646"/>
                </a:solidFill>
              </a:rPr>
              <a:t>original + exhibit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7697588" y="3782292"/>
            <a:ext cx="3200400" cy="548640"/>
          </a:xfrm>
          <a:prstGeom prst="roundRect">
            <a:avLst/>
          </a:prstGeom>
          <a:solidFill>
            <a:srgbClr val="EBEEEE"/>
          </a:solidFill>
          <a:ln w="20320">
            <a:solidFill>
              <a:srgbClr val="D2D8D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73152" tIns="64008" rIns="73152" rtlCol="0" anchor="ctr"/>
          <a:lstStyle/>
          <a:p>
            <a:pPr algn="ctr"/>
            <a:r>
              <a:rPr sz="1200" b="1">
                <a:solidFill>
                  <a:srgbClr val="1E1E1E"/>
                </a:solidFill>
              </a:rPr>
              <a:t>Preservation should make the work repeatable and defensible</a:t>
            </a:r>
          </a:p>
        </p:txBody>
      </p:sp>
    </p:spTree>
    <p:extLst>
      <p:ext uri="{BB962C8B-B14F-4D97-AF65-F5344CB8AC3E}">
        <p14:creationId xmlns:p14="http://schemas.microsoft.com/office/powerpoint/2010/main" val="427949887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wrap="square"/>
          <a:lstStyle/>
          <a:p>
            <a:pPr algn="l"/>
            <a:r>
              <a:rPr sz="2800" b="1" dirty="0">
                <a:solidFill>
                  <a:schemeClr val="accent1"/>
                </a:solidFill>
                <a:latin typeface="Arial"/>
              </a:rPr>
              <a:t>Verification and Corroboration Methods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 wrap="square">
            <a:norm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1900" b="0">
                <a:latin typeface="Arial"/>
              </a:rPr>
              <a:t>Corroborate key findings with at least two independent sources where possible.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1900" b="0">
                <a:latin typeface="Arial"/>
              </a:rPr>
              <a:t>Prefer primary sources over commentary, reposts, and secondary summaries.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1900" b="0">
                <a:latin typeface="Arial"/>
              </a:rPr>
              <a:t>Separate fact, assessment, assumption, and intelligence gaps in notes and reports.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1900" b="0">
                <a:latin typeface="Arial"/>
              </a:rPr>
              <a:t>Test alternative explanations before escalating a finding as intelligence.</a:t>
            </a:r>
          </a:p>
        </p:txBody>
      </p:sp>
    </p:spTree>
    <p:extLst>
      <p:ext uri="{BB962C8B-B14F-4D97-AF65-F5344CB8AC3E}">
        <p14:creationId xmlns:p14="http://schemas.microsoft.com/office/powerpoint/2010/main" val="314881944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wrap="square"/>
          <a:lstStyle/>
          <a:p>
            <a:pPr algn="l"/>
            <a:r>
              <a:rPr sz="2600" b="1" dirty="0">
                <a:solidFill>
                  <a:schemeClr val="accent1"/>
                </a:solidFill>
                <a:latin typeface="Arial"/>
              </a:rPr>
              <a:t>OSINT in Counter-Terrorism and Counter-Misinformation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 wrap="square">
            <a:norm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2000" b="0">
                <a:latin typeface="Arial"/>
              </a:rPr>
              <a:t>Map recruitment pathways, propaganda spread, and cross-platform migration.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2000" b="0">
                <a:latin typeface="Arial"/>
              </a:rPr>
              <a:t>Identify narratives, bot-like behaviour, and escalation triggers.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2000" b="0">
                <a:latin typeface="Arial"/>
              </a:rPr>
              <a:t>Support safeguarding, disruption, and public protection with timely leads.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2000" b="0">
                <a:latin typeface="Arial"/>
              </a:rPr>
              <a:t>Combine content analysis with network, geolocation, and timeline work.</a:t>
            </a:r>
          </a:p>
        </p:txBody>
      </p:sp>
    </p:spTree>
    <p:extLst>
      <p:ext uri="{BB962C8B-B14F-4D97-AF65-F5344CB8AC3E}">
        <p14:creationId xmlns:p14="http://schemas.microsoft.com/office/powerpoint/2010/main" val="40936872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wrap="square"/>
          <a:lstStyle/>
          <a:p>
            <a:pPr algn="l"/>
            <a:r>
              <a:rPr sz="3000" b="1" dirty="0">
                <a:solidFill>
                  <a:schemeClr val="accent1"/>
                </a:solidFill>
                <a:latin typeface="Arial"/>
              </a:rPr>
              <a:t>Cost Efficiency and Early Insight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 wrap="square">
            <a:norm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2000" b="0">
                <a:latin typeface="Arial"/>
              </a:rPr>
              <a:t>Helps prioritise warrants, surveillance, and specialist resources.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2000" b="0">
                <a:latin typeface="Arial"/>
              </a:rPr>
              <a:t>Useful in rapid triage, incident response, and suspect prioritisation.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2000" b="0">
                <a:latin typeface="Arial"/>
              </a:rPr>
              <a:t>Speeds hypothesis testing before expensive collection begins.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2000" b="0">
                <a:latin typeface="Arial"/>
              </a:rPr>
              <a:t>Low cost does not remove the need for training, governance, and review.</a:t>
            </a:r>
          </a:p>
        </p:txBody>
      </p:sp>
    </p:spTree>
    <p:extLst>
      <p:ext uri="{BB962C8B-B14F-4D97-AF65-F5344CB8AC3E}">
        <p14:creationId xmlns:p14="http://schemas.microsoft.com/office/powerpoint/2010/main" val="150162759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wrap="square"/>
          <a:lstStyle/>
          <a:p>
            <a:pPr algn="l"/>
            <a:r>
              <a:rPr sz="3000" b="1" dirty="0">
                <a:solidFill>
                  <a:schemeClr val="accent1"/>
                </a:solidFill>
                <a:latin typeface="Arial"/>
              </a:rPr>
              <a:t>Misconceptions Around OSINT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 wrap="square">
            <a:norm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1900" b="0">
                <a:latin typeface="Arial"/>
              </a:rPr>
              <a:t>OSINT is not hacking, doxxing, or bypassing access controls.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1900" b="0">
                <a:latin typeface="Arial"/>
              </a:rPr>
              <a:t>Public availability does not automatically make data ethical or evidentially sound.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1900" b="0">
                <a:latin typeface="Arial"/>
              </a:rPr>
              <a:t>Tools do not replace judgement, context, or verification.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1900" b="0">
                <a:latin typeface="Arial"/>
              </a:rPr>
              <a:t>Fast collection without validation can create investigative harm.</a:t>
            </a:r>
          </a:p>
        </p:txBody>
      </p:sp>
    </p:spTree>
    <p:extLst>
      <p:ext uri="{BB962C8B-B14F-4D97-AF65-F5344CB8AC3E}">
        <p14:creationId xmlns:p14="http://schemas.microsoft.com/office/powerpoint/2010/main" val="115003826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wrap="square"/>
          <a:lstStyle/>
          <a:p>
            <a:pPr algn="l"/>
            <a:r>
              <a:rPr sz="2600" b="1" dirty="0">
                <a:solidFill>
                  <a:schemeClr val="accent1"/>
                </a:solidFill>
                <a:latin typeface="Arial"/>
              </a:rPr>
              <a:t>Ethical vs Unethical Open-Source Investigation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 wrap="square">
            <a:norm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2000" b="0">
                <a:latin typeface="Arial"/>
              </a:rPr>
              <a:t>Stay within legal authority, organisational policy, and platform rules.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2000" b="0">
                <a:latin typeface="Arial"/>
              </a:rPr>
              <a:t>Avoid entrapment, harassment, or covert interaction without approval.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2000" b="0">
                <a:latin typeface="Arial"/>
              </a:rPr>
              <a:t>Minimise collateral collection and protect third-party privacy.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2000" b="0">
                <a:latin typeface="Arial"/>
              </a:rPr>
              <a:t>Maintain an audit trail so methods can be reviewed and defended.</a:t>
            </a:r>
          </a:p>
        </p:txBody>
      </p:sp>
    </p:spTree>
    <p:extLst>
      <p:ext uri="{BB962C8B-B14F-4D97-AF65-F5344CB8AC3E}">
        <p14:creationId xmlns:p14="http://schemas.microsoft.com/office/powerpoint/2010/main" val="200834020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wrap="square"/>
          <a:lstStyle/>
          <a:p>
            <a:pPr algn="l"/>
            <a:r>
              <a:rPr sz="2800" b="1" dirty="0">
                <a:solidFill>
                  <a:schemeClr val="accent1"/>
                </a:solidFill>
                <a:latin typeface="Arial"/>
              </a:rPr>
              <a:t>Legal, Privacy and Disclosure Issues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 wrap="square">
            <a:norm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1900" b="0">
                <a:latin typeface="Arial"/>
              </a:rPr>
              <a:t>Apply necessity, proportionality, minimisation, retention, and review principles.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1900" b="0">
                <a:latin typeface="Arial"/>
              </a:rPr>
              <a:t>Consider covert online authorities and local legal frameworks where relevant.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1900" b="0">
                <a:latin typeface="Arial"/>
              </a:rPr>
              <a:t>Disclose methodology, limitations, and reliability issues to investigators and prosecutors.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1900" b="0">
                <a:latin typeface="Arial"/>
              </a:rPr>
              <a:t>Prepare for defence scrutiny of continuity, source quality, and interpretation.</a:t>
            </a:r>
          </a:p>
        </p:txBody>
      </p:sp>
    </p:spTree>
    <p:extLst>
      <p:ext uri="{BB962C8B-B14F-4D97-AF65-F5344CB8AC3E}">
        <p14:creationId xmlns:p14="http://schemas.microsoft.com/office/powerpoint/2010/main" val="395080399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wrap="square"/>
          <a:lstStyle/>
          <a:p>
            <a:pPr algn="l"/>
            <a:r>
              <a:rPr sz="2800" b="1" dirty="0">
                <a:solidFill>
                  <a:schemeClr val="accent1"/>
                </a:solidFill>
                <a:latin typeface="Arial"/>
              </a:rPr>
              <a:t>Event, Crisis and Protest Monitoring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 wrap="square"/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2000" b="0">
                <a:latin typeface="Arial"/>
              </a:rPr>
              <a:t>Track mobilisation, flashpoints, routes, and misinformation in near real time.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2000" b="0">
                <a:latin typeface="Arial"/>
              </a:rPr>
              <a:t>Use geotagged posts, local channels, transport status, and public livestreams.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2000" b="0">
                <a:latin typeface="Arial"/>
              </a:rPr>
              <a:t>Verify rumours before action and avoid amplifying false information.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2000" b="0">
                <a:latin typeface="Arial"/>
              </a:rPr>
              <a:t>Produce concise situational updates rather than raw, unfiltered data.</a:t>
            </a:r>
          </a:p>
        </p:txBody>
      </p:sp>
    </p:spTree>
    <p:extLst>
      <p:ext uri="{BB962C8B-B14F-4D97-AF65-F5344CB8AC3E}">
        <p14:creationId xmlns:p14="http://schemas.microsoft.com/office/powerpoint/2010/main" val="199454996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wrap="square"/>
          <a:lstStyle/>
          <a:p>
            <a:pPr algn="l"/>
            <a:r>
              <a:rPr sz="2800" b="1" dirty="0">
                <a:solidFill>
                  <a:schemeClr val="accent1"/>
                </a:solidFill>
                <a:latin typeface="Arial"/>
              </a:rPr>
              <a:t>Building a Balanced Investigative Toolkit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74519"/>
            <a:ext cx="5303520" cy="3749039"/>
          </a:xfrm>
        </p:spPr>
        <p:txBody>
          <a:bodyPr wrap="square"/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1800" b="0" dirty="0">
                <a:latin typeface="Arial"/>
              </a:rPr>
              <a:t>Fuse OSINT with HUMINT, SIGINT, digital forensics, ANPR/CCTV, and financial intelligence.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1800" b="0" dirty="0">
                <a:latin typeface="Arial"/>
              </a:rPr>
              <a:t>Use OSINT for lead generation, </a:t>
            </a:r>
            <a:r>
              <a:rPr sz="1800" b="0" dirty="0" err="1">
                <a:latin typeface="Arial"/>
              </a:rPr>
              <a:t>contextualisation</a:t>
            </a:r>
            <a:r>
              <a:rPr sz="1800" b="0" dirty="0">
                <a:latin typeface="Arial"/>
              </a:rPr>
              <a:t>, and rapid external checking.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1800" b="0" dirty="0">
                <a:latin typeface="Arial"/>
              </a:rPr>
              <a:t>Use closed or internal sources for validation, attribution, and lawful intervention.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1800" b="0" dirty="0">
                <a:latin typeface="Arial"/>
              </a:rPr>
              <a:t>Best results come from disciplined cross-correlation rather than a single source.</a:t>
            </a:r>
          </a:p>
        </p:txBody>
      </p:sp>
      <p:pic>
        <p:nvPicPr>
          <p:cNvPr id="7" name="Picture 6" descr="A screenshot of a computer&#10;&#10;AI-generated content may be incorrect.">
            <a:extLst>
              <a:ext uri="{FF2B5EF4-FFF2-40B4-BE49-F238E27FC236}">
                <a16:creationId xmlns:a16="http://schemas.microsoft.com/office/drawing/2014/main" xmlns="" id="{968B0E0B-1461-4CCD-9245-B4F580010F3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5283" y="2601883"/>
            <a:ext cx="4389120" cy="20116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856719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wrap="square"/>
          <a:lstStyle/>
          <a:p>
            <a:pPr algn="l"/>
            <a:r>
              <a:rPr sz="2600" b="1" dirty="0">
                <a:solidFill>
                  <a:schemeClr val="accent1"/>
                </a:solidFill>
                <a:latin typeface="Arial"/>
              </a:rPr>
              <a:t>Integrating OSINT into Investigative Strategy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 wrap="square"/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1900" b="0">
                <a:latin typeface="Arial"/>
              </a:rPr>
              <a:t>Set tasking, approval routes, and priority intelligence requirements.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1900" b="0">
                <a:latin typeface="Arial"/>
              </a:rPr>
              <a:t>Define handoffs between analysts, investigators, supervisors, and legal advisors.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1900" b="0">
                <a:latin typeface="Arial"/>
              </a:rPr>
              <a:t>Standardise templates for collection, peer review, and briefing outputs.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1900" b="0">
                <a:latin typeface="Arial"/>
              </a:rPr>
              <a:t>Measure value by decision support and outcomes—not by data volume.</a:t>
            </a:r>
          </a:p>
        </p:txBody>
      </p:sp>
    </p:spTree>
    <p:extLst>
      <p:ext uri="{BB962C8B-B14F-4D97-AF65-F5344CB8AC3E}">
        <p14:creationId xmlns:p14="http://schemas.microsoft.com/office/powerpoint/2010/main" val="204147170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wrap="square"/>
          <a:lstStyle/>
          <a:p>
            <a:pPr algn="l"/>
            <a:r>
              <a:rPr sz="2600" b="1" dirty="0">
                <a:solidFill>
                  <a:schemeClr val="accent1"/>
                </a:solidFill>
                <a:latin typeface="Arial"/>
              </a:rPr>
              <a:t>Training and </a:t>
            </a:r>
            <a:r>
              <a:rPr sz="2600" b="1" dirty="0" err="1">
                <a:solidFill>
                  <a:schemeClr val="accent1"/>
                </a:solidFill>
                <a:latin typeface="Arial"/>
              </a:rPr>
              <a:t>Professionalisation</a:t>
            </a:r>
            <a:r>
              <a:rPr sz="2600" b="1" dirty="0">
                <a:solidFill>
                  <a:schemeClr val="accent1"/>
                </a:solidFill>
                <a:latin typeface="Arial"/>
              </a:rPr>
              <a:t> of OSINT Investigators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 wrap="square">
            <a:norm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1900" b="0">
                <a:latin typeface="Arial"/>
              </a:rPr>
              <a:t>Core skills include search craft, verification, geolocation, link analysis, and reporting.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1900" b="0">
                <a:latin typeface="Arial"/>
              </a:rPr>
              <a:t>Train on realistic scenarios that include deception, ambiguity, and time pressure.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1900" b="0">
                <a:latin typeface="Arial"/>
              </a:rPr>
              <a:t>Certification, peer review, and SOPs improve consistency and defensibility.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1900" b="0">
                <a:latin typeface="Arial"/>
              </a:rPr>
              <a:t>Analysts must know when to stop, escalate, or seek additional legal authority.</a:t>
            </a:r>
          </a:p>
        </p:txBody>
      </p:sp>
    </p:spTree>
    <p:extLst>
      <p:ext uri="{BB962C8B-B14F-4D97-AF65-F5344CB8AC3E}">
        <p14:creationId xmlns:p14="http://schemas.microsoft.com/office/powerpoint/2010/main" val="383206031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wrap="square"/>
          <a:lstStyle/>
          <a:p>
            <a:pPr algn="l"/>
            <a:r>
              <a:rPr sz="3000" b="1" dirty="0">
                <a:solidFill>
                  <a:schemeClr val="accent1"/>
                </a:solidFill>
                <a:latin typeface="Arial"/>
              </a:rPr>
              <a:t>Advanced Platforms and Automation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 wrap="square">
            <a:norm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1900" b="0">
                <a:latin typeface="Arial"/>
              </a:rPr>
              <a:t>Platforms can aggregate feeds, entities, watchlists, alerts, and collaboration history.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1900" b="0">
                <a:latin typeface="Arial"/>
              </a:rPr>
              <a:t>Good platforms preserve provenance and make workflows auditable.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1900" b="0">
                <a:latin typeface="Arial"/>
              </a:rPr>
              <a:t>Automation should reduce noise and repetition—not hide the method.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1900" b="0">
                <a:latin typeface="Arial"/>
              </a:rPr>
              <a:t>Analysts must still be able to explain every important result.</a:t>
            </a:r>
          </a:p>
        </p:txBody>
      </p:sp>
    </p:spTree>
    <p:extLst>
      <p:ext uri="{BB962C8B-B14F-4D97-AF65-F5344CB8AC3E}">
        <p14:creationId xmlns:p14="http://schemas.microsoft.com/office/powerpoint/2010/main" val="221932594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wrap="square"/>
          <a:lstStyle/>
          <a:p>
            <a:pPr algn="l"/>
            <a:r>
              <a:rPr sz="2800" b="1" dirty="0">
                <a:solidFill>
                  <a:schemeClr val="accent1"/>
                </a:solidFill>
                <a:latin typeface="Arial"/>
              </a:rPr>
              <a:t>In the Real World: Tools and Workflows</a:t>
            </a:r>
            <a:endParaRPr sz="3200" b="1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 wrap="square"/>
          <a:lstStyle/>
          <a:p>
            <a:pPr marL="0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sz="1900" b="0">
                <a:latin typeface="Arial"/>
              </a:rPr>
              <a:t>Link analysis platforms for entities, networks, and pattern visualisation.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1900" b="0">
                <a:latin typeface="Arial"/>
              </a:rPr>
              <a:t>Capture tools for audit trails and webpage preservation during collection.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1900" b="0">
                <a:latin typeface="Arial"/>
              </a:rPr>
              <a:t>Technical footprinting tools for infrastructure, exposure, and breach-related pivots.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1900" b="0">
                <a:latin typeface="Arial"/>
              </a:rPr>
              <a:t>Mapping, archive, and reverse-image tools for media and geolocation verification.</a:t>
            </a:r>
          </a:p>
        </p:txBody>
      </p:sp>
    </p:spTree>
    <p:extLst>
      <p:ext uri="{BB962C8B-B14F-4D97-AF65-F5344CB8AC3E}">
        <p14:creationId xmlns:p14="http://schemas.microsoft.com/office/powerpoint/2010/main" val="395894653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wrap="square"/>
          <a:lstStyle/>
          <a:p>
            <a:pPr algn="l"/>
            <a:r>
              <a:rPr sz="3000" b="1" dirty="0">
                <a:solidFill>
                  <a:schemeClr val="accent1"/>
                </a:solidFill>
                <a:latin typeface="Arial"/>
              </a:rPr>
              <a:t>Key Technical Challenges in OSINT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 wrap="square">
            <a:norm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2000" b="0">
                <a:latin typeface="Arial"/>
              </a:rPr>
              <a:t>Scale, multilingual content, deleted media, and changing platform interfaces.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2000" b="0">
                <a:latin typeface="Arial"/>
              </a:rPr>
              <a:t>Deception, bots, synthetic media, and spoofed or recycled location signals.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2000" b="0">
                <a:latin typeface="Arial"/>
              </a:rPr>
              <a:t>Fragmented formats and weak interoperability across tools and data sources.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2000" b="0">
                <a:latin typeface="Arial"/>
              </a:rPr>
              <a:t>Security of analyst identity, infrastructure, and stored evidence.</a:t>
            </a:r>
          </a:p>
        </p:txBody>
      </p:sp>
    </p:spTree>
    <p:extLst>
      <p:ext uri="{BB962C8B-B14F-4D97-AF65-F5344CB8AC3E}">
        <p14:creationId xmlns:p14="http://schemas.microsoft.com/office/powerpoint/2010/main" val="250377166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wrap="square"/>
          <a:lstStyle/>
          <a:p>
            <a:pPr algn="l"/>
            <a:r>
              <a:rPr sz="2800" b="1" dirty="0">
                <a:solidFill>
                  <a:schemeClr val="accent1"/>
                </a:solidFill>
                <a:latin typeface="Arial"/>
              </a:rPr>
              <a:t>Toward Proactive Intelligence Operations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 wrap="square">
            <a:norm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2000" b="0">
                <a:latin typeface="Arial"/>
              </a:rPr>
              <a:t>Move from ad hoc searching to watchlists and standing collection plans.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2000" b="0">
                <a:latin typeface="Arial"/>
              </a:rPr>
              <a:t>Define triggers for escalation, review, and retention before a crisis occurs.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2000" b="0">
                <a:latin typeface="Arial"/>
              </a:rPr>
              <a:t>Use OSINT to support prevention, safeguarding, and threat assessment.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2000" b="0">
                <a:latin typeface="Arial"/>
              </a:rPr>
              <a:t>Maintain oversight so proactive monitoring does not become mission creep.</a:t>
            </a:r>
          </a:p>
        </p:txBody>
      </p:sp>
    </p:spTree>
    <p:extLst>
      <p:ext uri="{BB962C8B-B14F-4D97-AF65-F5344CB8AC3E}">
        <p14:creationId xmlns:p14="http://schemas.microsoft.com/office/powerpoint/2010/main" val="56623189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wrap="square"/>
          <a:lstStyle/>
          <a:p>
            <a:pPr algn="l"/>
            <a:r>
              <a:rPr sz="2800" b="1" dirty="0">
                <a:solidFill>
                  <a:schemeClr val="accent1"/>
                </a:solidFill>
                <a:latin typeface="Arial"/>
              </a:rPr>
              <a:t>OSINT and AI: Opportunities and Risks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 wrap="square">
            <a:norm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1900" b="0">
                <a:latin typeface="Arial"/>
              </a:rPr>
              <a:t>AI can cluster entities, summarise feeds, translate content, and flag anomalies.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1900" b="0">
                <a:latin typeface="Arial"/>
              </a:rPr>
              <a:t>Risks include bias, hallucination, weak provenance, and over-trust in automation.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1900" b="0">
                <a:latin typeface="Arial"/>
              </a:rPr>
              <a:t>Use AI as an analytic assistant—not as evidence on its own.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1900" b="0">
                <a:latin typeface="Arial"/>
              </a:rPr>
              <a:t>Human verification remains essential before operational decisions are made.</a:t>
            </a:r>
          </a:p>
        </p:txBody>
      </p:sp>
    </p:spTree>
    <p:extLst>
      <p:ext uri="{BB962C8B-B14F-4D97-AF65-F5344CB8AC3E}">
        <p14:creationId xmlns:p14="http://schemas.microsoft.com/office/powerpoint/2010/main" val="422494171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wrap="square"/>
          <a:lstStyle/>
          <a:p>
            <a:pPr algn="l"/>
            <a:r>
              <a:rPr sz="2600" b="1" dirty="0">
                <a:solidFill>
                  <a:schemeClr val="accent1"/>
                </a:solidFill>
                <a:latin typeface="Arial"/>
              </a:rPr>
              <a:t>Reporting, Admissibility and Chain of Custody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0080" y="1691640"/>
            <a:ext cx="6639494" cy="4526280"/>
          </a:xfrm>
        </p:spPr>
        <p:txBody>
          <a:bodyPr wrap="square">
            <a:normAutofit/>
          </a:bodyPr>
          <a:lstStyle/>
          <a:p>
            <a:pPr>
              <a:spcAft>
                <a:spcPts val="400"/>
              </a:spcAft>
            </a:pPr>
            <a:r>
              <a:rPr sz="2000" dirty="0">
                <a:solidFill>
                  <a:srgbClr val="1E1E1E"/>
                </a:solidFill>
              </a:rPr>
              <a:t>Preserve the original source, capture method, date/time, and analyst notes.</a:t>
            </a:r>
          </a:p>
          <a:p>
            <a:pPr>
              <a:spcAft>
                <a:spcPts val="400"/>
              </a:spcAft>
            </a:pPr>
            <a:r>
              <a:rPr sz="2000" dirty="0">
                <a:solidFill>
                  <a:srgbClr val="1E1E1E"/>
                </a:solidFill>
              </a:rPr>
              <a:t>Explain how material was found, verified, and interpreted.</a:t>
            </a:r>
          </a:p>
          <a:p>
            <a:pPr>
              <a:spcAft>
                <a:spcPts val="400"/>
              </a:spcAft>
            </a:pPr>
            <a:r>
              <a:rPr sz="2000" dirty="0">
                <a:solidFill>
                  <a:srgbClr val="1E1E1E"/>
                </a:solidFill>
              </a:rPr>
              <a:t>Maintain continuity if content is exported, translated, enhanced, or redacted.</a:t>
            </a:r>
          </a:p>
          <a:p>
            <a:pPr>
              <a:spcAft>
                <a:spcPts val="400"/>
              </a:spcAft>
            </a:pPr>
            <a:r>
              <a:rPr sz="2000" dirty="0">
                <a:solidFill>
                  <a:srgbClr val="1E1E1E"/>
                </a:solidFill>
              </a:rPr>
              <a:t>Reports should state confidence, gaps, alternatives, and disclosure history.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7832671" y="1647997"/>
            <a:ext cx="3474720" cy="530352"/>
          </a:xfrm>
          <a:prstGeom prst="roundRect">
            <a:avLst/>
          </a:prstGeom>
          <a:solidFill>
            <a:srgbClr val="EBEEEE"/>
          </a:solidFill>
          <a:ln w="20320">
            <a:solidFill>
              <a:srgbClr val="D2D8D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73152" tIns="64008" rIns="73152" rtlCol="0" anchor="ctr"/>
          <a:lstStyle/>
          <a:p>
            <a:pPr algn="ctr"/>
            <a:r>
              <a:rPr sz="1220" b="1">
                <a:solidFill>
                  <a:srgbClr val="1E1E1E"/>
                </a:solidFill>
              </a:rPr>
              <a:t>Admissibility depends on method, not just result</a:t>
            </a:r>
          </a:p>
        </p:txBody>
      </p:sp>
      <p:cxnSp>
        <p:nvCxnSpPr>
          <p:cNvPr id="5" name="Connector 4"/>
          <p:cNvCxnSpPr/>
          <p:nvPr/>
        </p:nvCxnSpPr>
        <p:spPr>
          <a:xfrm>
            <a:off x="9570031" y="2562397"/>
            <a:ext cx="0" cy="521208"/>
          </a:xfrm>
          <a:prstGeom prst="line">
            <a:avLst/>
          </a:prstGeom>
          <a:ln w="25400">
            <a:solidFill>
              <a:srgbClr val="1C9C95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" name="Connector 5"/>
          <p:cNvCxnSpPr/>
          <p:nvPr/>
        </p:nvCxnSpPr>
        <p:spPr>
          <a:xfrm>
            <a:off x="9570031" y="3568237"/>
            <a:ext cx="0" cy="521208"/>
          </a:xfrm>
          <a:prstGeom prst="line">
            <a:avLst/>
          </a:prstGeom>
          <a:ln w="25400">
            <a:solidFill>
              <a:srgbClr val="1C9C95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Rounded Rectangle 6"/>
          <p:cNvSpPr/>
          <p:nvPr/>
        </p:nvSpPr>
        <p:spPr>
          <a:xfrm>
            <a:off x="8427031" y="2196637"/>
            <a:ext cx="2286000" cy="640080"/>
          </a:xfrm>
          <a:prstGeom prst="roundRect">
            <a:avLst/>
          </a:prstGeom>
          <a:solidFill>
            <a:srgbClr val="F6F9F9"/>
          </a:solidFill>
          <a:ln w="20320">
            <a:solidFill>
              <a:srgbClr val="30C0B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73152" tIns="64008" rIns="73152" rtlCol="0" anchor="ctr"/>
          <a:lstStyle/>
          <a:p>
            <a:pPr algn="ctr"/>
            <a:r>
              <a:rPr sz="1500" b="1">
                <a:solidFill>
                  <a:srgbClr val="1E1E1E"/>
                </a:solidFill>
              </a:rPr>
              <a:t>Preserve</a:t>
            </a:r>
          </a:p>
          <a:p>
            <a:pPr algn="ctr"/>
            <a:r>
              <a:rPr sz="980" b="0">
                <a:solidFill>
                  <a:srgbClr val="464646"/>
                </a:solidFill>
              </a:rPr>
              <a:t>original item + provenance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8427031" y="3202477"/>
            <a:ext cx="2286000" cy="640080"/>
          </a:xfrm>
          <a:prstGeom prst="roundRect">
            <a:avLst/>
          </a:prstGeom>
          <a:solidFill>
            <a:srgbClr val="F6F9F9"/>
          </a:solidFill>
          <a:ln w="20320">
            <a:solidFill>
              <a:srgbClr val="30C0B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73152" tIns="64008" rIns="73152" rtlCol="0" anchor="ctr"/>
          <a:lstStyle/>
          <a:p>
            <a:pPr algn="ctr"/>
            <a:r>
              <a:rPr sz="1500" b="1">
                <a:solidFill>
                  <a:srgbClr val="1E1E1E"/>
                </a:solidFill>
              </a:rPr>
              <a:t>Explain</a:t>
            </a:r>
          </a:p>
          <a:p>
            <a:pPr algn="ctr"/>
            <a:r>
              <a:rPr sz="980" b="0">
                <a:solidFill>
                  <a:srgbClr val="464646"/>
                </a:solidFill>
              </a:rPr>
              <a:t>queries, checks, interpretation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8427031" y="4208317"/>
            <a:ext cx="2286000" cy="640080"/>
          </a:xfrm>
          <a:prstGeom prst="roundRect">
            <a:avLst/>
          </a:prstGeom>
          <a:solidFill>
            <a:srgbClr val="F6F9F9"/>
          </a:solidFill>
          <a:ln w="20320">
            <a:solidFill>
              <a:srgbClr val="30C0B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73152" tIns="64008" rIns="73152" rtlCol="0" anchor="ctr"/>
          <a:lstStyle/>
          <a:p>
            <a:pPr algn="ctr"/>
            <a:r>
              <a:rPr sz="1500" b="1">
                <a:solidFill>
                  <a:srgbClr val="1E1E1E"/>
                </a:solidFill>
              </a:rPr>
              <a:t>Defend</a:t>
            </a:r>
          </a:p>
          <a:p>
            <a:pPr algn="ctr"/>
            <a:r>
              <a:rPr sz="980" b="0">
                <a:solidFill>
                  <a:srgbClr val="464646"/>
                </a:solidFill>
              </a:rPr>
              <a:t>disclose caveats and continuity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7924110" y="5031277"/>
            <a:ext cx="3291840" cy="182880"/>
          </a:xfrm>
          <a:prstGeom prst="rect">
            <a:avLst/>
          </a:prstGeom>
          <a:noFill/>
        </p:spPr>
        <p:txBody>
          <a:bodyPr wrap="square" lIns="54864" rIns="54864">
            <a:spAutoFit/>
          </a:bodyPr>
          <a:lstStyle/>
          <a:p>
            <a:pPr algn="ctr"/>
            <a:r>
              <a:rPr sz="1080" b="0">
                <a:solidFill>
                  <a:srgbClr val="505050"/>
                </a:solidFill>
              </a:rPr>
              <a:t>Chain of custody + verification + clear reporting</a:t>
            </a:r>
          </a:p>
        </p:txBody>
      </p:sp>
    </p:spTree>
    <p:extLst>
      <p:ext uri="{BB962C8B-B14F-4D97-AF65-F5344CB8AC3E}">
        <p14:creationId xmlns:p14="http://schemas.microsoft.com/office/powerpoint/2010/main" val="58417679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wrap="square"/>
          <a:lstStyle/>
          <a:p>
            <a:pPr algn="l"/>
            <a:r>
              <a:rPr sz="2600" b="1" dirty="0">
                <a:solidFill>
                  <a:schemeClr val="accent1"/>
                </a:solidFill>
                <a:latin typeface="Arial"/>
              </a:rPr>
              <a:t>Creating a Culture of Open-Source Awareness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3775" y="1690689"/>
            <a:ext cx="10515601" cy="4080150"/>
          </a:xfrm>
        </p:spPr>
        <p:txBody>
          <a:bodyPr wrap="square"/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1900" b="0">
                <a:latin typeface="Arial"/>
              </a:rPr>
              <a:t>Leadership support, SOPs, and secure tooling are essential.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1900" b="0">
                <a:latin typeface="Arial"/>
              </a:rPr>
              <a:t>Share validated success stories and after-action lessons across the organisation.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1900" b="0">
                <a:latin typeface="Arial"/>
              </a:rPr>
              <a:t>Build OSINT literacy among investigators, analysts, supervisors, and prosecutors.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1900" b="0">
                <a:latin typeface="Arial"/>
              </a:rPr>
              <a:t>Make ethics, documentation, and peer challenge part of normal practice.</a:t>
            </a:r>
          </a:p>
        </p:txBody>
      </p:sp>
    </p:spTree>
    <p:extLst>
      <p:ext uri="{BB962C8B-B14F-4D97-AF65-F5344CB8AC3E}">
        <p14:creationId xmlns:p14="http://schemas.microsoft.com/office/powerpoint/2010/main" val="91943460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495" y="365125"/>
            <a:ext cx="11198849" cy="1325563"/>
          </a:xfrm>
        </p:spPr>
        <p:txBody>
          <a:bodyPr wrap="square"/>
          <a:lstStyle/>
          <a:p>
            <a:pPr algn="l"/>
            <a:r>
              <a:rPr sz="3000" b="1" dirty="0">
                <a:solidFill>
                  <a:schemeClr val="accent1"/>
                </a:solidFill>
                <a:latin typeface="Arial"/>
              </a:rPr>
              <a:t>Key Lessons and Recommendations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9575" y="1911095"/>
            <a:ext cx="10468489" cy="3859743"/>
          </a:xfrm>
        </p:spPr>
        <p:txBody>
          <a:bodyPr wrap="square">
            <a:norm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2000" b="0">
                <a:latin typeface="Arial"/>
              </a:rPr>
              <a:t>OSINT is most valuable when it is methodical, lawful, and corroborated.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2000" b="0">
                <a:latin typeface="Arial"/>
              </a:rPr>
              <a:t>Invest in training, OPSEC, capture, and verification tradecraft.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2000" b="0">
                <a:latin typeface="Arial"/>
              </a:rPr>
              <a:t>Pair tools with clear governance, review, and disclosure practice.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2000" b="0">
                <a:latin typeface="Arial"/>
              </a:rPr>
              <a:t>Focus on actionable intelligence and evidential quality—not data accumulation.</a:t>
            </a:r>
          </a:p>
        </p:txBody>
      </p:sp>
    </p:spTree>
    <p:extLst>
      <p:ext uri="{BB962C8B-B14F-4D97-AF65-F5344CB8AC3E}">
        <p14:creationId xmlns:p14="http://schemas.microsoft.com/office/powerpoint/2010/main" val="234576750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-84779" y="-157446"/>
            <a:ext cx="12401187" cy="7136096"/>
          </a:xfrm>
          <a:prstGeom prst="rect">
            <a:avLst/>
          </a:prstGeom>
        </p:spPr>
      </p:pic>
      <p:sp>
        <p:nvSpPr>
          <p:cNvPr id="5" name="object 2"/>
          <p:cNvSpPr txBox="1">
            <a:spLocks noGrp="1"/>
          </p:cNvSpPr>
          <p:nvPr>
            <p:ph type="title"/>
          </p:nvPr>
        </p:nvSpPr>
        <p:spPr>
          <a:xfrm>
            <a:off x="4259776" y="3019238"/>
            <a:ext cx="4630223" cy="843821"/>
          </a:xfrm>
          <a:prstGeom prst="rect">
            <a:avLst/>
          </a:prstGeom>
        </p:spPr>
        <p:txBody>
          <a:bodyPr vert="horz" wrap="square" lIns="0" tIns="12700" rIns="0" bIns="0" rtlCol="0" anchor="ctr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400" b="1" dirty="0">
                <a:solidFill>
                  <a:srgbClr val="FFFFFF"/>
                </a:solidFill>
                <a:latin typeface="Calibri"/>
                <a:cs typeface="Calibri"/>
              </a:rPr>
              <a:t>Any</a:t>
            </a:r>
            <a:r>
              <a:rPr sz="5400" b="1" spc="-17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5400" b="1" spc="-10" dirty="0">
                <a:solidFill>
                  <a:srgbClr val="FFFFFF"/>
                </a:solidFill>
                <a:latin typeface="Calibri"/>
                <a:cs typeface="Calibri"/>
              </a:rPr>
              <a:t>Questions?</a:t>
            </a:r>
            <a:endParaRPr sz="5400" dirty="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18748315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_20140311PresentationUWTSDTemplate">
  <a:themeElements>
    <a:clrScheme name="2_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2_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2_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3_20140311PresentationUWTSDTemplate">
  <a:themeElements>
    <a:clrScheme name="1_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1_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1_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299</TotalTime>
  <Words>2065</Words>
  <Application>Microsoft Office PowerPoint</Application>
  <PresentationFormat>Widescreen</PresentationFormat>
  <Paragraphs>239</Paragraphs>
  <Slides>35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35</vt:i4>
      </vt:variant>
    </vt:vector>
  </HeadingPairs>
  <TitlesOfParts>
    <vt:vector size="42" baseType="lpstr">
      <vt:lpstr>Arial</vt:lpstr>
      <vt:lpstr>Calibri</vt:lpstr>
      <vt:lpstr>Calibri Light</vt:lpstr>
      <vt:lpstr>Myriad Pro</vt:lpstr>
      <vt:lpstr>Office Theme</vt:lpstr>
      <vt:lpstr>2_20140311PresentationUWTSDTemplate</vt:lpstr>
      <vt:lpstr>3_20140311PresentationUWTSDTemplate</vt:lpstr>
      <vt:lpstr>PowerPoint Presentation</vt:lpstr>
      <vt:lpstr>What Is OSINT in a Law Enforcement Context?</vt:lpstr>
      <vt:lpstr>Why OSINT Matters in the Intelligence Cycle</vt:lpstr>
      <vt:lpstr>Evaluating OSINT Sources and Evidence</vt:lpstr>
      <vt:lpstr>Case Study: Bellingcat and MH17</vt:lpstr>
      <vt:lpstr>A Practical OSINT Workflow</vt:lpstr>
      <vt:lpstr>Search Methods and Query Design</vt:lpstr>
      <vt:lpstr>Social Media and Platform-Based OSINT</vt:lpstr>
      <vt:lpstr>Image and Video Verification Techniques</vt:lpstr>
      <vt:lpstr>Geolocation and Chronolocation</vt:lpstr>
      <vt:lpstr>Network and Link Analysis</vt:lpstr>
      <vt:lpstr>Public Records and Registries</vt:lpstr>
      <vt:lpstr>Domain, Infrastructure and Technical OSINT</vt:lpstr>
      <vt:lpstr>Investigator OPSEC and Safe Collection</vt:lpstr>
      <vt:lpstr>Core OSINT Tool Categories</vt:lpstr>
      <vt:lpstr>Documentation, Capture and Preservation</vt:lpstr>
      <vt:lpstr>Verification and Corroboration Methods</vt:lpstr>
      <vt:lpstr>OSINT in Counter-Terrorism and Counter-Misinformation</vt:lpstr>
      <vt:lpstr>Cost Efficiency and Early Insight</vt:lpstr>
      <vt:lpstr>Misconceptions Around OSINT</vt:lpstr>
      <vt:lpstr>Ethical vs Unethical Open-Source Investigation</vt:lpstr>
      <vt:lpstr>Legal, Privacy and Disclosure Issues</vt:lpstr>
      <vt:lpstr>Event, Crisis and Protest Monitoring</vt:lpstr>
      <vt:lpstr>Building a Balanced Investigative Toolkit</vt:lpstr>
      <vt:lpstr>Integrating OSINT into Investigative Strategy</vt:lpstr>
      <vt:lpstr>Training and Professionalisation of OSINT Investigators</vt:lpstr>
      <vt:lpstr>Advanced Platforms and Automation</vt:lpstr>
      <vt:lpstr>In the Real World: Tools and Workflows</vt:lpstr>
      <vt:lpstr>Key Technical Challenges in OSINT</vt:lpstr>
      <vt:lpstr>Toward Proactive Intelligence Operations</vt:lpstr>
      <vt:lpstr>OSINT and AI: Opportunities and Risks</vt:lpstr>
      <vt:lpstr>Reporting, Admissibility and Chain of Custody</vt:lpstr>
      <vt:lpstr>Creating a Culture of Open-Source Awareness</vt:lpstr>
      <vt:lpstr>Key Lessons and Recommendations</vt:lpstr>
      <vt:lpstr>Any Questions?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OSINT Practice, Tools and Methods</dc:title>
  <dc:creator>Dipo Dunsin</dc:creator>
  <cp:lastModifiedBy>Dipo Dunsin</cp:lastModifiedBy>
  <cp:revision>87</cp:revision>
  <dcterms:created xsi:type="dcterms:W3CDTF">2026-02-04T22:43:43Z</dcterms:created>
  <dcterms:modified xsi:type="dcterms:W3CDTF">2026-10-25T23:19:30Z</dcterms:modified>
</cp:coreProperties>
</file>