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12" autoAdjust="0"/>
    <p:restoredTop sz="94660"/>
  </p:normalViewPr>
  <p:slideViewPr>
    <p:cSldViewPr snapToGrid="0">
      <p:cViewPr varScale="1">
        <p:scale>
          <a:sx n="69" d="100"/>
          <a:sy n="69" d="100"/>
        </p:scale>
        <p:origin x="70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6CB8-8D58-41EE-81A6-5A7565BD21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8CBC5F-F7C0-4F44-86A9-BEBF4B53F9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00C35-9475-4E2C-A62E-57F1B3347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43668-9214-46F3-B478-379244267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7C64F-4F90-4662-B2CC-1747ABF98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396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7A8BB-DEFE-4D6A-9D46-92EE96AFD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41FD9-A58E-408F-AAEA-22718797F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73F03B-B4C8-4143-8B1D-05D4AB6C3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990A3-E2BE-4CBD-B07D-634897D7A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4AD4B-5F66-464C-ACD7-5F7128E45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530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8B11B-8077-43F6-8A96-AB60171EA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399D1-0D13-412A-A26F-07E0DA5C41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47609-1DA7-4205-9B30-5DC3DC549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9FA89-1D3B-498F-B49E-DC354B07F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623970-829C-4E47-ACC7-F90DB75DD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894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7B0A1-B912-4495-AC36-7CEA35443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1405F-204D-45E2-8AE3-259818D61B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D588F3-F8E5-4706-B0AE-4B83E2C954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5E08D-4FD7-49CA-8DEA-12A3FD1D2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0C7DD7-30B1-466B-ADA5-7812A09E4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F2BF0B-3F9C-45EB-8B59-8DC3DD1DF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924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5EC8D-41F5-4DE8-B971-7969D29C1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A0FBEE-0C01-4102-8A50-832514517D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F0A387-8370-48F1-9F76-C3BFA8EDE2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CDE105-7F2F-42AF-B031-FAEE26F8BB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AB333B-A3D6-49CC-A655-D92587B6EA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2101B6-7E39-4943-93C7-DB8D44BEC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1FAE93-3BC3-40BB-BEF9-0113B025B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3005E2-2366-45CB-8A56-6E6E76035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13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FC69B-9470-4972-AC0C-24472FD6B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90BF48-A5E3-4299-8EFA-4A98FB62F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E888A3-D2C2-4642-BC79-D7AA91F8D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55B66F-4AF7-4277-8ED4-B71D7F54D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1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F82B14-50AC-4DBD-AA02-57F45CC4D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6D4642-9174-4E55-9F75-8DF5C2E24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350BB-A756-4FDB-97A5-CC45F1177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E83AF-8CF6-4497-BFD3-C2D78C170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65B16-2C07-4DB3-8156-946872DEA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B9984A-C98E-4FD4-98B9-1D0AFAC04A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521E6B-3365-4850-B7AC-141BD86F4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4D6385-7275-4D6F-89C8-41E0EA640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B0D644-6C71-4E69-BCD1-458E0D7E3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668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229D-5DC4-4F56-B0AE-D06194126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AA1AF8-A2CA-4229-A61D-B467CC838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D40472-D610-4001-A76E-24FEED5DA7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21C287-67DE-4CF0-AF8C-51C26D0AF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7025F1-E914-476A-873C-EB95C0D9D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7C1331-8DCC-494E-A3A1-2B00F4F00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928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F8BF8-F525-4C91-BE65-FC882A06F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0D564D-F4D1-4208-BBD3-9ABB80D7B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22E1C-B40E-4676-B75B-F588C4A3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C4814-E7D5-417E-B496-F9C908354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7688A-5AA8-4CDE-A391-DD00B1A1C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84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C954EF-E07E-4158-A327-F1CC48B3B2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43B9D6-E3C7-4940-9676-9179193395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5745-AD24-4588-A52B-5D4BD8592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AAD183-A733-45F9-85F0-F0C9D4C1D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DBED5-E303-4C13-BDA4-B1A09B1C9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017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5DC5C3-6FD4-450A-AE38-8D6E16C79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3B995B-E058-413C-8231-EA9154427C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DB86DC-79F2-41EA-A220-0DF9A37498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781ED-2726-4C99-9B04-E6CCB3F36E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C10F39-46CE-42E3-8EF1-0C66DA03B2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48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F981B-CB00-4F7D-8DCE-672D099773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827BE7-E5B5-4389-8B6E-4682F3E353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ABA044-6700-4091-9FE5-47DD53C9D5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7010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550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D8B9D-5B79-4254-A3E7-83410F61C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4320A-EBB2-4DFE-85CB-DDDDB70941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741B06-E9A5-4D86-BFA2-1C4AF6DE0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8404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AF2837A-1B2E-4EB5-8452-C4687898FC35}"/>
              </a:ext>
            </a:extLst>
          </p:cNvPr>
          <p:cNvSpPr txBox="1">
            <a:spLocks/>
          </p:cNvSpPr>
          <p:nvPr/>
        </p:nvSpPr>
        <p:spPr>
          <a:xfrm>
            <a:off x="-1447238" y="318643"/>
            <a:ext cx="10515600" cy="8047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/>
              <a:t>Rheolau </a:t>
            </a:r>
            <a:r>
              <a:rPr lang="en-GB" b="1" u="sng" dirty="0" err="1"/>
              <a:t>Gêm</a:t>
            </a:r>
            <a:r>
              <a:rPr lang="en-GB" b="1" u="sng" dirty="0"/>
              <a:t> ‘</a:t>
            </a:r>
            <a:r>
              <a:rPr lang="en-GB" b="1" u="sng" dirty="0" err="1"/>
              <a:t>Bwyta</a:t>
            </a:r>
            <a:r>
              <a:rPr lang="en-GB" b="1" u="sng" dirty="0"/>
              <a:t> a </a:t>
            </a:r>
            <a:r>
              <a:rPr lang="en-GB" b="1" u="sng" dirty="0" err="1"/>
              <a:t>Diod</a:t>
            </a:r>
            <a:r>
              <a:rPr lang="en-GB" b="1" u="sng" dirty="0"/>
              <a:t>’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1ABD30-4C3A-4B16-ABA0-7BD6A33DAC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7017" y="3151188"/>
            <a:ext cx="5931202" cy="34103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8642CF-F025-4A5E-9767-AAB8FBCEF32E}"/>
              </a:ext>
            </a:extLst>
          </p:cNvPr>
          <p:cNvSpPr txBox="1"/>
          <p:nvPr/>
        </p:nvSpPr>
        <p:spPr>
          <a:xfrm>
            <a:off x="546994" y="690475"/>
            <a:ext cx="4743099" cy="6047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r>
              <a:rPr lang="en-GB" b="1" u="sng" dirty="0"/>
              <a:t>Cyfarwyddiadau </a:t>
            </a:r>
          </a:p>
          <a:p>
            <a:r>
              <a:rPr lang="en-GB" b="1" dirty="0" err="1"/>
              <a:t>Byddwch</a:t>
            </a:r>
            <a:r>
              <a:rPr lang="en-GB" b="1" dirty="0"/>
              <a:t> chi </a:t>
            </a:r>
            <a:r>
              <a:rPr lang="en-GB" b="1" dirty="0" err="1"/>
              <a:t>cael</a:t>
            </a:r>
            <a:r>
              <a:rPr lang="en-GB" b="1" dirty="0"/>
              <a:t>:</a:t>
            </a:r>
          </a:p>
          <a:p>
            <a:r>
              <a:rPr lang="en-GB" b="1" dirty="0"/>
              <a:t>Dis</a:t>
            </a:r>
          </a:p>
          <a:p>
            <a:r>
              <a:rPr lang="en-GB" b="1" dirty="0" err="1"/>
              <a:t>Cownter</a:t>
            </a:r>
            <a:endParaRPr lang="en-GB" b="1" dirty="0"/>
          </a:p>
          <a:p>
            <a:r>
              <a:rPr lang="en-GB" b="1" dirty="0"/>
              <a:t>Partner / </a:t>
            </a:r>
            <a:r>
              <a:rPr lang="en-GB" b="1" dirty="0" err="1"/>
              <a:t>Paru</a:t>
            </a:r>
            <a:r>
              <a:rPr lang="en-GB" b="1" dirty="0"/>
              <a:t> </a:t>
            </a:r>
          </a:p>
          <a:p>
            <a:endParaRPr lang="en-GB" b="1" dirty="0"/>
          </a:p>
          <a:p>
            <a:pPr>
              <a:lnSpc>
                <a:spcPct val="150000"/>
              </a:lnSpc>
            </a:pPr>
            <a:r>
              <a:rPr lang="en-GB" dirty="0"/>
              <a:t>Yn </a:t>
            </a:r>
            <a:r>
              <a:rPr lang="en-GB" dirty="0" err="1"/>
              <a:t>gyntaf</a:t>
            </a:r>
            <a:r>
              <a:rPr lang="en-GB" dirty="0"/>
              <a:t> , </a:t>
            </a:r>
            <a:r>
              <a:rPr lang="en-GB" dirty="0" err="1"/>
              <a:t>rolliwch</a:t>
            </a:r>
            <a:r>
              <a:rPr lang="en-GB" dirty="0"/>
              <a:t> dis a </a:t>
            </a:r>
            <a:r>
              <a:rPr lang="en-GB" dirty="0" err="1"/>
              <a:t>coffiwch</a:t>
            </a:r>
            <a:r>
              <a:rPr lang="en-GB" dirty="0"/>
              <a:t> </a:t>
            </a:r>
            <a:r>
              <a:rPr lang="en-GB" dirty="0" err="1"/>
              <a:t>rhif</a:t>
            </a:r>
            <a:r>
              <a:rPr lang="en-GB" dirty="0"/>
              <a:t>. </a:t>
            </a:r>
          </a:p>
          <a:p>
            <a:pPr>
              <a:lnSpc>
                <a:spcPct val="150000"/>
              </a:lnSpc>
            </a:pPr>
            <a:r>
              <a:rPr lang="en-GB" dirty="0"/>
              <a:t>Yn ail, </a:t>
            </a:r>
            <a:r>
              <a:rPr lang="en-GB" dirty="0" err="1"/>
              <a:t>symudwch</a:t>
            </a:r>
            <a:r>
              <a:rPr lang="en-GB" dirty="0"/>
              <a:t> </a:t>
            </a:r>
            <a:r>
              <a:rPr lang="en-GB" dirty="0" err="1"/>
              <a:t>cownter</a:t>
            </a:r>
            <a:r>
              <a:rPr lang="en-GB" dirty="0"/>
              <a:t> </a:t>
            </a:r>
            <a:r>
              <a:rPr lang="en-GB" dirty="0" err="1"/>
              <a:t>ardraws</a:t>
            </a:r>
            <a:r>
              <a:rPr lang="en-GB" dirty="0"/>
              <a:t> y </a:t>
            </a:r>
            <a:r>
              <a:rPr lang="en-GB" dirty="0" err="1"/>
              <a:t>bwrd</a:t>
            </a:r>
            <a:r>
              <a:rPr lang="en-GB" dirty="0"/>
              <a:t>. </a:t>
            </a:r>
          </a:p>
          <a:p>
            <a:pPr>
              <a:lnSpc>
                <a:spcPct val="150000"/>
              </a:lnSpc>
            </a:pPr>
            <a:r>
              <a:rPr lang="en-GB" dirty="0"/>
              <a:t>Yn </a:t>
            </a:r>
            <a:r>
              <a:rPr lang="en-GB" dirty="0" err="1"/>
              <a:t>drydydd</a:t>
            </a:r>
            <a:r>
              <a:rPr lang="en-GB" dirty="0"/>
              <a:t>, </a:t>
            </a:r>
            <a:r>
              <a:rPr lang="en-GB" dirty="0" err="1"/>
              <a:t>meddyliwch</a:t>
            </a:r>
            <a:r>
              <a:rPr lang="en-GB" dirty="0"/>
              <a:t> am </a:t>
            </a:r>
            <a:r>
              <a:rPr lang="en-GB" dirty="0" err="1"/>
              <a:t>frawddeg</a:t>
            </a:r>
            <a:r>
              <a:rPr lang="en-GB" dirty="0"/>
              <a:t> neu </a:t>
            </a:r>
            <a:r>
              <a:rPr lang="en-GB" dirty="0" err="1"/>
              <a:t>cwestiwn</a:t>
            </a:r>
            <a:r>
              <a:rPr lang="en-GB" dirty="0"/>
              <a:t> yn </a:t>
            </a:r>
            <a:r>
              <a:rPr lang="en-GB" dirty="0" err="1"/>
              <a:t>gyflym</a:t>
            </a:r>
            <a:r>
              <a:rPr lang="en-GB" dirty="0"/>
              <a:t>. </a:t>
            </a:r>
          </a:p>
          <a:p>
            <a:pPr>
              <a:lnSpc>
                <a:spcPct val="150000"/>
              </a:lnSpc>
            </a:pPr>
            <a:r>
              <a:rPr lang="en-GB" dirty="0" err="1"/>
              <a:t>Nesaf</a:t>
            </a:r>
            <a:r>
              <a:rPr lang="en-GB" dirty="0"/>
              <a:t>, </a:t>
            </a:r>
            <a:r>
              <a:rPr lang="en-GB" dirty="0" err="1"/>
              <a:t>gorffenwch</a:t>
            </a:r>
            <a:r>
              <a:rPr lang="en-GB" dirty="0"/>
              <a:t> </a:t>
            </a:r>
            <a:r>
              <a:rPr lang="en-GB" dirty="0" err="1"/>
              <a:t>gwestiwn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a 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sgwâr </a:t>
            </a:r>
            <a:r>
              <a:rPr lang="en-GB" sz="1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gyda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phartna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sz="1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paru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sz="1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beth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wyt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ti’n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hoffi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bwyta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..?)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 err="1"/>
              <a:t>Nesaf</a:t>
            </a:r>
            <a:r>
              <a:rPr lang="en-GB" dirty="0"/>
              <a:t>,  atebwch y </a:t>
            </a:r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a 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sgwâr. 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cs typeface="Times New Roman" panose="02020603050405020304" pitchFamily="18" charset="0"/>
              </a:rPr>
              <a:t>Yna</a:t>
            </a:r>
            <a:r>
              <a:rPr lang="en-GB" dirty="0">
                <a:cs typeface="Times New Roman" panose="02020603050405020304" pitchFamily="18" charset="0"/>
              </a:rPr>
              <a:t> ailadroddwch, </a:t>
            </a:r>
            <a:r>
              <a:rPr lang="en-GB" dirty="0" err="1">
                <a:cs typeface="Times New Roman" panose="02020603050405020304" pitchFamily="18" charset="0"/>
              </a:rPr>
              <a:t>ewch</a:t>
            </a:r>
            <a:r>
              <a:rPr lang="en-GB" dirty="0">
                <a:cs typeface="Times New Roman" panose="02020603050405020304" pitchFamily="18" charset="0"/>
              </a:rPr>
              <a:t> o </a:t>
            </a:r>
            <a:r>
              <a:rPr lang="en-GB" dirty="0" err="1">
                <a:cs typeface="Times New Roman" panose="02020603050405020304" pitchFamily="18" charset="0"/>
              </a:rPr>
              <a:t>gwmpas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err="1">
                <a:cs typeface="Times New Roman" panose="02020603050405020304" pitchFamily="18" charset="0"/>
              </a:rPr>
              <a:t>bwrdd</a:t>
            </a:r>
            <a:r>
              <a:rPr lang="en-GB" dirty="0">
                <a:cs typeface="Times New Roman" panose="02020603050405020304" pitchFamily="18" charset="0"/>
              </a:rPr>
              <a:t>. 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 err="1"/>
              <a:t>Gorfenwch</a:t>
            </a:r>
            <a:r>
              <a:rPr lang="en-GB" dirty="0"/>
              <a:t>!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lwc</a:t>
            </a:r>
            <a:r>
              <a:rPr lang="en-GB" dirty="0"/>
              <a:t>!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5DFA6F-4758-4FB8-B3B8-617C4053D59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5714" b="24584"/>
          <a:stretch/>
        </p:blipFill>
        <p:spPr>
          <a:xfrm>
            <a:off x="8932981" y="1058066"/>
            <a:ext cx="2597524" cy="9037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1C3357-6F1C-47D2-A85F-F8E39DC5138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336" t="12825" r="15346" b="13252"/>
          <a:stretch/>
        </p:blipFill>
        <p:spPr>
          <a:xfrm>
            <a:off x="7306037" y="1123412"/>
            <a:ext cx="1070340" cy="11414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0D757AE-0D3C-4AC2-BD34-22C124CDA5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2711" y="2125397"/>
            <a:ext cx="992286" cy="90323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4A7BD43-33F6-4487-B1DF-A0A5BC11C3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10540" y="2096726"/>
            <a:ext cx="868780" cy="963989"/>
          </a:xfrm>
          <a:prstGeom prst="rect">
            <a:avLst/>
          </a:prstGeom>
        </p:spPr>
      </p:pic>
      <p:sp>
        <p:nvSpPr>
          <p:cNvPr id="16" name="Rectangle 5">
            <a:extLst>
              <a:ext uri="{FF2B5EF4-FFF2-40B4-BE49-F238E27FC236}">
                <a16:creationId xmlns:a16="http://schemas.microsoft.com/office/drawing/2014/main" id="{840859D3-9492-4A21-A504-27331364D3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313480" y="466743"/>
            <a:ext cx="2641303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sgwâr</a:t>
            </a: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DE8DD9E2-3587-4C6D-B4F8-219A67425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161080" y="619143"/>
            <a:ext cx="2641303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sgwâr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84B77F0-962A-4E0D-8294-5728A75854A1}"/>
              </a:ext>
            </a:extLst>
          </p:cNvPr>
          <p:cNvSpPr txBox="1"/>
          <p:nvPr/>
        </p:nvSpPr>
        <p:spPr>
          <a:xfrm>
            <a:off x="7575531" y="727609"/>
            <a:ext cx="1447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1AAC400-6B6B-42AD-9F5E-C35D4C8C4BE7}"/>
              </a:ext>
            </a:extLst>
          </p:cNvPr>
          <p:cNvSpPr txBox="1"/>
          <p:nvPr/>
        </p:nvSpPr>
        <p:spPr>
          <a:xfrm>
            <a:off x="9319402" y="588962"/>
            <a:ext cx="2034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Cownter</a:t>
            </a:r>
            <a:r>
              <a:rPr lang="en-GB" b="1" dirty="0"/>
              <a:t>/</a:t>
            </a:r>
            <a:r>
              <a:rPr lang="en-GB" b="1" dirty="0" err="1"/>
              <a:t>gownter</a:t>
            </a:r>
            <a:endParaRPr lang="en-GB" b="1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08986F0-B4CC-4BD2-B709-3E93AC46644E}"/>
              </a:ext>
            </a:extLst>
          </p:cNvPr>
          <p:cNvSpPr txBox="1"/>
          <p:nvPr/>
        </p:nvSpPr>
        <p:spPr>
          <a:xfrm>
            <a:off x="7080932" y="2284213"/>
            <a:ext cx="2677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brawddeg</a:t>
            </a:r>
            <a:r>
              <a:rPr lang="en-GB" b="1" dirty="0"/>
              <a:t> </a:t>
            </a:r>
            <a:r>
              <a:rPr lang="en-GB" b="1" dirty="0" err="1"/>
              <a:t>gadarnhaol</a:t>
            </a:r>
            <a:endParaRPr lang="en-GB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11CE1EA-1DD4-4EF8-8D0B-50D48C77F7A2}"/>
              </a:ext>
            </a:extLst>
          </p:cNvPr>
          <p:cNvSpPr txBox="1"/>
          <p:nvPr/>
        </p:nvSpPr>
        <p:spPr>
          <a:xfrm>
            <a:off x="8582659" y="2672896"/>
            <a:ext cx="2351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brawddeg</a:t>
            </a:r>
            <a:r>
              <a:rPr lang="en-GB" b="1" dirty="0"/>
              <a:t> </a:t>
            </a:r>
            <a:r>
              <a:rPr lang="en-GB" b="1" dirty="0" err="1"/>
              <a:t>negyddol</a:t>
            </a:r>
            <a:endParaRPr lang="en-GB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123F60E-0AE4-4FEC-8F54-651B6D83BC86}"/>
              </a:ext>
            </a:extLst>
          </p:cNvPr>
          <p:cNvSpPr txBox="1"/>
          <p:nvPr/>
        </p:nvSpPr>
        <p:spPr>
          <a:xfrm>
            <a:off x="6989812" y="386852"/>
            <a:ext cx="1386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Geiriau</a:t>
            </a:r>
            <a:r>
              <a:rPr lang="en-GB"/>
              <a:t>: 498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361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6C1B-E6A9-45B3-A287-9485992FE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D961F-9871-403A-A9AB-FCB419D6F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6B723B-C74C-4A7F-A67E-7F66F9C04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4471"/>
            <a:ext cx="12192000" cy="70805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EC295FB-17DD-4D53-85F1-E5DAFCE6FF5A}"/>
              </a:ext>
            </a:extLst>
          </p:cNvPr>
          <p:cNvSpPr txBox="1">
            <a:spLocks/>
          </p:cNvSpPr>
          <p:nvPr/>
        </p:nvSpPr>
        <p:spPr>
          <a:xfrm>
            <a:off x="679044" y="73932"/>
            <a:ext cx="10515600" cy="8047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/>
              <a:t>Mat Iaith - </a:t>
            </a:r>
            <a:r>
              <a:rPr lang="en-GB" b="1" u="sng" dirty="0" err="1"/>
              <a:t>Gêm</a:t>
            </a:r>
            <a:r>
              <a:rPr lang="en-GB" b="1" u="sng" dirty="0"/>
              <a:t> ‘</a:t>
            </a:r>
            <a:r>
              <a:rPr lang="en-GB" b="1" u="sng" dirty="0" err="1"/>
              <a:t>Bwyta</a:t>
            </a:r>
            <a:r>
              <a:rPr lang="en-GB" b="1" u="sng" dirty="0"/>
              <a:t> a </a:t>
            </a:r>
            <a:r>
              <a:rPr lang="en-GB" b="1" u="sng" dirty="0" err="1"/>
              <a:t>Diod</a:t>
            </a:r>
            <a:r>
              <a:rPr lang="en-GB" b="1" u="sng" dirty="0"/>
              <a:t>’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0AEDA5-6AE8-4E11-91AD-0F991158B4F0}"/>
              </a:ext>
            </a:extLst>
          </p:cNvPr>
          <p:cNvSpPr txBox="1"/>
          <p:nvPr/>
        </p:nvSpPr>
        <p:spPr>
          <a:xfrm>
            <a:off x="2853168" y="659164"/>
            <a:ext cx="553906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/>
              <a:t>Positive Cadarnhaol</a:t>
            </a:r>
          </a:p>
          <a:p>
            <a:endParaRPr lang="en-GB" dirty="0"/>
          </a:p>
          <a:p>
            <a:r>
              <a:rPr lang="en-GB" dirty="0"/>
              <a:t>-Beth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? 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..</a:t>
            </a:r>
          </a:p>
          <a:p>
            <a:endParaRPr lang="en-GB" dirty="0"/>
          </a:p>
          <a:p>
            <a:r>
              <a:rPr lang="en-GB" dirty="0"/>
              <a:t>-Beth </a:t>
            </a:r>
            <a:r>
              <a:rPr lang="en-GB" dirty="0" err="1"/>
              <a:t>rwyt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fwyta</a:t>
            </a:r>
            <a:r>
              <a:rPr lang="en-GB" dirty="0"/>
              <a:t>?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..</a:t>
            </a:r>
          </a:p>
          <a:p>
            <a:endParaRPr lang="en-GB" dirty="0"/>
          </a:p>
          <a:p>
            <a:r>
              <a:rPr lang="en-GB" dirty="0"/>
              <a:t>-Beth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hoff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?</a:t>
            </a:r>
          </a:p>
          <a:p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hoff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…</a:t>
            </a:r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….?</a:t>
            </a:r>
          </a:p>
          <a:p>
            <a:r>
              <a:rPr lang="en-GB" dirty="0" err="1"/>
              <a:t>Ydw</a:t>
            </a:r>
            <a:r>
              <a:rPr lang="en-GB" dirty="0"/>
              <a:t>,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..</a:t>
            </a:r>
          </a:p>
          <a:p>
            <a:r>
              <a:rPr lang="en-GB" dirty="0" err="1"/>
              <a:t>Nac</a:t>
            </a:r>
            <a:r>
              <a:rPr lang="en-GB" dirty="0"/>
              <a:t> </a:t>
            </a:r>
            <a:r>
              <a:rPr lang="en-GB" dirty="0" err="1"/>
              <a:t>ydwm</a:t>
            </a:r>
            <a:r>
              <a:rPr lang="en-GB" dirty="0"/>
              <a:t> </a:t>
            </a:r>
            <a:r>
              <a:rPr lang="en-GB" dirty="0" err="1"/>
              <a:t>dydw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yn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..</a:t>
            </a:r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rwyt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brecwast</a:t>
            </a:r>
            <a:r>
              <a:rPr lang="en-GB" dirty="0"/>
              <a:t> / </a:t>
            </a:r>
            <a:r>
              <a:rPr lang="en-GB" dirty="0" err="1"/>
              <a:t>cinio</a:t>
            </a:r>
            <a:r>
              <a:rPr lang="en-GB" dirty="0"/>
              <a:t> / </a:t>
            </a:r>
            <a:r>
              <a:rPr lang="en-GB" dirty="0" err="1"/>
              <a:t>swper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?</a:t>
            </a:r>
          </a:p>
          <a:p>
            <a:r>
              <a:rPr lang="en-GB" dirty="0"/>
              <a:t>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….</a:t>
            </a:r>
          </a:p>
          <a:p>
            <a:endParaRPr lang="en-GB" dirty="0"/>
          </a:p>
          <a:p>
            <a:r>
              <a:rPr lang="en-GB" dirty="0"/>
              <a:t>-Beth </a:t>
            </a:r>
            <a:r>
              <a:rPr lang="en-GB" dirty="0" err="1"/>
              <a:t>rwyt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brynu</a:t>
            </a:r>
            <a:r>
              <a:rPr lang="en-GB" dirty="0"/>
              <a:t>?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prynu</a:t>
            </a:r>
            <a:r>
              <a:rPr lang="en-GB" dirty="0"/>
              <a:t> …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80088A-DCD3-45EF-9666-2E53BFCF731B}"/>
              </a:ext>
            </a:extLst>
          </p:cNvPr>
          <p:cNvSpPr txBox="1"/>
          <p:nvPr/>
        </p:nvSpPr>
        <p:spPr>
          <a:xfrm>
            <a:off x="755530" y="471870"/>
            <a:ext cx="1706271" cy="58710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Bwydd a </a:t>
            </a:r>
            <a:r>
              <a:rPr lang="en-GB" b="1" dirty="0" err="1"/>
              <a:t>diod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sz="1600" dirty="0" err="1"/>
              <a:t>Afal</a:t>
            </a:r>
            <a:r>
              <a:rPr lang="en-GB" sz="1600" dirty="0"/>
              <a:t> </a:t>
            </a:r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Siocled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Mefys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Dwr</a:t>
            </a:r>
            <a:r>
              <a:rPr lang="en-GB" sz="1600" dirty="0"/>
              <a:t> </a:t>
            </a:r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Uwd</a:t>
            </a:r>
            <a:r>
              <a:rPr lang="en-GB" sz="1600" dirty="0"/>
              <a:t> </a:t>
            </a:r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Te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Grawnwin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Coffi</a:t>
            </a:r>
            <a:r>
              <a:rPr lang="en-GB" sz="1600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932994-054E-4C8B-ACE4-4894EE6F181B}"/>
              </a:ext>
            </a:extLst>
          </p:cNvPr>
          <p:cNvSpPr txBox="1"/>
          <p:nvPr/>
        </p:nvSpPr>
        <p:spPr>
          <a:xfrm>
            <a:off x="8287368" y="4503433"/>
            <a:ext cx="3171300" cy="1754326"/>
          </a:xfrm>
          <a:prstGeom prst="rect">
            <a:avLst/>
          </a:prstGeom>
          <a:noFill/>
          <a:ln w="38100">
            <a:solidFill>
              <a:srgbClr val="FF0000"/>
            </a:solidFill>
            <a:prstDash val="lgDashDot"/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Tasg </a:t>
            </a:r>
            <a:r>
              <a:rPr lang="en-GB" b="1" dirty="0" err="1"/>
              <a:t>Anodd</a:t>
            </a:r>
            <a:r>
              <a:rPr lang="en-GB" b="1" dirty="0"/>
              <a:t>:</a:t>
            </a:r>
          </a:p>
          <a:p>
            <a:endParaRPr lang="en-GB" b="1" dirty="0"/>
          </a:p>
          <a:p>
            <a:r>
              <a:rPr lang="en-GB" b="1" dirty="0" err="1"/>
              <a:t>Cwestiwn</a:t>
            </a:r>
            <a:r>
              <a:rPr lang="en-GB" b="1" dirty="0"/>
              <a:t>: </a:t>
            </a:r>
            <a:r>
              <a:rPr lang="en-GB" dirty="0"/>
              <a:t>Beth </a:t>
            </a:r>
            <a:r>
              <a:rPr lang="en-GB" dirty="0" err="1"/>
              <a:t>mae</a:t>
            </a:r>
            <a:r>
              <a:rPr lang="en-GB" dirty="0"/>
              <a:t> hi / e  </a:t>
            </a:r>
            <a:r>
              <a:rPr lang="en-GB" dirty="0" err="1"/>
              <a:t>eisiau</a:t>
            </a:r>
            <a:r>
              <a:rPr lang="en-GB" dirty="0"/>
              <a:t> I </a:t>
            </a:r>
            <a:r>
              <a:rPr lang="en-GB" dirty="0" err="1"/>
              <a:t>swper</a:t>
            </a:r>
            <a:r>
              <a:rPr lang="en-GB" dirty="0"/>
              <a:t> </a:t>
            </a:r>
            <a:r>
              <a:rPr lang="en-GB" dirty="0" err="1"/>
              <a:t>heno</a:t>
            </a:r>
            <a:r>
              <a:rPr lang="en-GB" dirty="0"/>
              <a:t>?...</a:t>
            </a:r>
          </a:p>
          <a:p>
            <a:endParaRPr lang="en-GB" dirty="0"/>
          </a:p>
          <a:p>
            <a:r>
              <a:rPr lang="en-GB" b="1" dirty="0" err="1"/>
              <a:t>Ateb</a:t>
            </a:r>
            <a:r>
              <a:rPr lang="en-GB" b="1" dirty="0"/>
              <a:t>: </a:t>
            </a:r>
            <a:r>
              <a:rPr lang="en-GB" dirty="0"/>
              <a:t>Mae hi / e </a:t>
            </a:r>
            <a:r>
              <a:rPr lang="en-GB" dirty="0" err="1"/>
              <a:t>eisiau</a:t>
            </a:r>
            <a:r>
              <a:rPr lang="en-GB" dirty="0"/>
              <a:t> …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4E7237-1B3D-4DFF-A9DD-ADD71F454C80}"/>
              </a:ext>
            </a:extLst>
          </p:cNvPr>
          <p:cNvSpPr txBox="1"/>
          <p:nvPr/>
        </p:nvSpPr>
        <p:spPr>
          <a:xfrm>
            <a:off x="6338681" y="932074"/>
            <a:ext cx="26356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Negative  </a:t>
            </a:r>
            <a:r>
              <a:rPr lang="en-GB" b="1" dirty="0" err="1"/>
              <a:t>negyddol</a:t>
            </a:r>
            <a:endParaRPr lang="en-GB" b="1" dirty="0"/>
          </a:p>
          <a:p>
            <a:endParaRPr lang="en-GB" b="1" dirty="0"/>
          </a:p>
          <a:p>
            <a:r>
              <a:rPr lang="en-GB" dirty="0"/>
              <a:t>Beth </a:t>
            </a:r>
            <a:r>
              <a:rPr lang="en-GB" dirty="0" err="1"/>
              <a:t>dwyt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diddm</a:t>
            </a:r>
            <a:r>
              <a:rPr lang="en-GB" dirty="0"/>
              <a:t> yn </a:t>
            </a:r>
            <a:r>
              <a:rPr lang="en-GB" dirty="0" err="1"/>
              <a:t>eisiau</a:t>
            </a:r>
            <a:r>
              <a:rPr lang="en-GB" dirty="0"/>
              <a:t>?</a:t>
            </a:r>
          </a:p>
          <a:p>
            <a:r>
              <a:rPr lang="en-GB" dirty="0" err="1"/>
              <a:t>Dydw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 yn </a:t>
            </a:r>
            <a:r>
              <a:rPr lang="en-GB" dirty="0" err="1"/>
              <a:t>eisiau</a:t>
            </a:r>
            <a:r>
              <a:rPr lang="en-GB" dirty="0"/>
              <a:t> …</a:t>
            </a:r>
          </a:p>
          <a:p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rwyt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gasa</a:t>
            </a:r>
            <a:r>
              <a:rPr lang="en-GB" u="sng" dirty="0" err="1"/>
              <a:t>u</a:t>
            </a:r>
            <a:r>
              <a:rPr lang="en-GB" u="sng" dirty="0"/>
              <a:t>?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casa</a:t>
            </a:r>
            <a:r>
              <a:rPr lang="en-GB" u="sng" dirty="0" err="1"/>
              <a:t>u</a:t>
            </a:r>
            <a:r>
              <a:rPr lang="en-GB" u="sng" dirty="0"/>
              <a:t>..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AC776A-D5CC-4D92-94DC-070B4E0179AC}"/>
              </a:ext>
            </a:extLst>
          </p:cNvPr>
          <p:cNvSpPr txBox="1"/>
          <p:nvPr/>
        </p:nvSpPr>
        <p:spPr>
          <a:xfrm>
            <a:off x="4860114" y="659164"/>
            <a:ext cx="355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Frawdegau / Cwestiynau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27A5E0-E14D-4FCD-A56A-CFFDC142C1D6}"/>
              </a:ext>
            </a:extLst>
          </p:cNvPr>
          <p:cNvSpPr txBox="1"/>
          <p:nvPr/>
        </p:nvSpPr>
        <p:spPr>
          <a:xfrm>
            <a:off x="9411887" y="427622"/>
            <a:ext cx="2147326" cy="369331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Achos….</a:t>
            </a:r>
          </a:p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flasus</a:t>
            </a:r>
            <a:r>
              <a:rPr lang="en-GB" dirty="0"/>
              <a:t> / Mae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flasus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felys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iachus</a:t>
            </a:r>
            <a:r>
              <a:rPr lang="en-GB" dirty="0"/>
              <a:t> / Maen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iachus</a:t>
            </a:r>
            <a:endParaRPr lang="en-GB" dirty="0"/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blasu</a:t>
            </a:r>
            <a:r>
              <a:rPr lang="en-GB" dirty="0"/>
              <a:t> ‘n </a:t>
            </a:r>
            <a:r>
              <a:rPr lang="en-GB" dirty="0" err="1"/>
              <a:t>ofnadwy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Mae’n</a:t>
            </a:r>
            <a:r>
              <a:rPr lang="en-GB" dirty="0"/>
              <a:t> di - </a:t>
            </a:r>
            <a:r>
              <a:rPr lang="en-GB" dirty="0" err="1"/>
              <a:t>flas</a:t>
            </a: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8E5AC77-FD59-4B4C-A644-65C95F7A04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1443" y="811866"/>
            <a:ext cx="416166" cy="4106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1789C79-6CB0-4A48-8989-163DAEA270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4938" y="1594684"/>
            <a:ext cx="605342" cy="49081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EAF37D0-3A1B-4D96-A2BF-A38FC026A2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82128" y="2265521"/>
            <a:ext cx="532840" cy="53284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84F4C9C-0865-4374-A4D2-390028E175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9023" y="2933298"/>
            <a:ext cx="636213" cy="63621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473C77-0B30-4653-AC55-548E8912F1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1443" y="3625617"/>
            <a:ext cx="751354" cy="75135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27E4D67-CB27-4BBA-8958-D680B1BCE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30521" y="4333584"/>
            <a:ext cx="658009" cy="687200"/>
          </a:xfrm>
          <a:prstGeom prst="rect">
            <a:avLst/>
          </a:prstGeom>
        </p:spPr>
      </p:pic>
      <p:pic>
        <p:nvPicPr>
          <p:cNvPr id="3076" name="Picture 4" descr="Grapes single clipart. Grapes graphic. Digital images, instant download.">
            <a:extLst>
              <a:ext uri="{FF2B5EF4-FFF2-40B4-BE49-F238E27FC236}">
                <a16:creationId xmlns:a16="http://schemas.microsoft.com/office/drawing/2014/main" id="{27AD58B0-71DB-464B-B197-0DCAF7DE98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3" t="13239" r="23339" b="12270"/>
          <a:stretch/>
        </p:blipFill>
        <p:spPr bwMode="auto">
          <a:xfrm>
            <a:off x="1757570" y="4940737"/>
            <a:ext cx="566789" cy="763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E12136A-4B89-4C5A-9D36-794BFF056A6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04775" y="5662224"/>
            <a:ext cx="604708" cy="60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592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A09BD-03D8-425E-B746-1F968088E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5BC0D-C0C9-4CC1-92AE-5F8BDF8B9E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DAAE6E-A199-45FA-881E-FDC8E6417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55494"/>
            <a:ext cx="12192000" cy="753035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AAC543F-B619-44DE-BD6E-BEB1AFE71ED6}"/>
              </a:ext>
            </a:extLst>
          </p:cNvPr>
          <p:cNvSpPr txBox="1">
            <a:spLocks/>
          </p:cNvSpPr>
          <p:nvPr/>
        </p:nvSpPr>
        <p:spPr>
          <a:xfrm>
            <a:off x="838200" y="0"/>
            <a:ext cx="10515600" cy="8047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/>
              <a:t>Gorchmynion </a:t>
            </a:r>
            <a:r>
              <a:rPr lang="en-GB" b="1" u="sng" dirty="0" err="1"/>
              <a:t>Athro</a:t>
            </a:r>
            <a:r>
              <a:rPr lang="en-GB" b="1" u="sng" dirty="0"/>
              <a:t> - </a:t>
            </a:r>
            <a:r>
              <a:rPr lang="en-GB" b="1" u="sng" dirty="0" err="1"/>
              <a:t>Gêm</a:t>
            </a:r>
            <a:r>
              <a:rPr lang="en-GB" b="1" u="sng" dirty="0"/>
              <a:t> ‘</a:t>
            </a:r>
            <a:r>
              <a:rPr lang="en-GB" b="1" u="sng" dirty="0" err="1"/>
              <a:t>Bwyta</a:t>
            </a:r>
            <a:r>
              <a:rPr lang="en-GB" b="1" u="sng" dirty="0"/>
              <a:t> a </a:t>
            </a:r>
            <a:r>
              <a:rPr lang="en-GB" b="1" u="sng" dirty="0" err="1"/>
              <a:t>Diod</a:t>
            </a:r>
            <a:r>
              <a:rPr lang="en-GB" b="1" u="sng" dirty="0"/>
              <a:t>’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ED7694-36CB-4AEA-98A2-E425073BE77E}"/>
              </a:ext>
            </a:extLst>
          </p:cNvPr>
          <p:cNvSpPr txBox="1"/>
          <p:nvPr/>
        </p:nvSpPr>
        <p:spPr>
          <a:xfrm>
            <a:off x="663385" y="727729"/>
            <a:ext cx="3745015" cy="590931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Gorchmynion </a:t>
            </a:r>
            <a:r>
              <a:rPr lang="en-GB" b="1" dirty="0" err="1"/>
              <a:t>Athro</a:t>
            </a:r>
            <a:r>
              <a:rPr lang="en-GB" b="1" dirty="0"/>
              <a:t> </a:t>
            </a:r>
          </a:p>
          <a:p>
            <a:endParaRPr lang="en-GB" b="1" dirty="0"/>
          </a:p>
          <a:p>
            <a:r>
              <a:rPr lang="en-GB" dirty="0"/>
              <a:t>Share – </a:t>
            </a:r>
            <a:r>
              <a:rPr lang="en-GB" dirty="0" err="1"/>
              <a:t>rhannwch</a:t>
            </a:r>
            <a:r>
              <a:rPr lang="en-GB" dirty="0"/>
              <a:t> / </a:t>
            </a:r>
            <a:r>
              <a:rPr lang="en-GB" dirty="0" err="1"/>
              <a:t>rhanna</a:t>
            </a:r>
            <a:r>
              <a:rPr lang="en-GB" dirty="0"/>
              <a:t> </a:t>
            </a:r>
          </a:p>
          <a:p>
            <a:r>
              <a:rPr lang="en-GB" dirty="0"/>
              <a:t>Be kind </a:t>
            </a:r>
            <a:r>
              <a:rPr lang="en-GB" dirty="0" err="1"/>
              <a:t>byddwch</a:t>
            </a:r>
            <a:r>
              <a:rPr lang="en-GB" dirty="0"/>
              <a:t> yn </a:t>
            </a:r>
            <a:r>
              <a:rPr lang="en-GB" dirty="0" err="1"/>
              <a:t>garredeg</a:t>
            </a:r>
            <a:r>
              <a:rPr lang="en-GB" dirty="0"/>
              <a:t> / </a:t>
            </a:r>
            <a:r>
              <a:rPr lang="en-GB" dirty="0" err="1"/>
              <a:t>bydda</a:t>
            </a:r>
            <a:r>
              <a:rPr lang="en-GB" dirty="0"/>
              <a:t> yn </a:t>
            </a:r>
            <a:r>
              <a:rPr lang="en-GB" dirty="0" err="1"/>
              <a:t>garredeg</a:t>
            </a:r>
            <a:r>
              <a:rPr lang="en-GB" dirty="0"/>
              <a:t> </a:t>
            </a:r>
          </a:p>
          <a:p>
            <a:r>
              <a:rPr lang="en-GB" dirty="0"/>
              <a:t>Play nicely – </a:t>
            </a:r>
            <a:r>
              <a:rPr lang="en-GB" dirty="0" err="1"/>
              <a:t>chwaraewch</a:t>
            </a:r>
            <a:r>
              <a:rPr lang="en-GB" dirty="0"/>
              <a:t> yn </a:t>
            </a:r>
            <a:r>
              <a:rPr lang="en-GB" dirty="0" err="1"/>
              <a:t>neis</a:t>
            </a:r>
            <a:r>
              <a:rPr lang="en-GB" dirty="0"/>
              <a:t> / </a:t>
            </a:r>
            <a:r>
              <a:rPr lang="en-GB" dirty="0" err="1"/>
              <a:t>chwaraea</a:t>
            </a:r>
            <a:r>
              <a:rPr lang="en-GB" dirty="0"/>
              <a:t> yn </a:t>
            </a:r>
            <a:r>
              <a:rPr lang="en-GB" dirty="0" err="1"/>
              <a:t>neis</a:t>
            </a:r>
            <a:r>
              <a:rPr lang="en-GB" dirty="0"/>
              <a:t> </a:t>
            </a:r>
          </a:p>
          <a:p>
            <a:r>
              <a:rPr lang="en-GB" dirty="0"/>
              <a:t>Go – </a:t>
            </a:r>
            <a:r>
              <a:rPr lang="en-GB" dirty="0" err="1"/>
              <a:t>cer</a:t>
            </a:r>
            <a:r>
              <a:rPr lang="en-GB" dirty="0"/>
              <a:t>/ </a:t>
            </a:r>
            <a:r>
              <a:rPr lang="en-GB" dirty="0" err="1"/>
              <a:t>ewch</a:t>
            </a:r>
            <a:r>
              <a:rPr lang="en-GB" dirty="0"/>
              <a:t> / </a:t>
            </a:r>
            <a:r>
              <a:rPr lang="en-GB" dirty="0" err="1"/>
              <a:t>mynd</a:t>
            </a:r>
            <a:endParaRPr lang="en-GB" dirty="0"/>
          </a:p>
          <a:p>
            <a:r>
              <a:rPr lang="en-GB" dirty="0"/>
              <a:t>Stop </a:t>
            </a:r>
            <a:r>
              <a:rPr lang="en-GB" dirty="0" err="1"/>
              <a:t>stopiwch</a:t>
            </a:r>
            <a:r>
              <a:rPr lang="en-GB" dirty="0"/>
              <a:t> / </a:t>
            </a:r>
            <a:r>
              <a:rPr lang="en-GB" dirty="0" err="1"/>
              <a:t>stopia</a:t>
            </a:r>
            <a:endParaRPr lang="en-GB" dirty="0"/>
          </a:p>
          <a:p>
            <a:r>
              <a:rPr lang="en-GB" dirty="0"/>
              <a:t>Roll </a:t>
            </a:r>
            <a:r>
              <a:rPr lang="en-GB" dirty="0" err="1"/>
              <a:t>rolliwch</a:t>
            </a:r>
            <a:r>
              <a:rPr lang="en-GB" dirty="0"/>
              <a:t> / </a:t>
            </a:r>
            <a:r>
              <a:rPr lang="en-GB" dirty="0" err="1"/>
              <a:t>rollia</a:t>
            </a:r>
            <a:r>
              <a:rPr lang="en-GB" dirty="0"/>
              <a:t> </a:t>
            </a:r>
          </a:p>
          <a:p>
            <a:r>
              <a:rPr lang="en-GB" dirty="0"/>
              <a:t>Listen – </a:t>
            </a:r>
            <a:r>
              <a:rPr lang="en-GB" dirty="0" err="1"/>
              <a:t>gwrandewch</a:t>
            </a:r>
            <a:r>
              <a:rPr lang="en-GB" dirty="0"/>
              <a:t> arna </a:t>
            </a:r>
            <a:r>
              <a:rPr lang="en-GB" dirty="0" err="1"/>
              <a:t>i</a:t>
            </a:r>
            <a:r>
              <a:rPr lang="en-GB" dirty="0"/>
              <a:t> / </a:t>
            </a:r>
            <a:r>
              <a:rPr lang="en-GB" dirty="0" err="1"/>
              <a:t>gwranda</a:t>
            </a:r>
            <a:r>
              <a:rPr lang="en-GB" dirty="0"/>
              <a:t> arna </a:t>
            </a:r>
            <a:r>
              <a:rPr lang="en-GB" dirty="0" err="1"/>
              <a:t>i</a:t>
            </a:r>
            <a:r>
              <a:rPr lang="en-GB" dirty="0"/>
              <a:t> </a:t>
            </a:r>
          </a:p>
          <a:p>
            <a:r>
              <a:rPr lang="en-GB" dirty="0"/>
              <a:t>Wait- </a:t>
            </a:r>
            <a:r>
              <a:rPr lang="en-GB" dirty="0" err="1"/>
              <a:t>arhoswch</a:t>
            </a:r>
            <a:r>
              <a:rPr lang="en-GB" dirty="0"/>
              <a:t> / </a:t>
            </a:r>
            <a:r>
              <a:rPr lang="en-GB" dirty="0" err="1"/>
              <a:t>arhosa</a:t>
            </a:r>
            <a:r>
              <a:rPr lang="en-GB" dirty="0"/>
              <a:t> </a:t>
            </a:r>
          </a:p>
          <a:p>
            <a:r>
              <a:rPr lang="en-GB" dirty="0"/>
              <a:t>Speak – </a:t>
            </a:r>
            <a:r>
              <a:rPr lang="en-GB" dirty="0" err="1"/>
              <a:t>siaradwch</a:t>
            </a:r>
            <a:r>
              <a:rPr lang="en-GB" dirty="0"/>
              <a:t> / </a:t>
            </a:r>
            <a:r>
              <a:rPr lang="en-GB" dirty="0" err="1"/>
              <a:t>sirada</a:t>
            </a:r>
            <a:endParaRPr lang="en-GB" dirty="0"/>
          </a:p>
          <a:p>
            <a:r>
              <a:rPr lang="en-GB" dirty="0"/>
              <a:t>Watch carefully – </a:t>
            </a:r>
            <a:r>
              <a:rPr lang="en-GB" dirty="0" err="1"/>
              <a:t>gwyliwch</a:t>
            </a:r>
            <a:r>
              <a:rPr lang="en-GB" dirty="0"/>
              <a:t> yn </a:t>
            </a:r>
            <a:r>
              <a:rPr lang="en-GB" dirty="0" err="1"/>
              <a:t>ofalus</a:t>
            </a:r>
            <a:r>
              <a:rPr lang="en-GB" dirty="0"/>
              <a:t> / </a:t>
            </a:r>
            <a:r>
              <a:rPr lang="en-GB" dirty="0" err="1"/>
              <a:t>gwylia</a:t>
            </a:r>
            <a:r>
              <a:rPr lang="en-GB" dirty="0"/>
              <a:t> yn </a:t>
            </a:r>
            <a:r>
              <a:rPr lang="en-GB" dirty="0" err="1"/>
              <a:t>ofalus</a:t>
            </a:r>
            <a:r>
              <a:rPr lang="en-GB" dirty="0"/>
              <a:t> </a:t>
            </a:r>
          </a:p>
          <a:p>
            <a:r>
              <a:rPr lang="en-GB" dirty="0"/>
              <a:t>Think carefully - </a:t>
            </a:r>
            <a:r>
              <a:rPr lang="en-GB" dirty="0" err="1"/>
              <a:t>meddyliwch</a:t>
            </a:r>
            <a:r>
              <a:rPr lang="en-GB" dirty="0"/>
              <a:t> yn </a:t>
            </a:r>
            <a:r>
              <a:rPr lang="en-GB" dirty="0" err="1"/>
              <a:t>ofalus</a:t>
            </a:r>
            <a:endParaRPr lang="en-GB" dirty="0"/>
          </a:p>
          <a:p>
            <a:r>
              <a:rPr lang="en-GB" dirty="0"/>
              <a:t>Throw – </a:t>
            </a:r>
            <a:r>
              <a:rPr lang="en-GB" dirty="0" err="1"/>
              <a:t>taflwch</a:t>
            </a:r>
            <a:r>
              <a:rPr lang="en-GB" dirty="0"/>
              <a:t> / </a:t>
            </a:r>
            <a:r>
              <a:rPr lang="en-GB" dirty="0" err="1"/>
              <a:t>tafla</a:t>
            </a:r>
            <a:r>
              <a:rPr lang="en-GB" dirty="0"/>
              <a:t> </a:t>
            </a:r>
          </a:p>
          <a:p>
            <a:r>
              <a:rPr lang="en-GB" dirty="0">
                <a:cs typeface="Times New Roman" panose="02020603050405020304" pitchFamily="18" charset="0"/>
              </a:rPr>
              <a:t>Repeat - ailadroddwch / </a:t>
            </a:r>
            <a:r>
              <a:rPr lang="en-GB" dirty="0" err="1">
                <a:cs typeface="Times New Roman" panose="02020603050405020304" pitchFamily="18" charset="0"/>
              </a:rPr>
              <a:t>ailadrodda</a:t>
            </a:r>
            <a:endParaRPr lang="en-GB" dirty="0"/>
          </a:p>
          <a:p>
            <a:r>
              <a:rPr lang="en-GB" dirty="0"/>
              <a:t>Turn – </a:t>
            </a:r>
            <a:r>
              <a:rPr lang="en-GB" dirty="0" err="1"/>
              <a:t>trowch</a:t>
            </a:r>
            <a:r>
              <a:rPr lang="en-GB" dirty="0"/>
              <a:t> / </a:t>
            </a:r>
            <a:r>
              <a:rPr lang="en-GB" dirty="0" err="1"/>
              <a:t>troia</a:t>
            </a:r>
            <a:r>
              <a:rPr lang="en-GB" dirty="0"/>
              <a:t> </a:t>
            </a:r>
          </a:p>
          <a:p>
            <a:r>
              <a:rPr lang="en-GB" dirty="0"/>
              <a:t>Sit – </a:t>
            </a:r>
            <a:r>
              <a:rPr lang="en-GB" dirty="0" err="1"/>
              <a:t>eistedda</a:t>
            </a:r>
            <a:r>
              <a:rPr lang="en-GB" dirty="0"/>
              <a:t> / </a:t>
            </a:r>
            <a:r>
              <a:rPr lang="en-GB" dirty="0" err="1"/>
              <a:t>eisteddwch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BDD8EF-45AD-4CBC-AF4D-79727693045D}"/>
              </a:ext>
            </a:extLst>
          </p:cNvPr>
          <p:cNvSpPr txBox="1"/>
          <p:nvPr/>
        </p:nvSpPr>
        <p:spPr>
          <a:xfrm>
            <a:off x="8756275" y="770434"/>
            <a:ext cx="2828368" cy="34163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Geiriau Cadarnhaol</a:t>
            </a:r>
          </a:p>
          <a:p>
            <a:r>
              <a:rPr lang="en-GB" dirty="0" err="1"/>
              <a:t>Ardechogg</a:t>
            </a:r>
            <a:endParaRPr lang="en-GB" dirty="0"/>
          </a:p>
          <a:p>
            <a:r>
              <a:rPr lang="en-GB" dirty="0"/>
              <a:t>Gwaith da</a:t>
            </a:r>
          </a:p>
          <a:p>
            <a:r>
              <a:rPr lang="en-GB" dirty="0" err="1"/>
              <a:t>Gwenwch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/ </a:t>
            </a:r>
            <a:r>
              <a:rPr lang="en-GB" dirty="0" err="1"/>
              <a:t>gwena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gorau</a:t>
            </a:r>
            <a:endParaRPr lang="en-GB" dirty="0"/>
          </a:p>
          <a:p>
            <a:r>
              <a:rPr lang="en-GB" dirty="0" err="1"/>
              <a:t>Cer</a:t>
            </a:r>
            <a:r>
              <a:rPr lang="en-GB" dirty="0"/>
              <a:t> </a:t>
            </a:r>
            <a:r>
              <a:rPr lang="en-GB" dirty="0" err="1"/>
              <a:t>amdani</a:t>
            </a:r>
            <a:r>
              <a:rPr lang="en-GB" dirty="0"/>
              <a:t>! </a:t>
            </a:r>
          </a:p>
          <a:p>
            <a:r>
              <a:rPr lang="en-GB" dirty="0"/>
              <a:t>Peidiwch â </a:t>
            </a:r>
            <a:r>
              <a:rPr lang="en-GB" dirty="0" err="1"/>
              <a:t>phoeni</a:t>
            </a:r>
            <a:r>
              <a:rPr lang="en-GB" dirty="0"/>
              <a:t>! / Paid â </a:t>
            </a:r>
            <a:r>
              <a:rPr lang="en-GB" dirty="0" err="1"/>
              <a:t>phoeni</a:t>
            </a:r>
            <a:r>
              <a:rPr lang="en-GB" dirty="0"/>
              <a:t>!</a:t>
            </a:r>
          </a:p>
          <a:p>
            <a:r>
              <a:rPr lang="en-GB" dirty="0" err="1"/>
              <a:t>Ateb</a:t>
            </a:r>
            <a:r>
              <a:rPr lang="en-GB" dirty="0"/>
              <a:t> da </a:t>
            </a:r>
          </a:p>
          <a:p>
            <a:r>
              <a:rPr lang="en-GB" dirty="0"/>
              <a:t>Does dim </a:t>
            </a:r>
            <a:r>
              <a:rPr lang="en-GB" dirty="0" err="1"/>
              <a:t>ots</a:t>
            </a:r>
            <a:r>
              <a:rPr lang="en-GB" dirty="0"/>
              <a:t>!</a:t>
            </a:r>
          </a:p>
          <a:p>
            <a:r>
              <a:rPr lang="en-GB" dirty="0"/>
              <a:t>Dyna </a:t>
            </a:r>
            <a:r>
              <a:rPr lang="en-GB" dirty="0" err="1"/>
              <a:t>ni</a:t>
            </a:r>
            <a:r>
              <a:rPr lang="en-GB" dirty="0"/>
              <a:t>!</a:t>
            </a:r>
          </a:p>
          <a:p>
            <a:r>
              <a:rPr lang="en-GB" dirty="0" err="1"/>
              <a:t>Dafalwch</a:t>
            </a:r>
            <a:r>
              <a:rPr lang="en-GB" dirty="0"/>
              <a:t>….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C37ED3-C58A-4664-80F7-6E1C98D41884}"/>
              </a:ext>
            </a:extLst>
          </p:cNvPr>
          <p:cNvSpPr txBox="1"/>
          <p:nvPr/>
        </p:nvSpPr>
        <p:spPr>
          <a:xfrm>
            <a:off x="4666126" y="885141"/>
            <a:ext cx="3859306" cy="258532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Rheolau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cofio</a:t>
            </a:r>
            <a:r>
              <a:rPr lang="en-GB" b="1" dirty="0"/>
              <a:t> 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 Peidwch â  thryllo / Paid â  thryllo</a:t>
            </a:r>
          </a:p>
          <a:p>
            <a:pPr algn="ctr"/>
            <a:r>
              <a:rPr lang="en-GB" dirty="0" err="1"/>
              <a:t>Cywir</a:t>
            </a:r>
            <a:r>
              <a:rPr lang="en-GB" dirty="0"/>
              <a:t> /  Anghywir</a:t>
            </a:r>
          </a:p>
          <a:p>
            <a:pPr algn="ctr"/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</a:p>
          <a:p>
            <a:pPr algn="ctr"/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/ </a:t>
            </a:r>
            <a:r>
              <a:rPr lang="en-GB" dirty="0" err="1"/>
              <a:t>dw</a:t>
            </a:r>
            <a:r>
              <a:rPr lang="en-GB" dirty="0"/>
              <a:t> i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tro</a:t>
            </a:r>
            <a:endParaRPr lang="en-GB" dirty="0"/>
          </a:p>
          <a:p>
            <a:pPr algn="ctr"/>
            <a:r>
              <a:rPr lang="en-GB" dirty="0"/>
              <a:t>Arhoswch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/ </a:t>
            </a:r>
            <a:r>
              <a:rPr lang="en-GB" dirty="0" err="1"/>
              <a:t>Arhosa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endParaRPr lang="en-GB" dirty="0"/>
          </a:p>
          <a:p>
            <a:pPr algn="ctr"/>
            <a:r>
              <a:rPr lang="en-GB" dirty="0"/>
              <a:t>Peidiwch ag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 / Paid ag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eto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8EE253-FB54-4570-95D9-548D73D5B945}"/>
              </a:ext>
            </a:extLst>
          </p:cNvPr>
          <p:cNvSpPr txBox="1"/>
          <p:nvPr/>
        </p:nvSpPr>
        <p:spPr>
          <a:xfrm>
            <a:off x="9607925" y="4612518"/>
            <a:ext cx="1976718" cy="203132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Pobl</a:t>
            </a:r>
          </a:p>
          <a:p>
            <a:pPr algn="ctr"/>
            <a:endParaRPr lang="en-GB" b="1" dirty="0"/>
          </a:p>
          <a:p>
            <a:r>
              <a:rPr lang="en-GB" dirty="0" err="1"/>
              <a:t>Pawb</a:t>
            </a:r>
            <a:r>
              <a:rPr lang="en-GB" dirty="0"/>
              <a:t> /</a:t>
            </a:r>
            <a:r>
              <a:rPr lang="en-GB" dirty="0" err="1"/>
              <a:t>Bawb</a:t>
            </a:r>
            <a:endParaRPr lang="en-GB" dirty="0"/>
          </a:p>
          <a:p>
            <a:r>
              <a:rPr lang="en-GB" dirty="0"/>
              <a:t>Plant / </a:t>
            </a:r>
            <a:r>
              <a:rPr lang="en-GB" dirty="0" err="1"/>
              <a:t>Blant</a:t>
            </a:r>
            <a:r>
              <a:rPr lang="en-GB" dirty="0"/>
              <a:t> </a:t>
            </a:r>
          </a:p>
          <a:p>
            <a:r>
              <a:rPr lang="en-GB" dirty="0" err="1"/>
              <a:t>Bechgyn</a:t>
            </a:r>
            <a:r>
              <a:rPr lang="en-GB" dirty="0"/>
              <a:t>/ </a:t>
            </a:r>
            <a:r>
              <a:rPr lang="en-GB" dirty="0" err="1"/>
              <a:t>Fechgyn</a:t>
            </a:r>
            <a:r>
              <a:rPr lang="en-GB" dirty="0"/>
              <a:t> </a:t>
            </a:r>
          </a:p>
          <a:p>
            <a:r>
              <a:rPr lang="en-GB" dirty="0" err="1"/>
              <a:t>Merched</a:t>
            </a:r>
            <a:r>
              <a:rPr lang="en-GB" dirty="0"/>
              <a:t>/ </a:t>
            </a:r>
            <a:r>
              <a:rPr lang="en-GB" dirty="0" err="1"/>
              <a:t>Ferched</a:t>
            </a:r>
            <a:endParaRPr lang="en-GB" dirty="0"/>
          </a:p>
          <a:p>
            <a:r>
              <a:rPr lang="en-GB" dirty="0" err="1"/>
              <a:t>Ti</a:t>
            </a:r>
            <a:r>
              <a:rPr lang="en-GB" dirty="0"/>
              <a:t> / Chi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0E4675-DBD9-4D3D-B9E9-FD0A12578CE9}"/>
              </a:ext>
            </a:extLst>
          </p:cNvPr>
          <p:cNvSpPr txBox="1"/>
          <p:nvPr/>
        </p:nvSpPr>
        <p:spPr>
          <a:xfrm>
            <a:off x="4545111" y="4655478"/>
            <a:ext cx="4926103" cy="198836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b="1" dirty="0"/>
              <a:t>Cwestiynau </a:t>
            </a:r>
            <a:r>
              <a:rPr lang="en-GB" b="1" dirty="0" err="1"/>
              <a:t>Athro</a:t>
            </a:r>
            <a:endParaRPr lang="en-GB" b="1" dirty="0"/>
          </a:p>
          <a:p>
            <a:pPr>
              <a:lnSpc>
                <a:spcPct val="150000"/>
              </a:lnSpc>
            </a:pPr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…..? </a:t>
            </a:r>
          </a:p>
          <a:p>
            <a:pPr>
              <a:lnSpc>
                <a:spcPct val="150000"/>
              </a:lnSpc>
            </a:pPr>
            <a:r>
              <a:rPr lang="en-GB" dirty="0"/>
              <a:t>Beth </a:t>
            </a:r>
            <a:r>
              <a:rPr lang="en-GB" dirty="0" err="1"/>
              <a:t>amdanant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….? </a:t>
            </a:r>
          </a:p>
          <a:p>
            <a:pPr>
              <a:lnSpc>
                <a:spcPct val="150000"/>
              </a:lnSpc>
            </a:pPr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/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g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en-GB" dirty="0" err="1"/>
              <a:t>m</a:t>
            </a:r>
            <a:r>
              <a:rPr lang="en-GB" dirty="0"/>
              <a:t> </a:t>
            </a:r>
            <a:r>
              <a:rPr lang="en-GB" dirty="0" err="1"/>
              <a:t>ddis</a:t>
            </a:r>
            <a:r>
              <a:rPr lang="en-GB" dirty="0"/>
              <a:t>?</a:t>
            </a:r>
          </a:p>
          <a:p>
            <a:pPr>
              <a:lnSpc>
                <a:spcPct val="150000"/>
              </a:lnSpc>
            </a:pP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siwr</a:t>
            </a:r>
            <a:r>
              <a:rPr lang="en-GB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122442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6166C1B-7146-4F14-9DD2-8969D0263B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840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BEDE35-ED05-460F-9A5C-EDAC8BBB2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2048"/>
            <a:ext cx="10515600" cy="804769"/>
          </a:xfrm>
        </p:spPr>
        <p:txBody>
          <a:bodyPr/>
          <a:lstStyle/>
          <a:p>
            <a:pPr algn="ctr"/>
            <a:r>
              <a:rPr lang="en-GB" b="1" u="sng" dirty="0"/>
              <a:t>Gorchmynion </a:t>
            </a:r>
            <a:r>
              <a:rPr lang="en-GB" b="1" u="sng" dirty="0" err="1"/>
              <a:t>Dysgwr</a:t>
            </a:r>
            <a:r>
              <a:rPr lang="en-GB" b="1" u="sng" dirty="0"/>
              <a:t>- </a:t>
            </a:r>
            <a:r>
              <a:rPr lang="en-GB" b="1" u="sng" dirty="0" err="1"/>
              <a:t>Gêm</a:t>
            </a:r>
            <a:r>
              <a:rPr lang="en-GB" b="1" u="sng" dirty="0"/>
              <a:t> ‘</a:t>
            </a:r>
            <a:r>
              <a:rPr lang="en-GB" b="1" u="sng" dirty="0" err="1"/>
              <a:t>Bwyta</a:t>
            </a:r>
            <a:r>
              <a:rPr lang="en-GB" b="1" u="sng" dirty="0"/>
              <a:t> a </a:t>
            </a:r>
            <a:r>
              <a:rPr lang="en-GB" b="1" u="sng" dirty="0" err="1"/>
              <a:t>Diod</a:t>
            </a:r>
            <a:r>
              <a:rPr lang="en-GB" b="1" u="sng" dirty="0"/>
              <a:t>’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3882D1-58DC-49A5-A45B-D8B43FDFF70A}"/>
              </a:ext>
            </a:extLst>
          </p:cNvPr>
          <p:cNvSpPr txBox="1"/>
          <p:nvPr/>
        </p:nvSpPr>
        <p:spPr>
          <a:xfrm>
            <a:off x="8874380" y="1044403"/>
            <a:ext cx="2632822" cy="135421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Geiriau Cadarnhaol</a:t>
            </a:r>
            <a:endParaRPr lang="en-GB" dirty="0"/>
          </a:p>
          <a:p>
            <a:r>
              <a:rPr lang="en-GB" sz="1600" dirty="0" err="1"/>
              <a:t>Ardechogg</a:t>
            </a:r>
            <a:endParaRPr lang="en-GB" sz="1600" dirty="0"/>
          </a:p>
          <a:p>
            <a:r>
              <a:rPr lang="en-GB" sz="1600" dirty="0"/>
              <a:t>Gwaith da </a:t>
            </a:r>
            <a:r>
              <a:rPr lang="en-GB" sz="1600" dirty="0" err="1"/>
              <a:t>partna</a:t>
            </a:r>
            <a:r>
              <a:rPr lang="en-GB" sz="1600" dirty="0"/>
              <a:t> </a:t>
            </a:r>
          </a:p>
          <a:p>
            <a:r>
              <a:rPr lang="en-GB" sz="1600" dirty="0"/>
              <a:t>Da </a:t>
            </a:r>
            <a:r>
              <a:rPr lang="en-GB" sz="1600" dirty="0" err="1"/>
              <a:t>iawn</a:t>
            </a:r>
            <a:endParaRPr lang="en-GB" sz="1600" dirty="0"/>
          </a:p>
          <a:p>
            <a:r>
              <a:rPr lang="en-GB" sz="1600" dirty="0" err="1"/>
              <a:t>Os</a:t>
            </a:r>
            <a:r>
              <a:rPr lang="en-GB" sz="1600" dirty="0"/>
              <a:t> </a:t>
            </a:r>
            <a:r>
              <a:rPr lang="en-GB" sz="1600" dirty="0" err="1"/>
              <a:t>gwel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di’n</a:t>
            </a:r>
            <a:r>
              <a:rPr lang="en-GB" sz="1600" dirty="0"/>
              <a:t> </a:t>
            </a:r>
            <a:r>
              <a:rPr lang="en-GB" sz="1600" dirty="0" err="1"/>
              <a:t>dda</a:t>
            </a:r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CE46FB-9634-4325-A7B4-9ADD03CEB2FB}"/>
              </a:ext>
            </a:extLst>
          </p:cNvPr>
          <p:cNvSpPr txBox="1"/>
          <p:nvPr/>
        </p:nvSpPr>
        <p:spPr>
          <a:xfrm>
            <a:off x="684798" y="992668"/>
            <a:ext cx="3320491" cy="543020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Gorchmynion Dysgwyr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Go – </a:t>
            </a:r>
            <a:r>
              <a:rPr lang="en-GB" sz="1700" dirty="0" err="1"/>
              <a:t>ewch</a:t>
            </a:r>
            <a:r>
              <a:rPr lang="en-GB" sz="1700" dirty="0"/>
              <a:t> / </a:t>
            </a:r>
            <a:r>
              <a:rPr lang="en-GB" sz="1700" dirty="0" err="1"/>
              <a:t>cer</a:t>
            </a:r>
            <a:r>
              <a:rPr lang="en-GB" sz="1700" dirty="0"/>
              <a:t> / </a:t>
            </a:r>
            <a:r>
              <a:rPr lang="en-GB" sz="1700" dirty="0" err="1"/>
              <a:t>mynd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Stop </a:t>
            </a:r>
            <a:r>
              <a:rPr lang="en-GB" sz="1700" dirty="0" err="1"/>
              <a:t>stoppiwch</a:t>
            </a:r>
            <a:r>
              <a:rPr lang="en-GB" sz="1700" dirty="0"/>
              <a:t> / </a:t>
            </a:r>
            <a:r>
              <a:rPr lang="en-GB" sz="1700" dirty="0" err="1"/>
              <a:t>stopia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Roll the dice- </a:t>
            </a:r>
            <a:r>
              <a:rPr lang="en-GB" sz="1700" dirty="0" err="1"/>
              <a:t>taflwch</a:t>
            </a:r>
            <a:r>
              <a:rPr lang="en-GB" sz="1700" dirty="0"/>
              <a:t> y dis / </a:t>
            </a:r>
            <a:r>
              <a:rPr lang="en-GB" sz="1700" dirty="0" err="1"/>
              <a:t>tafla</a:t>
            </a:r>
            <a:r>
              <a:rPr lang="en-GB" sz="1700" dirty="0"/>
              <a:t> y dis 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Listen - </a:t>
            </a:r>
            <a:r>
              <a:rPr lang="en-GB" sz="1700" dirty="0" err="1"/>
              <a:t>grwandewch</a:t>
            </a:r>
            <a:r>
              <a:rPr lang="en-GB" sz="1700" dirty="0"/>
              <a:t> / </a:t>
            </a:r>
            <a:r>
              <a:rPr lang="en-GB" sz="1700" dirty="0" err="1"/>
              <a:t>grwanda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Wait – </a:t>
            </a:r>
            <a:r>
              <a:rPr lang="en-GB" sz="1700" dirty="0" err="1"/>
              <a:t>arhoswch</a:t>
            </a:r>
            <a:r>
              <a:rPr lang="en-GB" sz="1700" dirty="0"/>
              <a:t>  / </a:t>
            </a:r>
            <a:r>
              <a:rPr lang="en-GB" sz="1700" dirty="0" err="1"/>
              <a:t>arhosa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Speak – </a:t>
            </a:r>
            <a:r>
              <a:rPr lang="en-GB" sz="1700" dirty="0" err="1"/>
              <a:t>siaradwch</a:t>
            </a:r>
            <a:r>
              <a:rPr lang="en-GB" sz="1700" dirty="0"/>
              <a:t> / </a:t>
            </a:r>
            <a:r>
              <a:rPr lang="en-GB" sz="1700" dirty="0" err="1"/>
              <a:t>siarada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Watch – </a:t>
            </a:r>
            <a:r>
              <a:rPr lang="en-GB" sz="1700" dirty="0" err="1"/>
              <a:t>gwyliwch</a:t>
            </a:r>
            <a:r>
              <a:rPr lang="en-GB" sz="1700" dirty="0"/>
              <a:t>  / </a:t>
            </a:r>
            <a:r>
              <a:rPr lang="en-GB" sz="1700" dirty="0" err="1"/>
              <a:t>gwylia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Throw – </a:t>
            </a:r>
            <a:r>
              <a:rPr lang="en-GB" sz="1700" dirty="0" err="1"/>
              <a:t>taflwch</a:t>
            </a:r>
            <a:r>
              <a:rPr lang="en-GB" sz="1700" dirty="0"/>
              <a:t> / </a:t>
            </a:r>
            <a:r>
              <a:rPr lang="en-GB" sz="1700" dirty="0" err="1"/>
              <a:t>tafla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Move – </a:t>
            </a:r>
            <a:r>
              <a:rPr lang="en-GB" sz="1700" dirty="0" err="1"/>
              <a:t>symudwch</a:t>
            </a:r>
            <a:r>
              <a:rPr lang="en-GB" sz="1700" dirty="0"/>
              <a:t> /</a:t>
            </a:r>
            <a:r>
              <a:rPr lang="en-GB" sz="1700" dirty="0" err="1"/>
              <a:t>symuda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Finish – </a:t>
            </a:r>
            <a:r>
              <a:rPr lang="en-GB" sz="1700" dirty="0" err="1"/>
              <a:t>gorfenwch</a:t>
            </a:r>
            <a:r>
              <a:rPr lang="en-GB" sz="1700" dirty="0"/>
              <a:t> / </a:t>
            </a:r>
            <a:r>
              <a:rPr lang="en-GB" sz="1700" dirty="0" err="1"/>
              <a:t>gorfena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Think – </a:t>
            </a:r>
            <a:r>
              <a:rPr lang="en-GB" sz="1700" dirty="0" err="1"/>
              <a:t>meddyliwch</a:t>
            </a:r>
            <a:r>
              <a:rPr lang="en-GB" sz="1700" dirty="0"/>
              <a:t> / </a:t>
            </a:r>
            <a:r>
              <a:rPr lang="en-GB" sz="1700" dirty="0" err="1"/>
              <a:t>meddyla</a:t>
            </a:r>
            <a:r>
              <a:rPr lang="en-GB" sz="1700" dirty="0"/>
              <a:t>   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Put – </a:t>
            </a:r>
            <a:r>
              <a:rPr lang="en-GB" sz="1700" dirty="0" err="1"/>
              <a:t>rhowch</a:t>
            </a:r>
            <a:r>
              <a:rPr lang="en-GB" sz="1700" dirty="0"/>
              <a:t> / </a:t>
            </a:r>
            <a:r>
              <a:rPr lang="en-GB" sz="1700" dirty="0" err="1"/>
              <a:t>rhoa</a:t>
            </a:r>
            <a:r>
              <a:rPr lang="en-GB" sz="1700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AEAE6F-A31E-4181-ABC7-3644B950BA68}"/>
              </a:ext>
            </a:extLst>
          </p:cNvPr>
          <p:cNvSpPr txBox="1"/>
          <p:nvPr/>
        </p:nvSpPr>
        <p:spPr>
          <a:xfrm>
            <a:off x="4265146" y="1288865"/>
            <a:ext cx="4349377" cy="203132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Rheolau </a:t>
            </a:r>
            <a:r>
              <a:rPr lang="en-GB" b="1" dirty="0" err="1"/>
              <a:t>gyda</a:t>
            </a:r>
            <a:r>
              <a:rPr lang="en-GB" b="1" dirty="0"/>
              <a:t> </a:t>
            </a:r>
            <a:r>
              <a:rPr lang="en-GB" b="1" dirty="0" err="1"/>
              <a:t>phartner</a:t>
            </a:r>
            <a:endParaRPr lang="en-GB" b="1" dirty="0"/>
          </a:p>
          <a:p>
            <a:pPr algn="ctr"/>
            <a:r>
              <a:rPr lang="en-GB" dirty="0"/>
              <a:t>Peidwch â thryllo / Paid â thryllo </a:t>
            </a:r>
          </a:p>
          <a:p>
            <a:pPr algn="ctr"/>
            <a:r>
              <a:rPr lang="en-GB" dirty="0" err="1"/>
              <a:t>Arhosa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</a:t>
            </a:r>
          </a:p>
          <a:p>
            <a:pPr algn="ctr"/>
            <a:r>
              <a:rPr lang="en-GB" dirty="0" err="1"/>
              <a:t>Cywir</a:t>
            </a:r>
            <a:r>
              <a:rPr lang="en-GB" dirty="0"/>
              <a:t> /  Anghywir</a:t>
            </a:r>
          </a:p>
          <a:p>
            <a:pPr algn="ctr"/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</a:p>
          <a:p>
            <a:pPr algn="ctr"/>
            <a:r>
              <a:rPr lang="en-GB" dirty="0"/>
              <a:t>Peidiwch â </a:t>
            </a:r>
            <a:r>
              <a:rPr lang="en-GB" dirty="0" err="1"/>
              <a:t>phoeni</a:t>
            </a:r>
            <a:r>
              <a:rPr lang="en-GB" dirty="0"/>
              <a:t>! / Paid â </a:t>
            </a:r>
            <a:r>
              <a:rPr lang="en-GB" dirty="0" err="1"/>
              <a:t>phoeni</a:t>
            </a:r>
            <a:endParaRPr lang="en-GB" dirty="0"/>
          </a:p>
          <a:p>
            <a:pPr algn="ctr"/>
            <a:r>
              <a:rPr lang="en-GB" dirty="0" err="1"/>
              <a:t>Mwynhewch</a:t>
            </a:r>
            <a:r>
              <a:rPr lang="en-GB" dirty="0"/>
              <a:t>! / </a:t>
            </a:r>
            <a:r>
              <a:rPr lang="en-GB" dirty="0" err="1"/>
              <a:t>Mwynhaua</a:t>
            </a:r>
            <a:r>
              <a:rPr lang="en-GB" dirty="0"/>
              <a:t>!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DE3506-1579-4E0B-AC53-66448302CB99}"/>
              </a:ext>
            </a:extLst>
          </p:cNvPr>
          <p:cNvSpPr txBox="1"/>
          <p:nvPr/>
        </p:nvSpPr>
        <p:spPr>
          <a:xfrm>
            <a:off x="4265146" y="4091807"/>
            <a:ext cx="5063006" cy="147732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Cwestiynau / Help </a:t>
            </a:r>
            <a:r>
              <a:rPr lang="en-GB" b="1" dirty="0" err="1"/>
              <a:t>llaw</a:t>
            </a:r>
            <a:endParaRPr lang="en-GB" b="1" dirty="0"/>
          </a:p>
          <a:p>
            <a:endParaRPr lang="en-GB" b="1" dirty="0"/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/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help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yn </a:t>
            </a:r>
            <a:r>
              <a:rPr lang="en-GB" dirty="0" err="1"/>
              <a:t>dda</a:t>
            </a:r>
            <a:r>
              <a:rPr lang="en-GB" dirty="0"/>
              <a:t>?</a:t>
            </a:r>
          </a:p>
          <a:p>
            <a:r>
              <a:rPr lang="en-GB" dirty="0" err="1"/>
              <a:t>Ddim</a:t>
            </a:r>
            <a:r>
              <a:rPr lang="en-GB" dirty="0"/>
              <a:t> yn </a:t>
            </a:r>
            <a:r>
              <a:rPr lang="en-GB" dirty="0" err="1"/>
              <a:t>siwr</a:t>
            </a:r>
            <a:r>
              <a:rPr lang="en-GB" dirty="0"/>
              <a:t>!</a:t>
            </a:r>
          </a:p>
          <a:p>
            <a:r>
              <a:rPr lang="en-GB" dirty="0" err="1"/>
              <a:t>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4080BB-315C-4725-85DB-86EB7F2A91A9}"/>
              </a:ext>
            </a:extLst>
          </p:cNvPr>
          <p:cNvSpPr txBox="1"/>
          <p:nvPr/>
        </p:nvSpPr>
        <p:spPr>
          <a:xfrm>
            <a:off x="9869020" y="2560308"/>
            <a:ext cx="1484780" cy="369331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Cyfrif S</a:t>
            </a:r>
            <a:r>
              <a:rPr lang="en-GB" sz="1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gwâr</a:t>
            </a:r>
          </a:p>
          <a:p>
            <a:r>
              <a:rPr lang="en-GB" dirty="0">
                <a:cs typeface="Times New Roman" panose="02020603050405020304" pitchFamily="18" charset="0"/>
              </a:rPr>
              <a:t>Un 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Dau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cs typeface="Times New Roman" panose="02020603050405020304" pitchFamily="18" charset="0"/>
              </a:rPr>
              <a:t>Tri 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Pedwar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cs typeface="Times New Roman" panose="02020603050405020304" pitchFamily="18" charset="0"/>
              </a:rPr>
              <a:t>Pump 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Chwech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cs typeface="Times New Roman" panose="02020603050405020304" pitchFamily="18" charset="0"/>
              </a:rPr>
              <a:t>Saith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Wyth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Naw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Deg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cs typeface="Times New Roman" panose="02020603050405020304" pitchFamily="18" charset="0"/>
              </a:rPr>
              <a:t>Un </a:t>
            </a:r>
            <a:r>
              <a:rPr lang="en-GB" dirty="0" err="1">
                <a:cs typeface="Times New Roman" panose="02020603050405020304" pitchFamily="18" charset="0"/>
              </a:rPr>
              <a:t>ar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err="1">
                <a:cs typeface="Times New Roman" panose="02020603050405020304" pitchFamily="18" charset="0"/>
              </a:rPr>
              <a:t>ddeg</a:t>
            </a:r>
            <a:endParaRPr lang="en-GB" dirty="0">
              <a:cs typeface="Times New Roman" panose="02020603050405020304" pitchFamily="18" charset="0"/>
            </a:endParaRPr>
          </a:p>
          <a:p>
            <a:r>
              <a:rPr lang="en-GB" dirty="0" err="1">
                <a:cs typeface="Times New Roman" panose="02020603050405020304" pitchFamily="18" charset="0"/>
              </a:rPr>
              <a:t>Deuddeg</a:t>
            </a:r>
            <a:endParaRPr lang="en-GB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94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17217</TotalTime>
  <Words>675</Words>
  <Application>Microsoft Office PowerPoint</Application>
  <PresentationFormat>Widescreen</PresentationFormat>
  <Paragraphs>175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Gorchmynion Dysgwr- Gêm ‘Bwyta a Diod’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Annabel Thomas</dc:creator>
  <cp:lastModifiedBy>Annabel Thomas</cp:lastModifiedBy>
  <cp:revision>102</cp:revision>
  <dcterms:created xsi:type="dcterms:W3CDTF">2026-09-15T12:31:53Z</dcterms:created>
  <dcterms:modified xsi:type="dcterms:W3CDTF">2026-09-27T15:28:41Z</dcterms:modified>
</cp:coreProperties>
</file>