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89" r:id="rId14"/>
    <p:sldId id="290" r:id="rId15"/>
    <p:sldId id="291" r:id="rId16"/>
    <p:sldId id="292" r:id="rId17"/>
    <p:sldId id="293" r:id="rId18"/>
    <p:sldId id="294" r:id="rId19"/>
    <p:sldId id="295" r:id="rId20"/>
    <p:sldId id="296" r:id="rId21"/>
    <p:sldId id="297" r:id="rId22"/>
    <p:sldId id="298" r:id="rId23"/>
    <p:sldId id="299"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68" r:id="rId37"/>
    <p:sldId id="269" r:id="rId38"/>
    <p:sldId id="270" r:id="rId39"/>
    <p:sldId id="271" r:id="rId40"/>
    <p:sldId id="272" r:id="rId41"/>
    <p:sldId id="273" r:id="rId42"/>
    <p:sldId id="274" r:id="rId43"/>
    <p:sldId id="275" r:id="rId44"/>
    <p:sldId id="276"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p:cViewPr varScale="1">
        <p:scale>
          <a:sx n="65" d="100"/>
          <a:sy n="65" d="100"/>
        </p:scale>
        <p:origin x="710" y="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8F482C-1794-4FE4-A9C2-5699629102A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808DB39-CB2E-4435-9354-FD33AC825C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175104-FC2A-4A97-B917-4AB02DE837BB}"/>
              </a:ext>
            </a:extLst>
          </p:cNvPr>
          <p:cNvSpPr>
            <a:spLocks noGrp="1"/>
          </p:cNvSpPr>
          <p:nvPr>
            <p:ph type="dt" sz="half" idx="10"/>
          </p:nvPr>
        </p:nvSpPr>
        <p:spPr/>
        <p:txBody>
          <a:bodyPr/>
          <a:lstStyle/>
          <a:p>
            <a:fld id="{723920FB-F437-40D5-A21A-83C25A7495AF}" type="datetimeFigureOut">
              <a:rPr lang="en-GB" smtClean="0"/>
              <a:t>14/01/2020</a:t>
            </a:fld>
            <a:endParaRPr lang="en-GB"/>
          </a:p>
        </p:txBody>
      </p:sp>
      <p:sp>
        <p:nvSpPr>
          <p:cNvPr id="5" name="Footer Placeholder 4">
            <a:extLst>
              <a:ext uri="{FF2B5EF4-FFF2-40B4-BE49-F238E27FC236}">
                <a16:creationId xmlns:a16="http://schemas.microsoft.com/office/drawing/2014/main" id="{9C42E129-088C-4522-B075-6B4C415C27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C7E0D0-2575-4D29-B91C-A7EFC979B4E5}"/>
              </a:ext>
            </a:extLst>
          </p:cNvPr>
          <p:cNvSpPr>
            <a:spLocks noGrp="1"/>
          </p:cNvSpPr>
          <p:nvPr>
            <p:ph type="sldNum" sz="quarter" idx="12"/>
          </p:nvPr>
        </p:nvSpPr>
        <p:spPr/>
        <p:txBody>
          <a:bodyPr/>
          <a:lstStyle/>
          <a:p>
            <a:fld id="{E2F84FF2-14BF-4327-8D2D-C91CDB872883}" type="slidenum">
              <a:rPr lang="en-GB" smtClean="0"/>
              <a:t>‹#›</a:t>
            </a:fld>
            <a:endParaRPr lang="en-GB"/>
          </a:p>
        </p:txBody>
      </p:sp>
    </p:spTree>
    <p:extLst>
      <p:ext uri="{BB962C8B-B14F-4D97-AF65-F5344CB8AC3E}">
        <p14:creationId xmlns:p14="http://schemas.microsoft.com/office/powerpoint/2010/main" val="32535927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4B80-C898-4CE0-BECC-9D8393BBF9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472E98-7739-43BC-A888-DC1FD54F971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F3D6B3-DA7F-49D8-B23D-829AB4B1FD39}"/>
              </a:ext>
            </a:extLst>
          </p:cNvPr>
          <p:cNvSpPr>
            <a:spLocks noGrp="1"/>
          </p:cNvSpPr>
          <p:nvPr>
            <p:ph type="dt" sz="half" idx="10"/>
          </p:nvPr>
        </p:nvSpPr>
        <p:spPr/>
        <p:txBody>
          <a:bodyPr/>
          <a:lstStyle/>
          <a:p>
            <a:fld id="{723920FB-F437-40D5-A21A-83C25A7495AF}" type="datetimeFigureOut">
              <a:rPr lang="en-GB" smtClean="0"/>
              <a:t>14/01/2020</a:t>
            </a:fld>
            <a:endParaRPr lang="en-GB"/>
          </a:p>
        </p:txBody>
      </p:sp>
      <p:sp>
        <p:nvSpPr>
          <p:cNvPr id="5" name="Footer Placeholder 4">
            <a:extLst>
              <a:ext uri="{FF2B5EF4-FFF2-40B4-BE49-F238E27FC236}">
                <a16:creationId xmlns:a16="http://schemas.microsoft.com/office/drawing/2014/main" id="{76A12ED1-6615-42F0-A8F6-6796A7864B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CDD8F4-5F23-4194-A214-3BFEB9934207}"/>
              </a:ext>
            </a:extLst>
          </p:cNvPr>
          <p:cNvSpPr>
            <a:spLocks noGrp="1"/>
          </p:cNvSpPr>
          <p:nvPr>
            <p:ph type="sldNum" sz="quarter" idx="12"/>
          </p:nvPr>
        </p:nvSpPr>
        <p:spPr/>
        <p:txBody>
          <a:bodyPr/>
          <a:lstStyle/>
          <a:p>
            <a:fld id="{E2F84FF2-14BF-4327-8D2D-C91CDB872883}" type="slidenum">
              <a:rPr lang="en-GB" smtClean="0"/>
              <a:t>‹#›</a:t>
            </a:fld>
            <a:endParaRPr lang="en-GB"/>
          </a:p>
        </p:txBody>
      </p:sp>
    </p:spTree>
    <p:extLst>
      <p:ext uri="{BB962C8B-B14F-4D97-AF65-F5344CB8AC3E}">
        <p14:creationId xmlns:p14="http://schemas.microsoft.com/office/powerpoint/2010/main" val="950064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4D1F5-FC11-48FF-92A5-C6146133ED6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30F99D-D9A1-4216-A7F9-FB86C2E757F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168A36-3A56-4F87-8751-04697FA471CD}"/>
              </a:ext>
            </a:extLst>
          </p:cNvPr>
          <p:cNvSpPr>
            <a:spLocks noGrp="1"/>
          </p:cNvSpPr>
          <p:nvPr>
            <p:ph type="dt" sz="half" idx="10"/>
          </p:nvPr>
        </p:nvSpPr>
        <p:spPr/>
        <p:txBody>
          <a:bodyPr/>
          <a:lstStyle/>
          <a:p>
            <a:fld id="{723920FB-F437-40D5-A21A-83C25A7495AF}" type="datetimeFigureOut">
              <a:rPr lang="en-GB" smtClean="0"/>
              <a:t>14/01/2020</a:t>
            </a:fld>
            <a:endParaRPr lang="en-GB"/>
          </a:p>
        </p:txBody>
      </p:sp>
      <p:sp>
        <p:nvSpPr>
          <p:cNvPr id="5" name="Footer Placeholder 4">
            <a:extLst>
              <a:ext uri="{FF2B5EF4-FFF2-40B4-BE49-F238E27FC236}">
                <a16:creationId xmlns:a16="http://schemas.microsoft.com/office/drawing/2014/main" id="{83F2D8B7-307F-4C86-8956-A2211D0A8A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A4FC27-9649-4C40-A8F4-3724A28AAC27}"/>
              </a:ext>
            </a:extLst>
          </p:cNvPr>
          <p:cNvSpPr>
            <a:spLocks noGrp="1"/>
          </p:cNvSpPr>
          <p:nvPr>
            <p:ph type="sldNum" sz="quarter" idx="12"/>
          </p:nvPr>
        </p:nvSpPr>
        <p:spPr/>
        <p:txBody>
          <a:bodyPr/>
          <a:lstStyle/>
          <a:p>
            <a:fld id="{E2F84FF2-14BF-4327-8D2D-C91CDB872883}" type="slidenum">
              <a:rPr lang="en-GB" smtClean="0"/>
              <a:t>‹#›</a:t>
            </a:fld>
            <a:endParaRPr lang="en-GB"/>
          </a:p>
        </p:txBody>
      </p:sp>
    </p:spTree>
    <p:extLst>
      <p:ext uri="{BB962C8B-B14F-4D97-AF65-F5344CB8AC3E}">
        <p14:creationId xmlns:p14="http://schemas.microsoft.com/office/powerpoint/2010/main" val="1673845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D7B71-1723-4D4B-A57B-A55D0309A4A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C66E74-D640-4657-B854-2E7E615F3C8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2C9523C-16BA-48B5-9857-6686B637972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C632D59-C2E3-45A2-BD29-A85B2B23079A}"/>
              </a:ext>
            </a:extLst>
          </p:cNvPr>
          <p:cNvSpPr>
            <a:spLocks noGrp="1"/>
          </p:cNvSpPr>
          <p:nvPr>
            <p:ph type="dt" sz="half" idx="10"/>
          </p:nvPr>
        </p:nvSpPr>
        <p:spPr/>
        <p:txBody>
          <a:bodyPr/>
          <a:lstStyle/>
          <a:p>
            <a:fld id="{723920FB-F437-40D5-A21A-83C25A7495AF}" type="datetimeFigureOut">
              <a:rPr lang="en-GB" smtClean="0"/>
              <a:t>14/01/2020</a:t>
            </a:fld>
            <a:endParaRPr lang="en-GB"/>
          </a:p>
        </p:txBody>
      </p:sp>
      <p:sp>
        <p:nvSpPr>
          <p:cNvPr id="6" name="Footer Placeholder 5">
            <a:extLst>
              <a:ext uri="{FF2B5EF4-FFF2-40B4-BE49-F238E27FC236}">
                <a16:creationId xmlns:a16="http://schemas.microsoft.com/office/drawing/2014/main" id="{AD81D38C-7D84-4875-B6D2-8FDA9A386E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C43F92-16D3-4000-AA66-D0DCB9380AB4}"/>
              </a:ext>
            </a:extLst>
          </p:cNvPr>
          <p:cNvSpPr>
            <a:spLocks noGrp="1"/>
          </p:cNvSpPr>
          <p:nvPr>
            <p:ph type="sldNum" sz="quarter" idx="12"/>
          </p:nvPr>
        </p:nvSpPr>
        <p:spPr/>
        <p:txBody>
          <a:bodyPr/>
          <a:lstStyle/>
          <a:p>
            <a:fld id="{E2F84FF2-14BF-4327-8D2D-C91CDB872883}" type="slidenum">
              <a:rPr lang="en-GB" smtClean="0"/>
              <a:t>‹#›</a:t>
            </a:fld>
            <a:endParaRPr lang="en-GB"/>
          </a:p>
        </p:txBody>
      </p:sp>
    </p:spTree>
    <p:extLst>
      <p:ext uri="{BB962C8B-B14F-4D97-AF65-F5344CB8AC3E}">
        <p14:creationId xmlns:p14="http://schemas.microsoft.com/office/powerpoint/2010/main" val="1736150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7EA36-E9E8-4EF3-9FA2-4550601987D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0DA7EFA-6E38-443F-A79A-1A9B37152B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FD8A0A-C50D-491E-AAFD-941F6271841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8C0AA69-E2DC-4B47-91BE-F0390BD051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3E29C4-D36B-466C-97CD-63006358537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45C2075-D987-4A1B-8B01-8DAA723F1222}"/>
              </a:ext>
            </a:extLst>
          </p:cNvPr>
          <p:cNvSpPr>
            <a:spLocks noGrp="1"/>
          </p:cNvSpPr>
          <p:nvPr>
            <p:ph type="dt" sz="half" idx="10"/>
          </p:nvPr>
        </p:nvSpPr>
        <p:spPr/>
        <p:txBody>
          <a:bodyPr/>
          <a:lstStyle/>
          <a:p>
            <a:fld id="{723920FB-F437-40D5-A21A-83C25A7495AF}" type="datetimeFigureOut">
              <a:rPr lang="en-GB" smtClean="0"/>
              <a:t>14/01/2020</a:t>
            </a:fld>
            <a:endParaRPr lang="en-GB"/>
          </a:p>
        </p:txBody>
      </p:sp>
      <p:sp>
        <p:nvSpPr>
          <p:cNvPr id="8" name="Footer Placeholder 7">
            <a:extLst>
              <a:ext uri="{FF2B5EF4-FFF2-40B4-BE49-F238E27FC236}">
                <a16:creationId xmlns:a16="http://schemas.microsoft.com/office/drawing/2014/main" id="{55CF737E-DDCB-4F83-B6E7-9234D37524C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92154AC-C5BA-43FB-8377-E30389D787F3}"/>
              </a:ext>
            </a:extLst>
          </p:cNvPr>
          <p:cNvSpPr>
            <a:spLocks noGrp="1"/>
          </p:cNvSpPr>
          <p:nvPr>
            <p:ph type="sldNum" sz="quarter" idx="12"/>
          </p:nvPr>
        </p:nvSpPr>
        <p:spPr/>
        <p:txBody>
          <a:bodyPr/>
          <a:lstStyle/>
          <a:p>
            <a:fld id="{E2F84FF2-14BF-4327-8D2D-C91CDB872883}" type="slidenum">
              <a:rPr lang="en-GB" smtClean="0"/>
              <a:t>‹#›</a:t>
            </a:fld>
            <a:endParaRPr lang="en-GB"/>
          </a:p>
        </p:txBody>
      </p:sp>
    </p:spTree>
    <p:extLst>
      <p:ext uri="{BB962C8B-B14F-4D97-AF65-F5344CB8AC3E}">
        <p14:creationId xmlns:p14="http://schemas.microsoft.com/office/powerpoint/2010/main" val="35796797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20B44-0F1A-482B-9245-95140E8BAE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19A10D6-5F6D-48E8-B9FC-A3C128FCEDC8}"/>
              </a:ext>
            </a:extLst>
          </p:cNvPr>
          <p:cNvSpPr>
            <a:spLocks noGrp="1"/>
          </p:cNvSpPr>
          <p:nvPr>
            <p:ph type="dt" sz="half" idx="10"/>
          </p:nvPr>
        </p:nvSpPr>
        <p:spPr/>
        <p:txBody>
          <a:bodyPr/>
          <a:lstStyle/>
          <a:p>
            <a:fld id="{723920FB-F437-40D5-A21A-83C25A7495AF}" type="datetimeFigureOut">
              <a:rPr lang="en-GB" smtClean="0"/>
              <a:t>14/01/2020</a:t>
            </a:fld>
            <a:endParaRPr lang="en-GB"/>
          </a:p>
        </p:txBody>
      </p:sp>
      <p:sp>
        <p:nvSpPr>
          <p:cNvPr id="4" name="Footer Placeholder 3">
            <a:extLst>
              <a:ext uri="{FF2B5EF4-FFF2-40B4-BE49-F238E27FC236}">
                <a16:creationId xmlns:a16="http://schemas.microsoft.com/office/drawing/2014/main" id="{9B260925-C86C-462E-A454-0978FC85ADB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A483F02-AD0A-451E-8456-BA6D2208942B}"/>
              </a:ext>
            </a:extLst>
          </p:cNvPr>
          <p:cNvSpPr>
            <a:spLocks noGrp="1"/>
          </p:cNvSpPr>
          <p:nvPr>
            <p:ph type="sldNum" sz="quarter" idx="12"/>
          </p:nvPr>
        </p:nvSpPr>
        <p:spPr/>
        <p:txBody>
          <a:bodyPr/>
          <a:lstStyle/>
          <a:p>
            <a:fld id="{E2F84FF2-14BF-4327-8D2D-C91CDB872883}" type="slidenum">
              <a:rPr lang="en-GB" smtClean="0"/>
              <a:t>‹#›</a:t>
            </a:fld>
            <a:endParaRPr lang="en-GB"/>
          </a:p>
        </p:txBody>
      </p:sp>
    </p:spTree>
    <p:extLst>
      <p:ext uri="{BB962C8B-B14F-4D97-AF65-F5344CB8AC3E}">
        <p14:creationId xmlns:p14="http://schemas.microsoft.com/office/powerpoint/2010/main" val="3909598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0602A4-A2D0-42B1-AC14-620A82FF8183}"/>
              </a:ext>
            </a:extLst>
          </p:cNvPr>
          <p:cNvSpPr>
            <a:spLocks noGrp="1"/>
          </p:cNvSpPr>
          <p:nvPr>
            <p:ph type="dt" sz="half" idx="10"/>
          </p:nvPr>
        </p:nvSpPr>
        <p:spPr/>
        <p:txBody>
          <a:bodyPr/>
          <a:lstStyle/>
          <a:p>
            <a:fld id="{723920FB-F437-40D5-A21A-83C25A7495AF}" type="datetimeFigureOut">
              <a:rPr lang="en-GB" smtClean="0"/>
              <a:t>14/01/2020</a:t>
            </a:fld>
            <a:endParaRPr lang="en-GB"/>
          </a:p>
        </p:txBody>
      </p:sp>
      <p:sp>
        <p:nvSpPr>
          <p:cNvPr id="3" name="Footer Placeholder 2">
            <a:extLst>
              <a:ext uri="{FF2B5EF4-FFF2-40B4-BE49-F238E27FC236}">
                <a16:creationId xmlns:a16="http://schemas.microsoft.com/office/drawing/2014/main" id="{861848FF-EA33-4941-B232-A77A9B80109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4AB0D1B-ED1A-4B60-9978-FF372440AA23}"/>
              </a:ext>
            </a:extLst>
          </p:cNvPr>
          <p:cNvSpPr>
            <a:spLocks noGrp="1"/>
          </p:cNvSpPr>
          <p:nvPr>
            <p:ph type="sldNum" sz="quarter" idx="12"/>
          </p:nvPr>
        </p:nvSpPr>
        <p:spPr/>
        <p:txBody>
          <a:bodyPr/>
          <a:lstStyle/>
          <a:p>
            <a:fld id="{E2F84FF2-14BF-4327-8D2D-C91CDB872883}" type="slidenum">
              <a:rPr lang="en-GB" smtClean="0"/>
              <a:t>‹#›</a:t>
            </a:fld>
            <a:endParaRPr lang="en-GB"/>
          </a:p>
        </p:txBody>
      </p:sp>
    </p:spTree>
    <p:extLst>
      <p:ext uri="{BB962C8B-B14F-4D97-AF65-F5344CB8AC3E}">
        <p14:creationId xmlns:p14="http://schemas.microsoft.com/office/powerpoint/2010/main" val="2906604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5B247-0779-4A15-8F9A-7E500F02E4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D8C4A72-FE32-4D95-92B2-7C8A08B097D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8E3389D-9AF8-428D-BE9C-4F5F11E03E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8A066F-5E7A-4DA7-BACE-53AD71F9868B}"/>
              </a:ext>
            </a:extLst>
          </p:cNvPr>
          <p:cNvSpPr>
            <a:spLocks noGrp="1"/>
          </p:cNvSpPr>
          <p:nvPr>
            <p:ph type="dt" sz="half" idx="10"/>
          </p:nvPr>
        </p:nvSpPr>
        <p:spPr/>
        <p:txBody>
          <a:bodyPr/>
          <a:lstStyle/>
          <a:p>
            <a:fld id="{723920FB-F437-40D5-A21A-83C25A7495AF}" type="datetimeFigureOut">
              <a:rPr lang="en-GB" smtClean="0"/>
              <a:t>14/01/2020</a:t>
            </a:fld>
            <a:endParaRPr lang="en-GB"/>
          </a:p>
        </p:txBody>
      </p:sp>
      <p:sp>
        <p:nvSpPr>
          <p:cNvPr id="6" name="Footer Placeholder 5">
            <a:extLst>
              <a:ext uri="{FF2B5EF4-FFF2-40B4-BE49-F238E27FC236}">
                <a16:creationId xmlns:a16="http://schemas.microsoft.com/office/drawing/2014/main" id="{562132B6-204D-441E-9395-EBEAA28B32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C48160-2A4A-4C52-B433-E177193153CC}"/>
              </a:ext>
            </a:extLst>
          </p:cNvPr>
          <p:cNvSpPr>
            <a:spLocks noGrp="1"/>
          </p:cNvSpPr>
          <p:nvPr>
            <p:ph type="sldNum" sz="quarter" idx="12"/>
          </p:nvPr>
        </p:nvSpPr>
        <p:spPr/>
        <p:txBody>
          <a:bodyPr/>
          <a:lstStyle/>
          <a:p>
            <a:fld id="{E2F84FF2-14BF-4327-8D2D-C91CDB872883}" type="slidenum">
              <a:rPr lang="en-GB" smtClean="0"/>
              <a:t>‹#›</a:t>
            </a:fld>
            <a:endParaRPr lang="en-GB"/>
          </a:p>
        </p:txBody>
      </p:sp>
    </p:spTree>
    <p:extLst>
      <p:ext uri="{BB962C8B-B14F-4D97-AF65-F5344CB8AC3E}">
        <p14:creationId xmlns:p14="http://schemas.microsoft.com/office/powerpoint/2010/main" val="22823121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4954E-2037-45D2-A397-07A39A16568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64E83E6-6C31-4CCD-B961-EC2A7B4439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8A102FE-7A6C-4FC6-848A-3C3270DB0F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92295C1-5539-426B-A6CE-1A121C90193D}"/>
              </a:ext>
            </a:extLst>
          </p:cNvPr>
          <p:cNvSpPr>
            <a:spLocks noGrp="1"/>
          </p:cNvSpPr>
          <p:nvPr>
            <p:ph type="dt" sz="half" idx="10"/>
          </p:nvPr>
        </p:nvSpPr>
        <p:spPr/>
        <p:txBody>
          <a:bodyPr/>
          <a:lstStyle/>
          <a:p>
            <a:fld id="{723920FB-F437-40D5-A21A-83C25A7495AF}" type="datetimeFigureOut">
              <a:rPr lang="en-GB" smtClean="0"/>
              <a:t>14/01/2020</a:t>
            </a:fld>
            <a:endParaRPr lang="en-GB"/>
          </a:p>
        </p:txBody>
      </p:sp>
      <p:sp>
        <p:nvSpPr>
          <p:cNvPr id="6" name="Footer Placeholder 5">
            <a:extLst>
              <a:ext uri="{FF2B5EF4-FFF2-40B4-BE49-F238E27FC236}">
                <a16:creationId xmlns:a16="http://schemas.microsoft.com/office/drawing/2014/main" id="{131F47FB-0118-4E18-A27D-11393361BA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CD7270-F08C-429E-B37C-5EB221B8687D}"/>
              </a:ext>
            </a:extLst>
          </p:cNvPr>
          <p:cNvSpPr>
            <a:spLocks noGrp="1"/>
          </p:cNvSpPr>
          <p:nvPr>
            <p:ph type="sldNum" sz="quarter" idx="12"/>
          </p:nvPr>
        </p:nvSpPr>
        <p:spPr/>
        <p:txBody>
          <a:bodyPr/>
          <a:lstStyle/>
          <a:p>
            <a:fld id="{E2F84FF2-14BF-4327-8D2D-C91CDB872883}" type="slidenum">
              <a:rPr lang="en-GB" smtClean="0"/>
              <a:t>‹#›</a:t>
            </a:fld>
            <a:endParaRPr lang="en-GB"/>
          </a:p>
        </p:txBody>
      </p:sp>
    </p:spTree>
    <p:extLst>
      <p:ext uri="{BB962C8B-B14F-4D97-AF65-F5344CB8AC3E}">
        <p14:creationId xmlns:p14="http://schemas.microsoft.com/office/powerpoint/2010/main" val="37091489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64D45-A1F4-42F5-AAFC-EAE4C46F4AF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4F472BB-83E9-403A-929D-AFBF1CA902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D84EC2-A276-4BA2-B4F1-5CDC300196E5}"/>
              </a:ext>
            </a:extLst>
          </p:cNvPr>
          <p:cNvSpPr>
            <a:spLocks noGrp="1"/>
          </p:cNvSpPr>
          <p:nvPr>
            <p:ph type="dt" sz="half" idx="10"/>
          </p:nvPr>
        </p:nvSpPr>
        <p:spPr/>
        <p:txBody>
          <a:bodyPr/>
          <a:lstStyle/>
          <a:p>
            <a:fld id="{723920FB-F437-40D5-A21A-83C25A7495AF}" type="datetimeFigureOut">
              <a:rPr lang="en-GB" smtClean="0"/>
              <a:t>14/01/2020</a:t>
            </a:fld>
            <a:endParaRPr lang="en-GB"/>
          </a:p>
        </p:txBody>
      </p:sp>
      <p:sp>
        <p:nvSpPr>
          <p:cNvPr id="5" name="Footer Placeholder 4">
            <a:extLst>
              <a:ext uri="{FF2B5EF4-FFF2-40B4-BE49-F238E27FC236}">
                <a16:creationId xmlns:a16="http://schemas.microsoft.com/office/drawing/2014/main" id="{E0F78CFE-4C6E-4998-B9B4-87D54507C6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181DC1-0D29-4670-9136-161BA5F82CB5}"/>
              </a:ext>
            </a:extLst>
          </p:cNvPr>
          <p:cNvSpPr>
            <a:spLocks noGrp="1"/>
          </p:cNvSpPr>
          <p:nvPr>
            <p:ph type="sldNum" sz="quarter" idx="12"/>
          </p:nvPr>
        </p:nvSpPr>
        <p:spPr/>
        <p:txBody>
          <a:bodyPr/>
          <a:lstStyle/>
          <a:p>
            <a:fld id="{E2F84FF2-14BF-4327-8D2D-C91CDB872883}" type="slidenum">
              <a:rPr lang="en-GB" smtClean="0"/>
              <a:t>‹#›</a:t>
            </a:fld>
            <a:endParaRPr lang="en-GB"/>
          </a:p>
        </p:txBody>
      </p:sp>
    </p:spTree>
    <p:extLst>
      <p:ext uri="{BB962C8B-B14F-4D97-AF65-F5344CB8AC3E}">
        <p14:creationId xmlns:p14="http://schemas.microsoft.com/office/powerpoint/2010/main" val="39772556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208078-69AC-468B-805D-88C47EBBB2D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FDF592-C92F-48DD-97FB-58AE3463DAC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DE135F-CA13-40D1-99AA-17FD3D11BC2D}"/>
              </a:ext>
            </a:extLst>
          </p:cNvPr>
          <p:cNvSpPr>
            <a:spLocks noGrp="1"/>
          </p:cNvSpPr>
          <p:nvPr>
            <p:ph type="dt" sz="half" idx="10"/>
          </p:nvPr>
        </p:nvSpPr>
        <p:spPr/>
        <p:txBody>
          <a:bodyPr/>
          <a:lstStyle/>
          <a:p>
            <a:fld id="{723920FB-F437-40D5-A21A-83C25A7495AF}" type="datetimeFigureOut">
              <a:rPr lang="en-GB" smtClean="0"/>
              <a:t>14/01/2020</a:t>
            </a:fld>
            <a:endParaRPr lang="en-GB"/>
          </a:p>
        </p:txBody>
      </p:sp>
      <p:sp>
        <p:nvSpPr>
          <p:cNvPr id="5" name="Footer Placeholder 4">
            <a:extLst>
              <a:ext uri="{FF2B5EF4-FFF2-40B4-BE49-F238E27FC236}">
                <a16:creationId xmlns:a16="http://schemas.microsoft.com/office/drawing/2014/main" id="{EF3B2FB3-7D19-4065-BBBB-DB8D7B5BFE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DCD32B-588A-4C56-8503-FC3E7D910428}"/>
              </a:ext>
            </a:extLst>
          </p:cNvPr>
          <p:cNvSpPr>
            <a:spLocks noGrp="1"/>
          </p:cNvSpPr>
          <p:nvPr>
            <p:ph type="sldNum" sz="quarter" idx="12"/>
          </p:nvPr>
        </p:nvSpPr>
        <p:spPr/>
        <p:txBody>
          <a:bodyPr/>
          <a:lstStyle/>
          <a:p>
            <a:fld id="{E2F84FF2-14BF-4327-8D2D-C91CDB872883}" type="slidenum">
              <a:rPr lang="en-GB" smtClean="0"/>
              <a:t>‹#›</a:t>
            </a:fld>
            <a:endParaRPr lang="en-GB"/>
          </a:p>
        </p:txBody>
      </p:sp>
    </p:spTree>
    <p:extLst>
      <p:ext uri="{BB962C8B-B14F-4D97-AF65-F5344CB8AC3E}">
        <p14:creationId xmlns:p14="http://schemas.microsoft.com/office/powerpoint/2010/main" val="3974584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BA71B0-A0C6-481D-A615-4C2444F01B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D56C44-C000-422A-AC53-76B1EAE65E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779728-3884-4334-A59F-9697AB223A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3920FB-F437-40D5-A21A-83C25A7495AF}" type="datetimeFigureOut">
              <a:rPr lang="en-GB" smtClean="0"/>
              <a:t>14/01/2020</a:t>
            </a:fld>
            <a:endParaRPr lang="en-GB"/>
          </a:p>
        </p:txBody>
      </p:sp>
      <p:sp>
        <p:nvSpPr>
          <p:cNvPr id="5" name="Footer Placeholder 4">
            <a:extLst>
              <a:ext uri="{FF2B5EF4-FFF2-40B4-BE49-F238E27FC236}">
                <a16:creationId xmlns:a16="http://schemas.microsoft.com/office/drawing/2014/main" id="{E8CDF044-AB9D-4316-8BF6-9CAED73F3A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5EF9596-0FE6-4E72-AF27-32E39D5A57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F84FF2-14BF-4327-8D2D-C91CDB872883}" type="slidenum">
              <a:rPr lang="en-GB" smtClean="0"/>
              <a:t>‹#›</a:t>
            </a:fld>
            <a:endParaRPr lang="en-GB"/>
          </a:p>
        </p:txBody>
      </p:sp>
    </p:spTree>
    <p:extLst>
      <p:ext uri="{BB962C8B-B14F-4D97-AF65-F5344CB8AC3E}">
        <p14:creationId xmlns:p14="http://schemas.microsoft.com/office/powerpoint/2010/main" val="3509765141"/>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hyperlink" Target="https://media.istockphoto.com/vectors/happy-children-holding-hands-playing-outside-springsummer-nature-vector-id138287856" TargetMode="External"/><Relationship Id="rId2" Type="http://schemas.openxmlformats.org/officeDocument/2006/relationships/hyperlink" Target="https://www.agileconnection.com/sites/default/files/article/2017/survey-01.png" TargetMode="External"/><Relationship Id="rId1" Type="http://schemas.openxmlformats.org/officeDocument/2006/relationships/slideLayout" Target="../slideLayouts/slideLayout7.xml"/><Relationship Id="rId6" Type="http://schemas.openxmlformats.org/officeDocument/2006/relationships/hyperlink" Target="https://www.arts.gov/art-works/2014/importance-taking-children-museums" TargetMode="External"/><Relationship Id="rId5" Type="http://schemas.openxmlformats.org/officeDocument/2006/relationships/hyperlink" Target="http://www.earlyyearsmatters.co.uk/eyfs/a-unique-child/planning" TargetMode="External"/><Relationship Id="rId4" Type="http://schemas.openxmlformats.org/officeDocument/2006/relationships/hyperlink" Target="http://www.carmarthen-wales.com/llansteffan.html"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moodle.uwtsd.ac.uk/course/view.php?id=2965" TargetMode="External"/><Relationship Id="rId2" Type="http://schemas.openxmlformats.org/officeDocument/2006/relationships/hyperlink" Target="https://katievmartin.files.wordpress.com/2013/04/forest-school-june-wed-mornings-015.jpg" TargetMode="External"/><Relationship Id="rId1" Type="http://schemas.openxmlformats.org/officeDocument/2006/relationships/slideLayout" Target="../slideLayouts/slideLayout7.xml"/><Relationship Id="rId5" Type="http://schemas.openxmlformats.org/officeDocument/2006/relationships/hyperlink" Target="https://scottthornbury.files.wordpress.com/2010/09/lev-vugotsky.jpg" TargetMode="External"/><Relationship Id="rId4" Type="http://schemas.openxmlformats.org/officeDocument/2006/relationships/hyperlink" Target="http://www.sandwell.gov.uk/info/200295/school_and_learning/965/religious_education/5"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057C277-F315-49D9-9383-6626AE5A0B0C}"/>
              </a:ext>
            </a:extLst>
          </p:cNvPr>
          <p:cNvSpPr>
            <a:spLocks noGrp="1"/>
          </p:cNvSpPr>
          <p:nvPr>
            <p:ph type="ctrTitle"/>
          </p:nvPr>
        </p:nvSpPr>
        <p:spPr>
          <a:xfrm>
            <a:off x="1777463" y="2855091"/>
            <a:ext cx="8637073" cy="2541431"/>
          </a:xfrm>
        </p:spPr>
        <p:txBody>
          <a:bodyPr>
            <a:normAutofit fontScale="90000"/>
          </a:bodyPr>
          <a:lstStyle/>
          <a:p>
            <a:r>
              <a:rPr lang="en-GB" sz="5300" b="1" dirty="0"/>
              <a:t>Demonstrate how outdoor contexts can support learning</a:t>
            </a:r>
            <a:br>
              <a:rPr lang="en-GB" sz="5300" b="1" dirty="0"/>
            </a:br>
            <a:br>
              <a:rPr lang="en-GB" sz="5300" b="1" dirty="0"/>
            </a:br>
            <a:r>
              <a:rPr lang="en-GB" sz="5300" b="1" dirty="0"/>
              <a:t>School Trips</a:t>
            </a:r>
            <a:br>
              <a:rPr lang="en-GB" dirty="0"/>
            </a:br>
            <a:endParaRPr lang="en-GB" dirty="0"/>
          </a:p>
        </p:txBody>
      </p:sp>
      <p:sp>
        <p:nvSpPr>
          <p:cNvPr id="7" name="Subtitle 2">
            <a:extLst>
              <a:ext uri="{FF2B5EF4-FFF2-40B4-BE49-F238E27FC236}">
                <a16:creationId xmlns:a16="http://schemas.microsoft.com/office/drawing/2014/main" id="{AFD8DA86-3EB4-4446-8CB7-6A43F6406CE5}"/>
              </a:ext>
            </a:extLst>
          </p:cNvPr>
          <p:cNvSpPr>
            <a:spLocks noGrp="1"/>
          </p:cNvSpPr>
          <p:nvPr>
            <p:ph type="subTitle" idx="1"/>
          </p:nvPr>
        </p:nvSpPr>
        <p:spPr>
          <a:xfrm>
            <a:off x="10185826" y="5211920"/>
            <a:ext cx="1738051" cy="1023211"/>
          </a:xfrm>
        </p:spPr>
        <p:txBody>
          <a:bodyPr/>
          <a:lstStyle/>
          <a:p>
            <a:r>
              <a:rPr lang="en-GB" dirty="0"/>
              <a:t>1900724</a:t>
            </a:r>
          </a:p>
          <a:p>
            <a:r>
              <a:rPr lang="en-GB" dirty="0"/>
              <a:t>ECES4002</a:t>
            </a:r>
          </a:p>
          <a:p>
            <a:endParaRPr lang="en-GB" dirty="0"/>
          </a:p>
        </p:txBody>
      </p:sp>
    </p:spTree>
    <p:extLst>
      <p:ext uri="{BB962C8B-B14F-4D97-AF65-F5344CB8AC3E}">
        <p14:creationId xmlns:p14="http://schemas.microsoft.com/office/powerpoint/2010/main" val="18174166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877FCBD-7815-4B25-9D43-125BEBB6754B}"/>
              </a:ext>
            </a:extLst>
          </p:cNvPr>
          <p:cNvSpPr>
            <a:spLocks noGrp="1"/>
          </p:cNvSpPr>
          <p:nvPr>
            <p:ph type="title"/>
          </p:nvPr>
        </p:nvSpPr>
        <p:spPr>
          <a:xfrm>
            <a:off x="1463691" y="804519"/>
            <a:ext cx="9603275" cy="1049235"/>
          </a:xfrm>
        </p:spPr>
        <p:txBody>
          <a:bodyPr>
            <a:normAutofit fontScale="90000"/>
          </a:bodyPr>
          <a:lstStyle/>
          <a:p>
            <a:r>
              <a:rPr lang="en-GB" dirty="0"/>
              <a:t>Importance of how school trips can support learning </a:t>
            </a:r>
          </a:p>
        </p:txBody>
      </p:sp>
      <p:sp>
        <p:nvSpPr>
          <p:cNvPr id="5" name="Content Placeholder 2">
            <a:extLst>
              <a:ext uri="{FF2B5EF4-FFF2-40B4-BE49-F238E27FC236}">
                <a16:creationId xmlns:a16="http://schemas.microsoft.com/office/drawing/2014/main" id="{95CC5760-A8A7-41DB-BFDE-196041D53F85}"/>
              </a:ext>
            </a:extLst>
          </p:cNvPr>
          <p:cNvSpPr>
            <a:spLocks noGrp="1"/>
          </p:cNvSpPr>
          <p:nvPr>
            <p:ph idx="1"/>
          </p:nvPr>
        </p:nvSpPr>
        <p:spPr>
          <a:xfrm>
            <a:off x="1451579" y="2015732"/>
            <a:ext cx="9603275" cy="3450613"/>
          </a:xfrm>
        </p:spPr>
        <p:txBody>
          <a:bodyPr/>
          <a:lstStyle/>
          <a:p>
            <a:r>
              <a:rPr lang="en-US" dirty="0"/>
              <a:t>Taking children of the foundation phase out on school trips is important as it helps them become stronger and more confident individuals. School trips can help build a positive attitude for the children, which could help them fulfill their future and attitude, as they do not realize that they are learning most of the time because they are having so much fun. </a:t>
            </a:r>
            <a:endParaRPr lang="en-GB" dirty="0"/>
          </a:p>
        </p:txBody>
      </p:sp>
    </p:spTree>
    <p:extLst>
      <p:ext uri="{BB962C8B-B14F-4D97-AF65-F5344CB8AC3E}">
        <p14:creationId xmlns:p14="http://schemas.microsoft.com/office/powerpoint/2010/main" val="16366616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507FFA8D-B989-455E-9DB6-04B83EC5106F}"/>
              </a:ext>
            </a:extLst>
          </p:cNvPr>
          <p:cNvSpPr>
            <a:spLocks noGrp="1"/>
          </p:cNvSpPr>
          <p:nvPr>
            <p:ph type="title"/>
          </p:nvPr>
        </p:nvSpPr>
        <p:spPr>
          <a:xfrm>
            <a:off x="1451579" y="804519"/>
            <a:ext cx="9603275" cy="1049235"/>
          </a:xfrm>
        </p:spPr>
        <p:txBody>
          <a:bodyPr>
            <a:normAutofit fontScale="90000"/>
          </a:bodyPr>
          <a:lstStyle/>
          <a:p>
            <a:r>
              <a:rPr lang="en-GB" dirty="0"/>
              <a:t>How do school trips facilitate and develop skills and knowledge?</a:t>
            </a:r>
          </a:p>
        </p:txBody>
      </p:sp>
      <p:sp>
        <p:nvSpPr>
          <p:cNvPr id="7" name="Content Placeholder 2">
            <a:extLst>
              <a:ext uri="{FF2B5EF4-FFF2-40B4-BE49-F238E27FC236}">
                <a16:creationId xmlns:a16="http://schemas.microsoft.com/office/drawing/2014/main" id="{9A2E0F00-2D3B-40A0-8388-315EF2037C49}"/>
              </a:ext>
            </a:extLst>
          </p:cNvPr>
          <p:cNvSpPr>
            <a:spLocks noGrp="1"/>
          </p:cNvSpPr>
          <p:nvPr>
            <p:ph idx="1"/>
          </p:nvPr>
        </p:nvSpPr>
        <p:spPr>
          <a:xfrm>
            <a:off x="1503123" y="2015732"/>
            <a:ext cx="9551731" cy="3450613"/>
          </a:xfrm>
        </p:spPr>
        <p:txBody>
          <a:bodyPr>
            <a:normAutofit fontScale="92500" lnSpcReduction="20000"/>
          </a:bodyPr>
          <a:lstStyle/>
          <a:p>
            <a:r>
              <a:rPr lang="en-US" dirty="0"/>
              <a:t>By going on school trips, the children are able to develop their skills and knowledge. For example, The National Botanic Garden of Wales. The teachers are able to use a variety of subjects such as numeracy and literacy to help support classroom learning. The children are also able to explore the gardens by themselves so it gives them independence. </a:t>
            </a:r>
          </a:p>
          <a:p>
            <a:r>
              <a:rPr lang="en-US" dirty="0"/>
              <a:t>Children tend to learn most effectively by using their five senses: </a:t>
            </a:r>
            <a:r>
              <a:rPr lang="en-US" b="1" dirty="0"/>
              <a:t>touch, see, sight, smell and hearing. </a:t>
            </a:r>
            <a:r>
              <a:rPr lang="en-US" dirty="0"/>
              <a:t>Many children find it difficult to learn in a classroom, so by going on school trips it brings their learning to life, so they are more likely to develop their skills and knowledge. </a:t>
            </a:r>
            <a:endParaRPr lang="en-GB" dirty="0"/>
          </a:p>
        </p:txBody>
      </p:sp>
    </p:spTree>
    <p:extLst>
      <p:ext uri="{BB962C8B-B14F-4D97-AF65-F5344CB8AC3E}">
        <p14:creationId xmlns:p14="http://schemas.microsoft.com/office/powerpoint/2010/main" val="25722039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E6A11A4-D11C-4EB1-80AE-7276C7487E0E}"/>
              </a:ext>
            </a:extLst>
          </p:cNvPr>
          <p:cNvSpPr>
            <a:spLocks noGrp="1"/>
          </p:cNvSpPr>
          <p:nvPr>
            <p:ph type="title"/>
          </p:nvPr>
        </p:nvSpPr>
        <p:spPr>
          <a:xfrm>
            <a:off x="1451579" y="804519"/>
            <a:ext cx="9603275" cy="1049235"/>
          </a:xfrm>
        </p:spPr>
        <p:txBody>
          <a:bodyPr>
            <a:normAutofit fontScale="90000"/>
          </a:bodyPr>
          <a:lstStyle/>
          <a:p>
            <a:r>
              <a:rPr lang="en-GB" dirty="0"/>
              <a:t>How do school trips facilitate and develop skills and knowledge? Continued…</a:t>
            </a:r>
          </a:p>
        </p:txBody>
      </p:sp>
      <p:sp>
        <p:nvSpPr>
          <p:cNvPr id="5" name="Content Placeholder 2">
            <a:extLst>
              <a:ext uri="{FF2B5EF4-FFF2-40B4-BE49-F238E27FC236}">
                <a16:creationId xmlns:a16="http://schemas.microsoft.com/office/drawing/2014/main" id="{EDD63E9B-EB19-4F59-8204-EAE480C853AD}"/>
              </a:ext>
            </a:extLst>
          </p:cNvPr>
          <p:cNvSpPr>
            <a:spLocks noGrp="1"/>
          </p:cNvSpPr>
          <p:nvPr>
            <p:ph idx="1"/>
          </p:nvPr>
        </p:nvSpPr>
        <p:spPr>
          <a:xfrm>
            <a:off x="1451579" y="2015732"/>
            <a:ext cx="9603275" cy="3450613"/>
          </a:xfrm>
        </p:spPr>
        <p:txBody>
          <a:bodyPr>
            <a:normAutofit lnSpcReduction="10000"/>
          </a:bodyPr>
          <a:lstStyle/>
          <a:p>
            <a:r>
              <a:rPr lang="en-US" dirty="0"/>
              <a:t>Whilst on a school trip, children are more likely to absorb and retain different information. For example, the different types of plants in The National Botanic Garden of Wales. School trips gives children the opportunity to be involved in different types of environments and encourage their learning. Children whilst on school trips develop their personal and study skills, so they tend to interact with other children more. This creates leadership qualities and helps them in the future to become strong and independent individuals. </a:t>
            </a:r>
            <a:endParaRPr lang="en-GB" dirty="0"/>
          </a:p>
        </p:txBody>
      </p:sp>
    </p:spTree>
    <p:extLst>
      <p:ext uri="{BB962C8B-B14F-4D97-AF65-F5344CB8AC3E}">
        <p14:creationId xmlns:p14="http://schemas.microsoft.com/office/powerpoint/2010/main" val="1061799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3E72D80-D40C-4DA5-AEF0-A37A74E741D9}"/>
              </a:ext>
            </a:extLst>
          </p:cNvPr>
          <p:cNvSpPr>
            <a:spLocks noGrp="1"/>
          </p:cNvSpPr>
          <p:nvPr>
            <p:ph type="title"/>
          </p:nvPr>
        </p:nvSpPr>
        <p:spPr>
          <a:xfrm>
            <a:off x="1451579" y="804519"/>
            <a:ext cx="9603275" cy="1049235"/>
          </a:xfrm>
        </p:spPr>
        <p:txBody>
          <a:bodyPr>
            <a:normAutofit fontScale="90000"/>
          </a:bodyPr>
          <a:lstStyle/>
          <a:p>
            <a:r>
              <a:rPr lang="en-GB" dirty="0"/>
              <a:t>How do school trips facilitate and develop skills and knowledge? Continued…</a:t>
            </a:r>
          </a:p>
        </p:txBody>
      </p:sp>
      <p:sp>
        <p:nvSpPr>
          <p:cNvPr id="5" name="Content Placeholder 2">
            <a:extLst>
              <a:ext uri="{FF2B5EF4-FFF2-40B4-BE49-F238E27FC236}">
                <a16:creationId xmlns:a16="http://schemas.microsoft.com/office/drawing/2014/main" id="{BDF63FAB-A782-4E67-B3DA-CA5C97E6E220}"/>
              </a:ext>
            </a:extLst>
          </p:cNvPr>
          <p:cNvSpPr>
            <a:spLocks noGrp="1"/>
          </p:cNvSpPr>
          <p:nvPr>
            <p:ph idx="1"/>
          </p:nvPr>
        </p:nvSpPr>
        <p:spPr>
          <a:xfrm>
            <a:off x="1451579" y="2015732"/>
            <a:ext cx="9603275" cy="3450613"/>
          </a:xfrm>
        </p:spPr>
        <p:txBody>
          <a:bodyPr>
            <a:normAutofit fontScale="92500" lnSpcReduction="10000"/>
          </a:bodyPr>
          <a:lstStyle/>
          <a:p>
            <a:pPr marL="0" indent="0">
              <a:buNone/>
            </a:pPr>
            <a:r>
              <a:rPr lang="en-GB" dirty="0"/>
              <a:t>There are many different programmes that go on in The Botanical Gardens. Some of these include:</a:t>
            </a:r>
          </a:p>
          <a:p>
            <a:r>
              <a:rPr lang="en-GB" dirty="0" err="1"/>
              <a:t>Tedwen’s</a:t>
            </a:r>
            <a:r>
              <a:rPr lang="en-GB" dirty="0"/>
              <a:t> Adventure</a:t>
            </a:r>
          </a:p>
          <a:p>
            <a:r>
              <a:rPr lang="en-GB" dirty="0"/>
              <a:t>We’re going on a bear hunt</a:t>
            </a:r>
          </a:p>
          <a:p>
            <a:r>
              <a:rPr lang="en-GB" dirty="0"/>
              <a:t>Sowing and growing</a:t>
            </a:r>
          </a:p>
          <a:p>
            <a:r>
              <a:rPr lang="en-GB" dirty="0"/>
              <a:t>Seasons at the Garden</a:t>
            </a:r>
          </a:p>
          <a:p>
            <a:r>
              <a:rPr lang="en-GB" dirty="0"/>
              <a:t>Wet and Wonderful</a:t>
            </a:r>
          </a:p>
          <a:p>
            <a:r>
              <a:rPr lang="en-GB" dirty="0"/>
              <a:t>There are also seasonal programmes at Christmas and Easter time. </a:t>
            </a:r>
          </a:p>
          <a:p>
            <a:endParaRPr lang="en-GB" dirty="0"/>
          </a:p>
        </p:txBody>
      </p:sp>
    </p:spTree>
    <p:extLst>
      <p:ext uri="{BB962C8B-B14F-4D97-AF65-F5344CB8AC3E}">
        <p14:creationId xmlns:p14="http://schemas.microsoft.com/office/powerpoint/2010/main" val="1309280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E9BBA-1306-4D74-90CB-DFC984F4375E}"/>
              </a:ext>
            </a:extLst>
          </p:cNvPr>
          <p:cNvSpPr txBox="1">
            <a:spLocks/>
          </p:cNvSpPr>
          <p:nvPr/>
        </p:nvSpPr>
        <p:spPr>
          <a:xfrm>
            <a:off x="1451579" y="804519"/>
            <a:ext cx="9603275" cy="1049235"/>
          </a:xfrm>
          <a:prstGeom prst="rect">
            <a:avLst/>
          </a:prstGeom>
        </p:spPr>
        <p:txBody>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How can learning on school trips be planned?</a:t>
            </a:r>
            <a:endParaRPr lang="en-GB" dirty="0"/>
          </a:p>
        </p:txBody>
      </p:sp>
      <p:sp>
        <p:nvSpPr>
          <p:cNvPr id="3" name="Content Placeholder 2">
            <a:extLst>
              <a:ext uri="{FF2B5EF4-FFF2-40B4-BE49-F238E27FC236}">
                <a16:creationId xmlns:a16="http://schemas.microsoft.com/office/drawing/2014/main" id="{42E91821-CA9D-4429-9BBA-690D9457D0BB}"/>
              </a:ext>
            </a:extLst>
          </p:cNvPr>
          <p:cNvSpPr txBox="1">
            <a:spLocks/>
          </p:cNvSpPr>
          <p:nvPr/>
        </p:nvSpPr>
        <p:spPr>
          <a:xfrm>
            <a:off x="1451579" y="2015732"/>
            <a:ext cx="9603275" cy="3450613"/>
          </a:xfrm>
          <a:prstGeom prst="rect">
            <a:avLst/>
          </a:prstGeom>
        </p:spPr>
        <p:txBody>
          <a:bodyPr>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US" sz="1600"/>
              <a:t>There is much preparation needed for when you plan a school trip. It is compulsory that the teachers contact the parents/guardians. The teachers have to set the rules before they go so the children know their boundaries. Also the teachers should give a rough guide of where they will be going and what they will be doing when they get there. It is also vital that the teachers leading the trip decide what the procedures will be for toilet trips. They need to make sure that the other adults going are aware of this, as well as the children. There should be a smooth and controlled transition from the classroom environment to the destination they are going to. </a:t>
            </a:r>
          </a:p>
          <a:p>
            <a:r>
              <a:rPr lang="en-US" sz="1600"/>
              <a:t>The different activities planned for the children should remain stimulating and active as possible to avoid the children getting bored or losing interest. This way, they are more likely to stay on task. </a:t>
            </a:r>
            <a:endParaRPr lang="en-US" sz="1600" b="1"/>
          </a:p>
          <a:p>
            <a:pPr marL="0" indent="0">
              <a:buFont typeface="Wingdings 3" charset="2"/>
              <a:buNone/>
            </a:pPr>
            <a:endParaRPr lang="en-GB" dirty="0"/>
          </a:p>
        </p:txBody>
      </p:sp>
    </p:spTree>
    <p:extLst>
      <p:ext uri="{BB962C8B-B14F-4D97-AF65-F5344CB8AC3E}">
        <p14:creationId xmlns:p14="http://schemas.microsoft.com/office/powerpoint/2010/main" val="41160017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855AB-68FA-424C-B21A-2ED2D26BB514}"/>
              </a:ext>
            </a:extLst>
          </p:cNvPr>
          <p:cNvSpPr txBox="1">
            <a:spLocks/>
          </p:cNvSpPr>
          <p:nvPr/>
        </p:nvSpPr>
        <p:spPr>
          <a:xfrm>
            <a:off x="1451579" y="804519"/>
            <a:ext cx="9603275" cy="1049235"/>
          </a:xfrm>
          <a:prstGeom prst="rect">
            <a:avLst/>
          </a:prstGeom>
        </p:spPr>
        <p:txBody>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How can learning on school trips be planned? Continued…</a:t>
            </a:r>
            <a:endParaRPr lang="en-GB" dirty="0"/>
          </a:p>
        </p:txBody>
      </p:sp>
      <p:sp>
        <p:nvSpPr>
          <p:cNvPr id="3" name="Content Placeholder 2">
            <a:extLst>
              <a:ext uri="{FF2B5EF4-FFF2-40B4-BE49-F238E27FC236}">
                <a16:creationId xmlns:a16="http://schemas.microsoft.com/office/drawing/2014/main" id="{F7E2A360-2B7B-4449-BB0F-A3A2FDF508A5}"/>
              </a:ext>
            </a:extLst>
          </p:cNvPr>
          <p:cNvSpPr txBox="1">
            <a:spLocks/>
          </p:cNvSpPr>
          <p:nvPr/>
        </p:nvSpPr>
        <p:spPr>
          <a:xfrm>
            <a:off x="1451579" y="2015732"/>
            <a:ext cx="9603275" cy="3450613"/>
          </a:xfrm>
          <a:prstGeom prst="rect">
            <a:avLst/>
          </a:prstGeom>
        </p:spPr>
        <p:txBody>
          <a:bodyPr>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US"/>
              <a:t>Before taking children out on a school trip it is mandatory that a risk assessment is completed. Whilst doing the risk assessment, it is about the pupil-centered approach to the risk and what hazards/harm there is to them. The party leader should visit the destination in advance and look at the different information that is given to them. </a:t>
            </a:r>
          </a:p>
          <a:p>
            <a:r>
              <a:rPr lang="en-US"/>
              <a:t>For whatever school trip the teachers decide to take the children on, the teachers have to make sure that they are an appropriate organisation to use. This could include: their insurance, meeting legal requirements, control measures and also use of vehicles.</a:t>
            </a:r>
          </a:p>
          <a:p>
            <a:pPr marL="0" indent="0">
              <a:buFont typeface="Wingdings 3" charset="2"/>
              <a:buNone/>
            </a:pPr>
            <a:endParaRPr lang="en-GB" dirty="0"/>
          </a:p>
        </p:txBody>
      </p:sp>
    </p:spTree>
    <p:extLst>
      <p:ext uri="{BB962C8B-B14F-4D97-AF65-F5344CB8AC3E}">
        <p14:creationId xmlns:p14="http://schemas.microsoft.com/office/powerpoint/2010/main" val="615887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28780-3FFB-41A0-824A-D77E3B541FC7}"/>
              </a:ext>
            </a:extLst>
          </p:cNvPr>
          <p:cNvSpPr txBox="1">
            <a:spLocks/>
          </p:cNvSpPr>
          <p:nvPr/>
        </p:nvSpPr>
        <p:spPr>
          <a:xfrm>
            <a:off x="1451579" y="804519"/>
            <a:ext cx="9603275" cy="1049235"/>
          </a:xfrm>
          <a:prstGeom prst="rect">
            <a:avLst/>
          </a:prstGeom>
        </p:spPr>
        <p:txBody>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Theories of learning – John Dewey</a:t>
            </a:r>
          </a:p>
        </p:txBody>
      </p:sp>
      <p:sp>
        <p:nvSpPr>
          <p:cNvPr id="3" name="Content Placeholder 2">
            <a:extLst>
              <a:ext uri="{FF2B5EF4-FFF2-40B4-BE49-F238E27FC236}">
                <a16:creationId xmlns:a16="http://schemas.microsoft.com/office/drawing/2014/main" id="{69C219A1-0DEB-4001-B12F-53AE63D5B693}"/>
              </a:ext>
            </a:extLst>
          </p:cNvPr>
          <p:cNvSpPr txBox="1">
            <a:spLocks/>
          </p:cNvSpPr>
          <p:nvPr/>
        </p:nvSpPr>
        <p:spPr>
          <a:xfrm>
            <a:off x="1451579" y="2015732"/>
            <a:ext cx="9603275" cy="3450613"/>
          </a:xfrm>
          <a:prstGeom prst="rect">
            <a:avLst/>
          </a:prstGeom>
        </p:spPr>
        <p:txBody>
          <a:bodyPr>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US"/>
              <a:t>There are many different theories of learning that are evident in school trips. A theorist I am going to focus on is John Dewey.</a:t>
            </a:r>
          </a:p>
          <a:p>
            <a:pPr marL="0" indent="0">
              <a:buFont typeface="Wingdings 3" charset="2"/>
              <a:buNone/>
            </a:pPr>
            <a:r>
              <a:rPr lang="en-US"/>
              <a:t>His model of learning was to:</a:t>
            </a:r>
          </a:p>
          <a:p>
            <a:pPr fontAlgn="base"/>
            <a:r>
              <a:rPr lang="en-US"/>
              <a:t>Become aware of the problem</a:t>
            </a:r>
          </a:p>
          <a:p>
            <a:pPr fontAlgn="base"/>
            <a:r>
              <a:rPr lang="en-US"/>
              <a:t>Define the problem</a:t>
            </a:r>
          </a:p>
          <a:p>
            <a:pPr fontAlgn="base"/>
            <a:r>
              <a:rPr lang="en-US"/>
              <a:t>Propose hypotheses to solve it</a:t>
            </a:r>
          </a:p>
          <a:p>
            <a:pPr fontAlgn="base"/>
            <a:r>
              <a:rPr lang="en-US"/>
              <a:t>Evaluate the consequences of the hypotheses from one’s past experience</a:t>
            </a:r>
          </a:p>
          <a:p>
            <a:pPr fontAlgn="base"/>
            <a:r>
              <a:rPr lang="en-US"/>
              <a:t>Test the likeliest solution</a:t>
            </a:r>
          </a:p>
          <a:p>
            <a:pPr marL="0" indent="0">
              <a:buFont typeface="Wingdings 3" charset="2"/>
              <a:buNone/>
            </a:pPr>
            <a:endParaRPr lang="en-US"/>
          </a:p>
          <a:p>
            <a:endParaRPr lang="en-GB" dirty="0"/>
          </a:p>
        </p:txBody>
      </p:sp>
    </p:spTree>
    <p:extLst>
      <p:ext uri="{BB962C8B-B14F-4D97-AF65-F5344CB8AC3E}">
        <p14:creationId xmlns:p14="http://schemas.microsoft.com/office/powerpoint/2010/main" val="35895569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33F45-BF68-493A-8C5F-C640EF7D0797}"/>
              </a:ext>
            </a:extLst>
          </p:cNvPr>
          <p:cNvSpPr txBox="1">
            <a:spLocks/>
          </p:cNvSpPr>
          <p:nvPr/>
        </p:nvSpPr>
        <p:spPr>
          <a:xfrm>
            <a:off x="1451579" y="804519"/>
            <a:ext cx="9603275" cy="1049235"/>
          </a:xfrm>
          <a:prstGeom prst="rect">
            <a:avLst/>
          </a:prstGeom>
        </p:spPr>
        <p:txBody>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Theories of learning – John Dewey – continued…</a:t>
            </a:r>
          </a:p>
        </p:txBody>
      </p:sp>
      <p:sp>
        <p:nvSpPr>
          <p:cNvPr id="3" name="Content Placeholder 2">
            <a:extLst>
              <a:ext uri="{FF2B5EF4-FFF2-40B4-BE49-F238E27FC236}">
                <a16:creationId xmlns:a16="http://schemas.microsoft.com/office/drawing/2014/main" id="{EA71EF63-2212-4034-B03B-9355F1E08B7F}"/>
              </a:ext>
            </a:extLst>
          </p:cNvPr>
          <p:cNvSpPr txBox="1">
            <a:spLocks/>
          </p:cNvSpPr>
          <p:nvPr/>
        </p:nvSpPr>
        <p:spPr>
          <a:xfrm>
            <a:off x="1451579" y="2015732"/>
            <a:ext cx="9603275" cy="3450613"/>
          </a:xfrm>
          <a:prstGeom prst="rect">
            <a:avLst/>
          </a:prstGeom>
        </p:spPr>
        <p:txBody>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US" dirty="0"/>
              <a:t>According to Dewey (2020), humans are social animals and learn best from ‘real-life’ activities with other people.  This means that children on school trips are most likely to learn whilst out of the classroom environment as they are experiencing real-life activities for themselves and interacting with other people. </a:t>
            </a:r>
          </a:p>
          <a:p>
            <a:pPr marL="0" indent="0">
              <a:buFont typeface="Wingdings 3" charset="2"/>
              <a:buNone/>
            </a:pPr>
            <a:endParaRPr lang="en-GB" dirty="0"/>
          </a:p>
        </p:txBody>
      </p:sp>
    </p:spTree>
    <p:extLst>
      <p:ext uri="{BB962C8B-B14F-4D97-AF65-F5344CB8AC3E}">
        <p14:creationId xmlns:p14="http://schemas.microsoft.com/office/powerpoint/2010/main" val="34116053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6003C-9BA8-483A-9C51-390A4117974D}"/>
              </a:ext>
            </a:extLst>
          </p:cNvPr>
          <p:cNvSpPr txBox="1">
            <a:spLocks/>
          </p:cNvSpPr>
          <p:nvPr/>
        </p:nvSpPr>
        <p:spPr>
          <a:xfrm>
            <a:off x="1451579" y="804519"/>
            <a:ext cx="9603275" cy="1049235"/>
          </a:xfrm>
          <a:prstGeom prst="rect">
            <a:avLst/>
          </a:prstGeom>
        </p:spPr>
        <p:txBody>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The Progressive Movement</a:t>
            </a:r>
          </a:p>
        </p:txBody>
      </p:sp>
      <p:sp>
        <p:nvSpPr>
          <p:cNvPr id="3" name="Content Placeholder 2">
            <a:extLst>
              <a:ext uri="{FF2B5EF4-FFF2-40B4-BE49-F238E27FC236}">
                <a16:creationId xmlns:a16="http://schemas.microsoft.com/office/drawing/2014/main" id="{59D3EE74-B7A7-4214-90E6-2EB85E5364AD}"/>
              </a:ext>
            </a:extLst>
          </p:cNvPr>
          <p:cNvSpPr txBox="1">
            <a:spLocks/>
          </p:cNvSpPr>
          <p:nvPr/>
        </p:nvSpPr>
        <p:spPr>
          <a:xfrm>
            <a:off x="1451579" y="2015732"/>
            <a:ext cx="9603275" cy="3450613"/>
          </a:xfrm>
          <a:prstGeom prst="rect">
            <a:avLst/>
          </a:prstGeom>
        </p:spPr>
        <p:txBody>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US" dirty="0"/>
              <a:t>A typical progressivist slogan is ‘Learn by doing!’. Progressive learning is affective because it contains hands-on projects and experiential learning. There is a strong emphasis on problem solving and critical thinking. This means that whilst the children are on a school trip, they have to make decisions for themselves and be as independent as they can. Children are able to work together as groups to develop their social skills to get on with other children and work well together to solve problems. Whilst being on school trips, children can understand what they are learning about, rather than being in a classroom verbally taught. The children can be assessed by the evaluation of their projects and productions. </a:t>
            </a:r>
            <a:endParaRPr lang="en-GB" dirty="0"/>
          </a:p>
        </p:txBody>
      </p:sp>
    </p:spTree>
    <p:extLst>
      <p:ext uri="{BB962C8B-B14F-4D97-AF65-F5344CB8AC3E}">
        <p14:creationId xmlns:p14="http://schemas.microsoft.com/office/powerpoint/2010/main" val="22488547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5E8DB-0FD5-4CCA-9111-DDC4B6A38C32}"/>
              </a:ext>
            </a:extLst>
          </p:cNvPr>
          <p:cNvSpPr txBox="1">
            <a:spLocks/>
          </p:cNvSpPr>
          <p:nvPr/>
        </p:nvSpPr>
        <p:spPr>
          <a:xfrm>
            <a:off x="1451579" y="804519"/>
            <a:ext cx="9603275" cy="1049235"/>
          </a:xfrm>
          <a:prstGeom prst="rect">
            <a:avLst/>
          </a:prstGeom>
        </p:spPr>
        <p:txBody>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a:t>Implications for the future</a:t>
            </a:r>
            <a:endParaRPr lang="en-GB" dirty="0"/>
          </a:p>
        </p:txBody>
      </p:sp>
      <p:sp>
        <p:nvSpPr>
          <p:cNvPr id="3" name="Content Placeholder 2">
            <a:extLst>
              <a:ext uri="{FF2B5EF4-FFF2-40B4-BE49-F238E27FC236}">
                <a16:creationId xmlns:a16="http://schemas.microsoft.com/office/drawing/2014/main" id="{3A4DC13F-7F02-4918-A4FC-8FD8F0463F71}"/>
              </a:ext>
            </a:extLst>
          </p:cNvPr>
          <p:cNvSpPr txBox="1">
            <a:spLocks/>
          </p:cNvSpPr>
          <p:nvPr/>
        </p:nvSpPr>
        <p:spPr>
          <a:xfrm>
            <a:off x="1451579" y="2015732"/>
            <a:ext cx="9603275" cy="3450613"/>
          </a:xfrm>
          <a:prstGeom prst="rect">
            <a:avLst/>
          </a:prstGeom>
        </p:spPr>
        <p:txBody>
          <a:bodyPr>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US"/>
              <a:t>In this presentation, I have spoken about how school trips can support the learning of children. </a:t>
            </a:r>
          </a:p>
          <a:p>
            <a:r>
              <a:rPr lang="en-US"/>
              <a:t>By children attending school trips throughout their life, it can help them with their social and interaction skills which helps them become and remain strong individuals for future employment. Children are more likely to achieve higher marks and grades as they would have had hands-on experience with the real world, so can make better decisions also. </a:t>
            </a:r>
          </a:p>
          <a:p>
            <a:pPr marL="0" indent="0">
              <a:buFont typeface="Wingdings 3" charset="2"/>
              <a:buNone/>
            </a:pPr>
            <a:br>
              <a:rPr lang="en-US"/>
            </a:br>
            <a:endParaRPr lang="en-GB" dirty="0"/>
          </a:p>
        </p:txBody>
      </p:sp>
    </p:spTree>
    <p:extLst>
      <p:ext uri="{BB962C8B-B14F-4D97-AF65-F5344CB8AC3E}">
        <p14:creationId xmlns:p14="http://schemas.microsoft.com/office/powerpoint/2010/main" val="30073868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C22D1-2463-4908-8BC8-EC4E985AD3D3}"/>
              </a:ext>
            </a:extLst>
          </p:cNvPr>
          <p:cNvSpPr txBox="1">
            <a:spLocks/>
          </p:cNvSpPr>
          <p:nvPr/>
        </p:nvSpPr>
        <p:spPr>
          <a:xfrm>
            <a:off x="1451579" y="804519"/>
            <a:ext cx="9603275" cy="1049235"/>
          </a:xfrm>
          <a:prstGeom prst="rect">
            <a:avLst/>
          </a:prstGeom>
        </p:spPr>
        <p:txBody>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References</a:t>
            </a:r>
          </a:p>
        </p:txBody>
      </p:sp>
      <p:sp>
        <p:nvSpPr>
          <p:cNvPr id="3" name="Content Placeholder 2">
            <a:extLst>
              <a:ext uri="{FF2B5EF4-FFF2-40B4-BE49-F238E27FC236}">
                <a16:creationId xmlns:a16="http://schemas.microsoft.com/office/drawing/2014/main" id="{9CD6B862-A660-4E5B-A063-7546E1A9CCAD}"/>
              </a:ext>
            </a:extLst>
          </p:cNvPr>
          <p:cNvSpPr txBox="1">
            <a:spLocks/>
          </p:cNvSpPr>
          <p:nvPr/>
        </p:nvSpPr>
        <p:spPr>
          <a:xfrm>
            <a:off x="1451579" y="2015732"/>
            <a:ext cx="9603275" cy="3450613"/>
          </a:xfrm>
          <a:prstGeom prst="rect">
            <a:avLst/>
          </a:prstGeom>
        </p:spPr>
        <p:txBody>
          <a:bodyPr>
            <a:normAutofit fontScale="85000" lnSpcReduction="20000"/>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dirty="0"/>
              <a:t>Education Business. (2020). </a:t>
            </a:r>
            <a:r>
              <a:rPr lang="en-GB" i="1" dirty="0"/>
              <a:t>School trips help schools succeed</a:t>
            </a:r>
            <a:r>
              <a:rPr lang="en-GB" dirty="0"/>
              <a:t>. [online] Available at: http://www.educationbusinessuk.net/features/school-trips-help-schools-succeed [Accessed 14 Jan. 2020].</a:t>
            </a:r>
          </a:p>
          <a:p>
            <a:r>
              <a:rPr lang="en-GB" dirty="0"/>
              <a:t>Euro-study-tours.co.uk. (2020). </a:t>
            </a:r>
            <a:r>
              <a:rPr lang="en-GB" i="1" dirty="0"/>
              <a:t>The Benefits of Going on a School Trip | European Study Tours</a:t>
            </a:r>
            <a:r>
              <a:rPr lang="en-GB" dirty="0"/>
              <a:t>. [online] Available at: https://www.euro-study-tours.co.uk/the-benefits-of-going-on-a-school-trip-1 [Accessed 14 Jan. 2020].</a:t>
            </a:r>
          </a:p>
          <a:p>
            <a:r>
              <a:rPr lang="en-GB" dirty="0"/>
              <a:t>GOV.UK. (2020). </a:t>
            </a:r>
            <a:r>
              <a:rPr lang="en-GB" i="1" dirty="0"/>
              <a:t>Health and safety on educational visits</a:t>
            </a:r>
            <a:r>
              <a:rPr lang="en-GB" dirty="0"/>
              <a:t>. [online] Available at: https://www.gov.uk/government/publications/health-and-safety-on-educational-visits/health-and-safety-on-educational-visits [Accessed 14 Jan. 2020].</a:t>
            </a:r>
          </a:p>
          <a:p>
            <a:r>
              <a:rPr lang="en-GB" dirty="0"/>
              <a:t>National Botanic Garden of Wales. (2020). </a:t>
            </a:r>
            <a:r>
              <a:rPr lang="en-GB" i="1" dirty="0"/>
              <a:t>Foundation Phase | National Botanic Garden of Wales</a:t>
            </a:r>
            <a:r>
              <a:rPr lang="en-GB" dirty="0"/>
              <a:t>. [online] Available at: https://botanicgarden.wales/learning/primary/foundation-phase/ [Accessed 14 Jan. 2020].</a:t>
            </a:r>
          </a:p>
          <a:p>
            <a:r>
              <a:rPr lang="en-GB" dirty="0"/>
              <a:t>National Botanic Garden of Wales. (2020). </a:t>
            </a:r>
            <a:r>
              <a:rPr lang="en-GB" i="1" dirty="0"/>
              <a:t>Primary schools | National Botanic Garden of Wales</a:t>
            </a:r>
            <a:r>
              <a:rPr lang="en-GB" dirty="0"/>
              <a:t>. [online] Available at: https://botanicgarden.wales/learning/primary/ [Accessed 14 Jan. 2020].</a:t>
            </a:r>
          </a:p>
          <a:p>
            <a:r>
              <a:rPr lang="en-GB" dirty="0"/>
              <a:t>Roberts, L. (2019) Lecture 7 [Lecture] University of Wales Trinity St David. </a:t>
            </a:r>
            <a:r>
              <a:rPr lang="en-GB" dirty="0" err="1"/>
              <a:t>Camarthen</a:t>
            </a:r>
            <a:r>
              <a:rPr lang="en-GB" dirty="0"/>
              <a:t> Campus. 14</a:t>
            </a:r>
            <a:r>
              <a:rPr lang="en-GB" baseline="30000" dirty="0"/>
              <a:t>th</a:t>
            </a:r>
            <a:r>
              <a:rPr lang="en-GB" dirty="0"/>
              <a:t> January 2020. </a:t>
            </a:r>
          </a:p>
          <a:p>
            <a:r>
              <a:rPr lang="en-GB" dirty="0"/>
              <a:t>Stephen </a:t>
            </a:r>
            <a:r>
              <a:rPr lang="en-GB" dirty="0" err="1"/>
              <a:t>Perse</a:t>
            </a:r>
            <a:r>
              <a:rPr lang="en-GB" dirty="0"/>
              <a:t> Foundation. (2020). </a:t>
            </a:r>
            <a:r>
              <a:rPr lang="en-GB" i="1" dirty="0"/>
              <a:t>Field trips: learning outside the classroom</a:t>
            </a:r>
            <a:r>
              <a:rPr lang="en-GB" dirty="0"/>
              <a:t>. [online] Available at: https://www.stephenperse.com/blog/?pid=5&amp;nid=45&amp;storyid=4734 [Accessed 14 Jan. 2020].</a:t>
            </a:r>
          </a:p>
          <a:p>
            <a:pPr marL="0" indent="0">
              <a:buFont typeface="Wingdings 3" charset="2"/>
              <a:buNone/>
            </a:pPr>
            <a:endParaRPr lang="en-GB" dirty="0"/>
          </a:p>
        </p:txBody>
      </p:sp>
    </p:spTree>
    <p:extLst>
      <p:ext uri="{BB962C8B-B14F-4D97-AF65-F5344CB8AC3E}">
        <p14:creationId xmlns:p14="http://schemas.microsoft.com/office/powerpoint/2010/main" val="41827116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ABEEE47-DD86-4D45-84D6-CD94A1351C1F}"/>
              </a:ext>
            </a:extLst>
          </p:cNvPr>
          <p:cNvSpPr/>
          <p:nvPr/>
        </p:nvSpPr>
        <p:spPr>
          <a:xfrm>
            <a:off x="1637038" y="135632"/>
            <a:ext cx="9341817" cy="7440498"/>
          </a:xfrm>
          <a:prstGeom prst="rect">
            <a:avLst/>
          </a:prstGeom>
        </p:spPr>
        <p:txBody>
          <a:bodyPr wrap="square">
            <a:spAutoFit/>
          </a:bodyPr>
          <a:lstStyle/>
          <a:p>
            <a:pPr algn="ctr"/>
            <a:r>
              <a:rPr lang="en-US" sz="5000" b="1" u="sng" dirty="0">
                <a:solidFill>
                  <a:srgbClr val="262626"/>
                </a:solidFill>
                <a:latin typeface="Arial" panose="020B0604020202020204" pitchFamily="34" charset="0"/>
              </a:rPr>
              <a:t>Demonstrate how outdoor contexts can support learning. Forest Schools</a:t>
            </a:r>
            <a:endParaRPr lang="en-US" sz="5000" b="0" dirty="0">
              <a:effectLst/>
            </a:endParaRPr>
          </a:p>
          <a:p>
            <a:pPr algn="ctr">
              <a:spcBef>
                <a:spcPts val="500"/>
              </a:spcBef>
              <a:spcAft>
                <a:spcPts val="600"/>
              </a:spcAft>
            </a:pPr>
            <a:br>
              <a:rPr lang="en-US" sz="5000" b="0" dirty="0">
                <a:effectLst/>
              </a:rPr>
            </a:br>
            <a:r>
              <a:rPr lang="en-US" sz="5000" b="0" i="0" u="none" strike="noStrike" dirty="0">
                <a:solidFill>
                  <a:srgbClr val="000000"/>
                </a:solidFill>
                <a:effectLst/>
                <a:latin typeface="Arial" panose="020B0604020202020204" pitchFamily="34" charset="0"/>
              </a:rPr>
              <a:t>Module Code - ECES4002</a:t>
            </a:r>
            <a:endParaRPr lang="en-US" sz="5000" b="0" dirty="0">
              <a:effectLst/>
            </a:endParaRPr>
          </a:p>
          <a:p>
            <a:pPr algn="ctr">
              <a:spcBef>
                <a:spcPts val="500"/>
              </a:spcBef>
              <a:spcAft>
                <a:spcPts val="600"/>
              </a:spcAft>
            </a:pPr>
            <a:r>
              <a:rPr lang="en-US" sz="5000" b="0" i="0" u="none" strike="noStrike" dirty="0">
                <a:solidFill>
                  <a:srgbClr val="000000"/>
                </a:solidFill>
                <a:effectLst/>
                <a:latin typeface="Arial" panose="020B0604020202020204" pitchFamily="34" charset="0"/>
              </a:rPr>
              <a:t>Student Number – 1901897</a:t>
            </a:r>
            <a:endParaRPr lang="en-US" sz="5000" b="0" dirty="0">
              <a:effectLst/>
            </a:endParaRPr>
          </a:p>
          <a:p>
            <a:pPr algn="ctr">
              <a:spcBef>
                <a:spcPts val="500"/>
              </a:spcBef>
              <a:spcAft>
                <a:spcPts val="600"/>
              </a:spcAft>
            </a:pPr>
            <a:r>
              <a:rPr lang="en-US" sz="5000" b="0" i="0" u="none" strike="noStrike" dirty="0">
                <a:solidFill>
                  <a:srgbClr val="000000"/>
                </a:solidFill>
                <a:effectLst/>
                <a:latin typeface="Arial" panose="020B0604020202020204" pitchFamily="34" charset="0"/>
              </a:rPr>
              <a:t>Isabel Thomas</a:t>
            </a:r>
            <a:endParaRPr lang="en-US" sz="5000" b="0" dirty="0">
              <a:effectLst/>
            </a:endParaRPr>
          </a:p>
          <a:p>
            <a:br>
              <a:rPr lang="en-US" sz="5000" b="0" dirty="0">
                <a:effectLst/>
              </a:rPr>
            </a:br>
            <a:endParaRPr lang="en-GB" sz="5000" dirty="0"/>
          </a:p>
        </p:txBody>
      </p:sp>
    </p:spTree>
    <p:extLst>
      <p:ext uri="{BB962C8B-B14F-4D97-AF65-F5344CB8AC3E}">
        <p14:creationId xmlns:p14="http://schemas.microsoft.com/office/powerpoint/2010/main" val="101735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87A74A3-9E51-47EB-9DD3-CF76F115BC0B}"/>
              </a:ext>
            </a:extLst>
          </p:cNvPr>
          <p:cNvSpPr/>
          <p:nvPr/>
        </p:nvSpPr>
        <p:spPr>
          <a:xfrm>
            <a:off x="607580" y="105013"/>
            <a:ext cx="9795989" cy="6647974"/>
          </a:xfrm>
          <a:prstGeom prst="rect">
            <a:avLst/>
          </a:prstGeom>
        </p:spPr>
        <p:txBody>
          <a:bodyPr wrap="square">
            <a:spAutoFit/>
          </a:bodyPr>
          <a:lstStyle/>
          <a:p>
            <a:r>
              <a:rPr lang="en-US" sz="4000" b="1" i="0" u="sng" dirty="0">
                <a:solidFill>
                  <a:srgbClr val="262626"/>
                </a:solidFill>
                <a:effectLst/>
                <a:latin typeface="Arial" panose="020B0604020202020204" pitchFamily="34" charset="0"/>
              </a:rPr>
              <a:t>Introduction</a:t>
            </a:r>
            <a:endParaRPr lang="en-US" sz="4000" b="0" dirty="0">
              <a:effectLst/>
            </a:endParaRPr>
          </a:p>
          <a:p>
            <a:pPr>
              <a:spcBef>
                <a:spcPts val="600"/>
              </a:spcBef>
              <a:spcAft>
                <a:spcPts val="600"/>
              </a:spcAft>
            </a:pPr>
            <a:br>
              <a:rPr lang="en-US" sz="4000" b="0" dirty="0">
                <a:effectLst/>
              </a:rPr>
            </a:br>
            <a:r>
              <a:rPr lang="en-US" sz="4000" dirty="0">
                <a:solidFill>
                  <a:srgbClr val="83992A"/>
                </a:solidFill>
                <a:latin typeface="Arial" panose="020B0604020202020204" pitchFamily="34" charset="0"/>
              </a:rPr>
              <a:t>•</a:t>
            </a:r>
            <a:r>
              <a:rPr lang="en-US" sz="4000" dirty="0">
                <a:solidFill>
                  <a:srgbClr val="262626"/>
                </a:solidFill>
                <a:latin typeface="Arial" panose="020B0604020202020204" pitchFamily="34" charset="0"/>
              </a:rPr>
              <a:t>In this presentation I will be talking about how the outdoors supports learning in a forest school area.</a:t>
            </a:r>
            <a:endParaRPr lang="en-US" sz="4000" b="0" dirty="0">
              <a:effectLst/>
            </a:endParaRPr>
          </a:p>
          <a:p>
            <a:pPr>
              <a:spcBef>
                <a:spcPts val="600"/>
              </a:spcBef>
              <a:spcAft>
                <a:spcPts val="600"/>
              </a:spcAft>
            </a:pPr>
            <a:r>
              <a:rPr lang="en-US" sz="4000" dirty="0">
                <a:solidFill>
                  <a:srgbClr val="83992A"/>
                </a:solidFill>
                <a:latin typeface="Arial" panose="020B0604020202020204" pitchFamily="34" charset="0"/>
              </a:rPr>
              <a:t>•</a:t>
            </a:r>
            <a:r>
              <a:rPr lang="en-US" sz="4000" dirty="0">
                <a:solidFill>
                  <a:srgbClr val="262626"/>
                </a:solidFill>
                <a:latin typeface="Arial" panose="020B0604020202020204" pitchFamily="34" charset="0"/>
              </a:rPr>
              <a:t>How important it is and how it develops their skills</a:t>
            </a:r>
            <a:endParaRPr lang="en-US" sz="4000" b="0" dirty="0">
              <a:effectLst/>
            </a:endParaRPr>
          </a:p>
          <a:p>
            <a:pPr>
              <a:spcBef>
                <a:spcPts val="600"/>
              </a:spcBef>
              <a:spcAft>
                <a:spcPts val="600"/>
              </a:spcAft>
            </a:pPr>
            <a:r>
              <a:rPr lang="en-US" sz="4000" dirty="0">
                <a:solidFill>
                  <a:srgbClr val="83992A"/>
                </a:solidFill>
                <a:latin typeface="Arial" panose="020B0604020202020204" pitchFamily="34" charset="0"/>
              </a:rPr>
              <a:t>•</a:t>
            </a:r>
            <a:r>
              <a:rPr lang="en-US" sz="4000" dirty="0">
                <a:solidFill>
                  <a:srgbClr val="262626"/>
                </a:solidFill>
                <a:latin typeface="Arial" panose="020B0604020202020204" pitchFamily="34" charset="0"/>
              </a:rPr>
              <a:t>How theorists are included in the outdoor learning.</a:t>
            </a:r>
            <a:endParaRPr lang="en-US" sz="4000" b="0" dirty="0">
              <a:effectLst/>
            </a:endParaRPr>
          </a:p>
          <a:p>
            <a:br>
              <a:rPr lang="en-US" b="0" dirty="0">
                <a:effectLst/>
              </a:rPr>
            </a:br>
            <a:endParaRPr lang="en-GB" dirty="0"/>
          </a:p>
        </p:txBody>
      </p:sp>
    </p:spTree>
    <p:extLst>
      <p:ext uri="{BB962C8B-B14F-4D97-AF65-F5344CB8AC3E}">
        <p14:creationId xmlns:p14="http://schemas.microsoft.com/office/powerpoint/2010/main" val="34540561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5CBE8DC-18E9-41C4-BE20-C0AB5B18FAA6}"/>
              </a:ext>
            </a:extLst>
          </p:cNvPr>
          <p:cNvSpPr/>
          <p:nvPr/>
        </p:nvSpPr>
        <p:spPr>
          <a:xfrm>
            <a:off x="0" y="0"/>
            <a:ext cx="7573574" cy="1261884"/>
          </a:xfrm>
          <a:prstGeom prst="rect">
            <a:avLst/>
          </a:prstGeom>
        </p:spPr>
        <p:txBody>
          <a:bodyPr wrap="square">
            <a:spAutoFit/>
          </a:bodyPr>
          <a:lstStyle/>
          <a:p>
            <a:r>
              <a:rPr lang="en-GB" sz="4000" b="1" u="sng" dirty="0">
                <a:solidFill>
                  <a:srgbClr val="262626"/>
                </a:solidFill>
                <a:latin typeface="Arial" panose="020B0604020202020204" pitchFamily="34" charset="0"/>
              </a:rPr>
              <a:t>Importance of the Outdoors</a:t>
            </a:r>
            <a:endParaRPr lang="en-GB" sz="4000" b="0" dirty="0">
              <a:effectLst/>
            </a:endParaRPr>
          </a:p>
          <a:p>
            <a:br>
              <a:rPr lang="en-GB" dirty="0"/>
            </a:br>
            <a:endParaRPr lang="en-GB" dirty="0"/>
          </a:p>
        </p:txBody>
      </p:sp>
      <p:sp>
        <p:nvSpPr>
          <p:cNvPr id="4" name="Rectangle 3">
            <a:extLst>
              <a:ext uri="{FF2B5EF4-FFF2-40B4-BE49-F238E27FC236}">
                <a16:creationId xmlns:a16="http://schemas.microsoft.com/office/drawing/2014/main" id="{7D5B7F1C-9BB2-410B-9BF0-B9E7357AE012}"/>
              </a:ext>
            </a:extLst>
          </p:cNvPr>
          <p:cNvSpPr/>
          <p:nvPr/>
        </p:nvSpPr>
        <p:spPr>
          <a:xfrm>
            <a:off x="102946" y="1023304"/>
            <a:ext cx="8512196" cy="3031599"/>
          </a:xfrm>
          <a:prstGeom prst="rect">
            <a:avLst/>
          </a:prstGeom>
        </p:spPr>
        <p:txBody>
          <a:bodyPr wrap="square">
            <a:spAutoFit/>
          </a:bodyPr>
          <a:lstStyle/>
          <a:p>
            <a:pPr>
              <a:spcBef>
                <a:spcPts val="600"/>
              </a:spcBef>
              <a:spcAft>
                <a:spcPts val="600"/>
              </a:spcAft>
            </a:pPr>
            <a:r>
              <a:rPr lang="en-US" sz="2000" dirty="0">
                <a:solidFill>
                  <a:srgbClr val="262626"/>
                </a:solidFill>
                <a:latin typeface="Arial" panose="020B0604020202020204" pitchFamily="34" charset="0"/>
              </a:rPr>
              <a:t>It is important because the children can learn about the different areas of nature such as the weather, sounds and feelings (sensory).</a:t>
            </a:r>
            <a:endParaRPr lang="en-US" sz="2000" b="0" dirty="0">
              <a:effectLst/>
            </a:endParaRPr>
          </a:p>
          <a:p>
            <a:pPr>
              <a:spcBef>
                <a:spcPts val="600"/>
              </a:spcBef>
              <a:spcAft>
                <a:spcPts val="600"/>
              </a:spcAft>
            </a:pPr>
            <a:br>
              <a:rPr lang="en-US" sz="2000" b="0" dirty="0">
                <a:effectLst/>
              </a:rPr>
            </a:br>
            <a:r>
              <a:rPr lang="en-US" sz="2000" dirty="0">
                <a:solidFill>
                  <a:srgbClr val="262626"/>
                </a:solidFill>
                <a:latin typeface="Arial" panose="020B0604020202020204" pitchFamily="34" charset="0"/>
              </a:rPr>
              <a:t>It is important for children's health mentally and physically. It makes them happy to be in the outdoors because it is fun and excitable for them and it helps them physically because it helps them keep fit and active from walking and running around the forest area.</a:t>
            </a:r>
            <a:endParaRPr lang="en-US" sz="2000" b="0" dirty="0">
              <a:effectLst/>
            </a:endParaRPr>
          </a:p>
          <a:p>
            <a:br>
              <a:rPr lang="en-US" dirty="0"/>
            </a:br>
            <a:endParaRPr lang="en-GB" dirty="0"/>
          </a:p>
        </p:txBody>
      </p:sp>
      <p:pic>
        <p:nvPicPr>
          <p:cNvPr id="6148" name="Picture 4">
            <a:extLst>
              <a:ext uri="{FF2B5EF4-FFF2-40B4-BE49-F238E27FC236}">
                <a16:creationId xmlns:a16="http://schemas.microsoft.com/office/drawing/2014/main" id="{A0AA741E-EBFF-4576-A90A-B07BC15BEE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15142" y="3650330"/>
            <a:ext cx="3338828" cy="3029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75063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D5B14F2-36F0-4DDE-BD93-67AC3573A8F1}"/>
              </a:ext>
            </a:extLst>
          </p:cNvPr>
          <p:cNvSpPr/>
          <p:nvPr/>
        </p:nvSpPr>
        <p:spPr>
          <a:xfrm>
            <a:off x="0" y="0"/>
            <a:ext cx="9458893" cy="1261884"/>
          </a:xfrm>
          <a:prstGeom prst="rect">
            <a:avLst/>
          </a:prstGeom>
        </p:spPr>
        <p:txBody>
          <a:bodyPr wrap="square">
            <a:spAutoFit/>
          </a:bodyPr>
          <a:lstStyle/>
          <a:p>
            <a:r>
              <a:rPr lang="en-GB" sz="4000" b="1" u="sng" dirty="0">
                <a:solidFill>
                  <a:srgbClr val="262626"/>
                </a:solidFill>
                <a:latin typeface="Arial" panose="020B0604020202020204" pitchFamily="34" charset="0"/>
              </a:rPr>
              <a:t>Developing Skills and Knowledge</a:t>
            </a:r>
            <a:endParaRPr lang="en-GB" sz="4000" b="0" dirty="0">
              <a:effectLst/>
            </a:endParaRPr>
          </a:p>
          <a:p>
            <a:br>
              <a:rPr lang="en-GB" dirty="0"/>
            </a:br>
            <a:endParaRPr lang="en-GB" dirty="0"/>
          </a:p>
        </p:txBody>
      </p:sp>
      <p:sp>
        <p:nvSpPr>
          <p:cNvPr id="3" name="Rectangle 2">
            <a:extLst>
              <a:ext uri="{FF2B5EF4-FFF2-40B4-BE49-F238E27FC236}">
                <a16:creationId xmlns:a16="http://schemas.microsoft.com/office/drawing/2014/main" id="{1E86C5EC-AEB9-4E86-A08B-6B36A806C0C1}"/>
              </a:ext>
            </a:extLst>
          </p:cNvPr>
          <p:cNvSpPr/>
          <p:nvPr/>
        </p:nvSpPr>
        <p:spPr>
          <a:xfrm>
            <a:off x="2157822" y="1538032"/>
            <a:ext cx="7876355" cy="3339376"/>
          </a:xfrm>
          <a:prstGeom prst="rect">
            <a:avLst/>
          </a:prstGeom>
        </p:spPr>
        <p:txBody>
          <a:bodyPr wrap="square">
            <a:spAutoFit/>
          </a:bodyPr>
          <a:lstStyle/>
          <a:p>
            <a:pPr>
              <a:spcBef>
                <a:spcPts val="600"/>
              </a:spcBef>
              <a:spcAft>
                <a:spcPts val="600"/>
              </a:spcAft>
            </a:pPr>
            <a:r>
              <a:rPr lang="en-US" sz="2000" dirty="0">
                <a:solidFill>
                  <a:srgbClr val="262626"/>
                </a:solidFill>
                <a:latin typeface="Arial" panose="020B0604020202020204" pitchFamily="34" charset="0"/>
              </a:rPr>
              <a:t>Forest Schools can help develop a child’s physical skills because they will be jumping across stones, playing hide and seek and climbing over or onto trees, this helps with their gross motor skills. </a:t>
            </a:r>
            <a:endParaRPr lang="en-US" sz="2000" b="0" dirty="0">
              <a:effectLst/>
            </a:endParaRPr>
          </a:p>
          <a:p>
            <a:pPr>
              <a:spcBef>
                <a:spcPts val="600"/>
              </a:spcBef>
              <a:spcAft>
                <a:spcPts val="600"/>
              </a:spcAft>
            </a:pPr>
            <a:br>
              <a:rPr lang="en-US" sz="2000" b="0" dirty="0">
                <a:effectLst/>
              </a:rPr>
            </a:br>
            <a:r>
              <a:rPr lang="en-US" sz="2000" dirty="0">
                <a:solidFill>
                  <a:srgbClr val="262626"/>
                </a:solidFill>
                <a:latin typeface="Arial" panose="020B0604020202020204" pitchFamily="34" charset="0"/>
              </a:rPr>
              <a:t>It can help develop communication skills because the children will be in a group in Forest School and they will be given a task to do, they can then help each other with what they need by using verbal communication.</a:t>
            </a:r>
            <a:endParaRPr lang="en-US" sz="2000" b="0" dirty="0">
              <a:effectLst/>
            </a:endParaRPr>
          </a:p>
          <a:p>
            <a:br>
              <a:rPr lang="en-US" b="0" dirty="0">
                <a:effectLst/>
              </a:rPr>
            </a:br>
            <a:endParaRPr lang="en-GB" dirty="0"/>
          </a:p>
        </p:txBody>
      </p:sp>
    </p:spTree>
    <p:extLst>
      <p:ext uri="{BB962C8B-B14F-4D97-AF65-F5344CB8AC3E}">
        <p14:creationId xmlns:p14="http://schemas.microsoft.com/office/powerpoint/2010/main" val="23661528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BD2FF27-7495-4C07-A8EA-E8ACC6BFDE9B}"/>
              </a:ext>
            </a:extLst>
          </p:cNvPr>
          <p:cNvSpPr/>
          <p:nvPr/>
        </p:nvSpPr>
        <p:spPr>
          <a:xfrm>
            <a:off x="0" y="0"/>
            <a:ext cx="8651475" cy="1261884"/>
          </a:xfrm>
          <a:prstGeom prst="rect">
            <a:avLst/>
          </a:prstGeom>
        </p:spPr>
        <p:txBody>
          <a:bodyPr wrap="square">
            <a:spAutoFit/>
          </a:bodyPr>
          <a:lstStyle/>
          <a:p>
            <a:r>
              <a:rPr lang="en-GB" sz="4000" b="1" u="sng" dirty="0">
                <a:solidFill>
                  <a:srgbClr val="000000"/>
                </a:solidFill>
                <a:latin typeface="Arial" panose="020B0604020202020204" pitchFamily="34" charset="0"/>
              </a:rPr>
              <a:t>Developing Skills and Knowledge</a:t>
            </a:r>
            <a:endParaRPr lang="en-GB" sz="4000" b="0" dirty="0">
              <a:effectLst/>
            </a:endParaRPr>
          </a:p>
          <a:p>
            <a:br>
              <a:rPr lang="en-GB" b="0" dirty="0">
                <a:effectLst/>
              </a:rPr>
            </a:br>
            <a:endParaRPr lang="en-GB" dirty="0"/>
          </a:p>
        </p:txBody>
      </p:sp>
      <p:sp>
        <p:nvSpPr>
          <p:cNvPr id="3" name="Rectangle 2">
            <a:extLst>
              <a:ext uri="{FF2B5EF4-FFF2-40B4-BE49-F238E27FC236}">
                <a16:creationId xmlns:a16="http://schemas.microsoft.com/office/drawing/2014/main" id="{74467AD4-AFC3-45B9-880A-7D1A74C71FB8}"/>
              </a:ext>
            </a:extLst>
          </p:cNvPr>
          <p:cNvSpPr/>
          <p:nvPr/>
        </p:nvSpPr>
        <p:spPr>
          <a:xfrm>
            <a:off x="1694567" y="1261884"/>
            <a:ext cx="8802866" cy="2785378"/>
          </a:xfrm>
          <a:prstGeom prst="rect">
            <a:avLst/>
          </a:prstGeom>
        </p:spPr>
        <p:txBody>
          <a:bodyPr wrap="square">
            <a:spAutoFit/>
          </a:bodyPr>
          <a:lstStyle/>
          <a:p>
            <a:pPr>
              <a:spcBef>
                <a:spcPts val="600"/>
              </a:spcBef>
              <a:spcAft>
                <a:spcPts val="600"/>
              </a:spcAft>
            </a:pPr>
            <a:r>
              <a:rPr lang="en-US" sz="2000" dirty="0">
                <a:solidFill>
                  <a:srgbClr val="262626"/>
                </a:solidFill>
                <a:latin typeface="Arial" panose="020B0604020202020204" pitchFamily="34" charset="0"/>
              </a:rPr>
              <a:t>It can develop their knowledge by problem solving and concentration because they can use the outdoor material to make something out of the items they collected.</a:t>
            </a:r>
            <a:endParaRPr lang="en-US" sz="2000" b="0" dirty="0">
              <a:effectLst/>
            </a:endParaRPr>
          </a:p>
          <a:p>
            <a:pPr>
              <a:spcBef>
                <a:spcPts val="600"/>
              </a:spcBef>
              <a:spcAft>
                <a:spcPts val="600"/>
              </a:spcAft>
            </a:pPr>
            <a:br>
              <a:rPr lang="en-US" sz="2000" b="0" dirty="0">
                <a:effectLst/>
              </a:rPr>
            </a:br>
            <a:r>
              <a:rPr lang="en-US" sz="2000" dirty="0">
                <a:solidFill>
                  <a:srgbClr val="262626"/>
                </a:solidFill>
                <a:latin typeface="Arial" panose="020B0604020202020204" pitchFamily="34" charset="0"/>
              </a:rPr>
              <a:t>It can also help with their knowledge because they will be learning things about the nature such as flowers, leaves, trees and building forest dens.</a:t>
            </a:r>
            <a:endParaRPr lang="en-US" sz="2000" b="0" dirty="0">
              <a:effectLst/>
            </a:endParaRPr>
          </a:p>
          <a:p>
            <a:br>
              <a:rPr lang="en-US" sz="2000" b="0" dirty="0">
                <a:effectLst/>
              </a:rPr>
            </a:br>
            <a:endParaRPr lang="en-GB" sz="2000" dirty="0"/>
          </a:p>
        </p:txBody>
      </p:sp>
    </p:spTree>
    <p:extLst>
      <p:ext uri="{BB962C8B-B14F-4D97-AF65-F5344CB8AC3E}">
        <p14:creationId xmlns:p14="http://schemas.microsoft.com/office/powerpoint/2010/main" val="35061843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0449CCB-959F-4F04-ADA3-D5D58079D49A}"/>
              </a:ext>
            </a:extLst>
          </p:cNvPr>
          <p:cNvSpPr/>
          <p:nvPr/>
        </p:nvSpPr>
        <p:spPr>
          <a:xfrm>
            <a:off x="0" y="0"/>
            <a:ext cx="6096000" cy="1261884"/>
          </a:xfrm>
          <a:prstGeom prst="rect">
            <a:avLst/>
          </a:prstGeom>
        </p:spPr>
        <p:txBody>
          <a:bodyPr>
            <a:spAutoFit/>
          </a:bodyPr>
          <a:lstStyle/>
          <a:p>
            <a:r>
              <a:rPr lang="en-GB" sz="4000" b="1" u="sng" dirty="0">
                <a:solidFill>
                  <a:srgbClr val="262626"/>
                </a:solidFill>
                <a:latin typeface="Arial" panose="020B0604020202020204" pitchFamily="34" charset="0"/>
              </a:rPr>
              <a:t>Planning and Assessing</a:t>
            </a:r>
            <a:endParaRPr lang="en-GB" sz="4000" b="0" dirty="0">
              <a:effectLst/>
            </a:endParaRPr>
          </a:p>
          <a:p>
            <a:br>
              <a:rPr lang="en-GB" dirty="0"/>
            </a:br>
            <a:endParaRPr lang="en-GB" dirty="0"/>
          </a:p>
        </p:txBody>
      </p:sp>
      <p:sp>
        <p:nvSpPr>
          <p:cNvPr id="3" name="Rectangle 2">
            <a:extLst>
              <a:ext uri="{FF2B5EF4-FFF2-40B4-BE49-F238E27FC236}">
                <a16:creationId xmlns:a16="http://schemas.microsoft.com/office/drawing/2014/main" id="{044F49B4-7DE2-44D5-9DE0-F4DEB1722E1C}"/>
              </a:ext>
            </a:extLst>
          </p:cNvPr>
          <p:cNvSpPr/>
          <p:nvPr/>
        </p:nvSpPr>
        <p:spPr>
          <a:xfrm>
            <a:off x="1733928" y="1261884"/>
            <a:ext cx="8724143" cy="3339376"/>
          </a:xfrm>
          <a:prstGeom prst="rect">
            <a:avLst/>
          </a:prstGeom>
        </p:spPr>
        <p:txBody>
          <a:bodyPr wrap="square">
            <a:spAutoFit/>
          </a:bodyPr>
          <a:lstStyle/>
          <a:p>
            <a:pPr>
              <a:spcBef>
                <a:spcPts val="600"/>
              </a:spcBef>
              <a:spcAft>
                <a:spcPts val="600"/>
              </a:spcAft>
            </a:pPr>
            <a:r>
              <a:rPr lang="en-US" sz="2000" dirty="0">
                <a:solidFill>
                  <a:srgbClr val="262626"/>
                </a:solidFill>
                <a:latin typeface="Arial" panose="020B0604020202020204" pitchFamily="34" charset="0"/>
              </a:rPr>
              <a:t>Learning in the outdoors can be planned and assessed by the forest school teacher by the teacher planning ahead of what the children will be doing and then assessing each child's development on the task that was given. For example children building shelters or creating art from what they find in the area.</a:t>
            </a:r>
            <a:endParaRPr lang="en-US" sz="2000" b="0" dirty="0">
              <a:effectLst/>
            </a:endParaRPr>
          </a:p>
          <a:p>
            <a:pPr>
              <a:spcBef>
                <a:spcPts val="600"/>
              </a:spcBef>
              <a:spcAft>
                <a:spcPts val="600"/>
              </a:spcAft>
            </a:pPr>
            <a:br>
              <a:rPr lang="en-US" sz="2000" b="0" dirty="0">
                <a:effectLst/>
              </a:rPr>
            </a:br>
            <a:r>
              <a:rPr lang="en-US" sz="2000" dirty="0">
                <a:solidFill>
                  <a:srgbClr val="262626"/>
                </a:solidFill>
                <a:latin typeface="Arial" panose="020B0604020202020204" pitchFamily="34" charset="0"/>
              </a:rPr>
              <a:t>The teacher will also assess the children the next time they go to the forest school and see if they have developed from last time.</a:t>
            </a:r>
            <a:endParaRPr lang="en-US" sz="2000" b="0" dirty="0">
              <a:effectLst/>
            </a:endParaRPr>
          </a:p>
          <a:p>
            <a:br>
              <a:rPr lang="en-US" b="0" dirty="0">
                <a:effectLst/>
              </a:rPr>
            </a:br>
            <a:endParaRPr lang="en-GB" dirty="0"/>
          </a:p>
        </p:txBody>
      </p:sp>
    </p:spTree>
    <p:extLst>
      <p:ext uri="{BB962C8B-B14F-4D97-AF65-F5344CB8AC3E}">
        <p14:creationId xmlns:p14="http://schemas.microsoft.com/office/powerpoint/2010/main" val="15979043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D02DF66-3C51-4EB7-92D6-8E540F7CC899}"/>
              </a:ext>
            </a:extLst>
          </p:cNvPr>
          <p:cNvSpPr/>
          <p:nvPr/>
        </p:nvSpPr>
        <p:spPr>
          <a:xfrm>
            <a:off x="0" y="0"/>
            <a:ext cx="6096000" cy="1261884"/>
          </a:xfrm>
          <a:prstGeom prst="rect">
            <a:avLst/>
          </a:prstGeom>
        </p:spPr>
        <p:txBody>
          <a:bodyPr>
            <a:spAutoFit/>
          </a:bodyPr>
          <a:lstStyle/>
          <a:p>
            <a:r>
              <a:rPr lang="en-GB" sz="4000" b="1" u="sng" dirty="0">
                <a:solidFill>
                  <a:srgbClr val="262626"/>
                </a:solidFill>
                <a:latin typeface="Arial" panose="020B0604020202020204" pitchFamily="34" charset="0"/>
              </a:rPr>
              <a:t>Planning and Assessing</a:t>
            </a:r>
            <a:endParaRPr lang="en-GB" sz="4000" b="0" dirty="0">
              <a:effectLst/>
            </a:endParaRPr>
          </a:p>
          <a:p>
            <a:br>
              <a:rPr lang="en-GB" dirty="0"/>
            </a:br>
            <a:endParaRPr lang="en-GB" dirty="0"/>
          </a:p>
        </p:txBody>
      </p:sp>
      <p:sp>
        <p:nvSpPr>
          <p:cNvPr id="3" name="Rectangle 2">
            <a:extLst>
              <a:ext uri="{FF2B5EF4-FFF2-40B4-BE49-F238E27FC236}">
                <a16:creationId xmlns:a16="http://schemas.microsoft.com/office/drawing/2014/main" id="{12947CC4-B791-4EE5-9D7F-262AF2C5C4C3}"/>
              </a:ext>
            </a:extLst>
          </p:cNvPr>
          <p:cNvSpPr/>
          <p:nvPr/>
        </p:nvSpPr>
        <p:spPr>
          <a:xfrm>
            <a:off x="1679428" y="1261884"/>
            <a:ext cx="8833144" cy="3031599"/>
          </a:xfrm>
          <a:prstGeom prst="rect">
            <a:avLst/>
          </a:prstGeom>
        </p:spPr>
        <p:txBody>
          <a:bodyPr wrap="square">
            <a:spAutoFit/>
          </a:bodyPr>
          <a:lstStyle/>
          <a:p>
            <a:pPr>
              <a:spcBef>
                <a:spcPts val="600"/>
              </a:spcBef>
              <a:spcAft>
                <a:spcPts val="600"/>
              </a:spcAft>
            </a:pPr>
            <a:r>
              <a:rPr lang="en-US" sz="2000" dirty="0">
                <a:solidFill>
                  <a:srgbClr val="262626"/>
                </a:solidFill>
                <a:latin typeface="Arial" panose="020B0604020202020204" pitchFamily="34" charset="0"/>
              </a:rPr>
              <a:t>The teacher will also carry out a risk assessment making sure that the area is safe for the children and what they are doing is safe, such as building, campfire cooking and fire building. </a:t>
            </a:r>
            <a:endParaRPr lang="en-US" sz="2000" b="0" dirty="0">
              <a:effectLst/>
            </a:endParaRPr>
          </a:p>
          <a:p>
            <a:pPr>
              <a:spcBef>
                <a:spcPts val="600"/>
              </a:spcBef>
              <a:spcAft>
                <a:spcPts val="600"/>
              </a:spcAft>
            </a:pPr>
            <a:br>
              <a:rPr lang="en-US" sz="2000" b="0" dirty="0">
                <a:effectLst/>
              </a:rPr>
            </a:br>
            <a:r>
              <a:rPr lang="en-US" sz="2000" dirty="0">
                <a:solidFill>
                  <a:srgbClr val="262626"/>
                </a:solidFill>
                <a:latin typeface="Arial" panose="020B0604020202020204" pitchFamily="34" charset="0"/>
              </a:rPr>
              <a:t>The teacher will also be assessing how the children moods are when they are in the forest school and how each activity affects the children's general mood. Happy, Sad, Annoyed, Frustrated.</a:t>
            </a:r>
            <a:endParaRPr lang="en-US" sz="2000" b="0" dirty="0">
              <a:effectLst/>
            </a:endParaRPr>
          </a:p>
          <a:p>
            <a:br>
              <a:rPr lang="en-US" b="0" dirty="0">
                <a:effectLst/>
              </a:rPr>
            </a:br>
            <a:endParaRPr lang="en-GB" dirty="0"/>
          </a:p>
        </p:txBody>
      </p:sp>
    </p:spTree>
    <p:extLst>
      <p:ext uri="{BB962C8B-B14F-4D97-AF65-F5344CB8AC3E}">
        <p14:creationId xmlns:p14="http://schemas.microsoft.com/office/powerpoint/2010/main" val="35915718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D94347-A80F-4F34-8877-4AE334BA13E7}"/>
              </a:ext>
            </a:extLst>
          </p:cNvPr>
          <p:cNvSpPr/>
          <p:nvPr/>
        </p:nvSpPr>
        <p:spPr>
          <a:xfrm>
            <a:off x="0" y="0"/>
            <a:ext cx="6096000" cy="1261884"/>
          </a:xfrm>
          <a:prstGeom prst="rect">
            <a:avLst/>
          </a:prstGeom>
        </p:spPr>
        <p:txBody>
          <a:bodyPr>
            <a:spAutoFit/>
          </a:bodyPr>
          <a:lstStyle/>
          <a:p>
            <a:r>
              <a:rPr lang="en-GB" sz="4000" b="1" u="sng" dirty="0">
                <a:solidFill>
                  <a:srgbClr val="000000"/>
                </a:solidFill>
                <a:latin typeface="Arial" panose="020B0604020202020204" pitchFamily="34" charset="0"/>
              </a:rPr>
              <a:t>Jean </a:t>
            </a:r>
            <a:r>
              <a:rPr lang="en-GB" sz="4000" b="1" u="sng" dirty="0">
                <a:solidFill>
                  <a:srgbClr val="262626"/>
                </a:solidFill>
                <a:latin typeface="Arial" panose="020B0604020202020204" pitchFamily="34" charset="0"/>
              </a:rPr>
              <a:t>Piaget– 1896-1980</a:t>
            </a:r>
            <a:endParaRPr lang="en-GB" sz="4000" b="1" dirty="0">
              <a:effectLst/>
            </a:endParaRPr>
          </a:p>
          <a:p>
            <a:br>
              <a:rPr lang="en-GB" dirty="0"/>
            </a:br>
            <a:endParaRPr lang="en-GB" dirty="0"/>
          </a:p>
        </p:txBody>
      </p:sp>
      <p:sp>
        <p:nvSpPr>
          <p:cNvPr id="3" name="Rectangle 2">
            <a:extLst>
              <a:ext uri="{FF2B5EF4-FFF2-40B4-BE49-F238E27FC236}">
                <a16:creationId xmlns:a16="http://schemas.microsoft.com/office/drawing/2014/main" id="{D7F00CCE-6CDA-49DF-A21F-63B89518B19E}"/>
              </a:ext>
            </a:extLst>
          </p:cNvPr>
          <p:cNvSpPr/>
          <p:nvPr/>
        </p:nvSpPr>
        <p:spPr>
          <a:xfrm>
            <a:off x="1900458" y="1261884"/>
            <a:ext cx="8391083" cy="4108817"/>
          </a:xfrm>
          <a:prstGeom prst="rect">
            <a:avLst/>
          </a:prstGeom>
        </p:spPr>
        <p:txBody>
          <a:bodyPr wrap="square">
            <a:spAutoFit/>
          </a:bodyPr>
          <a:lstStyle/>
          <a:p>
            <a:pPr>
              <a:spcBef>
                <a:spcPts val="600"/>
              </a:spcBef>
              <a:spcAft>
                <a:spcPts val="600"/>
              </a:spcAft>
            </a:pPr>
            <a:r>
              <a:rPr lang="en-US" sz="2000" dirty="0">
                <a:solidFill>
                  <a:srgbClr val="262626"/>
                </a:solidFill>
                <a:latin typeface="Arial" panose="020B0604020202020204" pitchFamily="34" charset="0"/>
              </a:rPr>
              <a:t>Piaget believed that children think very differently to adults, he gave us the idea of cognitive development where the children's thoughts change as they learn more. And how they can learn from the environment and bring it into their lives.</a:t>
            </a:r>
            <a:endParaRPr lang="en-US" sz="2000" b="0" dirty="0">
              <a:effectLst/>
            </a:endParaRPr>
          </a:p>
          <a:p>
            <a:pPr>
              <a:spcBef>
                <a:spcPts val="600"/>
              </a:spcBef>
              <a:spcAft>
                <a:spcPts val="600"/>
              </a:spcAft>
            </a:pPr>
            <a:br>
              <a:rPr lang="en-US" sz="2000" b="0" dirty="0">
                <a:effectLst/>
              </a:rPr>
            </a:br>
            <a:r>
              <a:rPr lang="en-US" sz="2000" dirty="0">
                <a:solidFill>
                  <a:srgbClr val="262626"/>
                </a:solidFill>
                <a:latin typeface="Arial" panose="020B0604020202020204" pitchFamily="34" charset="0"/>
              </a:rPr>
              <a:t>He believes that the outdoors is important to provide skills to develop in children, skills such as Physically, Socially and Intellectually. </a:t>
            </a:r>
            <a:endParaRPr lang="en-US" sz="2000" b="0" dirty="0">
              <a:effectLst/>
            </a:endParaRPr>
          </a:p>
          <a:p>
            <a:pPr>
              <a:spcBef>
                <a:spcPts val="600"/>
              </a:spcBef>
              <a:spcAft>
                <a:spcPts val="600"/>
              </a:spcAft>
            </a:pPr>
            <a:br>
              <a:rPr lang="en-US" sz="2000" b="0" dirty="0">
                <a:effectLst/>
              </a:rPr>
            </a:br>
            <a:r>
              <a:rPr lang="en-US" sz="2000" dirty="0">
                <a:solidFill>
                  <a:srgbClr val="262626"/>
                </a:solidFill>
                <a:latin typeface="Arial" panose="020B0604020202020204" pitchFamily="34" charset="0"/>
              </a:rPr>
              <a:t>A preoperational of a child's thinking is, if they stand on a stick and snap it or if they drop a stone they think it hurts the item, this is Animism. </a:t>
            </a:r>
            <a:endParaRPr lang="en-US" sz="2000" b="0" dirty="0">
              <a:effectLst/>
            </a:endParaRPr>
          </a:p>
          <a:p>
            <a:br>
              <a:rPr lang="en-US" b="0" dirty="0">
                <a:effectLst/>
              </a:rPr>
            </a:br>
            <a:endParaRPr lang="en-GB" dirty="0"/>
          </a:p>
        </p:txBody>
      </p:sp>
      <p:pic>
        <p:nvPicPr>
          <p:cNvPr id="7170" name="Picture 2">
            <a:extLst>
              <a:ext uri="{FF2B5EF4-FFF2-40B4-BE49-F238E27FC236}">
                <a16:creationId xmlns:a16="http://schemas.microsoft.com/office/drawing/2014/main" id="{02E5A65D-22DB-4C89-9B84-13DD6309DA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84750" y="4766821"/>
            <a:ext cx="2857500" cy="1914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38108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C91B730-D498-434A-8F35-0CA6B287F9CF}"/>
              </a:ext>
            </a:extLst>
          </p:cNvPr>
          <p:cNvSpPr/>
          <p:nvPr/>
        </p:nvSpPr>
        <p:spPr>
          <a:xfrm>
            <a:off x="0" y="0"/>
            <a:ext cx="7222347" cy="1261884"/>
          </a:xfrm>
          <a:prstGeom prst="rect">
            <a:avLst/>
          </a:prstGeom>
        </p:spPr>
        <p:txBody>
          <a:bodyPr wrap="square">
            <a:spAutoFit/>
          </a:bodyPr>
          <a:lstStyle/>
          <a:p>
            <a:r>
              <a:rPr lang="en-GB" sz="4000" b="1" u="sng" dirty="0">
                <a:solidFill>
                  <a:srgbClr val="262626"/>
                </a:solidFill>
                <a:latin typeface="Arial" panose="020B0604020202020204" pitchFamily="34" charset="0"/>
              </a:rPr>
              <a:t>Implicants for the Future</a:t>
            </a:r>
            <a:endParaRPr lang="en-GB" sz="4000" b="0" dirty="0">
              <a:effectLst/>
            </a:endParaRPr>
          </a:p>
          <a:p>
            <a:br>
              <a:rPr lang="en-GB" dirty="0"/>
            </a:br>
            <a:endParaRPr lang="en-GB" dirty="0"/>
          </a:p>
        </p:txBody>
      </p:sp>
      <p:sp>
        <p:nvSpPr>
          <p:cNvPr id="3" name="Rectangle 2">
            <a:extLst>
              <a:ext uri="{FF2B5EF4-FFF2-40B4-BE49-F238E27FC236}">
                <a16:creationId xmlns:a16="http://schemas.microsoft.com/office/drawing/2014/main" id="{4BDDF495-E9C9-419C-8AD8-972BB405346A}"/>
              </a:ext>
            </a:extLst>
          </p:cNvPr>
          <p:cNvSpPr/>
          <p:nvPr/>
        </p:nvSpPr>
        <p:spPr>
          <a:xfrm>
            <a:off x="1606760" y="1383145"/>
            <a:ext cx="8978479" cy="3493264"/>
          </a:xfrm>
          <a:prstGeom prst="rect">
            <a:avLst/>
          </a:prstGeom>
        </p:spPr>
        <p:txBody>
          <a:bodyPr wrap="square">
            <a:spAutoFit/>
          </a:bodyPr>
          <a:lstStyle/>
          <a:p>
            <a:pPr>
              <a:spcBef>
                <a:spcPts val="600"/>
              </a:spcBef>
              <a:spcAft>
                <a:spcPts val="600"/>
              </a:spcAft>
            </a:pPr>
            <a:r>
              <a:rPr lang="en-US" sz="2000" dirty="0">
                <a:solidFill>
                  <a:srgbClr val="262626"/>
                </a:solidFill>
                <a:latin typeface="Arial" panose="020B0604020202020204" pitchFamily="34" charset="0"/>
              </a:rPr>
              <a:t>Forest schools can improve on children in the future because they can have better self esteem because they’re learning in the nature and by themselves.</a:t>
            </a:r>
            <a:endParaRPr lang="en-US" sz="2000" b="0" dirty="0">
              <a:effectLst/>
            </a:endParaRPr>
          </a:p>
          <a:p>
            <a:pPr>
              <a:spcBef>
                <a:spcPts val="600"/>
              </a:spcBef>
              <a:spcAft>
                <a:spcPts val="600"/>
              </a:spcAft>
            </a:pPr>
            <a:br>
              <a:rPr lang="en-US" sz="2000" b="0" dirty="0">
                <a:effectLst/>
              </a:rPr>
            </a:br>
            <a:r>
              <a:rPr lang="en-US" sz="2000" dirty="0">
                <a:solidFill>
                  <a:srgbClr val="262626"/>
                </a:solidFill>
                <a:latin typeface="Arial" panose="020B0604020202020204" pitchFamily="34" charset="0"/>
              </a:rPr>
              <a:t>It also helps them by having their own independency because they don’t have a teacher there telling what to do.</a:t>
            </a:r>
            <a:endParaRPr lang="en-US" sz="2000" b="0" dirty="0">
              <a:effectLst/>
            </a:endParaRPr>
          </a:p>
          <a:p>
            <a:pPr>
              <a:spcBef>
                <a:spcPts val="600"/>
              </a:spcBef>
              <a:spcAft>
                <a:spcPts val="600"/>
              </a:spcAft>
            </a:pPr>
            <a:br>
              <a:rPr lang="en-US" sz="2000" b="0" dirty="0">
                <a:effectLst/>
              </a:rPr>
            </a:br>
            <a:r>
              <a:rPr lang="en-US" sz="2000" dirty="0">
                <a:solidFill>
                  <a:srgbClr val="262626"/>
                </a:solidFill>
                <a:latin typeface="Arial" panose="020B0604020202020204" pitchFamily="34" charset="0"/>
              </a:rPr>
              <a:t>It can get them to play in the outdoors more than the indoors, instead of playing with technology. </a:t>
            </a:r>
            <a:endParaRPr lang="en-US" sz="2000" b="0" dirty="0">
              <a:effectLst/>
            </a:endParaRPr>
          </a:p>
          <a:p>
            <a:br>
              <a:rPr lang="en-US" b="0" dirty="0">
                <a:effectLst/>
              </a:rPr>
            </a:br>
            <a:endParaRPr lang="en-GB" dirty="0"/>
          </a:p>
        </p:txBody>
      </p:sp>
    </p:spTree>
    <p:extLst>
      <p:ext uri="{BB962C8B-B14F-4D97-AF65-F5344CB8AC3E}">
        <p14:creationId xmlns:p14="http://schemas.microsoft.com/office/powerpoint/2010/main" val="29143662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609BFF3-4710-4408-9194-833155009488}"/>
              </a:ext>
            </a:extLst>
          </p:cNvPr>
          <p:cNvSpPr/>
          <p:nvPr/>
        </p:nvSpPr>
        <p:spPr>
          <a:xfrm>
            <a:off x="74686" y="0"/>
            <a:ext cx="6096000" cy="1261884"/>
          </a:xfrm>
          <a:prstGeom prst="rect">
            <a:avLst/>
          </a:prstGeom>
        </p:spPr>
        <p:txBody>
          <a:bodyPr>
            <a:spAutoFit/>
          </a:bodyPr>
          <a:lstStyle/>
          <a:p>
            <a:r>
              <a:rPr lang="en-GB" sz="4000" b="1" u="sng" dirty="0">
                <a:solidFill>
                  <a:srgbClr val="262626"/>
                </a:solidFill>
                <a:latin typeface="Arial" panose="020B0604020202020204" pitchFamily="34" charset="0"/>
              </a:rPr>
              <a:t>Conclusion</a:t>
            </a:r>
            <a:endParaRPr lang="en-GB" sz="4000" b="0" dirty="0">
              <a:effectLst/>
            </a:endParaRPr>
          </a:p>
          <a:p>
            <a:br>
              <a:rPr lang="en-GB" dirty="0"/>
            </a:br>
            <a:endParaRPr lang="en-GB" dirty="0"/>
          </a:p>
        </p:txBody>
      </p:sp>
      <p:sp>
        <p:nvSpPr>
          <p:cNvPr id="3" name="Rectangle 2">
            <a:extLst>
              <a:ext uri="{FF2B5EF4-FFF2-40B4-BE49-F238E27FC236}">
                <a16:creationId xmlns:a16="http://schemas.microsoft.com/office/drawing/2014/main" id="{669FEF83-FBE4-4D7C-9737-6927527B85F6}"/>
              </a:ext>
            </a:extLst>
          </p:cNvPr>
          <p:cNvSpPr/>
          <p:nvPr/>
        </p:nvSpPr>
        <p:spPr>
          <a:xfrm>
            <a:off x="1782373" y="951399"/>
            <a:ext cx="8627253" cy="2477601"/>
          </a:xfrm>
          <a:prstGeom prst="rect">
            <a:avLst/>
          </a:prstGeom>
        </p:spPr>
        <p:txBody>
          <a:bodyPr wrap="square">
            <a:spAutoFit/>
          </a:bodyPr>
          <a:lstStyle/>
          <a:p>
            <a:pPr>
              <a:spcBef>
                <a:spcPts val="600"/>
              </a:spcBef>
              <a:spcAft>
                <a:spcPts val="600"/>
              </a:spcAft>
            </a:pPr>
            <a:r>
              <a:rPr lang="en-US" sz="2000" dirty="0">
                <a:solidFill>
                  <a:srgbClr val="262626"/>
                </a:solidFill>
                <a:latin typeface="Arial" panose="020B0604020202020204" pitchFamily="34" charset="0"/>
              </a:rPr>
              <a:t>I have talked about the outdoors can help with learning with children in schools and how they can develop skills and knowledge from the outdoors </a:t>
            </a:r>
            <a:endParaRPr lang="en-US" sz="2000" b="0" dirty="0">
              <a:effectLst/>
            </a:endParaRPr>
          </a:p>
          <a:p>
            <a:pPr>
              <a:spcBef>
                <a:spcPts val="600"/>
              </a:spcBef>
              <a:spcAft>
                <a:spcPts val="600"/>
              </a:spcAft>
            </a:pPr>
            <a:br>
              <a:rPr lang="en-US" sz="2000" b="0" dirty="0">
                <a:effectLst/>
              </a:rPr>
            </a:br>
            <a:r>
              <a:rPr lang="en-US" sz="2000" dirty="0">
                <a:solidFill>
                  <a:srgbClr val="262626"/>
                </a:solidFill>
                <a:latin typeface="Arial" panose="020B0604020202020204" pitchFamily="34" charset="0"/>
              </a:rPr>
              <a:t>How it can be planned before hand and how it can be assessed during or after, I also talked about </a:t>
            </a:r>
            <a:r>
              <a:rPr lang="en-US" sz="2000" dirty="0" err="1">
                <a:solidFill>
                  <a:srgbClr val="262626"/>
                </a:solidFill>
                <a:latin typeface="Arial" panose="020B0604020202020204" pitchFamily="34" charset="0"/>
              </a:rPr>
              <a:t>Piagets</a:t>
            </a:r>
            <a:r>
              <a:rPr lang="en-US" sz="2000" dirty="0">
                <a:solidFill>
                  <a:srgbClr val="262626"/>
                </a:solidFill>
                <a:latin typeface="Arial" panose="020B0604020202020204" pitchFamily="34" charset="0"/>
              </a:rPr>
              <a:t> thoughts on learning on the outdoors.</a:t>
            </a:r>
            <a:endParaRPr lang="en-US" sz="2000" b="0" dirty="0">
              <a:effectLst/>
            </a:endParaRPr>
          </a:p>
          <a:p>
            <a:br>
              <a:rPr lang="en-US" sz="2000" b="0" dirty="0">
                <a:effectLst/>
              </a:rPr>
            </a:br>
            <a:endParaRPr lang="en-GB" sz="2000" dirty="0"/>
          </a:p>
        </p:txBody>
      </p:sp>
    </p:spTree>
    <p:extLst>
      <p:ext uri="{BB962C8B-B14F-4D97-AF65-F5344CB8AC3E}">
        <p14:creationId xmlns:p14="http://schemas.microsoft.com/office/powerpoint/2010/main" val="3861828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1942704-5D6F-427A-B410-F2ED0002F0AC}"/>
              </a:ext>
            </a:extLst>
          </p:cNvPr>
          <p:cNvSpPr/>
          <p:nvPr/>
        </p:nvSpPr>
        <p:spPr>
          <a:xfrm>
            <a:off x="104964" y="90911"/>
            <a:ext cx="6096000" cy="1261884"/>
          </a:xfrm>
          <a:prstGeom prst="rect">
            <a:avLst/>
          </a:prstGeom>
        </p:spPr>
        <p:txBody>
          <a:bodyPr>
            <a:spAutoFit/>
          </a:bodyPr>
          <a:lstStyle/>
          <a:p>
            <a:r>
              <a:rPr lang="en-GB" sz="4000" b="1" i="1" u="sng" dirty="0">
                <a:solidFill>
                  <a:srgbClr val="262626"/>
                </a:solidFill>
                <a:latin typeface="Arial" panose="020B0604020202020204" pitchFamily="34" charset="0"/>
              </a:rPr>
              <a:t>Reference List</a:t>
            </a:r>
            <a:endParaRPr lang="en-GB" sz="4000" b="0" dirty="0">
              <a:effectLst/>
            </a:endParaRPr>
          </a:p>
          <a:p>
            <a:br>
              <a:rPr lang="en-GB" dirty="0"/>
            </a:br>
            <a:endParaRPr lang="en-GB" dirty="0"/>
          </a:p>
        </p:txBody>
      </p:sp>
      <p:sp>
        <p:nvSpPr>
          <p:cNvPr id="3" name="Rectangle 2">
            <a:extLst>
              <a:ext uri="{FF2B5EF4-FFF2-40B4-BE49-F238E27FC236}">
                <a16:creationId xmlns:a16="http://schemas.microsoft.com/office/drawing/2014/main" id="{14EA57CA-D5F3-479F-ACED-8B8D2D23E851}"/>
              </a:ext>
            </a:extLst>
          </p:cNvPr>
          <p:cNvSpPr/>
          <p:nvPr/>
        </p:nvSpPr>
        <p:spPr>
          <a:xfrm>
            <a:off x="104964" y="854289"/>
            <a:ext cx="10314755" cy="6432530"/>
          </a:xfrm>
          <a:prstGeom prst="rect">
            <a:avLst/>
          </a:prstGeom>
        </p:spPr>
        <p:txBody>
          <a:bodyPr wrap="square">
            <a:spAutoFit/>
          </a:bodyPr>
          <a:lstStyle/>
          <a:p>
            <a:pPr fontAlgn="base">
              <a:buFont typeface="Arial" panose="020B0604020202020204" pitchFamily="34" charset="0"/>
              <a:buChar char="•"/>
            </a:pPr>
            <a:br>
              <a:rPr lang="en-GB" sz="2000" b="0" dirty="0">
                <a:effectLst/>
              </a:rPr>
            </a:br>
            <a:r>
              <a:rPr lang="en-GB" sz="2000" dirty="0">
                <a:solidFill>
                  <a:srgbClr val="000000"/>
                </a:solidFill>
                <a:latin typeface="Arial" panose="020B0604020202020204" pitchFamily="34" charset="0"/>
              </a:rPr>
              <a:t>Merristwood.ac.uk. (2020). </a:t>
            </a:r>
            <a:r>
              <a:rPr lang="en-GB" sz="2000" i="1" dirty="0">
                <a:solidFill>
                  <a:srgbClr val="000000"/>
                </a:solidFill>
                <a:latin typeface="Arial" panose="020B0604020202020204" pitchFamily="34" charset="0"/>
              </a:rPr>
              <a:t>Forest School Programmes in Surrey</a:t>
            </a:r>
            <a:r>
              <a:rPr lang="en-GB" sz="2000" dirty="0">
                <a:solidFill>
                  <a:srgbClr val="000000"/>
                </a:solidFill>
                <a:latin typeface="Arial" panose="020B0604020202020204" pitchFamily="34" charset="0"/>
              </a:rPr>
              <a:t>. [online] Available at: https://www.merristwood.ac.uk/Marketing/Forest-School-Programmes.aspx [Accessed 14 Jan. 2020].</a:t>
            </a:r>
          </a:p>
          <a:p>
            <a:pPr fontAlgn="base"/>
            <a:endParaRPr lang="en-GB" sz="2000" dirty="0">
              <a:solidFill>
                <a:srgbClr val="000000"/>
              </a:solidFill>
              <a:latin typeface="Arial" panose="020B0604020202020204" pitchFamily="34" charset="0"/>
            </a:endParaRPr>
          </a:p>
          <a:p>
            <a:pPr fontAlgn="base">
              <a:buFont typeface="Arial" panose="020B0604020202020204" pitchFamily="34" charset="0"/>
              <a:buChar char="•"/>
            </a:pPr>
            <a:r>
              <a:rPr lang="en-GB" sz="2000" dirty="0">
                <a:solidFill>
                  <a:srgbClr val="000000"/>
                </a:solidFill>
                <a:latin typeface="Arial" panose="020B0604020202020204" pitchFamily="34" charset="0"/>
              </a:rPr>
              <a:t>Biography. (2020). </a:t>
            </a:r>
            <a:r>
              <a:rPr lang="en-GB" sz="2000" i="1" dirty="0">
                <a:solidFill>
                  <a:srgbClr val="000000"/>
                </a:solidFill>
                <a:latin typeface="Arial" panose="020B0604020202020204" pitchFamily="34" charset="0"/>
              </a:rPr>
              <a:t>Jean Piaget</a:t>
            </a:r>
            <a:r>
              <a:rPr lang="en-GB" sz="2000" dirty="0">
                <a:solidFill>
                  <a:srgbClr val="000000"/>
                </a:solidFill>
                <a:latin typeface="Arial" panose="020B0604020202020204" pitchFamily="34" charset="0"/>
              </a:rPr>
              <a:t>. [online] Available at: https://www.biography.com/scientist/jean-piaget [Accessed 14 Jan. 2020].</a:t>
            </a:r>
          </a:p>
          <a:p>
            <a:pPr fontAlgn="base"/>
            <a:endParaRPr lang="en-GB" sz="2000" dirty="0">
              <a:solidFill>
                <a:srgbClr val="000000"/>
              </a:solidFill>
              <a:latin typeface="Arial" panose="020B0604020202020204" pitchFamily="34" charset="0"/>
            </a:endParaRPr>
          </a:p>
          <a:p>
            <a:pPr fontAlgn="base">
              <a:buFont typeface="Arial" panose="020B0604020202020204" pitchFamily="34" charset="0"/>
              <a:buChar char="•"/>
            </a:pPr>
            <a:r>
              <a:rPr lang="en-GB" sz="2000" dirty="0">
                <a:solidFill>
                  <a:srgbClr val="000000"/>
                </a:solidFill>
                <a:latin typeface="Arial" panose="020B0604020202020204" pitchFamily="34" charset="0"/>
              </a:rPr>
              <a:t>Nestinthewoods.co.uk. (2020). </a:t>
            </a:r>
            <a:r>
              <a:rPr lang="en-GB" sz="2000" i="1" dirty="0">
                <a:solidFill>
                  <a:srgbClr val="000000"/>
                </a:solidFill>
                <a:latin typeface="Arial" panose="020B0604020202020204" pitchFamily="34" charset="0"/>
              </a:rPr>
              <a:t>Piaget, Vygotsky and Forest School – Nest in the Woods</a:t>
            </a:r>
            <a:r>
              <a:rPr lang="en-GB" sz="2000" dirty="0">
                <a:solidFill>
                  <a:srgbClr val="000000"/>
                </a:solidFill>
                <a:latin typeface="Arial" panose="020B0604020202020204" pitchFamily="34" charset="0"/>
              </a:rPr>
              <a:t>. [online] Available at: https://nestinthewoods.co.uk/piaget-vygotsky-forest-school/ [Accessed 14 Jan. 2020].</a:t>
            </a:r>
          </a:p>
          <a:p>
            <a:pPr fontAlgn="base"/>
            <a:endParaRPr lang="en-GB" sz="2000" dirty="0">
              <a:solidFill>
                <a:srgbClr val="000000"/>
              </a:solidFill>
              <a:latin typeface="Arial" panose="020B0604020202020204" pitchFamily="34" charset="0"/>
            </a:endParaRPr>
          </a:p>
          <a:p>
            <a:pPr fontAlgn="base">
              <a:buFont typeface="Arial" panose="020B0604020202020204" pitchFamily="34" charset="0"/>
              <a:buChar char="•"/>
            </a:pPr>
            <a:r>
              <a:rPr lang="en-GB" sz="2000" dirty="0" err="1">
                <a:solidFill>
                  <a:srgbClr val="000000"/>
                </a:solidFill>
                <a:latin typeface="Arial" panose="020B0604020202020204" pitchFamily="34" charset="0"/>
              </a:rPr>
              <a:t>TheSchoolRun</a:t>
            </a:r>
            <a:r>
              <a:rPr lang="en-GB" sz="2000" dirty="0">
                <a:solidFill>
                  <a:srgbClr val="000000"/>
                </a:solidFill>
                <a:latin typeface="Arial" panose="020B0604020202020204" pitchFamily="34" charset="0"/>
              </a:rPr>
              <a:t>. (2020). </a:t>
            </a:r>
            <a:r>
              <a:rPr lang="en-GB" sz="2000" i="1" dirty="0">
                <a:solidFill>
                  <a:srgbClr val="000000"/>
                </a:solidFill>
                <a:latin typeface="Arial" panose="020B0604020202020204" pitchFamily="34" charset="0"/>
              </a:rPr>
              <a:t>What is forest school?</a:t>
            </a:r>
            <a:r>
              <a:rPr lang="en-GB" sz="2000" dirty="0">
                <a:solidFill>
                  <a:srgbClr val="000000"/>
                </a:solidFill>
                <a:latin typeface="Arial" panose="020B0604020202020204" pitchFamily="34" charset="0"/>
              </a:rPr>
              <a:t>. [online] Available at: https://www.theschoolrun.com/what-is-forest-school [Accessed 14 Jan. 2020].</a:t>
            </a:r>
          </a:p>
          <a:p>
            <a:pPr fontAlgn="base"/>
            <a:endParaRPr lang="en-GB" sz="2000" dirty="0">
              <a:solidFill>
                <a:srgbClr val="000000"/>
              </a:solidFill>
              <a:latin typeface="Arial" panose="020B0604020202020204" pitchFamily="34" charset="0"/>
            </a:endParaRPr>
          </a:p>
          <a:p>
            <a:pPr fontAlgn="base">
              <a:buFont typeface="Arial" panose="020B0604020202020204" pitchFamily="34" charset="0"/>
              <a:buChar char="•"/>
            </a:pPr>
            <a:r>
              <a:rPr lang="en-GB" sz="2000" dirty="0"/>
              <a:t>Roberts, L. (2019) Lecture 7 [Lecture] University of Wales Trinity St David. </a:t>
            </a:r>
            <a:r>
              <a:rPr lang="en-GB" sz="2000" dirty="0" err="1"/>
              <a:t>Camarthen</a:t>
            </a:r>
            <a:r>
              <a:rPr lang="en-GB" sz="2000" dirty="0"/>
              <a:t> Campus. 14</a:t>
            </a:r>
            <a:r>
              <a:rPr lang="en-GB" sz="2000" baseline="30000" dirty="0"/>
              <a:t>th</a:t>
            </a:r>
            <a:r>
              <a:rPr lang="en-GB" sz="2000" dirty="0"/>
              <a:t> January 2020. </a:t>
            </a:r>
          </a:p>
          <a:p>
            <a:pPr fontAlgn="base"/>
            <a:br>
              <a:rPr lang="en-GB" sz="2000" dirty="0">
                <a:solidFill>
                  <a:srgbClr val="000000"/>
                </a:solidFill>
                <a:latin typeface="Arial" panose="020B0604020202020204" pitchFamily="34" charset="0"/>
              </a:rPr>
            </a:br>
            <a:endParaRPr lang="en-GB" sz="2000" dirty="0">
              <a:solidFill>
                <a:srgbClr val="000000"/>
              </a:solidFill>
              <a:latin typeface="Arial" panose="020B0604020202020204" pitchFamily="34" charset="0"/>
            </a:endParaRPr>
          </a:p>
          <a:p>
            <a:br>
              <a:rPr lang="en-GB" b="0" dirty="0">
                <a:effectLst/>
              </a:rPr>
            </a:br>
            <a:endParaRPr lang="en-GB" dirty="0"/>
          </a:p>
        </p:txBody>
      </p:sp>
    </p:spTree>
    <p:extLst>
      <p:ext uri="{BB962C8B-B14F-4D97-AF65-F5344CB8AC3E}">
        <p14:creationId xmlns:p14="http://schemas.microsoft.com/office/powerpoint/2010/main" val="42570624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7B73967-FA3C-4DEB-BE45-E3E881CFC14B}"/>
              </a:ext>
            </a:extLst>
          </p:cNvPr>
          <p:cNvSpPr/>
          <p:nvPr/>
        </p:nvSpPr>
        <p:spPr>
          <a:xfrm>
            <a:off x="90520" y="0"/>
            <a:ext cx="3134320" cy="1200329"/>
          </a:xfrm>
          <a:prstGeom prst="rect">
            <a:avLst/>
          </a:prstGeom>
        </p:spPr>
        <p:txBody>
          <a:bodyPr wrap="none">
            <a:spAutoFit/>
          </a:bodyPr>
          <a:lstStyle/>
          <a:p>
            <a:r>
              <a:rPr lang="en-GB" sz="3600" dirty="0"/>
              <a:t>Carrie Saunders</a:t>
            </a:r>
          </a:p>
          <a:p>
            <a:r>
              <a:rPr lang="en-GB" sz="3600" dirty="0"/>
              <a:t> 1203455 </a:t>
            </a:r>
          </a:p>
        </p:txBody>
      </p:sp>
      <p:sp>
        <p:nvSpPr>
          <p:cNvPr id="4" name="Rectangle 3">
            <a:extLst>
              <a:ext uri="{FF2B5EF4-FFF2-40B4-BE49-F238E27FC236}">
                <a16:creationId xmlns:a16="http://schemas.microsoft.com/office/drawing/2014/main" id="{41E59AE1-37D9-4539-8DBC-A862FFCF62D0}"/>
              </a:ext>
            </a:extLst>
          </p:cNvPr>
          <p:cNvSpPr/>
          <p:nvPr/>
        </p:nvSpPr>
        <p:spPr>
          <a:xfrm>
            <a:off x="10170549" y="-46167"/>
            <a:ext cx="2021451" cy="646331"/>
          </a:xfrm>
          <a:prstGeom prst="rect">
            <a:avLst/>
          </a:prstGeom>
        </p:spPr>
        <p:txBody>
          <a:bodyPr wrap="none">
            <a:spAutoFit/>
          </a:bodyPr>
          <a:lstStyle/>
          <a:p>
            <a:r>
              <a:rPr lang="en-GB" sz="3600" dirty="0"/>
              <a:t>ECES4002</a:t>
            </a:r>
          </a:p>
        </p:txBody>
      </p:sp>
      <p:sp>
        <p:nvSpPr>
          <p:cNvPr id="5" name="Rectangle 4">
            <a:extLst>
              <a:ext uri="{FF2B5EF4-FFF2-40B4-BE49-F238E27FC236}">
                <a16:creationId xmlns:a16="http://schemas.microsoft.com/office/drawing/2014/main" id="{4D8565BE-1C6C-43AB-BFA2-4BBEE2C0996F}"/>
              </a:ext>
            </a:extLst>
          </p:cNvPr>
          <p:cNvSpPr/>
          <p:nvPr/>
        </p:nvSpPr>
        <p:spPr>
          <a:xfrm>
            <a:off x="867658" y="1972652"/>
            <a:ext cx="10816807" cy="646331"/>
          </a:xfrm>
          <a:prstGeom prst="rect">
            <a:avLst/>
          </a:prstGeom>
        </p:spPr>
        <p:txBody>
          <a:bodyPr wrap="none">
            <a:spAutoFit/>
          </a:bodyPr>
          <a:lstStyle/>
          <a:p>
            <a:r>
              <a:rPr lang="en-US" sz="3600" dirty="0"/>
              <a:t>Demonstrate how outdoor contexts can support learning</a:t>
            </a:r>
            <a:endParaRPr lang="en-GB" sz="3600" dirty="0"/>
          </a:p>
        </p:txBody>
      </p:sp>
      <p:pic>
        <p:nvPicPr>
          <p:cNvPr id="6" name="Picture 5">
            <a:extLst>
              <a:ext uri="{FF2B5EF4-FFF2-40B4-BE49-F238E27FC236}">
                <a16:creationId xmlns:a16="http://schemas.microsoft.com/office/drawing/2014/main" id="{082F4AED-4DC6-4E2A-B5CF-BB9A7B73A9F4}"/>
              </a:ext>
            </a:extLst>
          </p:cNvPr>
          <p:cNvPicPr>
            <a:picLocks noChangeAspect="1"/>
          </p:cNvPicPr>
          <p:nvPr/>
        </p:nvPicPr>
        <p:blipFill rotWithShape="1">
          <a:blip r:embed="rId2"/>
          <a:srcRect l="14156" t="60486" r="61854" b="11788"/>
          <a:stretch/>
        </p:blipFill>
        <p:spPr>
          <a:xfrm>
            <a:off x="867658" y="3821102"/>
            <a:ext cx="3958818" cy="2573642"/>
          </a:xfrm>
          <a:prstGeom prst="rect">
            <a:avLst/>
          </a:prstGeom>
        </p:spPr>
      </p:pic>
      <p:pic>
        <p:nvPicPr>
          <p:cNvPr id="7" name="Picture 6">
            <a:extLst>
              <a:ext uri="{FF2B5EF4-FFF2-40B4-BE49-F238E27FC236}">
                <a16:creationId xmlns:a16="http://schemas.microsoft.com/office/drawing/2014/main" id="{CCA9320F-2701-4375-BEE0-4F3D5790D921}"/>
              </a:ext>
            </a:extLst>
          </p:cNvPr>
          <p:cNvPicPr>
            <a:picLocks noChangeAspect="1"/>
          </p:cNvPicPr>
          <p:nvPr/>
        </p:nvPicPr>
        <p:blipFill rotWithShape="1">
          <a:blip r:embed="rId3"/>
          <a:srcRect l="58560" t="62472" r="16059" b="9492"/>
          <a:stretch/>
        </p:blipFill>
        <p:spPr>
          <a:xfrm>
            <a:off x="7309144" y="3821102"/>
            <a:ext cx="4142141" cy="2573642"/>
          </a:xfrm>
          <a:prstGeom prst="rect">
            <a:avLst/>
          </a:prstGeom>
        </p:spPr>
      </p:pic>
    </p:spTree>
    <p:extLst>
      <p:ext uri="{BB962C8B-B14F-4D97-AF65-F5344CB8AC3E}">
        <p14:creationId xmlns:p14="http://schemas.microsoft.com/office/powerpoint/2010/main" val="11489944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653FA24-96A7-4C98-BED7-A6AD9EB68AFF}"/>
              </a:ext>
            </a:extLst>
          </p:cNvPr>
          <p:cNvSpPr/>
          <p:nvPr/>
        </p:nvSpPr>
        <p:spPr>
          <a:xfrm>
            <a:off x="5912312" y="154772"/>
            <a:ext cx="6096000" cy="6555641"/>
          </a:xfrm>
          <a:prstGeom prst="rect">
            <a:avLst/>
          </a:prstGeom>
        </p:spPr>
        <p:txBody>
          <a:bodyPr>
            <a:spAutoFit/>
          </a:bodyPr>
          <a:lstStyle/>
          <a:p>
            <a:r>
              <a:rPr lang="en-US" sz="2000" dirty="0"/>
              <a:t>I have chosen to speak about the allotment today as it is an effective way of learning through being outdoors.</a:t>
            </a:r>
          </a:p>
          <a:p>
            <a:endParaRPr lang="en-US" sz="2000" dirty="0"/>
          </a:p>
          <a:p>
            <a:r>
              <a:rPr lang="en-US" sz="2000" dirty="0"/>
              <a:t>Children's allotment is slightly different to adults as its a smaller size. Children are interested on how things you have planted grow and are excited to being able to taste what they have grown. Allotment is important for children because is helps to improve their fine motor skills and it encourages children to be more physical.</a:t>
            </a:r>
          </a:p>
          <a:p>
            <a:endParaRPr lang="en-US" sz="2000" dirty="0"/>
          </a:p>
          <a:p>
            <a:r>
              <a:rPr lang="en-US" sz="2000" dirty="0"/>
              <a:t>Importance of outdoor in foundation phase:</a:t>
            </a:r>
          </a:p>
          <a:p>
            <a:endParaRPr lang="en-US" sz="2000" dirty="0"/>
          </a:p>
          <a:p>
            <a:r>
              <a:rPr lang="en-US" sz="2000" dirty="0"/>
              <a:t> ● Some children learn better from being outdoors, through sensory and physical experiences, which supports brain development. </a:t>
            </a:r>
          </a:p>
          <a:p>
            <a:r>
              <a:rPr lang="en-US" sz="2000" dirty="0"/>
              <a:t>● Supports healthy and active lifestyles by offering them space to freedom, physical play, exploring, creativity and promoting of sense of well-being. </a:t>
            </a:r>
          </a:p>
          <a:p>
            <a:r>
              <a:rPr lang="en-US" sz="2000" dirty="0"/>
              <a:t>● Helps children to understand and to respect the nature, environment, independence of humans, animals and plants. </a:t>
            </a:r>
            <a:endParaRPr lang="en-GB" sz="2000" dirty="0"/>
          </a:p>
        </p:txBody>
      </p:sp>
      <p:pic>
        <p:nvPicPr>
          <p:cNvPr id="3" name="Picture 2">
            <a:extLst>
              <a:ext uri="{FF2B5EF4-FFF2-40B4-BE49-F238E27FC236}">
                <a16:creationId xmlns:a16="http://schemas.microsoft.com/office/drawing/2014/main" id="{ECAAB428-052D-4AB9-8B2D-70453BD68095}"/>
              </a:ext>
            </a:extLst>
          </p:cNvPr>
          <p:cNvPicPr>
            <a:picLocks noChangeAspect="1"/>
          </p:cNvPicPr>
          <p:nvPr/>
        </p:nvPicPr>
        <p:blipFill rotWithShape="1">
          <a:blip r:embed="rId2"/>
          <a:srcRect l="11921" t="17748" r="71142" b="42340"/>
          <a:stretch/>
        </p:blipFill>
        <p:spPr>
          <a:xfrm>
            <a:off x="102944" y="102944"/>
            <a:ext cx="2704561" cy="3584933"/>
          </a:xfrm>
          <a:prstGeom prst="rect">
            <a:avLst/>
          </a:prstGeom>
        </p:spPr>
      </p:pic>
      <p:pic>
        <p:nvPicPr>
          <p:cNvPr id="4" name="Picture 3">
            <a:extLst>
              <a:ext uri="{FF2B5EF4-FFF2-40B4-BE49-F238E27FC236}">
                <a16:creationId xmlns:a16="http://schemas.microsoft.com/office/drawing/2014/main" id="{D3D14AEF-8D69-4FCC-8E32-32CD0D69D904}"/>
              </a:ext>
            </a:extLst>
          </p:cNvPr>
          <p:cNvPicPr>
            <a:picLocks noChangeAspect="1"/>
          </p:cNvPicPr>
          <p:nvPr/>
        </p:nvPicPr>
        <p:blipFill rotWithShape="1">
          <a:blip r:embed="rId2"/>
          <a:srcRect l="29950" t="51655" r="53469" b="8963"/>
          <a:stretch/>
        </p:blipFill>
        <p:spPr>
          <a:xfrm>
            <a:off x="2882479" y="3312429"/>
            <a:ext cx="2543365" cy="3397983"/>
          </a:xfrm>
          <a:prstGeom prst="rect">
            <a:avLst/>
          </a:prstGeom>
        </p:spPr>
      </p:pic>
    </p:spTree>
    <p:extLst>
      <p:ext uri="{BB962C8B-B14F-4D97-AF65-F5344CB8AC3E}">
        <p14:creationId xmlns:p14="http://schemas.microsoft.com/office/powerpoint/2010/main" val="319695606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FAB74E3-A936-4218-BB3C-5B13DE3BEDD8}"/>
              </a:ext>
            </a:extLst>
          </p:cNvPr>
          <p:cNvSpPr/>
          <p:nvPr/>
        </p:nvSpPr>
        <p:spPr>
          <a:xfrm>
            <a:off x="96891" y="207112"/>
            <a:ext cx="11941700" cy="6555641"/>
          </a:xfrm>
          <a:prstGeom prst="rect">
            <a:avLst/>
          </a:prstGeom>
        </p:spPr>
        <p:txBody>
          <a:bodyPr wrap="square">
            <a:spAutoFit/>
          </a:bodyPr>
          <a:lstStyle/>
          <a:p>
            <a:r>
              <a:rPr lang="en-US" sz="4000" dirty="0">
                <a:solidFill>
                  <a:srgbClr val="FF0000"/>
                </a:solidFill>
              </a:rPr>
              <a:t>How does the outdoor facilitates developing skills and knowledge? </a:t>
            </a:r>
          </a:p>
          <a:p>
            <a:endParaRPr lang="en-US" sz="4000" dirty="0">
              <a:solidFill>
                <a:srgbClr val="FF0000"/>
              </a:solidFill>
            </a:endParaRPr>
          </a:p>
          <a:p>
            <a:r>
              <a:rPr lang="en-US" sz="2000" dirty="0">
                <a:solidFill>
                  <a:schemeClr val="accent2"/>
                </a:solidFill>
              </a:rPr>
              <a:t>(Butcher, Michigan state university, Pletcher, 2017) states that gardening with children provides them with skills to help your child’s development. You and your children will enjoy every stage of the process.</a:t>
            </a:r>
          </a:p>
          <a:p>
            <a:endParaRPr lang="en-US" sz="2000" dirty="0">
              <a:solidFill>
                <a:schemeClr val="accent2"/>
              </a:solidFill>
            </a:endParaRPr>
          </a:p>
          <a:p>
            <a:r>
              <a:rPr lang="en-US" sz="2000" dirty="0">
                <a:solidFill>
                  <a:schemeClr val="accent2"/>
                </a:solidFill>
              </a:rPr>
              <a:t> ● Physical skills - different opportunities to develop their physical skills as there's a lot of lifting, pushing, </a:t>
            </a:r>
            <a:r>
              <a:rPr lang="en-US" sz="2000" dirty="0" err="1">
                <a:solidFill>
                  <a:schemeClr val="accent2"/>
                </a:solidFill>
              </a:rPr>
              <a:t>digging,raking,planting</a:t>
            </a:r>
            <a:r>
              <a:rPr lang="en-US" sz="2000" dirty="0">
                <a:solidFill>
                  <a:schemeClr val="accent2"/>
                </a:solidFill>
              </a:rPr>
              <a:t>, watering and weeding. According to Butcher, Michigan state university and Pletcher (2017) gardening is a great physical development activity. </a:t>
            </a:r>
          </a:p>
          <a:p>
            <a:endParaRPr lang="en-US" sz="2000" dirty="0">
              <a:solidFill>
                <a:schemeClr val="accent2"/>
              </a:solidFill>
            </a:endParaRPr>
          </a:p>
          <a:p>
            <a:r>
              <a:rPr lang="en-US" sz="2000" dirty="0">
                <a:solidFill>
                  <a:schemeClr val="accent2"/>
                </a:solidFill>
              </a:rPr>
              <a:t>● Improve their literacy skills as learning names of different plants, vegetables and fruit, reading on the plant requirements on the packages are. The children can do activities based on gardening. Michigan state university (2017) shares ideas of reading/writing activity by creating a map of the garden and labelling where their plants are growing.</a:t>
            </a:r>
          </a:p>
          <a:p>
            <a:endParaRPr lang="en-US" sz="2000" dirty="0">
              <a:solidFill>
                <a:schemeClr val="accent2"/>
              </a:solidFill>
            </a:endParaRPr>
          </a:p>
          <a:p>
            <a:r>
              <a:rPr lang="en-US" sz="2000" dirty="0">
                <a:solidFill>
                  <a:schemeClr val="accent2"/>
                </a:solidFill>
              </a:rPr>
              <a:t> ● Improving their cognitive skills through asking the children open - ended questions about what they have already done in the garden and to see what they could do next. Doing this, helps children through the process of preparing the soil, planting and watering the plants. </a:t>
            </a:r>
            <a:endParaRPr lang="en-GB" sz="2000" dirty="0">
              <a:solidFill>
                <a:schemeClr val="accent2"/>
              </a:solidFill>
            </a:endParaRPr>
          </a:p>
        </p:txBody>
      </p:sp>
    </p:spTree>
    <p:extLst>
      <p:ext uri="{BB962C8B-B14F-4D97-AF65-F5344CB8AC3E}">
        <p14:creationId xmlns:p14="http://schemas.microsoft.com/office/powerpoint/2010/main" val="17213239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5A43C83-DC05-4669-95A7-A7C5F0BF55B2}"/>
              </a:ext>
            </a:extLst>
          </p:cNvPr>
          <p:cNvSpPr/>
          <p:nvPr/>
        </p:nvSpPr>
        <p:spPr>
          <a:xfrm>
            <a:off x="417838" y="751344"/>
            <a:ext cx="11596530" cy="5324535"/>
          </a:xfrm>
          <a:prstGeom prst="rect">
            <a:avLst/>
          </a:prstGeom>
        </p:spPr>
        <p:txBody>
          <a:bodyPr wrap="square">
            <a:spAutoFit/>
          </a:bodyPr>
          <a:lstStyle/>
          <a:p>
            <a:r>
              <a:rPr lang="en-US" sz="2000" dirty="0">
                <a:solidFill>
                  <a:schemeClr val="accent6"/>
                </a:solidFill>
              </a:rPr>
              <a:t>Improve their self confidence as their seeing the hard work they have done by planting and looking after the plant, and being able to see them grow. Capital Gardens (2020) states that gardening is a great way to boost self - esteem, stimulate independent thought, and increase engagement levels.</a:t>
            </a:r>
          </a:p>
          <a:p>
            <a:endParaRPr lang="en-US" sz="2000" dirty="0">
              <a:solidFill>
                <a:schemeClr val="accent6"/>
              </a:solidFill>
            </a:endParaRPr>
          </a:p>
          <a:p>
            <a:r>
              <a:rPr lang="en-US" sz="2000" dirty="0">
                <a:solidFill>
                  <a:schemeClr val="accent6"/>
                </a:solidFill>
              </a:rPr>
              <a:t> ● Responsibility skills- giving them responsibility of their own garden, caring and understanding the skill of gardening as they learn about the effects and causes that plants die without any water or that weeds compete with plants. </a:t>
            </a:r>
          </a:p>
          <a:p>
            <a:endParaRPr lang="en-US" sz="2000" dirty="0">
              <a:solidFill>
                <a:schemeClr val="accent6"/>
              </a:solidFill>
            </a:endParaRPr>
          </a:p>
          <a:p>
            <a:r>
              <a:rPr lang="en-US" sz="2000" dirty="0">
                <a:solidFill>
                  <a:schemeClr val="accent6"/>
                </a:solidFill>
              </a:rPr>
              <a:t>● Develop their fine motor skills which helps with academic work as they write, cut and type. They use their fine motor in gardening by digging weeds, raking the soil, watering the plants and using their hands to plant. </a:t>
            </a:r>
          </a:p>
          <a:p>
            <a:endParaRPr lang="en-US" sz="2000" dirty="0">
              <a:solidFill>
                <a:schemeClr val="accent6"/>
              </a:solidFill>
            </a:endParaRPr>
          </a:p>
          <a:p>
            <a:r>
              <a:rPr lang="en-US" sz="2000" dirty="0">
                <a:solidFill>
                  <a:schemeClr val="accent6"/>
                </a:solidFill>
              </a:rPr>
              <a:t>● Children will gain understanding of the nature world for example - where does food come from? How do vegetables and fruit grow? How long will they take? Most importantly, they will need to understand that plants need taking care of, as without any water they won’t survive. </a:t>
            </a:r>
          </a:p>
          <a:p>
            <a:endParaRPr lang="en-US" sz="2000" dirty="0">
              <a:solidFill>
                <a:schemeClr val="accent6"/>
              </a:solidFill>
            </a:endParaRPr>
          </a:p>
          <a:p>
            <a:r>
              <a:rPr lang="en-US" sz="2000" dirty="0">
                <a:solidFill>
                  <a:schemeClr val="accent6"/>
                </a:solidFill>
              </a:rPr>
              <a:t>● Develops social skills- children that learn together and will enjoy discussing different types of vegetables or fruit </a:t>
            </a:r>
            <a:endParaRPr lang="en-GB" sz="2000" dirty="0">
              <a:solidFill>
                <a:schemeClr val="accent6"/>
              </a:solidFill>
            </a:endParaRPr>
          </a:p>
        </p:txBody>
      </p:sp>
    </p:spTree>
    <p:extLst>
      <p:ext uri="{BB962C8B-B14F-4D97-AF65-F5344CB8AC3E}">
        <p14:creationId xmlns:p14="http://schemas.microsoft.com/office/powerpoint/2010/main" val="16778575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2581453-6331-4A90-951A-F5B16C24C4DF}"/>
              </a:ext>
            </a:extLst>
          </p:cNvPr>
          <p:cNvSpPr/>
          <p:nvPr/>
        </p:nvSpPr>
        <p:spPr>
          <a:xfrm>
            <a:off x="297735" y="91281"/>
            <a:ext cx="11596530" cy="1323439"/>
          </a:xfrm>
          <a:prstGeom prst="rect">
            <a:avLst/>
          </a:prstGeom>
        </p:spPr>
        <p:txBody>
          <a:bodyPr wrap="square">
            <a:spAutoFit/>
          </a:bodyPr>
          <a:lstStyle/>
          <a:p>
            <a:r>
              <a:rPr lang="en-GB" sz="4000" dirty="0">
                <a:solidFill>
                  <a:srgbClr val="FF0000"/>
                </a:solidFill>
              </a:rPr>
              <a:t>How learning in the outdoors can be planned and assessed?</a:t>
            </a:r>
          </a:p>
        </p:txBody>
      </p:sp>
      <p:sp>
        <p:nvSpPr>
          <p:cNvPr id="4" name="Rectangle 3">
            <a:extLst>
              <a:ext uri="{FF2B5EF4-FFF2-40B4-BE49-F238E27FC236}">
                <a16:creationId xmlns:a16="http://schemas.microsoft.com/office/drawing/2014/main" id="{D8E3FBC8-F640-4127-98FA-9F892E80FF85}"/>
              </a:ext>
            </a:extLst>
          </p:cNvPr>
          <p:cNvSpPr/>
          <p:nvPr/>
        </p:nvSpPr>
        <p:spPr>
          <a:xfrm>
            <a:off x="297734" y="1493847"/>
            <a:ext cx="11528909" cy="5016758"/>
          </a:xfrm>
          <a:prstGeom prst="rect">
            <a:avLst/>
          </a:prstGeom>
        </p:spPr>
        <p:txBody>
          <a:bodyPr wrap="square">
            <a:spAutoFit/>
          </a:bodyPr>
          <a:lstStyle/>
          <a:p>
            <a:r>
              <a:rPr lang="en-US" sz="2000" dirty="0">
                <a:solidFill>
                  <a:srgbClr val="00B0F0"/>
                </a:solidFill>
              </a:rPr>
              <a:t>Planning for allotment activities through :</a:t>
            </a:r>
          </a:p>
          <a:p>
            <a:r>
              <a:rPr lang="en-US" sz="2000" dirty="0">
                <a:solidFill>
                  <a:srgbClr val="00B0F0"/>
                </a:solidFill>
              </a:rPr>
              <a:t> ● Making sure that the environment is safe, and there is no hazards around for children to harm themselves. </a:t>
            </a:r>
          </a:p>
          <a:p>
            <a:endParaRPr lang="en-US" sz="2000" dirty="0">
              <a:solidFill>
                <a:srgbClr val="00B0F0"/>
              </a:solidFill>
            </a:endParaRPr>
          </a:p>
          <a:p>
            <a:r>
              <a:rPr lang="en-US" sz="2000" dirty="0">
                <a:solidFill>
                  <a:srgbClr val="00B0F0"/>
                </a:solidFill>
              </a:rPr>
              <a:t>● Plan for change of weather, wearing suitable clothing for when it is raining, cold and warm. Making sure that they wear old clothing that you don’t mind getting dirty.</a:t>
            </a:r>
          </a:p>
          <a:p>
            <a:endParaRPr lang="en-US" sz="2000" dirty="0">
              <a:solidFill>
                <a:srgbClr val="00B0F0"/>
              </a:solidFill>
            </a:endParaRPr>
          </a:p>
          <a:p>
            <a:r>
              <a:rPr lang="en-US" sz="2000" dirty="0">
                <a:solidFill>
                  <a:srgbClr val="00B0F0"/>
                </a:solidFill>
              </a:rPr>
              <a:t> ● Make sure that the resources that you will need for the activity are suitable and adaptable for each child’s needs. </a:t>
            </a:r>
          </a:p>
          <a:p>
            <a:endParaRPr lang="en-US" sz="2000" dirty="0">
              <a:solidFill>
                <a:srgbClr val="00B0F0"/>
              </a:solidFill>
            </a:endParaRPr>
          </a:p>
          <a:p>
            <a:r>
              <a:rPr lang="en-US" sz="2000" dirty="0">
                <a:solidFill>
                  <a:srgbClr val="00B0F0"/>
                </a:solidFill>
              </a:rPr>
              <a:t>● Most importantly, making sure that tasks are suitable to every individual as every child’s developments is different.</a:t>
            </a:r>
          </a:p>
          <a:p>
            <a:endParaRPr lang="en-US" sz="2000" dirty="0">
              <a:solidFill>
                <a:srgbClr val="00B0F0"/>
              </a:solidFill>
            </a:endParaRPr>
          </a:p>
          <a:p>
            <a:r>
              <a:rPr lang="en-US" sz="2000" dirty="0">
                <a:solidFill>
                  <a:srgbClr val="00B0F0"/>
                </a:solidFill>
              </a:rPr>
              <a:t>In my workplace, we planned for the local community gardeners to come into the school to talk about their role of gardening. Discussing the process of planting, demonstrating what they do, talking about different fruit and vegetables. The children thoroughly enjoyed their time gardening with the local gardeners. They grew different fruit and vegetables and they were able to see progress. </a:t>
            </a:r>
            <a:endParaRPr lang="en-GB" sz="2000" dirty="0">
              <a:solidFill>
                <a:srgbClr val="00B0F0"/>
              </a:solidFill>
            </a:endParaRPr>
          </a:p>
        </p:txBody>
      </p:sp>
    </p:spTree>
    <p:extLst>
      <p:ext uri="{BB962C8B-B14F-4D97-AF65-F5344CB8AC3E}">
        <p14:creationId xmlns:p14="http://schemas.microsoft.com/office/powerpoint/2010/main" val="29597378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74D3866-5EBA-4278-9944-D969AC099473}"/>
              </a:ext>
            </a:extLst>
          </p:cNvPr>
          <p:cNvSpPr/>
          <p:nvPr/>
        </p:nvSpPr>
        <p:spPr>
          <a:xfrm>
            <a:off x="236169" y="474345"/>
            <a:ext cx="11118135" cy="5632311"/>
          </a:xfrm>
          <a:prstGeom prst="rect">
            <a:avLst/>
          </a:prstGeom>
        </p:spPr>
        <p:txBody>
          <a:bodyPr wrap="square">
            <a:spAutoFit/>
          </a:bodyPr>
          <a:lstStyle/>
          <a:p>
            <a:r>
              <a:rPr lang="en-US" sz="2000" dirty="0">
                <a:solidFill>
                  <a:schemeClr val="accent2"/>
                </a:solidFill>
              </a:rPr>
              <a:t>● Assessing the children while gardening by asking questions to see what they know and to see if they need to improve. By bringing in the local community gardeners, they need to absorb a lot of relevant information, you would be able to assess to see if they have learned anything while the gardeners have been to speak to them.</a:t>
            </a:r>
          </a:p>
          <a:p>
            <a:endParaRPr lang="en-US" sz="2000" dirty="0">
              <a:solidFill>
                <a:schemeClr val="accent2"/>
              </a:solidFill>
            </a:endParaRPr>
          </a:p>
          <a:p>
            <a:r>
              <a:rPr lang="en-US" sz="2000" dirty="0">
                <a:solidFill>
                  <a:schemeClr val="accent2"/>
                </a:solidFill>
              </a:rPr>
              <a:t>● Assessing the child’s well - being to identify any specific needs to see their strengths and weaknesses. You could do this by completing a questionnaires </a:t>
            </a:r>
          </a:p>
          <a:p>
            <a:endParaRPr lang="en-US" sz="2000" dirty="0">
              <a:solidFill>
                <a:schemeClr val="accent2"/>
              </a:solidFill>
            </a:endParaRPr>
          </a:p>
          <a:p>
            <a:r>
              <a:rPr lang="en-US" sz="2000" dirty="0">
                <a:solidFill>
                  <a:schemeClr val="accent2"/>
                </a:solidFill>
              </a:rPr>
              <a:t>● By tracking the information on children's needs, by questioning and completing questionnaires, the date can be tracked over time, through this you will see how they have progressed within certain time. </a:t>
            </a:r>
          </a:p>
          <a:p>
            <a:endParaRPr lang="en-US" sz="2000" dirty="0">
              <a:solidFill>
                <a:schemeClr val="accent2"/>
              </a:solidFill>
            </a:endParaRPr>
          </a:p>
          <a:p>
            <a:r>
              <a:rPr lang="en-US" sz="2000" dirty="0">
                <a:solidFill>
                  <a:schemeClr val="accent2"/>
                </a:solidFill>
              </a:rPr>
              <a:t>Example - In my workplace, we have thrive questionnaires as </a:t>
            </a:r>
            <a:r>
              <a:rPr lang="en-US" sz="2000" dirty="0" err="1">
                <a:solidFill>
                  <a:schemeClr val="accent2"/>
                </a:solidFill>
              </a:rPr>
              <a:t>i</a:t>
            </a:r>
            <a:r>
              <a:rPr lang="en-US" sz="2000" dirty="0">
                <a:solidFill>
                  <a:schemeClr val="accent2"/>
                </a:solidFill>
              </a:rPr>
              <a:t> work with thrive practitioners who uses well - being profiles. And this helps us to know how they deal with change and doing different things and how they move forward. Understanding their needs and abilities.</a:t>
            </a:r>
          </a:p>
          <a:p>
            <a:endParaRPr lang="en-US" sz="2000" dirty="0">
              <a:solidFill>
                <a:schemeClr val="accent2"/>
              </a:solidFill>
            </a:endParaRPr>
          </a:p>
          <a:p>
            <a:r>
              <a:rPr lang="en-US" sz="2000" dirty="0">
                <a:solidFill>
                  <a:schemeClr val="accent2"/>
                </a:solidFill>
              </a:rPr>
              <a:t>● Make sure that someone goes to the allotment to do a risk assessment on the area. Taking a risk assessment sheet with you and see if there are any hazards, who could be at risk and how to control it. There is an example of a risk assessment on the next slide. </a:t>
            </a:r>
            <a:endParaRPr lang="en-GB" sz="2000" dirty="0">
              <a:solidFill>
                <a:schemeClr val="accent2"/>
              </a:solidFill>
            </a:endParaRPr>
          </a:p>
        </p:txBody>
      </p:sp>
    </p:spTree>
    <p:extLst>
      <p:ext uri="{BB962C8B-B14F-4D97-AF65-F5344CB8AC3E}">
        <p14:creationId xmlns:p14="http://schemas.microsoft.com/office/powerpoint/2010/main" val="3373497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2BC919F-F990-444F-BAD6-41B59E87BFB5}"/>
              </a:ext>
            </a:extLst>
          </p:cNvPr>
          <p:cNvPicPr>
            <a:picLocks noChangeAspect="1"/>
          </p:cNvPicPr>
          <p:nvPr/>
        </p:nvPicPr>
        <p:blipFill rotWithShape="1">
          <a:blip r:embed="rId2"/>
          <a:srcRect l="13659" t="20221" r="55248" b="9051"/>
          <a:stretch/>
        </p:blipFill>
        <p:spPr>
          <a:xfrm>
            <a:off x="218003" y="145335"/>
            <a:ext cx="5129118" cy="6562978"/>
          </a:xfrm>
          <a:prstGeom prst="rect">
            <a:avLst/>
          </a:prstGeom>
        </p:spPr>
      </p:pic>
      <p:pic>
        <p:nvPicPr>
          <p:cNvPr id="3" name="Picture 2">
            <a:extLst>
              <a:ext uri="{FF2B5EF4-FFF2-40B4-BE49-F238E27FC236}">
                <a16:creationId xmlns:a16="http://schemas.microsoft.com/office/drawing/2014/main" id="{A471D8F9-EB8A-482A-9DA2-439063212082}"/>
              </a:ext>
            </a:extLst>
          </p:cNvPr>
          <p:cNvPicPr>
            <a:picLocks noChangeAspect="1"/>
          </p:cNvPicPr>
          <p:nvPr/>
        </p:nvPicPr>
        <p:blipFill rotWithShape="1">
          <a:blip r:embed="rId2"/>
          <a:srcRect l="53990" t="19338" r="15563" b="7638"/>
          <a:stretch/>
        </p:blipFill>
        <p:spPr>
          <a:xfrm>
            <a:off x="6630913" y="336780"/>
            <a:ext cx="4584112" cy="6184439"/>
          </a:xfrm>
          <a:prstGeom prst="rect">
            <a:avLst/>
          </a:prstGeom>
        </p:spPr>
      </p:pic>
    </p:spTree>
    <p:extLst>
      <p:ext uri="{BB962C8B-B14F-4D97-AF65-F5344CB8AC3E}">
        <p14:creationId xmlns:p14="http://schemas.microsoft.com/office/powerpoint/2010/main" val="25380963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18D28A4-C05D-4FC2-BBC1-0D1B8DF322B3}"/>
              </a:ext>
            </a:extLst>
          </p:cNvPr>
          <p:cNvSpPr/>
          <p:nvPr/>
        </p:nvSpPr>
        <p:spPr>
          <a:xfrm>
            <a:off x="236169" y="474345"/>
            <a:ext cx="11118135" cy="707886"/>
          </a:xfrm>
          <a:prstGeom prst="rect">
            <a:avLst/>
          </a:prstGeom>
        </p:spPr>
        <p:txBody>
          <a:bodyPr wrap="square">
            <a:spAutoFit/>
          </a:bodyPr>
          <a:lstStyle/>
          <a:p>
            <a:pPr algn="ctr"/>
            <a:r>
              <a:rPr lang="en-GB" sz="4000" dirty="0">
                <a:solidFill>
                  <a:schemeClr val="accent4"/>
                </a:solidFill>
              </a:rPr>
              <a:t>Froebel (1782 – 1852)</a:t>
            </a:r>
          </a:p>
        </p:txBody>
      </p:sp>
      <p:sp>
        <p:nvSpPr>
          <p:cNvPr id="3" name="Rectangle 2">
            <a:extLst>
              <a:ext uri="{FF2B5EF4-FFF2-40B4-BE49-F238E27FC236}">
                <a16:creationId xmlns:a16="http://schemas.microsoft.com/office/drawing/2014/main" id="{482CF919-C95C-425A-AB61-328F29472E04}"/>
              </a:ext>
            </a:extLst>
          </p:cNvPr>
          <p:cNvSpPr/>
          <p:nvPr/>
        </p:nvSpPr>
        <p:spPr>
          <a:xfrm>
            <a:off x="236169" y="1325290"/>
            <a:ext cx="11729754" cy="3785652"/>
          </a:xfrm>
          <a:prstGeom prst="rect">
            <a:avLst/>
          </a:prstGeom>
        </p:spPr>
        <p:txBody>
          <a:bodyPr wrap="square">
            <a:spAutoFit/>
          </a:bodyPr>
          <a:lstStyle/>
          <a:p>
            <a:r>
              <a:rPr lang="en-US" sz="2000" dirty="0">
                <a:solidFill>
                  <a:schemeClr val="accent2"/>
                </a:solidFill>
              </a:rPr>
              <a:t>● Froebel thought highly of outdoor play as he thought that children will improve their understanding of the world they life in, they would get freedom to play and by playing they are learning. According to Froebel (1837) in play, children construct their understanding of the world by experiencing it. </a:t>
            </a:r>
          </a:p>
          <a:p>
            <a:endParaRPr lang="en-US" sz="2000" dirty="0">
              <a:solidFill>
                <a:schemeClr val="accent2"/>
              </a:solidFill>
            </a:endParaRPr>
          </a:p>
          <a:p>
            <a:r>
              <a:rPr lang="en-US" sz="2000" dirty="0">
                <a:solidFill>
                  <a:schemeClr val="accent2"/>
                </a:solidFill>
              </a:rPr>
              <a:t>● Froebel is known for creating ‘kindergarten’ which means ‘ garden of children’ as he believed that children can interact with nature and were they can grow and develop their freedom (1837). Children will learn by doing, and this is what Froebel is highlighting as it is important. </a:t>
            </a:r>
          </a:p>
          <a:p>
            <a:endParaRPr lang="en-US" sz="2000" dirty="0">
              <a:solidFill>
                <a:schemeClr val="accent2"/>
              </a:solidFill>
            </a:endParaRPr>
          </a:p>
          <a:p>
            <a:r>
              <a:rPr lang="en-US" sz="2000" dirty="0">
                <a:solidFill>
                  <a:schemeClr val="accent2"/>
                </a:solidFill>
              </a:rPr>
              <a:t>● According to Froebel (1837) planting indoors may be limited as garden activities take different dimensions when doing them outdoors. Gardening outside will make children have a better understanding and using the resources you will need for gardening, they will be able to use them safely and freely. By doing the activity inside, it would not be very spacious and is not very </a:t>
            </a:r>
            <a:r>
              <a:rPr lang="en-US" sz="2000" dirty="0" err="1">
                <a:solidFill>
                  <a:schemeClr val="accent2"/>
                </a:solidFill>
              </a:rPr>
              <a:t>practican</a:t>
            </a:r>
            <a:r>
              <a:rPr lang="en-US" sz="2000" dirty="0">
                <a:solidFill>
                  <a:schemeClr val="accent2"/>
                </a:solidFill>
              </a:rPr>
              <a:t> for this sort of activity. </a:t>
            </a:r>
            <a:endParaRPr lang="en-GB" sz="2000" dirty="0">
              <a:solidFill>
                <a:schemeClr val="accent2"/>
              </a:solidFill>
            </a:endParaRPr>
          </a:p>
        </p:txBody>
      </p:sp>
    </p:spTree>
    <p:extLst>
      <p:ext uri="{BB962C8B-B14F-4D97-AF65-F5344CB8AC3E}">
        <p14:creationId xmlns:p14="http://schemas.microsoft.com/office/powerpoint/2010/main" val="14859698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71A86E0-A9C4-40AF-9D63-16674A74F728}"/>
              </a:ext>
            </a:extLst>
          </p:cNvPr>
          <p:cNvSpPr/>
          <p:nvPr/>
        </p:nvSpPr>
        <p:spPr>
          <a:xfrm>
            <a:off x="333060" y="87976"/>
            <a:ext cx="11620752" cy="1323439"/>
          </a:xfrm>
          <a:prstGeom prst="rect">
            <a:avLst/>
          </a:prstGeom>
        </p:spPr>
        <p:txBody>
          <a:bodyPr wrap="square">
            <a:spAutoFit/>
          </a:bodyPr>
          <a:lstStyle/>
          <a:p>
            <a:r>
              <a:rPr lang="en-US" sz="2000" dirty="0">
                <a:solidFill>
                  <a:schemeClr val="accent2"/>
                </a:solidFill>
              </a:rPr>
              <a:t>● Froebel introduced gardening in the year 1837. Froebel thought it was a great way for children to learn about food, the natural world, the environment and how things grow. They would learn about the process of growth and understanding about the care after planting, and having that responsibility to make sure that they have enough water and sunlight to grow nicely.</a:t>
            </a:r>
            <a:endParaRPr lang="en-GB" sz="2000" dirty="0">
              <a:solidFill>
                <a:schemeClr val="accent2"/>
              </a:solidFill>
            </a:endParaRPr>
          </a:p>
        </p:txBody>
      </p:sp>
      <p:sp>
        <p:nvSpPr>
          <p:cNvPr id="3" name="Rectangle 2">
            <a:extLst>
              <a:ext uri="{FF2B5EF4-FFF2-40B4-BE49-F238E27FC236}">
                <a16:creationId xmlns:a16="http://schemas.microsoft.com/office/drawing/2014/main" id="{511C14D8-5EE7-4DF4-8A6D-B75481BFBF82}"/>
              </a:ext>
            </a:extLst>
          </p:cNvPr>
          <p:cNvSpPr/>
          <p:nvPr/>
        </p:nvSpPr>
        <p:spPr>
          <a:xfrm>
            <a:off x="333060" y="2334631"/>
            <a:ext cx="11523862" cy="707886"/>
          </a:xfrm>
          <a:prstGeom prst="rect">
            <a:avLst/>
          </a:prstGeom>
        </p:spPr>
        <p:txBody>
          <a:bodyPr wrap="square">
            <a:spAutoFit/>
          </a:bodyPr>
          <a:lstStyle/>
          <a:p>
            <a:r>
              <a:rPr lang="en-US" sz="2000" dirty="0">
                <a:solidFill>
                  <a:srgbClr val="FF0000"/>
                </a:solidFill>
              </a:rPr>
              <a:t>‘To learn a thing in life and through doing is much more developing, cultivating, and strengthening than to learn it merely through verbal communication of ideas.’ (Froebel, 1977) </a:t>
            </a:r>
            <a:endParaRPr lang="en-GB" sz="2000" dirty="0">
              <a:solidFill>
                <a:srgbClr val="FF0000"/>
              </a:solidFill>
            </a:endParaRPr>
          </a:p>
        </p:txBody>
      </p:sp>
      <p:sp>
        <p:nvSpPr>
          <p:cNvPr id="4" name="Rectangle 3">
            <a:extLst>
              <a:ext uri="{FF2B5EF4-FFF2-40B4-BE49-F238E27FC236}">
                <a16:creationId xmlns:a16="http://schemas.microsoft.com/office/drawing/2014/main" id="{F2D30983-202C-4DC5-940E-1806A537A603}"/>
              </a:ext>
            </a:extLst>
          </p:cNvPr>
          <p:cNvSpPr/>
          <p:nvPr/>
        </p:nvSpPr>
        <p:spPr>
          <a:xfrm>
            <a:off x="333060" y="3941510"/>
            <a:ext cx="11396694" cy="707886"/>
          </a:xfrm>
          <a:prstGeom prst="rect">
            <a:avLst/>
          </a:prstGeom>
        </p:spPr>
        <p:txBody>
          <a:bodyPr wrap="square">
            <a:spAutoFit/>
          </a:bodyPr>
          <a:lstStyle/>
          <a:p>
            <a:r>
              <a:rPr lang="en-US" sz="2000" dirty="0">
                <a:solidFill>
                  <a:schemeClr val="accent2"/>
                </a:solidFill>
              </a:rPr>
              <a:t>This quotes states that children learn by doing things themselves instead of someone else telling you what to do.</a:t>
            </a:r>
            <a:endParaRPr lang="en-GB" sz="2000" dirty="0">
              <a:solidFill>
                <a:schemeClr val="accent2"/>
              </a:solidFill>
            </a:endParaRPr>
          </a:p>
        </p:txBody>
      </p:sp>
      <p:pic>
        <p:nvPicPr>
          <p:cNvPr id="5" name="Picture 4">
            <a:extLst>
              <a:ext uri="{FF2B5EF4-FFF2-40B4-BE49-F238E27FC236}">
                <a16:creationId xmlns:a16="http://schemas.microsoft.com/office/drawing/2014/main" id="{6EC0031D-A525-485E-97AA-C0BE91EDF9AB}"/>
              </a:ext>
            </a:extLst>
          </p:cNvPr>
          <p:cNvPicPr>
            <a:picLocks noChangeAspect="1"/>
          </p:cNvPicPr>
          <p:nvPr/>
        </p:nvPicPr>
        <p:blipFill rotWithShape="1">
          <a:blip r:embed="rId2"/>
          <a:srcRect l="13609" t="46269" r="65927" b="30243"/>
          <a:stretch/>
        </p:blipFill>
        <p:spPr>
          <a:xfrm>
            <a:off x="429949" y="4761160"/>
            <a:ext cx="2755313" cy="1778914"/>
          </a:xfrm>
          <a:prstGeom prst="rect">
            <a:avLst/>
          </a:prstGeom>
        </p:spPr>
      </p:pic>
      <p:pic>
        <p:nvPicPr>
          <p:cNvPr id="6" name="Picture 5">
            <a:extLst>
              <a:ext uri="{FF2B5EF4-FFF2-40B4-BE49-F238E27FC236}">
                <a16:creationId xmlns:a16="http://schemas.microsoft.com/office/drawing/2014/main" id="{1876D30C-B97D-42A0-B80A-D19057CA45A3}"/>
              </a:ext>
            </a:extLst>
          </p:cNvPr>
          <p:cNvPicPr>
            <a:picLocks noChangeAspect="1"/>
          </p:cNvPicPr>
          <p:nvPr/>
        </p:nvPicPr>
        <p:blipFill rotWithShape="1">
          <a:blip r:embed="rId2"/>
          <a:srcRect l="42715" t="47064" r="36325" b="29183"/>
          <a:stretch/>
        </p:blipFill>
        <p:spPr>
          <a:xfrm>
            <a:off x="4699635" y="4673620"/>
            <a:ext cx="2790712" cy="1778914"/>
          </a:xfrm>
          <a:prstGeom prst="rect">
            <a:avLst/>
          </a:prstGeom>
        </p:spPr>
      </p:pic>
      <p:pic>
        <p:nvPicPr>
          <p:cNvPr id="7" name="Picture 6">
            <a:extLst>
              <a:ext uri="{FF2B5EF4-FFF2-40B4-BE49-F238E27FC236}">
                <a16:creationId xmlns:a16="http://schemas.microsoft.com/office/drawing/2014/main" id="{5B2D4C39-3AB2-461D-BFBB-5B287B4651FF}"/>
              </a:ext>
            </a:extLst>
          </p:cNvPr>
          <p:cNvPicPr>
            <a:picLocks noChangeAspect="1"/>
          </p:cNvPicPr>
          <p:nvPr/>
        </p:nvPicPr>
        <p:blipFill rotWithShape="1">
          <a:blip r:embed="rId2"/>
          <a:srcRect l="74553" t="44365" r="13924" b="26711"/>
          <a:stretch/>
        </p:blipFill>
        <p:spPr>
          <a:xfrm>
            <a:off x="9580004" y="4556418"/>
            <a:ext cx="1404906" cy="1983656"/>
          </a:xfrm>
          <a:prstGeom prst="rect">
            <a:avLst/>
          </a:prstGeom>
        </p:spPr>
      </p:pic>
    </p:spTree>
    <p:extLst>
      <p:ext uri="{BB962C8B-B14F-4D97-AF65-F5344CB8AC3E}">
        <p14:creationId xmlns:p14="http://schemas.microsoft.com/office/powerpoint/2010/main" val="34317124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F0620A0-6D78-43F2-ADEC-0623DC8E98F1}"/>
              </a:ext>
            </a:extLst>
          </p:cNvPr>
          <p:cNvSpPr/>
          <p:nvPr/>
        </p:nvSpPr>
        <p:spPr>
          <a:xfrm>
            <a:off x="193781" y="474345"/>
            <a:ext cx="11935644" cy="5324535"/>
          </a:xfrm>
          <a:prstGeom prst="rect">
            <a:avLst/>
          </a:prstGeom>
        </p:spPr>
        <p:txBody>
          <a:bodyPr wrap="square">
            <a:spAutoFit/>
          </a:bodyPr>
          <a:lstStyle/>
          <a:p>
            <a:r>
              <a:rPr lang="en-US" sz="4000" dirty="0">
                <a:solidFill>
                  <a:schemeClr val="accent1"/>
                </a:solidFill>
              </a:rPr>
              <a:t>Main points and what are the implications for the future? </a:t>
            </a:r>
          </a:p>
          <a:p>
            <a:endParaRPr lang="en-US" sz="2000" dirty="0"/>
          </a:p>
          <a:p>
            <a:r>
              <a:rPr lang="en-US" sz="2000" dirty="0">
                <a:solidFill>
                  <a:schemeClr val="accent6"/>
                </a:solidFill>
              </a:rPr>
              <a:t>The main point of this presentation is that outdoor play is very effective for children as they learn by doing, children love moving around, doing different things but, they don't </a:t>
            </a:r>
            <a:r>
              <a:rPr lang="en-US" sz="2000" dirty="0" err="1">
                <a:solidFill>
                  <a:schemeClr val="accent6"/>
                </a:solidFill>
              </a:rPr>
              <a:t>realise</a:t>
            </a:r>
            <a:r>
              <a:rPr lang="en-US" sz="2000" dirty="0">
                <a:solidFill>
                  <a:schemeClr val="accent6"/>
                </a:solidFill>
              </a:rPr>
              <a:t> that they are learning the same time. Children develop different skills by gardening as they are using all parts of their body.</a:t>
            </a:r>
          </a:p>
          <a:p>
            <a:endParaRPr lang="en-US" sz="2000" dirty="0">
              <a:solidFill>
                <a:schemeClr val="accent6"/>
              </a:solidFill>
            </a:endParaRPr>
          </a:p>
          <a:p>
            <a:r>
              <a:rPr lang="en-US" sz="2000" dirty="0">
                <a:solidFill>
                  <a:schemeClr val="accent6"/>
                </a:solidFill>
              </a:rPr>
              <a:t>Outdoor play helps children for their future are they have been using life skills in their education, helping their thinking skills and self - independent as they need to be responsible of their own work. By gardening, children will know how to garden and use the resources as they have done it before. They gain self confidence and other different skills as they are all the skills that you will need for future employment. By gardening they develop team working skills and this skill will be very helpful as everyone needs to be able to work as a team, as most jobs do. By gardening you are gaining patience skill as you need to wait for the plant to grow, and by doing this, won’t get as angry, stressed or overwhelmed. If you have good patience you will be in more control and in a better position to deal with problems that may be difficult. This will help to make you a happier and healthier person. </a:t>
            </a:r>
            <a:endParaRPr lang="en-GB" sz="2000" dirty="0">
              <a:solidFill>
                <a:schemeClr val="accent6"/>
              </a:solidFill>
            </a:endParaRPr>
          </a:p>
        </p:txBody>
      </p:sp>
    </p:spTree>
    <p:extLst>
      <p:ext uri="{BB962C8B-B14F-4D97-AF65-F5344CB8AC3E}">
        <p14:creationId xmlns:p14="http://schemas.microsoft.com/office/powerpoint/2010/main" val="15637742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DAFC69B-3C46-44A4-B438-00EBA874FAC4}"/>
              </a:ext>
            </a:extLst>
          </p:cNvPr>
          <p:cNvSpPr/>
          <p:nvPr/>
        </p:nvSpPr>
        <p:spPr>
          <a:xfrm>
            <a:off x="125150" y="89126"/>
            <a:ext cx="11299803" cy="6247864"/>
          </a:xfrm>
          <a:prstGeom prst="rect">
            <a:avLst/>
          </a:prstGeom>
        </p:spPr>
        <p:txBody>
          <a:bodyPr wrap="square">
            <a:spAutoFit/>
          </a:bodyPr>
          <a:lstStyle/>
          <a:p>
            <a:r>
              <a:rPr lang="en-US" sz="4000" dirty="0">
                <a:solidFill>
                  <a:schemeClr val="accent2"/>
                </a:solidFill>
              </a:rPr>
              <a:t>Reference List</a:t>
            </a:r>
          </a:p>
          <a:p>
            <a:endParaRPr lang="en-US" dirty="0">
              <a:solidFill>
                <a:srgbClr val="FF0000"/>
              </a:solidFill>
            </a:endParaRPr>
          </a:p>
          <a:p>
            <a:r>
              <a:rPr lang="en-US" dirty="0"/>
              <a:t>The national allotment society. (1930) design a children’s allotment. Available on : </a:t>
            </a:r>
          </a:p>
          <a:p>
            <a:r>
              <a:rPr lang="en-US" dirty="0"/>
              <a:t>https://www.nsalg.org.uk/growing-advice/design-a-childrens-allotment/ [accessed : 08.01.2020] </a:t>
            </a:r>
          </a:p>
          <a:p>
            <a:endParaRPr lang="en-US" dirty="0"/>
          </a:p>
          <a:p>
            <a:r>
              <a:rPr lang="en-US" dirty="0"/>
              <a:t>Handmade places playground for learning and fun. (2020) Allotment gardening for children in schools. Available on: https://www.handmadeplaces.co.uk/2018/08/allotment-gardening-schools-children/ [accessed : 09.01.20] </a:t>
            </a:r>
          </a:p>
          <a:p>
            <a:endParaRPr lang="en-US" dirty="0"/>
          </a:p>
          <a:p>
            <a:r>
              <a:rPr lang="en-US" dirty="0"/>
              <a:t>Council of learning outside the classroom. (2009) Benefits for early years for learning outside the classroom. Available on: https://www.lotc.org.uk/wp-content/uploads/2010/12/Benefits-for-Early-Years-LOtC-Final-5AUG09.pdf [accessed: 09.01.20]</a:t>
            </a:r>
          </a:p>
          <a:p>
            <a:endParaRPr lang="en-US" dirty="0"/>
          </a:p>
          <a:p>
            <a:r>
              <a:rPr lang="en-US" dirty="0"/>
              <a:t>Butcher, Michigan state university, Pletcher. (2017)) Gardening with young children helps their </a:t>
            </a:r>
            <a:r>
              <a:rPr lang="en-US" dirty="0" err="1"/>
              <a:t>developement</a:t>
            </a:r>
            <a:r>
              <a:rPr lang="en-US" dirty="0"/>
              <a:t>. Available on: https://www.canr.msu.edu/news/gardening_with_young_children_helps_their_development [accessed: 10.01.20] </a:t>
            </a:r>
          </a:p>
          <a:p>
            <a:endParaRPr lang="en-US" dirty="0"/>
          </a:p>
          <a:p>
            <a:r>
              <a:rPr lang="en-US" dirty="0" err="1"/>
              <a:t>Ofsted</a:t>
            </a:r>
            <a:r>
              <a:rPr lang="en-US" dirty="0"/>
              <a:t> outstanding. (2003) the </a:t>
            </a:r>
            <a:r>
              <a:rPr lang="en-US" dirty="0" err="1"/>
              <a:t>wendy</a:t>
            </a:r>
            <a:r>
              <a:rPr lang="en-US" dirty="0"/>
              <a:t> house allotment. Available on:</a:t>
            </a:r>
          </a:p>
          <a:p>
            <a:r>
              <a:rPr lang="en-US" dirty="0"/>
              <a:t>http://www.thewendyhouse.org.uk/royston/nursery-allotment [accessed: 10.01.20 </a:t>
            </a:r>
          </a:p>
          <a:p>
            <a:endParaRPr lang="en-US" dirty="0"/>
          </a:p>
          <a:p>
            <a:r>
              <a:rPr lang="en-US" dirty="0"/>
              <a:t>Bright hub education. (no date) why is outdoor play important for children? Theorists weigh in on benefits. Available on: https://www.brighthubeducation.com/teaching-preschool/107367-theories-on-the-importance-of-outdoor-play/ [Accessed: 11.01.20]</a:t>
            </a:r>
            <a:endParaRPr lang="en-GB" dirty="0"/>
          </a:p>
        </p:txBody>
      </p:sp>
    </p:spTree>
    <p:extLst>
      <p:ext uri="{BB962C8B-B14F-4D97-AF65-F5344CB8AC3E}">
        <p14:creationId xmlns:p14="http://schemas.microsoft.com/office/powerpoint/2010/main" val="4497648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275307A-9FF6-4342-A5C4-BF68347BEDB8}"/>
              </a:ext>
            </a:extLst>
          </p:cNvPr>
          <p:cNvSpPr/>
          <p:nvPr/>
        </p:nvSpPr>
        <p:spPr>
          <a:xfrm>
            <a:off x="379486" y="863281"/>
            <a:ext cx="11433028" cy="5016758"/>
          </a:xfrm>
          <a:prstGeom prst="rect">
            <a:avLst/>
          </a:prstGeom>
        </p:spPr>
        <p:txBody>
          <a:bodyPr wrap="square">
            <a:spAutoFit/>
          </a:bodyPr>
          <a:lstStyle/>
          <a:p>
            <a:r>
              <a:rPr lang="en-US" sz="2000" dirty="0" err="1"/>
              <a:t>Evvnt</a:t>
            </a:r>
            <a:r>
              <a:rPr lang="en-US" sz="2000" dirty="0"/>
              <a:t>. (2014) important tips for planning. Available on: https://blog.evvnt.com/2014/06/tips-planning-outdoor-event/ [accessed : 11.01.20] </a:t>
            </a:r>
          </a:p>
          <a:p>
            <a:endParaRPr lang="en-US" sz="2000" dirty="0"/>
          </a:p>
          <a:p>
            <a:r>
              <a:rPr lang="en-US" sz="2000" dirty="0"/>
              <a:t>Health and safety for allotment gardens. ( 2017) Available on: http://www.leighonseatowncouncil.gov.uk/uploads/assets/LTC%20HEALTH%20AND%20SAFETY%20FOR%20ALLOTMENT%20GARDENS.pdf [accessed: 12.01.20] </a:t>
            </a:r>
          </a:p>
          <a:p>
            <a:endParaRPr lang="en-US" sz="2000" dirty="0"/>
          </a:p>
          <a:p>
            <a:r>
              <a:rPr lang="en-US" sz="2000" dirty="0"/>
              <a:t>Early education. (no date) Available on: https://www.early-education.org.uk/about-froebel [accessed: 12.01.20] </a:t>
            </a:r>
          </a:p>
          <a:p>
            <a:endParaRPr lang="en-US" sz="2000" dirty="0"/>
          </a:p>
          <a:p>
            <a:r>
              <a:rPr lang="en-US" sz="2000" dirty="0"/>
              <a:t>AZ Quotes. (no date) Friedrich Froebel Quotes. Available on: https://www.azquotes.com/author/54686-Friedrich_Frobel [accessed : 13.01.20] </a:t>
            </a:r>
          </a:p>
          <a:p>
            <a:endParaRPr lang="en-US" sz="2000" dirty="0"/>
          </a:p>
          <a:p>
            <a:r>
              <a:rPr lang="en-US" sz="2000" dirty="0"/>
              <a:t>Capital Gardens. (2020) Valuable life skills that children can learn from gardening. Available on: https://www.capitalgardens.co.uk/blog/valuable-life-skills-that-children-can-learn-from-gardening/ [accessed: 13.01.20]</a:t>
            </a:r>
            <a:endParaRPr lang="en-GB" sz="2000" dirty="0"/>
          </a:p>
        </p:txBody>
      </p:sp>
    </p:spTree>
    <p:extLst>
      <p:ext uri="{BB962C8B-B14F-4D97-AF65-F5344CB8AC3E}">
        <p14:creationId xmlns:p14="http://schemas.microsoft.com/office/powerpoint/2010/main" val="14839337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48" name="Picture 24" descr="A large green field with trees in the background&#10;&#10;Description automatically generated">
            <a:extLst>
              <a:ext uri="{FF2B5EF4-FFF2-40B4-BE49-F238E27FC236}">
                <a16:creationId xmlns:a16="http://schemas.microsoft.com/office/drawing/2014/main" id="{886E6A24-E179-4356-92A7-4DBA5662903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217" r="1056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33615D79-7EB0-4146-9AEC-0FE725A420DB}"/>
              </a:ext>
            </a:extLst>
          </p:cNvPr>
          <p:cNvSpPr/>
          <p:nvPr/>
        </p:nvSpPr>
        <p:spPr>
          <a:xfrm>
            <a:off x="3048000" y="1425888"/>
            <a:ext cx="6096000" cy="4652556"/>
          </a:xfrm>
          <a:prstGeom prst="rect">
            <a:avLst/>
          </a:prstGeom>
        </p:spPr>
        <p:txBody>
          <a:bodyPr>
            <a:spAutoFit/>
          </a:bodyPr>
          <a:lstStyle/>
          <a:p>
            <a:pPr algn="ctr"/>
            <a:br>
              <a:rPr lang="en-GB" dirty="0"/>
            </a:br>
            <a:r>
              <a:rPr lang="en-GB" sz="7200" b="1" dirty="0" err="1">
                <a:solidFill>
                  <a:schemeClr val="bg1"/>
                </a:solidFill>
                <a:latin typeface="Arial" panose="020B0604020202020204" pitchFamily="34" charset="0"/>
              </a:rPr>
              <a:t>Safleoedd</a:t>
            </a:r>
            <a:r>
              <a:rPr lang="en-GB" sz="7200" b="1" dirty="0">
                <a:solidFill>
                  <a:schemeClr val="bg1"/>
                </a:solidFill>
                <a:latin typeface="Arial" panose="020B0604020202020204" pitchFamily="34" charset="0"/>
              </a:rPr>
              <a:t> </a:t>
            </a:r>
            <a:r>
              <a:rPr lang="en-GB" sz="7200" b="1" dirty="0" err="1">
                <a:solidFill>
                  <a:schemeClr val="bg1"/>
                </a:solidFill>
                <a:latin typeface="Arial" panose="020B0604020202020204" pitchFamily="34" charset="0"/>
              </a:rPr>
              <a:t>Diwyllianol</a:t>
            </a:r>
            <a:endParaRPr lang="en-GB" sz="2400" b="1" dirty="0">
              <a:solidFill>
                <a:schemeClr val="bg1"/>
              </a:solidFill>
            </a:endParaRPr>
          </a:p>
          <a:p>
            <a:pPr algn="ctr"/>
            <a:br>
              <a:rPr lang="en-GB" sz="2400" b="1" dirty="0">
                <a:solidFill>
                  <a:schemeClr val="bg1"/>
                </a:solidFill>
              </a:rPr>
            </a:br>
            <a:r>
              <a:rPr lang="en-GB" sz="2400" b="1" dirty="0" err="1">
                <a:solidFill>
                  <a:schemeClr val="bg1"/>
                </a:solidFill>
                <a:latin typeface="Arial" panose="020B0604020202020204" pitchFamily="34" charset="0"/>
              </a:rPr>
              <a:t>Rhif</a:t>
            </a:r>
            <a:r>
              <a:rPr lang="en-GB" sz="2400" b="1" dirty="0">
                <a:solidFill>
                  <a:schemeClr val="bg1"/>
                </a:solidFill>
                <a:latin typeface="Arial" panose="020B0604020202020204" pitchFamily="34" charset="0"/>
              </a:rPr>
              <a:t> </a:t>
            </a:r>
            <a:r>
              <a:rPr lang="en-GB" sz="2400" b="1" dirty="0" err="1">
                <a:solidFill>
                  <a:schemeClr val="bg1"/>
                </a:solidFill>
                <a:latin typeface="Arial" panose="020B0604020202020204" pitchFamily="34" charset="0"/>
              </a:rPr>
              <a:t>Myfyrwyr</a:t>
            </a:r>
            <a:r>
              <a:rPr lang="en-GB" sz="2400" b="1" dirty="0">
                <a:solidFill>
                  <a:schemeClr val="bg1"/>
                </a:solidFill>
                <a:latin typeface="Arial" panose="020B0604020202020204" pitchFamily="34" charset="0"/>
              </a:rPr>
              <a:t>: 1901456</a:t>
            </a:r>
            <a:endParaRPr lang="en-GB" sz="2400" b="1" dirty="0">
              <a:solidFill>
                <a:schemeClr val="bg1"/>
              </a:solidFill>
            </a:endParaRPr>
          </a:p>
          <a:p>
            <a:pPr algn="ctr">
              <a:spcBef>
                <a:spcPts val="1020"/>
              </a:spcBef>
            </a:pPr>
            <a:r>
              <a:rPr lang="en-GB" sz="2400" b="1" dirty="0" err="1">
                <a:solidFill>
                  <a:schemeClr val="bg1"/>
                </a:solidFill>
                <a:latin typeface="Arial" panose="020B0604020202020204" pitchFamily="34" charset="0"/>
              </a:rPr>
              <a:t>Rhif</a:t>
            </a:r>
            <a:r>
              <a:rPr lang="en-GB" sz="2400" b="1" dirty="0">
                <a:solidFill>
                  <a:schemeClr val="bg1"/>
                </a:solidFill>
                <a:latin typeface="Arial" panose="020B0604020202020204" pitchFamily="34" charset="0"/>
              </a:rPr>
              <a:t> </a:t>
            </a:r>
            <a:r>
              <a:rPr lang="en-GB" sz="2400" b="1" dirty="0" err="1">
                <a:solidFill>
                  <a:schemeClr val="bg1"/>
                </a:solidFill>
                <a:latin typeface="Arial" panose="020B0604020202020204" pitchFamily="34" charset="0"/>
              </a:rPr>
              <a:t>Cwrs</a:t>
            </a:r>
            <a:r>
              <a:rPr lang="en-GB" sz="2400" b="1" dirty="0">
                <a:solidFill>
                  <a:schemeClr val="bg1"/>
                </a:solidFill>
                <a:latin typeface="Arial" panose="020B0604020202020204" pitchFamily="34" charset="0"/>
              </a:rPr>
              <a:t>: ECES4002</a:t>
            </a:r>
            <a:endParaRPr lang="en-GB" sz="2400" b="1" dirty="0">
              <a:solidFill>
                <a:schemeClr val="bg1"/>
              </a:solidFill>
            </a:endParaRPr>
          </a:p>
          <a:p>
            <a:br>
              <a:rPr lang="en-GB" dirty="0"/>
            </a:br>
            <a:br>
              <a:rPr lang="en-GB" dirty="0"/>
            </a:br>
            <a:endParaRPr lang="en-GB" dirty="0"/>
          </a:p>
        </p:txBody>
      </p:sp>
    </p:spTree>
    <p:extLst>
      <p:ext uri="{BB962C8B-B14F-4D97-AF65-F5344CB8AC3E}">
        <p14:creationId xmlns:p14="http://schemas.microsoft.com/office/powerpoint/2010/main" val="19240553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5" name="Picture 7" descr="A close up of a logo&#10;&#10;Description automatically generated">
            <a:extLst>
              <a:ext uri="{FF2B5EF4-FFF2-40B4-BE49-F238E27FC236}">
                <a16:creationId xmlns:a16="http://schemas.microsoft.com/office/drawing/2014/main" id="{538453EF-E4B4-4A1D-A02A-29218FABF67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091" t="8526" b="2801"/>
          <a:stretch/>
        </p:blipFill>
        <p:spPr bwMode="auto">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extLst>
            <a:ext uri="{909E8E84-426E-40DD-AFC4-6F175D3DCCD1}">
              <a14:hiddenFill xmlns:a14="http://schemas.microsoft.com/office/drawing/2010/main">
                <a:solidFill>
                  <a:srgbClr val="FFFFFF"/>
                </a:solidFill>
              </a14:hiddenFill>
            </a:ext>
          </a:extLst>
        </p:spPr>
      </p:pic>
      <p:sp>
        <p:nvSpPr>
          <p:cNvPr id="4" name="Rectangle 6">
            <a:extLst>
              <a:ext uri="{FF2B5EF4-FFF2-40B4-BE49-F238E27FC236}">
                <a16:creationId xmlns:a16="http://schemas.microsoft.com/office/drawing/2014/main" id="{B0D898BF-10A5-4F4F-AA02-C2206F3E0EE7}"/>
              </a:ext>
            </a:extLst>
          </p:cNvPr>
          <p:cNvSpPr>
            <a:spLocks noChangeArrowheads="1"/>
          </p:cNvSpPr>
          <p:nvPr/>
        </p:nvSpPr>
        <p:spPr bwMode="auto">
          <a:xfrm>
            <a:off x="668867" y="1678666"/>
            <a:ext cx="4088190" cy="236909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b" anchorCtr="0" compatLnSpc="1">
            <a:prstTxWarp prst="textNoShape">
              <a:avLst/>
            </a:prstTxWarp>
            <a:normAutofit/>
          </a:bodyPr>
          <a:lstStyle/>
          <a:p>
            <a:pPr marL="0" marR="0" lvl="0" indent="0" algn="r" fontAlgn="base">
              <a:spcBef>
                <a:spcPct val="0"/>
              </a:spcBef>
              <a:spcAft>
                <a:spcPts val="600"/>
              </a:spcAft>
              <a:buClrTx/>
              <a:buSzTx/>
              <a:tabLst/>
            </a:pPr>
            <a:r>
              <a:rPr kumimoji="0" lang="en-US" altLang="en-US" sz="4800" b="0" i="0" u="none" strike="noStrike" cap="none" normalizeH="0" baseline="0">
                <a:ln>
                  <a:noFill/>
                </a:ln>
                <a:solidFill>
                  <a:schemeClr val="accent1"/>
                </a:solidFill>
                <a:effectLst/>
                <a:latin typeface="+mj-lt"/>
                <a:ea typeface="+mj-ea"/>
                <a:cs typeface="+mj-cs"/>
              </a:rPr>
              <a:t>Addysg yn yr awyr agored</a:t>
            </a:r>
          </a:p>
          <a:p>
            <a:pPr marL="0" marR="0" lvl="0" indent="0" algn="r" fontAlgn="base">
              <a:spcBef>
                <a:spcPct val="0"/>
              </a:spcBef>
              <a:spcAft>
                <a:spcPts val="600"/>
              </a:spcAft>
              <a:buClrTx/>
              <a:buSzTx/>
              <a:tabLst/>
            </a:pPr>
            <a:r>
              <a:rPr kumimoji="0" lang="en-US" altLang="en-US" sz="4800" b="0" i="0" u="none" strike="noStrike" cap="none" normalizeH="0" baseline="0">
                <a:ln>
                  <a:noFill/>
                </a:ln>
                <a:solidFill>
                  <a:schemeClr val="accent1"/>
                </a:solidFill>
                <a:effectLst/>
                <a:latin typeface="+mj-lt"/>
                <a:ea typeface="+mj-ea"/>
                <a:cs typeface="+mj-cs"/>
              </a:rPr>
              <a:t>         </a:t>
            </a:r>
          </a:p>
        </p:txBody>
      </p:sp>
    </p:spTree>
    <p:extLst>
      <p:ext uri="{BB962C8B-B14F-4D97-AF65-F5344CB8AC3E}">
        <p14:creationId xmlns:p14="http://schemas.microsoft.com/office/powerpoint/2010/main" val="35984623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657C465-E24D-415A-86DF-8B32E18C4ED9}"/>
              </a:ext>
            </a:extLst>
          </p:cNvPr>
          <p:cNvSpPr/>
          <p:nvPr/>
        </p:nvSpPr>
        <p:spPr>
          <a:xfrm>
            <a:off x="381505" y="346105"/>
            <a:ext cx="11572307" cy="5273238"/>
          </a:xfrm>
          <a:prstGeom prst="rect">
            <a:avLst/>
          </a:prstGeom>
        </p:spPr>
        <p:txBody>
          <a:bodyPr wrap="square">
            <a:spAutoFit/>
          </a:bodyPr>
          <a:lstStyle/>
          <a:p>
            <a:pPr algn="ctr"/>
            <a:r>
              <a:rPr lang="en-GB" sz="4000" dirty="0" err="1">
                <a:solidFill>
                  <a:srgbClr val="262626"/>
                </a:solidFill>
                <a:latin typeface="Arial" panose="020B0604020202020204" pitchFamily="34" charset="0"/>
              </a:rPr>
              <a:t>Sut</a:t>
            </a:r>
            <a:r>
              <a:rPr lang="en-GB" sz="4000" dirty="0">
                <a:solidFill>
                  <a:srgbClr val="262626"/>
                </a:solidFill>
                <a:latin typeface="Arial" panose="020B0604020202020204" pitchFamily="34" charset="0"/>
              </a:rPr>
              <a:t> </a:t>
            </a:r>
            <a:r>
              <a:rPr lang="en-GB" sz="4000" dirty="0" err="1">
                <a:solidFill>
                  <a:srgbClr val="262626"/>
                </a:solidFill>
                <a:latin typeface="Arial" panose="020B0604020202020204" pitchFamily="34" charset="0"/>
              </a:rPr>
              <a:t>mae</a:t>
            </a:r>
            <a:r>
              <a:rPr lang="en-GB" sz="4000" dirty="0">
                <a:solidFill>
                  <a:srgbClr val="262626"/>
                </a:solidFill>
                <a:latin typeface="Arial" panose="020B0604020202020204" pitchFamily="34" charset="0"/>
              </a:rPr>
              <a:t> </a:t>
            </a:r>
            <a:r>
              <a:rPr lang="en-GB" sz="4000" dirty="0" err="1">
                <a:solidFill>
                  <a:srgbClr val="262626"/>
                </a:solidFill>
                <a:latin typeface="Arial" panose="020B0604020202020204" pitchFamily="34" charset="0"/>
              </a:rPr>
              <a:t>Safleoedd</a:t>
            </a:r>
            <a:r>
              <a:rPr lang="en-GB" sz="4000" dirty="0">
                <a:solidFill>
                  <a:srgbClr val="262626"/>
                </a:solidFill>
                <a:latin typeface="Arial" panose="020B0604020202020204" pitchFamily="34" charset="0"/>
              </a:rPr>
              <a:t> </a:t>
            </a:r>
            <a:r>
              <a:rPr lang="en-GB" sz="4000" dirty="0" err="1">
                <a:solidFill>
                  <a:srgbClr val="262626"/>
                </a:solidFill>
                <a:latin typeface="Arial" panose="020B0604020202020204" pitchFamily="34" charset="0"/>
              </a:rPr>
              <a:t>Diwyllianol</a:t>
            </a:r>
            <a:r>
              <a:rPr lang="en-GB" sz="4000" dirty="0">
                <a:solidFill>
                  <a:srgbClr val="262626"/>
                </a:solidFill>
                <a:latin typeface="Arial" panose="020B0604020202020204" pitchFamily="34" charset="0"/>
              </a:rPr>
              <a:t> </a:t>
            </a:r>
            <a:r>
              <a:rPr lang="en-GB" sz="4000" dirty="0" err="1">
                <a:solidFill>
                  <a:srgbClr val="262626"/>
                </a:solidFill>
                <a:latin typeface="Arial" panose="020B0604020202020204" pitchFamily="34" charset="0"/>
              </a:rPr>
              <a:t>yn</a:t>
            </a:r>
            <a:r>
              <a:rPr lang="en-GB" sz="4000" dirty="0">
                <a:solidFill>
                  <a:srgbClr val="262626"/>
                </a:solidFill>
                <a:latin typeface="Arial" panose="020B0604020202020204" pitchFamily="34" charset="0"/>
              </a:rPr>
              <a:t> </a:t>
            </a:r>
            <a:r>
              <a:rPr lang="en-GB" sz="4000" dirty="0" err="1">
                <a:solidFill>
                  <a:srgbClr val="262626"/>
                </a:solidFill>
                <a:latin typeface="Arial" panose="020B0604020202020204" pitchFamily="34" charset="0"/>
              </a:rPr>
              <a:t>helpu</a:t>
            </a:r>
            <a:r>
              <a:rPr lang="en-GB" sz="4000" dirty="0">
                <a:solidFill>
                  <a:srgbClr val="262626"/>
                </a:solidFill>
                <a:latin typeface="Arial" panose="020B0604020202020204" pitchFamily="34" charset="0"/>
              </a:rPr>
              <a:t> </a:t>
            </a:r>
            <a:r>
              <a:rPr lang="en-GB" sz="4000" dirty="0" err="1">
                <a:solidFill>
                  <a:srgbClr val="262626"/>
                </a:solidFill>
                <a:latin typeface="Arial" panose="020B0604020202020204" pitchFamily="34" charset="0"/>
              </a:rPr>
              <a:t>datblygu</a:t>
            </a:r>
            <a:r>
              <a:rPr lang="en-GB" sz="4000" dirty="0">
                <a:solidFill>
                  <a:srgbClr val="262626"/>
                </a:solidFill>
                <a:latin typeface="Arial" panose="020B0604020202020204" pitchFamily="34" charset="0"/>
              </a:rPr>
              <a:t> </a:t>
            </a:r>
            <a:r>
              <a:rPr lang="en-GB" sz="4000" dirty="0" err="1">
                <a:solidFill>
                  <a:srgbClr val="262626"/>
                </a:solidFill>
                <a:latin typeface="Arial" panose="020B0604020202020204" pitchFamily="34" charset="0"/>
              </a:rPr>
              <a:t>sgiliau</a:t>
            </a:r>
            <a:r>
              <a:rPr lang="en-GB" sz="4000" dirty="0">
                <a:solidFill>
                  <a:srgbClr val="262626"/>
                </a:solidFill>
                <a:latin typeface="Arial" panose="020B0604020202020204" pitchFamily="34" charset="0"/>
              </a:rPr>
              <a:t> a </a:t>
            </a:r>
            <a:r>
              <a:rPr lang="en-GB" sz="4000" dirty="0" err="1">
                <a:solidFill>
                  <a:srgbClr val="262626"/>
                </a:solidFill>
                <a:latin typeface="Arial" panose="020B0604020202020204" pitchFamily="34" charset="0"/>
              </a:rPr>
              <a:t>gwybodaeth</a:t>
            </a:r>
            <a:r>
              <a:rPr lang="en-GB" sz="4000" dirty="0">
                <a:solidFill>
                  <a:srgbClr val="262626"/>
                </a:solidFill>
                <a:latin typeface="Arial" panose="020B0604020202020204" pitchFamily="34" charset="0"/>
              </a:rPr>
              <a:t>?</a:t>
            </a:r>
          </a:p>
          <a:p>
            <a:pPr algn="ctr"/>
            <a:endParaRPr lang="en-GB" sz="4000" dirty="0"/>
          </a:p>
          <a:p>
            <a:pPr marL="342900" indent="-342900" fontAlgn="base">
              <a:buFont typeface="Arial" panose="020B0604020202020204" pitchFamily="34" charset="0"/>
              <a:buChar char="•"/>
            </a:pPr>
            <a:r>
              <a:rPr lang="en-GB" sz="2000" dirty="0">
                <a:solidFill>
                  <a:srgbClr val="262626"/>
                </a:solidFill>
                <a:latin typeface="Arial" panose="020B0604020202020204" pitchFamily="34" charset="0"/>
              </a:rPr>
              <a:t>Castell </a:t>
            </a:r>
            <a:r>
              <a:rPr lang="en-GB" sz="2000" dirty="0" err="1">
                <a:solidFill>
                  <a:srgbClr val="262626"/>
                </a:solidFill>
                <a:latin typeface="Arial" panose="020B0604020202020204" pitchFamily="34" charset="0"/>
              </a:rPr>
              <a:t>Llansteffan</a:t>
            </a:r>
            <a:r>
              <a:rPr lang="en-GB" sz="2000" dirty="0">
                <a:solidFill>
                  <a:srgbClr val="262626"/>
                </a:solidFill>
                <a:latin typeface="Arial" panose="020B0604020202020204" pitchFamily="34" charset="0"/>
              </a:rPr>
              <a:t> – </a:t>
            </a:r>
            <a:r>
              <a:rPr lang="en-GB" sz="2000" dirty="0" err="1">
                <a:solidFill>
                  <a:srgbClr val="262626"/>
                </a:solidFill>
                <a:latin typeface="Arial" panose="020B0604020202020204" pitchFamily="34" charset="0"/>
              </a:rPr>
              <a:t>dysgu</a:t>
            </a:r>
            <a:r>
              <a:rPr lang="en-GB" sz="2000" dirty="0">
                <a:solidFill>
                  <a:srgbClr val="262626"/>
                </a:solidFill>
                <a:latin typeface="Arial" panose="020B0604020202020204" pitchFamily="34" charset="0"/>
              </a:rPr>
              <a:t> am </a:t>
            </a:r>
            <a:r>
              <a:rPr lang="en-GB" sz="2000" dirty="0" err="1">
                <a:solidFill>
                  <a:srgbClr val="262626"/>
                </a:solidFill>
                <a:latin typeface="Arial" panose="020B0604020202020204" pitchFamily="34" charset="0"/>
              </a:rPr>
              <a:t>hanes</a:t>
            </a:r>
            <a:r>
              <a:rPr lang="en-GB" sz="2000" dirty="0">
                <a:solidFill>
                  <a:srgbClr val="262626"/>
                </a:solidFill>
                <a:latin typeface="Arial" panose="020B0604020202020204" pitchFamily="34" charset="0"/>
              </a:rPr>
              <a:t> Cymru ac </a:t>
            </a:r>
            <a:r>
              <a:rPr lang="en-GB" sz="2000" dirty="0" err="1">
                <a:solidFill>
                  <a:srgbClr val="262626"/>
                </a:solidFill>
                <a:latin typeface="Arial" panose="020B0604020202020204" pitchFamily="34" charset="0"/>
              </a:rPr>
              <a:t>sut</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rwydd</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pobl</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yn</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byw</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yn</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yr</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amser</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yna</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Gallwch</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wneud</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tasgau</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creadigol</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tynnwch</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llun</a:t>
            </a:r>
            <a:r>
              <a:rPr lang="en-GB" sz="2000" dirty="0">
                <a:solidFill>
                  <a:srgbClr val="262626"/>
                </a:solidFill>
                <a:latin typeface="Arial" panose="020B0604020202020204" pitchFamily="34" charset="0"/>
              </a:rPr>
              <a:t> o </a:t>
            </a:r>
            <a:r>
              <a:rPr lang="en-GB" sz="2000" dirty="0" err="1">
                <a:solidFill>
                  <a:srgbClr val="262626"/>
                </a:solidFill>
                <a:latin typeface="Arial" panose="020B0604020202020204" pitchFamily="34" charset="0"/>
              </a:rPr>
              <a:t>sut</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nhw’n</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meddwl</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oedd</a:t>
            </a:r>
            <a:r>
              <a:rPr lang="en-GB" sz="2000" dirty="0">
                <a:solidFill>
                  <a:srgbClr val="262626"/>
                </a:solidFill>
                <a:latin typeface="Arial" panose="020B0604020202020204" pitchFamily="34" charset="0"/>
              </a:rPr>
              <a:t> y castell </a:t>
            </a:r>
            <a:r>
              <a:rPr lang="en-GB" sz="2000" dirty="0" err="1">
                <a:solidFill>
                  <a:srgbClr val="262626"/>
                </a:solidFill>
                <a:latin typeface="Arial" panose="020B0604020202020204" pitchFamily="34" charset="0"/>
              </a:rPr>
              <a:t>yn</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edrych</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fel</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blynyddoedd</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yn</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ol</a:t>
            </a:r>
            <a:r>
              <a:rPr lang="en-GB" sz="2000" dirty="0">
                <a:solidFill>
                  <a:srgbClr val="262626"/>
                </a:solidFill>
                <a:latin typeface="Arial" panose="020B0604020202020204" pitchFamily="34" charset="0"/>
              </a:rPr>
              <a:t>. </a:t>
            </a:r>
            <a:endParaRPr lang="en-GB" sz="2000" dirty="0">
              <a:solidFill>
                <a:srgbClr val="83992A"/>
              </a:solidFill>
              <a:latin typeface="Arial" panose="020B0604020202020204" pitchFamily="34" charset="0"/>
            </a:endParaRPr>
          </a:p>
          <a:p>
            <a:pPr fontAlgn="base">
              <a:spcBef>
                <a:spcPts val="1000"/>
              </a:spcBef>
              <a:buFont typeface="Arial" panose="020B0604020202020204" pitchFamily="34" charset="0"/>
              <a:buChar char="•"/>
            </a:pPr>
            <a:r>
              <a:rPr lang="en-GB" sz="2000" dirty="0" err="1">
                <a:solidFill>
                  <a:srgbClr val="262626"/>
                </a:solidFill>
                <a:latin typeface="Arial" panose="020B0604020202020204" pitchFamily="34" charset="0"/>
              </a:rPr>
              <a:t>Amgueddfa</a:t>
            </a:r>
            <a:r>
              <a:rPr lang="en-GB" sz="2000" dirty="0">
                <a:solidFill>
                  <a:srgbClr val="262626"/>
                </a:solidFill>
                <a:latin typeface="Arial" panose="020B0604020202020204" pitchFamily="34" charset="0"/>
              </a:rPr>
              <a:t> – plant </a:t>
            </a:r>
            <a:r>
              <a:rPr lang="en-GB" sz="2000" dirty="0" err="1">
                <a:solidFill>
                  <a:srgbClr val="262626"/>
                </a:solidFill>
                <a:latin typeface="Arial" panose="020B0604020202020204" pitchFamily="34" charset="0"/>
              </a:rPr>
              <a:t>yn</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gallu</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archwilio</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diddordebau</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ei</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hunain</a:t>
            </a:r>
            <a:r>
              <a:rPr lang="en-GB" sz="2000" dirty="0">
                <a:solidFill>
                  <a:srgbClr val="262626"/>
                </a:solidFill>
                <a:latin typeface="Arial" panose="020B0604020202020204" pitchFamily="34" charset="0"/>
              </a:rPr>
              <a:t>. Mae plant </a:t>
            </a:r>
            <a:r>
              <a:rPr lang="en-GB" sz="2000" dirty="0" err="1">
                <a:solidFill>
                  <a:srgbClr val="262626"/>
                </a:solidFill>
                <a:latin typeface="Arial" panose="020B0604020202020204" pitchFamily="34" charset="0"/>
              </a:rPr>
              <a:t>yn</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datblygu</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sgiliau</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creadigrwydd</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meddwl</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critigol</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syniadau</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newydd</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mewn</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addysg</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Dysgu</a:t>
            </a:r>
            <a:r>
              <a:rPr lang="en-GB" sz="2000" dirty="0">
                <a:solidFill>
                  <a:srgbClr val="262626"/>
                </a:solidFill>
                <a:latin typeface="Arial" panose="020B0604020202020204" pitchFamily="34" charset="0"/>
              </a:rPr>
              <a:t> am </a:t>
            </a:r>
            <a:r>
              <a:rPr lang="en-GB" sz="2000" dirty="0" err="1">
                <a:solidFill>
                  <a:srgbClr val="262626"/>
                </a:solidFill>
                <a:latin typeface="Arial" panose="020B0604020202020204" pitchFamily="34" charset="0"/>
              </a:rPr>
              <a:t>golygfa</a:t>
            </a:r>
            <a:r>
              <a:rPr lang="en-GB" sz="2000" dirty="0">
                <a:solidFill>
                  <a:srgbClr val="262626"/>
                </a:solidFill>
                <a:latin typeface="Arial" panose="020B0604020202020204" pitchFamily="34" charset="0"/>
              </a:rPr>
              <a:t> y </a:t>
            </a:r>
            <a:r>
              <a:rPr lang="en-GB" sz="2000" dirty="0" err="1">
                <a:solidFill>
                  <a:srgbClr val="262626"/>
                </a:solidFill>
                <a:latin typeface="Arial" panose="020B0604020202020204" pitchFamily="34" charset="0"/>
              </a:rPr>
              <a:t>byd</a:t>
            </a:r>
            <a:r>
              <a:rPr lang="en-GB" sz="2000" dirty="0">
                <a:solidFill>
                  <a:srgbClr val="262626"/>
                </a:solidFill>
                <a:latin typeface="Arial" panose="020B0604020202020204" pitchFamily="34" charset="0"/>
              </a:rPr>
              <a:t> (Gross, 2014).  </a:t>
            </a:r>
            <a:endParaRPr lang="en-GB" sz="2000" dirty="0">
              <a:solidFill>
                <a:srgbClr val="83992A"/>
              </a:solidFill>
              <a:latin typeface="Arial" panose="020B0604020202020204" pitchFamily="34" charset="0"/>
            </a:endParaRPr>
          </a:p>
          <a:p>
            <a:pPr fontAlgn="base">
              <a:spcBef>
                <a:spcPts val="1000"/>
              </a:spcBef>
              <a:buFont typeface="Arial" panose="020B0604020202020204" pitchFamily="34" charset="0"/>
              <a:buChar char="•"/>
            </a:pPr>
            <a:r>
              <a:rPr lang="en-GB" sz="2000" dirty="0" err="1">
                <a:solidFill>
                  <a:srgbClr val="262626"/>
                </a:solidFill>
                <a:latin typeface="Arial" panose="020B0604020202020204" pitchFamily="34" charset="0"/>
              </a:rPr>
              <a:t>Adeiladau</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Crefyddol</a:t>
            </a:r>
            <a:r>
              <a:rPr lang="en-GB" sz="2000" dirty="0">
                <a:solidFill>
                  <a:srgbClr val="262626"/>
                </a:solidFill>
                <a:latin typeface="Arial" panose="020B0604020202020204" pitchFamily="34" charset="0"/>
              </a:rPr>
              <a:t> – </a:t>
            </a:r>
            <a:r>
              <a:rPr lang="en-GB" sz="2000" dirty="0" err="1">
                <a:solidFill>
                  <a:srgbClr val="262626"/>
                </a:solidFill>
                <a:latin typeface="Arial" panose="020B0604020202020204" pitchFamily="34" charset="0"/>
              </a:rPr>
              <a:t>mae</a:t>
            </a:r>
            <a:r>
              <a:rPr lang="en-GB" sz="2000" dirty="0">
                <a:solidFill>
                  <a:srgbClr val="262626"/>
                </a:solidFill>
                <a:latin typeface="Arial" panose="020B0604020202020204" pitchFamily="34" charset="0"/>
              </a:rPr>
              <a:t> plant </a:t>
            </a:r>
            <a:r>
              <a:rPr lang="en-GB" sz="2000" dirty="0" err="1">
                <a:solidFill>
                  <a:srgbClr val="262626"/>
                </a:solidFill>
                <a:latin typeface="Arial" panose="020B0604020202020204" pitchFamily="34" charset="0"/>
              </a:rPr>
              <a:t>yn</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dysgu</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sut</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i</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parchu</a:t>
            </a:r>
            <a:r>
              <a:rPr lang="en-GB" sz="2000" dirty="0">
                <a:solidFill>
                  <a:srgbClr val="262626"/>
                </a:solidFill>
                <a:latin typeface="Arial" panose="020B0604020202020204" pitchFamily="34" charset="0"/>
              </a:rPr>
              <a:t> pa </a:t>
            </a:r>
            <a:r>
              <a:rPr lang="en-GB" sz="2000" dirty="0" err="1">
                <a:solidFill>
                  <a:srgbClr val="262626"/>
                </a:solidFill>
                <a:latin typeface="Arial" panose="020B0604020202020204" pitchFamily="34" charset="0"/>
              </a:rPr>
              <a:t>Crefydd</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mae</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pobl</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yn</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dilyn</a:t>
            </a:r>
            <a:r>
              <a:rPr lang="en-GB" sz="2000" dirty="0">
                <a:solidFill>
                  <a:srgbClr val="262626"/>
                </a:solidFill>
                <a:latin typeface="Arial" panose="020B0604020202020204" pitchFamily="34" charset="0"/>
              </a:rPr>
              <a:t>. Mae plant </a:t>
            </a:r>
            <a:r>
              <a:rPr lang="en-GB" sz="2000" dirty="0" err="1">
                <a:solidFill>
                  <a:srgbClr val="262626"/>
                </a:solidFill>
                <a:latin typeface="Arial" panose="020B0604020202020204" pitchFamily="34" charset="0"/>
              </a:rPr>
              <a:t>yn</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dysgu</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sut</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mae</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pobl</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yn</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byw</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mewn</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gwahanol</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llefydd</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yn</a:t>
            </a:r>
            <a:r>
              <a:rPr lang="en-GB" sz="2000" dirty="0">
                <a:solidFill>
                  <a:srgbClr val="262626"/>
                </a:solidFill>
                <a:latin typeface="Arial" panose="020B0604020202020204" pitchFamily="34" charset="0"/>
              </a:rPr>
              <a:t> y </a:t>
            </a:r>
            <a:r>
              <a:rPr lang="en-GB" sz="2000" dirty="0" err="1">
                <a:solidFill>
                  <a:srgbClr val="262626"/>
                </a:solidFill>
                <a:latin typeface="Arial" panose="020B0604020202020204" pitchFamily="34" charset="0"/>
              </a:rPr>
              <a:t>byd</a:t>
            </a:r>
            <a:r>
              <a:rPr lang="en-GB" sz="2000" dirty="0">
                <a:solidFill>
                  <a:srgbClr val="262626"/>
                </a:solidFill>
                <a:latin typeface="Arial" panose="020B0604020202020204" pitchFamily="34" charset="0"/>
              </a:rPr>
              <a:t> (Sandwell, dim </a:t>
            </a:r>
            <a:r>
              <a:rPr lang="en-GB" sz="2000" dirty="0" err="1">
                <a:solidFill>
                  <a:srgbClr val="262626"/>
                </a:solidFill>
                <a:latin typeface="Arial" panose="020B0604020202020204" pitchFamily="34" charset="0"/>
              </a:rPr>
              <a:t>dyddiad</a:t>
            </a:r>
            <a:r>
              <a:rPr lang="en-GB" sz="2000" dirty="0">
                <a:solidFill>
                  <a:srgbClr val="262626"/>
                </a:solidFill>
                <a:latin typeface="Arial" panose="020B0604020202020204" pitchFamily="34" charset="0"/>
              </a:rPr>
              <a:t>). </a:t>
            </a:r>
            <a:endParaRPr lang="en-GB" sz="2000" dirty="0">
              <a:solidFill>
                <a:srgbClr val="83992A"/>
              </a:solidFill>
              <a:latin typeface="Arial" panose="020B0604020202020204" pitchFamily="34" charset="0"/>
            </a:endParaRPr>
          </a:p>
          <a:p>
            <a:br>
              <a:rPr lang="en-GB" sz="2000" dirty="0"/>
            </a:br>
            <a:endParaRPr lang="en-GB" sz="2000" dirty="0"/>
          </a:p>
        </p:txBody>
      </p:sp>
    </p:spTree>
    <p:extLst>
      <p:ext uri="{BB962C8B-B14F-4D97-AF65-F5344CB8AC3E}">
        <p14:creationId xmlns:p14="http://schemas.microsoft.com/office/powerpoint/2010/main" val="335658011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076" name="Picture 4">
            <a:extLst>
              <a:ext uri="{FF2B5EF4-FFF2-40B4-BE49-F238E27FC236}">
                <a16:creationId xmlns:a16="http://schemas.microsoft.com/office/drawing/2014/main" id="{83A577B6-B7A8-4EDA-B4FA-0B3D52F376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0021" y="1597172"/>
            <a:ext cx="4884874" cy="366365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DA07AEDB-C329-4B6A-8D91-1D2E6EA14ED1}"/>
              </a:ext>
            </a:extLst>
          </p:cNvPr>
          <p:cNvSpPr/>
          <p:nvPr/>
        </p:nvSpPr>
        <p:spPr>
          <a:xfrm>
            <a:off x="5409695" y="1777266"/>
            <a:ext cx="6096000" cy="3303468"/>
          </a:xfrm>
          <a:prstGeom prst="rect">
            <a:avLst/>
          </a:prstGeom>
        </p:spPr>
        <p:txBody>
          <a:bodyPr>
            <a:spAutoFit/>
          </a:bodyPr>
          <a:lstStyle/>
          <a:p>
            <a:pPr algn="ctr"/>
            <a:r>
              <a:rPr lang="en-GB" sz="2400" dirty="0" err="1">
                <a:solidFill>
                  <a:srgbClr val="262626"/>
                </a:solidFill>
                <a:latin typeface="Arial" panose="020B0604020202020204" pitchFamily="34" charset="0"/>
              </a:rPr>
              <a:t>Sut</a:t>
            </a:r>
            <a:r>
              <a:rPr lang="en-GB" sz="2400" dirty="0">
                <a:solidFill>
                  <a:srgbClr val="262626"/>
                </a:solidFill>
                <a:latin typeface="Arial" panose="020B0604020202020204" pitchFamily="34" charset="0"/>
              </a:rPr>
              <a:t> </a:t>
            </a:r>
            <a:r>
              <a:rPr lang="en-GB" sz="2400" dirty="0" err="1">
                <a:solidFill>
                  <a:srgbClr val="262626"/>
                </a:solidFill>
                <a:latin typeface="Arial" panose="020B0604020202020204" pitchFamily="34" charset="0"/>
              </a:rPr>
              <a:t>mae</a:t>
            </a:r>
            <a:r>
              <a:rPr lang="en-GB" sz="2400" dirty="0">
                <a:solidFill>
                  <a:srgbClr val="262626"/>
                </a:solidFill>
                <a:latin typeface="Arial" panose="020B0604020202020204" pitchFamily="34" charset="0"/>
              </a:rPr>
              <a:t> </a:t>
            </a:r>
            <a:r>
              <a:rPr lang="en-GB" sz="2400" dirty="0" err="1">
                <a:solidFill>
                  <a:srgbClr val="262626"/>
                </a:solidFill>
                <a:latin typeface="Arial" panose="020B0604020202020204" pitchFamily="34" charset="0"/>
              </a:rPr>
              <a:t>dysgu</a:t>
            </a:r>
            <a:r>
              <a:rPr lang="en-GB" sz="2400" dirty="0">
                <a:solidFill>
                  <a:srgbClr val="262626"/>
                </a:solidFill>
                <a:latin typeface="Arial" panose="020B0604020202020204" pitchFamily="34" charset="0"/>
              </a:rPr>
              <a:t> </a:t>
            </a:r>
            <a:r>
              <a:rPr lang="en-GB" sz="2400" dirty="0" err="1">
                <a:solidFill>
                  <a:srgbClr val="262626"/>
                </a:solidFill>
                <a:latin typeface="Arial" panose="020B0604020202020204" pitchFamily="34" charset="0"/>
              </a:rPr>
              <a:t>yn</a:t>
            </a:r>
            <a:r>
              <a:rPr lang="en-GB" sz="2400" dirty="0">
                <a:solidFill>
                  <a:srgbClr val="262626"/>
                </a:solidFill>
                <a:latin typeface="Arial" panose="020B0604020202020204" pitchFamily="34" charset="0"/>
              </a:rPr>
              <a:t> </a:t>
            </a:r>
            <a:r>
              <a:rPr lang="en-GB" sz="2400" dirty="0" err="1">
                <a:solidFill>
                  <a:srgbClr val="262626"/>
                </a:solidFill>
                <a:latin typeface="Arial" panose="020B0604020202020204" pitchFamily="34" charset="0"/>
              </a:rPr>
              <a:t>yr</a:t>
            </a:r>
            <a:r>
              <a:rPr lang="en-GB" sz="2400" dirty="0">
                <a:solidFill>
                  <a:srgbClr val="262626"/>
                </a:solidFill>
                <a:latin typeface="Arial" panose="020B0604020202020204" pitchFamily="34" charset="0"/>
              </a:rPr>
              <a:t> </a:t>
            </a:r>
            <a:r>
              <a:rPr lang="en-GB" sz="2400" dirty="0" err="1">
                <a:solidFill>
                  <a:srgbClr val="262626"/>
                </a:solidFill>
                <a:latin typeface="Arial" panose="020B0604020202020204" pitchFamily="34" charset="0"/>
              </a:rPr>
              <a:t>awyr</a:t>
            </a:r>
            <a:r>
              <a:rPr lang="en-GB" sz="2400" dirty="0">
                <a:solidFill>
                  <a:srgbClr val="262626"/>
                </a:solidFill>
                <a:latin typeface="Arial" panose="020B0604020202020204" pitchFamily="34" charset="0"/>
              </a:rPr>
              <a:t> </a:t>
            </a:r>
            <a:r>
              <a:rPr lang="en-GB" sz="2400" dirty="0" err="1">
                <a:solidFill>
                  <a:srgbClr val="262626"/>
                </a:solidFill>
                <a:latin typeface="Arial" panose="020B0604020202020204" pitchFamily="34" charset="0"/>
              </a:rPr>
              <a:t>agored</a:t>
            </a:r>
            <a:r>
              <a:rPr lang="en-GB" sz="2400" dirty="0">
                <a:solidFill>
                  <a:srgbClr val="262626"/>
                </a:solidFill>
                <a:latin typeface="Arial" panose="020B0604020202020204" pitchFamily="34" charset="0"/>
              </a:rPr>
              <a:t> </a:t>
            </a:r>
            <a:r>
              <a:rPr lang="en-GB" sz="2400" dirty="0" err="1">
                <a:solidFill>
                  <a:srgbClr val="262626"/>
                </a:solidFill>
                <a:latin typeface="Arial" panose="020B0604020202020204" pitchFamily="34" charset="0"/>
              </a:rPr>
              <a:t>yn</a:t>
            </a:r>
            <a:r>
              <a:rPr lang="en-GB" sz="2400" dirty="0">
                <a:solidFill>
                  <a:srgbClr val="262626"/>
                </a:solidFill>
                <a:latin typeface="Arial" panose="020B0604020202020204" pitchFamily="34" charset="0"/>
              </a:rPr>
              <a:t> </a:t>
            </a:r>
            <a:r>
              <a:rPr lang="en-GB" sz="2400" dirty="0" err="1">
                <a:solidFill>
                  <a:srgbClr val="262626"/>
                </a:solidFill>
                <a:latin typeface="Arial" panose="020B0604020202020204" pitchFamily="34" charset="0"/>
              </a:rPr>
              <a:t>cael</a:t>
            </a:r>
            <a:r>
              <a:rPr lang="en-GB" sz="2400" dirty="0">
                <a:solidFill>
                  <a:srgbClr val="262626"/>
                </a:solidFill>
                <a:latin typeface="Arial" panose="020B0604020202020204" pitchFamily="34" charset="0"/>
              </a:rPr>
              <a:t> </a:t>
            </a:r>
            <a:r>
              <a:rPr lang="en-GB" sz="2400" dirty="0" err="1">
                <a:solidFill>
                  <a:srgbClr val="262626"/>
                </a:solidFill>
                <a:latin typeface="Arial" panose="020B0604020202020204" pitchFamily="34" charset="0"/>
              </a:rPr>
              <a:t>ei</a:t>
            </a:r>
            <a:r>
              <a:rPr lang="en-GB" sz="2400" dirty="0">
                <a:solidFill>
                  <a:srgbClr val="262626"/>
                </a:solidFill>
                <a:latin typeface="Arial" panose="020B0604020202020204" pitchFamily="34" charset="0"/>
              </a:rPr>
              <a:t> </a:t>
            </a:r>
            <a:r>
              <a:rPr lang="en-GB" sz="2400" dirty="0" err="1">
                <a:solidFill>
                  <a:srgbClr val="262626"/>
                </a:solidFill>
                <a:latin typeface="Arial" panose="020B0604020202020204" pitchFamily="34" charset="0"/>
              </a:rPr>
              <a:t>cynllun</a:t>
            </a:r>
            <a:r>
              <a:rPr lang="en-GB" sz="2400" dirty="0">
                <a:solidFill>
                  <a:srgbClr val="262626"/>
                </a:solidFill>
                <a:latin typeface="Arial" panose="020B0604020202020204" pitchFamily="34" charset="0"/>
              </a:rPr>
              <a:t>?</a:t>
            </a:r>
            <a:endParaRPr lang="en-GB" dirty="0"/>
          </a:p>
          <a:p>
            <a:pPr fontAlgn="base">
              <a:buFont typeface="Arial" panose="020B0604020202020204" pitchFamily="34" charset="0"/>
              <a:buChar char="•"/>
            </a:pPr>
            <a:br>
              <a:rPr lang="en-GB" dirty="0"/>
            </a:br>
            <a:r>
              <a:rPr lang="en-GB" dirty="0" err="1">
                <a:solidFill>
                  <a:srgbClr val="262626"/>
                </a:solidFill>
                <a:latin typeface="Arial" panose="020B0604020202020204" pitchFamily="34" charset="0"/>
              </a:rPr>
              <a:t>Mae’n</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pwysig</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i</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cyfarfod</a:t>
            </a:r>
            <a:r>
              <a:rPr lang="en-GB" dirty="0">
                <a:solidFill>
                  <a:srgbClr val="262626"/>
                </a:solidFill>
                <a:latin typeface="Arial" panose="020B0604020202020204" pitchFamily="34" charset="0"/>
              </a:rPr>
              <a:t> a </a:t>
            </a:r>
            <a:r>
              <a:rPr lang="en-GB" dirty="0" err="1">
                <a:solidFill>
                  <a:srgbClr val="262626"/>
                </a:solidFill>
                <a:latin typeface="Arial" panose="020B0604020202020204" pitchFamily="34" charset="0"/>
              </a:rPr>
              <a:t>anghenion</a:t>
            </a:r>
            <a:r>
              <a:rPr lang="en-GB" dirty="0">
                <a:solidFill>
                  <a:srgbClr val="262626"/>
                </a:solidFill>
                <a:latin typeface="Arial" panose="020B0604020202020204" pitchFamily="34" charset="0"/>
              </a:rPr>
              <a:t> y plant pan </a:t>
            </a:r>
            <a:r>
              <a:rPr lang="en-GB" dirty="0" err="1">
                <a:solidFill>
                  <a:srgbClr val="262626"/>
                </a:solidFill>
                <a:latin typeface="Arial" panose="020B0604020202020204" pitchFamily="34" charset="0"/>
              </a:rPr>
              <a:t>gweithio</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mewn</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amgylchedd</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newydd</a:t>
            </a:r>
            <a:r>
              <a:rPr lang="en-GB" dirty="0">
                <a:solidFill>
                  <a:srgbClr val="262626"/>
                </a:solidFill>
                <a:latin typeface="Arial" panose="020B0604020202020204" pitchFamily="34" charset="0"/>
              </a:rPr>
              <a:t>. </a:t>
            </a:r>
            <a:endParaRPr lang="en-GB" sz="2000" dirty="0">
              <a:solidFill>
                <a:srgbClr val="83992A"/>
              </a:solidFill>
              <a:latin typeface="Arial" panose="020B0604020202020204" pitchFamily="34" charset="0"/>
            </a:endParaRPr>
          </a:p>
          <a:p>
            <a:pPr fontAlgn="base">
              <a:spcBef>
                <a:spcPts val="1040"/>
              </a:spcBef>
              <a:buFont typeface="Arial" panose="020B0604020202020204" pitchFamily="34" charset="0"/>
              <a:buChar char="•"/>
            </a:pPr>
            <a:r>
              <a:rPr lang="en-GB" dirty="0" err="1">
                <a:solidFill>
                  <a:srgbClr val="262626"/>
                </a:solidFill>
                <a:latin typeface="Arial" panose="020B0604020202020204" pitchFamily="34" charset="0"/>
              </a:rPr>
              <a:t>Mae’n</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pwysig</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i</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cynllunio</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tasg</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cyn</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wneud</a:t>
            </a:r>
            <a:r>
              <a:rPr lang="en-GB" dirty="0">
                <a:solidFill>
                  <a:srgbClr val="262626"/>
                </a:solidFill>
                <a:latin typeface="Arial" panose="020B0604020202020204" pitchFamily="34" charset="0"/>
              </a:rPr>
              <a:t> y </a:t>
            </a:r>
            <a:r>
              <a:rPr lang="en-GB" dirty="0" err="1">
                <a:solidFill>
                  <a:srgbClr val="262626"/>
                </a:solidFill>
                <a:latin typeface="Arial" panose="020B0604020202020204" pitchFamily="34" charset="0"/>
              </a:rPr>
              <a:t>gweithgareddau</a:t>
            </a:r>
            <a:r>
              <a:rPr lang="en-GB" dirty="0">
                <a:solidFill>
                  <a:srgbClr val="262626"/>
                </a:solidFill>
                <a:latin typeface="Arial" panose="020B0604020202020204" pitchFamily="34" charset="0"/>
              </a:rPr>
              <a:t> felly </a:t>
            </a:r>
            <a:r>
              <a:rPr lang="en-GB" dirty="0" err="1">
                <a:solidFill>
                  <a:srgbClr val="262626"/>
                </a:solidFill>
                <a:latin typeface="Arial" panose="020B0604020202020204" pitchFamily="34" charset="0"/>
              </a:rPr>
              <a:t>bydd</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popeth</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yn</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barod</a:t>
            </a:r>
            <a:r>
              <a:rPr lang="en-GB" dirty="0">
                <a:solidFill>
                  <a:srgbClr val="262626"/>
                </a:solidFill>
                <a:latin typeface="Arial" panose="020B0604020202020204" pitchFamily="34" charset="0"/>
              </a:rPr>
              <a:t> am y plant (Early Years Matters, 2020).</a:t>
            </a:r>
            <a:endParaRPr lang="en-GB" sz="2000" dirty="0">
              <a:solidFill>
                <a:srgbClr val="83992A"/>
              </a:solidFill>
              <a:latin typeface="Arial" panose="020B0604020202020204" pitchFamily="34" charset="0"/>
            </a:endParaRPr>
          </a:p>
          <a:p>
            <a:pPr fontAlgn="base">
              <a:spcBef>
                <a:spcPts val="1040"/>
              </a:spcBef>
              <a:buFont typeface="Arial" panose="020B0604020202020204" pitchFamily="34" charset="0"/>
              <a:buChar char="•"/>
            </a:pPr>
            <a:r>
              <a:rPr lang="en-GB" dirty="0" err="1">
                <a:solidFill>
                  <a:srgbClr val="262626"/>
                </a:solidFill>
                <a:latin typeface="Arial" panose="020B0604020202020204" pitchFamily="34" charset="0"/>
              </a:rPr>
              <a:t>Ciwion</a:t>
            </a:r>
            <a:r>
              <a:rPr lang="en-GB" dirty="0">
                <a:solidFill>
                  <a:srgbClr val="262626"/>
                </a:solidFill>
                <a:latin typeface="Arial" panose="020B0604020202020204" pitchFamily="34" charset="0"/>
              </a:rPr>
              <a:t> Bach </a:t>
            </a:r>
            <a:r>
              <a:rPr lang="en-GB" dirty="0" err="1">
                <a:solidFill>
                  <a:srgbClr val="262626"/>
                </a:solidFill>
                <a:latin typeface="Arial" panose="020B0604020202020204" pitchFamily="34" charset="0"/>
              </a:rPr>
              <a:t>wedi</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cael</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yn</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cynllunio</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yn</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dda</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e.e</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gegin</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mwd</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straeon</a:t>
            </a:r>
            <a:r>
              <a:rPr lang="en-GB" dirty="0">
                <a:solidFill>
                  <a:srgbClr val="262626"/>
                </a:solidFill>
                <a:latin typeface="Arial" panose="020B0604020202020204" pitchFamily="34" charset="0"/>
              </a:rPr>
              <a:t> o </a:t>
            </a:r>
            <a:r>
              <a:rPr lang="en-GB" dirty="0" err="1">
                <a:solidFill>
                  <a:srgbClr val="262626"/>
                </a:solidFill>
                <a:latin typeface="Arial" panose="020B0604020202020204" pitchFamily="34" charset="0"/>
              </a:rPr>
              <a:t>gwmpas</a:t>
            </a:r>
            <a:r>
              <a:rPr lang="en-GB" dirty="0">
                <a:solidFill>
                  <a:srgbClr val="262626"/>
                </a:solidFill>
                <a:latin typeface="Arial" panose="020B0604020202020204" pitchFamily="34" charset="0"/>
              </a:rPr>
              <a:t> tan </a:t>
            </a:r>
            <a:r>
              <a:rPr lang="en-GB" dirty="0" err="1">
                <a:solidFill>
                  <a:srgbClr val="262626"/>
                </a:solidFill>
                <a:latin typeface="Arial" panose="020B0604020202020204" pitchFamily="34" charset="0"/>
              </a:rPr>
              <a:t>gwersyll</a:t>
            </a:r>
            <a:r>
              <a:rPr lang="en-GB" dirty="0">
                <a:solidFill>
                  <a:srgbClr val="262626"/>
                </a:solidFill>
                <a:latin typeface="Arial" panose="020B0604020202020204" pitchFamily="34" charset="0"/>
              </a:rPr>
              <a:t>. </a:t>
            </a:r>
            <a:endParaRPr lang="en-GB" sz="2000" b="0" i="0" u="none" strike="noStrike" dirty="0">
              <a:solidFill>
                <a:srgbClr val="83992A"/>
              </a:solidFill>
              <a:effectLst/>
              <a:latin typeface="Arial" panose="020B0604020202020204" pitchFamily="34" charset="0"/>
            </a:endParaRPr>
          </a:p>
        </p:txBody>
      </p:sp>
    </p:spTree>
    <p:extLst>
      <p:ext uri="{BB962C8B-B14F-4D97-AF65-F5344CB8AC3E}">
        <p14:creationId xmlns:p14="http://schemas.microsoft.com/office/powerpoint/2010/main" val="391896047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2E3F689-4627-4628-99A2-26ECEABF74B9}"/>
              </a:ext>
            </a:extLst>
          </p:cNvPr>
          <p:cNvSpPr/>
          <p:nvPr/>
        </p:nvSpPr>
        <p:spPr>
          <a:xfrm>
            <a:off x="0" y="0"/>
            <a:ext cx="12192000" cy="1261884"/>
          </a:xfrm>
          <a:prstGeom prst="rect">
            <a:avLst/>
          </a:prstGeom>
        </p:spPr>
        <p:txBody>
          <a:bodyPr wrap="square">
            <a:spAutoFit/>
          </a:bodyPr>
          <a:lstStyle/>
          <a:p>
            <a:pPr algn="ctr"/>
            <a:r>
              <a:rPr lang="en-GB" sz="4000" dirty="0" err="1">
                <a:solidFill>
                  <a:srgbClr val="262626"/>
                </a:solidFill>
                <a:latin typeface="Arial" panose="020B0604020202020204" pitchFamily="34" charset="0"/>
              </a:rPr>
              <a:t>Sut</a:t>
            </a:r>
            <a:r>
              <a:rPr lang="en-GB" sz="4000" dirty="0">
                <a:solidFill>
                  <a:srgbClr val="262626"/>
                </a:solidFill>
                <a:latin typeface="Arial" panose="020B0604020202020204" pitchFamily="34" charset="0"/>
              </a:rPr>
              <a:t> </a:t>
            </a:r>
            <a:r>
              <a:rPr lang="en-GB" sz="4000" dirty="0" err="1">
                <a:solidFill>
                  <a:srgbClr val="262626"/>
                </a:solidFill>
                <a:latin typeface="Arial" panose="020B0604020202020204" pitchFamily="34" charset="0"/>
              </a:rPr>
              <a:t>mae</a:t>
            </a:r>
            <a:r>
              <a:rPr lang="en-GB" sz="4000" dirty="0">
                <a:solidFill>
                  <a:srgbClr val="262626"/>
                </a:solidFill>
                <a:latin typeface="Arial" panose="020B0604020202020204" pitchFamily="34" charset="0"/>
              </a:rPr>
              <a:t> </a:t>
            </a:r>
            <a:r>
              <a:rPr lang="en-GB" sz="4000" dirty="0" err="1">
                <a:solidFill>
                  <a:srgbClr val="262626"/>
                </a:solidFill>
                <a:latin typeface="Arial" panose="020B0604020202020204" pitchFamily="34" charset="0"/>
              </a:rPr>
              <a:t>dysgu</a:t>
            </a:r>
            <a:r>
              <a:rPr lang="en-GB" sz="4000" dirty="0">
                <a:solidFill>
                  <a:srgbClr val="262626"/>
                </a:solidFill>
                <a:latin typeface="Arial" panose="020B0604020202020204" pitchFamily="34" charset="0"/>
              </a:rPr>
              <a:t> </a:t>
            </a:r>
            <a:r>
              <a:rPr lang="en-GB" sz="4000" dirty="0" err="1">
                <a:solidFill>
                  <a:srgbClr val="262626"/>
                </a:solidFill>
                <a:latin typeface="Arial" panose="020B0604020202020204" pitchFamily="34" charset="0"/>
              </a:rPr>
              <a:t>yn</a:t>
            </a:r>
            <a:r>
              <a:rPr lang="en-GB" sz="4000" dirty="0">
                <a:solidFill>
                  <a:srgbClr val="262626"/>
                </a:solidFill>
                <a:latin typeface="Arial" panose="020B0604020202020204" pitchFamily="34" charset="0"/>
              </a:rPr>
              <a:t> </a:t>
            </a:r>
            <a:r>
              <a:rPr lang="en-GB" sz="4000" dirty="0" err="1">
                <a:solidFill>
                  <a:srgbClr val="262626"/>
                </a:solidFill>
                <a:latin typeface="Arial" panose="020B0604020202020204" pitchFamily="34" charset="0"/>
              </a:rPr>
              <a:t>yr</a:t>
            </a:r>
            <a:r>
              <a:rPr lang="en-GB" sz="4000" dirty="0">
                <a:solidFill>
                  <a:srgbClr val="262626"/>
                </a:solidFill>
                <a:latin typeface="Arial" panose="020B0604020202020204" pitchFamily="34" charset="0"/>
              </a:rPr>
              <a:t> </a:t>
            </a:r>
            <a:r>
              <a:rPr lang="en-GB" sz="4000" dirty="0" err="1">
                <a:solidFill>
                  <a:srgbClr val="262626"/>
                </a:solidFill>
                <a:latin typeface="Arial" panose="020B0604020202020204" pitchFamily="34" charset="0"/>
              </a:rPr>
              <a:t>awyr</a:t>
            </a:r>
            <a:r>
              <a:rPr lang="en-GB" sz="4000" dirty="0">
                <a:solidFill>
                  <a:srgbClr val="262626"/>
                </a:solidFill>
                <a:latin typeface="Arial" panose="020B0604020202020204" pitchFamily="34" charset="0"/>
              </a:rPr>
              <a:t> </a:t>
            </a:r>
            <a:r>
              <a:rPr lang="en-GB" sz="4000" dirty="0" err="1">
                <a:solidFill>
                  <a:srgbClr val="262626"/>
                </a:solidFill>
                <a:latin typeface="Arial" panose="020B0604020202020204" pitchFamily="34" charset="0"/>
              </a:rPr>
              <a:t>agored</a:t>
            </a:r>
            <a:r>
              <a:rPr lang="en-GB" sz="4000" dirty="0">
                <a:solidFill>
                  <a:srgbClr val="262626"/>
                </a:solidFill>
                <a:latin typeface="Arial" panose="020B0604020202020204" pitchFamily="34" charset="0"/>
              </a:rPr>
              <a:t> </a:t>
            </a:r>
            <a:r>
              <a:rPr lang="en-GB" sz="4000" dirty="0" err="1">
                <a:solidFill>
                  <a:srgbClr val="262626"/>
                </a:solidFill>
                <a:latin typeface="Arial" panose="020B0604020202020204" pitchFamily="34" charset="0"/>
              </a:rPr>
              <a:t>yn</a:t>
            </a:r>
            <a:r>
              <a:rPr lang="en-GB" sz="4000" dirty="0">
                <a:solidFill>
                  <a:srgbClr val="262626"/>
                </a:solidFill>
                <a:latin typeface="Arial" panose="020B0604020202020204" pitchFamily="34" charset="0"/>
              </a:rPr>
              <a:t> </a:t>
            </a:r>
            <a:r>
              <a:rPr lang="en-GB" sz="4000" dirty="0" err="1">
                <a:solidFill>
                  <a:srgbClr val="262626"/>
                </a:solidFill>
                <a:latin typeface="Arial" panose="020B0604020202020204" pitchFamily="34" charset="0"/>
              </a:rPr>
              <a:t>cael</a:t>
            </a:r>
            <a:r>
              <a:rPr lang="en-GB" sz="4000" dirty="0">
                <a:solidFill>
                  <a:srgbClr val="262626"/>
                </a:solidFill>
                <a:latin typeface="Arial" panose="020B0604020202020204" pitchFamily="34" charset="0"/>
              </a:rPr>
              <a:t> </a:t>
            </a:r>
            <a:r>
              <a:rPr lang="en-GB" sz="4000" dirty="0" err="1">
                <a:solidFill>
                  <a:srgbClr val="262626"/>
                </a:solidFill>
                <a:latin typeface="Arial" panose="020B0604020202020204" pitchFamily="34" charset="0"/>
              </a:rPr>
              <a:t>ei</a:t>
            </a:r>
            <a:r>
              <a:rPr lang="en-GB" sz="4000" dirty="0">
                <a:solidFill>
                  <a:srgbClr val="262626"/>
                </a:solidFill>
                <a:latin typeface="Arial" panose="020B0604020202020204" pitchFamily="34" charset="0"/>
              </a:rPr>
              <a:t> </a:t>
            </a:r>
            <a:r>
              <a:rPr lang="en-GB" sz="4000" dirty="0" err="1">
                <a:solidFill>
                  <a:srgbClr val="262626"/>
                </a:solidFill>
                <a:latin typeface="Arial" panose="020B0604020202020204" pitchFamily="34" charset="0"/>
              </a:rPr>
              <a:t>asesu</a:t>
            </a:r>
            <a:r>
              <a:rPr lang="en-GB" sz="4000" dirty="0">
                <a:solidFill>
                  <a:srgbClr val="262626"/>
                </a:solidFill>
                <a:latin typeface="Arial" panose="020B0604020202020204" pitchFamily="34" charset="0"/>
              </a:rPr>
              <a:t>?</a:t>
            </a:r>
            <a:endParaRPr lang="en-GB" sz="4000" b="0" dirty="0">
              <a:effectLst/>
            </a:endParaRPr>
          </a:p>
          <a:p>
            <a:br>
              <a:rPr lang="en-GB" dirty="0"/>
            </a:br>
            <a:endParaRPr lang="en-GB" dirty="0"/>
          </a:p>
        </p:txBody>
      </p:sp>
      <p:sp>
        <p:nvSpPr>
          <p:cNvPr id="5" name="Rectangle 4">
            <a:extLst>
              <a:ext uri="{FF2B5EF4-FFF2-40B4-BE49-F238E27FC236}">
                <a16:creationId xmlns:a16="http://schemas.microsoft.com/office/drawing/2014/main" id="{5CC25E62-EEA8-4BAE-81CA-D2E5331AFC1C}"/>
              </a:ext>
            </a:extLst>
          </p:cNvPr>
          <p:cNvSpPr/>
          <p:nvPr/>
        </p:nvSpPr>
        <p:spPr>
          <a:xfrm>
            <a:off x="401690" y="2388971"/>
            <a:ext cx="6096000" cy="2080057"/>
          </a:xfrm>
          <a:prstGeom prst="rect">
            <a:avLst/>
          </a:prstGeom>
        </p:spPr>
        <p:txBody>
          <a:bodyPr>
            <a:spAutoFit/>
          </a:bodyPr>
          <a:lstStyle/>
          <a:p>
            <a:pPr fontAlgn="base">
              <a:buFont typeface="Arial" panose="020B0604020202020204" pitchFamily="34" charset="0"/>
              <a:buChar char="•"/>
            </a:pPr>
            <a:r>
              <a:rPr lang="en-GB" sz="2000" dirty="0" err="1">
                <a:solidFill>
                  <a:srgbClr val="262626"/>
                </a:solidFill>
                <a:latin typeface="Arial" panose="020B0604020202020204" pitchFamily="34" charset="0"/>
              </a:rPr>
              <a:t>Mae’n</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pwysig</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i</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asesu</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sut</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mae’r</a:t>
            </a:r>
            <a:r>
              <a:rPr lang="en-GB" sz="2000" dirty="0">
                <a:solidFill>
                  <a:srgbClr val="262626"/>
                </a:solidFill>
                <a:latin typeface="Arial" panose="020B0604020202020204" pitchFamily="34" charset="0"/>
              </a:rPr>
              <a:t> plant </a:t>
            </a:r>
            <a:r>
              <a:rPr lang="en-GB" sz="2000" dirty="0" err="1">
                <a:solidFill>
                  <a:srgbClr val="262626"/>
                </a:solidFill>
                <a:latin typeface="Arial" panose="020B0604020202020204" pitchFamily="34" charset="0"/>
              </a:rPr>
              <a:t>yn</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gweithio</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mewn</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amgylchedd</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newydd</a:t>
            </a:r>
            <a:r>
              <a:rPr lang="en-GB" sz="2000" dirty="0">
                <a:solidFill>
                  <a:srgbClr val="262626"/>
                </a:solidFill>
                <a:latin typeface="Arial" panose="020B0604020202020204" pitchFamily="34" charset="0"/>
              </a:rPr>
              <a:t>.</a:t>
            </a:r>
            <a:endParaRPr lang="en-GB" sz="2000" b="0" i="0" u="none" strike="noStrike" dirty="0">
              <a:solidFill>
                <a:srgbClr val="83992A"/>
              </a:solidFill>
              <a:effectLst/>
              <a:latin typeface="Arial" panose="020B0604020202020204" pitchFamily="34" charset="0"/>
            </a:endParaRPr>
          </a:p>
          <a:p>
            <a:pPr fontAlgn="base">
              <a:spcBef>
                <a:spcPts val="1080"/>
              </a:spcBef>
              <a:buFont typeface="Arial" panose="020B0604020202020204" pitchFamily="34" charset="0"/>
              <a:buChar char="•"/>
            </a:pPr>
            <a:r>
              <a:rPr lang="en-GB" sz="2000" dirty="0" err="1">
                <a:solidFill>
                  <a:srgbClr val="262626"/>
                </a:solidFill>
                <a:latin typeface="Arial" panose="020B0604020202020204" pitchFamily="34" charset="0"/>
              </a:rPr>
              <a:t>Creu</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cofnod</a:t>
            </a:r>
            <a:r>
              <a:rPr lang="en-GB" sz="2000" dirty="0">
                <a:solidFill>
                  <a:srgbClr val="262626"/>
                </a:solidFill>
                <a:latin typeface="Arial" panose="020B0604020202020204" pitchFamily="34" charset="0"/>
              </a:rPr>
              <a:t> o </a:t>
            </a:r>
            <a:r>
              <a:rPr lang="en-GB" sz="2000" dirty="0" err="1">
                <a:solidFill>
                  <a:srgbClr val="262626"/>
                </a:solidFill>
                <a:latin typeface="Arial" panose="020B0604020202020204" pitchFamily="34" charset="0"/>
              </a:rPr>
              <a:t>sut</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mae’r</a:t>
            </a:r>
            <a:r>
              <a:rPr lang="en-GB" sz="2000" dirty="0">
                <a:solidFill>
                  <a:srgbClr val="262626"/>
                </a:solidFill>
                <a:latin typeface="Arial" panose="020B0604020202020204" pitchFamily="34" charset="0"/>
              </a:rPr>
              <a:t> plant </a:t>
            </a:r>
            <a:r>
              <a:rPr lang="en-GB" sz="2000" dirty="0" err="1">
                <a:solidFill>
                  <a:srgbClr val="262626"/>
                </a:solidFill>
                <a:latin typeface="Arial" panose="020B0604020202020204" pitchFamily="34" charset="0"/>
              </a:rPr>
              <a:t>yn</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datblygu</a:t>
            </a:r>
            <a:r>
              <a:rPr lang="en-GB" sz="2000" dirty="0">
                <a:solidFill>
                  <a:srgbClr val="262626"/>
                </a:solidFill>
                <a:latin typeface="Arial" panose="020B0604020202020204" pitchFamily="34" charset="0"/>
              </a:rPr>
              <a:t> – </a:t>
            </a:r>
            <a:r>
              <a:rPr lang="en-GB" sz="2000" dirty="0" err="1">
                <a:solidFill>
                  <a:srgbClr val="262626"/>
                </a:solidFill>
                <a:latin typeface="Arial" panose="020B0604020202020204" pitchFamily="34" charset="0"/>
              </a:rPr>
              <a:t>gallwch</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gweld</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os</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mae</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rhaid</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i’r</a:t>
            </a:r>
            <a:r>
              <a:rPr lang="en-GB" sz="2000" dirty="0">
                <a:solidFill>
                  <a:srgbClr val="262626"/>
                </a:solidFill>
                <a:latin typeface="Arial" panose="020B0604020202020204" pitchFamily="34" charset="0"/>
              </a:rPr>
              <a:t> plant </a:t>
            </a:r>
            <a:r>
              <a:rPr lang="en-GB" sz="2000" dirty="0" err="1">
                <a:solidFill>
                  <a:srgbClr val="262626"/>
                </a:solidFill>
                <a:latin typeface="Arial" panose="020B0604020202020204" pitchFamily="34" charset="0"/>
              </a:rPr>
              <a:t>cael</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dysgu</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ychwanegol</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gyda</a:t>
            </a:r>
            <a:r>
              <a:rPr lang="en-GB" sz="2000" dirty="0">
                <a:solidFill>
                  <a:srgbClr val="262626"/>
                </a:solidFill>
                <a:latin typeface="Arial" panose="020B0604020202020204" pitchFamily="34" charset="0"/>
              </a:rPr>
              <a:t> </a:t>
            </a:r>
            <a:r>
              <a:rPr lang="en-GB" sz="2000" dirty="0" err="1">
                <a:solidFill>
                  <a:srgbClr val="262626"/>
                </a:solidFill>
                <a:latin typeface="Arial" panose="020B0604020202020204" pitchFamily="34" charset="0"/>
              </a:rPr>
              <a:t>helpwr</a:t>
            </a:r>
            <a:r>
              <a:rPr lang="en-GB" sz="2000" dirty="0">
                <a:solidFill>
                  <a:srgbClr val="262626"/>
                </a:solidFill>
                <a:latin typeface="Arial" panose="020B0604020202020204" pitchFamily="34" charset="0"/>
              </a:rPr>
              <a:t> (Early Years Matters, 2020).  </a:t>
            </a:r>
            <a:endParaRPr lang="en-GB" sz="2000" b="0" i="0" u="none" strike="noStrike" dirty="0">
              <a:solidFill>
                <a:srgbClr val="83992A"/>
              </a:solidFill>
              <a:effectLst/>
              <a:latin typeface="Arial" panose="020B0604020202020204" pitchFamily="34" charset="0"/>
            </a:endParaRPr>
          </a:p>
        </p:txBody>
      </p:sp>
      <p:pic>
        <p:nvPicPr>
          <p:cNvPr id="4102" name="Picture 6" descr="A close up of a pencil&#10;&#10;Description automatically generated">
            <a:extLst>
              <a:ext uri="{FF2B5EF4-FFF2-40B4-BE49-F238E27FC236}">
                <a16:creationId xmlns:a16="http://schemas.microsoft.com/office/drawing/2014/main" id="{FDAFE98F-966C-4BAA-8C65-F1A6D92BCD7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12595" y="1523999"/>
            <a:ext cx="38100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248656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FD8517C-7A03-44C6-AD79-5C7549DD3D63}"/>
              </a:ext>
            </a:extLst>
          </p:cNvPr>
          <p:cNvSpPr/>
          <p:nvPr/>
        </p:nvSpPr>
        <p:spPr>
          <a:xfrm>
            <a:off x="1218190" y="163579"/>
            <a:ext cx="9755619" cy="1261884"/>
          </a:xfrm>
          <a:prstGeom prst="rect">
            <a:avLst/>
          </a:prstGeom>
        </p:spPr>
        <p:txBody>
          <a:bodyPr wrap="square">
            <a:spAutoFit/>
          </a:bodyPr>
          <a:lstStyle/>
          <a:p>
            <a:pPr algn="ctr"/>
            <a:r>
              <a:rPr lang="en-GB" sz="4000" dirty="0" err="1">
                <a:solidFill>
                  <a:srgbClr val="262626"/>
                </a:solidFill>
                <a:latin typeface="Arial" panose="020B0604020202020204" pitchFamily="34" charset="0"/>
              </a:rPr>
              <a:t>Damcaniaethwr</a:t>
            </a:r>
            <a:r>
              <a:rPr lang="en-GB" sz="4000" dirty="0">
                <a:solidFill>
                  <a:srgbClr val="262626"/>
                </a:solidFill>
                <a:latin typeface="Arial" panose="020B0604020202020204" pitchFamily="34" charset="0"/>
              </a:rPr>
              <a:t> </a:t>
            </a:r>
            <a:r>
              <a:rPr lang="en-GB" sz="4000" dirty="0" err="1">
                <a:solidFill>
                  <a:srgbClr val="262626"/>
                </a:solidFill>
                <a:latin typeface="Arial" panose="020B0604020202020204" pitchFamily="34" charset="0"/>
              </a:rPr>
              <a:t>Addysg</a:t>
            </a:r>
            <a:r>
              <a:rPr lang="en-GB" sz="4000" dirty="0">
                <a:solidFill>
                  <a:srgbClr val="262626"/>
                </a:solidFill>
                <a:latin typeface="Arial" panose="020B0604020202020204" pitchFamily="34" charset="0"/>
              </a:rPr>
              <a:t> – Lev Vygotsky</a:t>
            </a:r>
            <a:endParaRPr lang="en-GB" sz="4000" b="0" dirty="0">
              <a:effectLst/>
            </a:endParaRPr>
          </a:p>
          <a:p>
            <a:br>
              <a:rPr lang="en-GB" dirty="0"/>
            </a:br>
            <a:endParaRPr lang="en-GB" dirty="0"/>
          </a:p>
        </p:txBody>
      </p:sp>
      <p:sp>
        <p:nvSpPr>
          <p:cNvPr id="3" name="Rectangle 2">
            <a:extLst>
              <a:ext uri="{FF2B5EF4-FFF2-40B4-BE49-F238E27FC236}">
                <a16:creationId xmlns:a16="http://schemas.microsoft.com/office/drawing/2014/main" id="{582C2877-BB63-497C-A635-F24E16A4A688}"/>
              </a:ext>
            </a:extLst>
          </p:cNvPr>
          <p:cNvSpPr/>
          <p:nvPr/>
        </p:nvSpPr>
        <p:spPr>
          <a:xfrm>
            <a:off x="510691" y="1602859"/>
            <a:ext cx="6096000" cy="3652282"/>
          </a:xfrm>
          <a:prstGeom prst="rect">
            <a:avLst/>
          </a:prstGeom>
        </p:spPr>
        <p:txBody>
          <a:bodyPr>
            <a:spAutoFit/>
          </a:bodyPr>
          <a:lstStyle/>
          <a:p>
            <a:pPr fontAlgn="base">
              <a:buFont typeface="Arial" panose="020B0604020202020204" pitchFamily="34" charset="0"/>
              <a:buChar char="•"/>
            </a:pPr>
            <a:r>
              <a:rPr lang="en-GB" dirty="0">
                <a:solidFill>
                  <a:srgbClr val="262626"/>
                </a:solidFill>
                <a:latin typeface="Arial" panose="020B0604020202020204" pitchFamily="34" charset="0"/>
              </a:rPr>
              <a:t>1896 – 1934</a:t>
            </a:r>
            <a:endParaRPr lang="en-GB" sz="2000" b="0" i="0" u="none" strike="noStrike" dirty="0">
              <a:solidFill>
                <a:srgbClr val="83992A"/>
              </a:solidFill>
              <a:effectLst/>
              <a:latin typeface="Arial" panose="020B0604020202020204" pitchFamily="34" charset="0"/>
            </a:endParaRPr>
          </a:p>
          <a:p>
            <a:pPr fontAlgn="base">
              <a:spcBef>
                <a:spcPts val="1000"/>
              </a:spcBef>
              <a:buFont typeface="Arial" panose="020B0604020202020204" pitchFamily="34" charset="0"/>
              <a:buChar char="•"/>
            </a:pPr>
            <a:r>
              <a:rPr lang="en-GB" dirty="0">
                <a:solidFill>
                  <a:srgbClr val="262626"/>
                </a:solidFill>
                <a:latin typeface="Arial" panose="020B0604020202020204" pitchFamily="34" charset="0"/>
              </a:rPr>
              <a:t>Mae Vygotsky </a:t>
            </a:r>
            <a:r>
              <a:rPr lang="en-GB" dirty="0" err="1">
                <a:solidFill>
                  <a:srgbClr val="262626"/>
                </a:solidFill>
                <a:latin typeface="Arial" panose="020B0604020202020204" pitchFamily="34" charset="0"/>
              </a:rPr>
              <a:t>yn</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meddwl</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mae</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rhaid</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i</a:t>
            </a:r>
            <a:r>
              <a:rPr lang="en-GB" dirty="0">
                <a:solidFill>
                  <a:srgbClr val="262626"/>
                </a:solidFill>
                <a:latin typeface="Arial" panose="020B0604020202020204" pitchFamily="34" charset="0"/>
              </a:rPr>
              <a:t> plant </a:t>
            </a:r>
            <a:r>
              <a:rPr lang="en-GB" dirty="0" err="1">
                <a:solidFill>
                  <a:srgbClr val="262626"/>
                </a:solidFill>
                <a:latin typeface="Arial" panose="020B0604020202020204" pitchFamily="34" charset="0"/>
              </a:rPr>
              <a:t>fod</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yn</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cymdeithasol</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i</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datblygu</a:t>
            </a:r>
            <a:r>
              <a:rPr lang="en-GB" dirty="0">
                <a:solidFill>
                  <a:srgbClr val="262626"/>
                </a:solidFill>
                <a:latin typeface="Arial" panose="020B0604020202020204" pitchFamily="34" charset="0"/>
              </a:rPr>
              <a:t>.</a:t>
            </a:r>
            <a:endParaRPr lang="en-GB" sz="2000" b="0" i="0" u="none" strike="noStrike" dirty="0">
              <a:solidFill>
                <a:srgbClr val="83992A"/>
              </a:solidFill>
              <a:effectLst/>
              <a:latin typeface="Arial" panose="020B0604020202020204" pitchFamily="34" charset="0"/>
            </a:endParaRPr>
          </a:p>
          <a:p>
            <a:pPr fontAlgn="base">
              <a:spcBef>
                <a:spcPts val="1000"/>
              </a:spcBef>
              <a:buFont typeface="Arial" panose="020B0604020202020204" pitchFamily="34" charset="0"/>
              <a:buChar char="•"/>
            </a:pPr>
            <a:r>
              <a:rPr lang="en-GB" dirty="0">
                <a:solidFill>
                  <a:srgbClr val="262626"/>
                </a:solidFill>
                <a:latin typeface="Arial" panose="020B0604020202020204" pitchFamily="34" charset="0"/>
              </a:rPr>
              <a:t>Mae plant </a:t>
            </a:r>
            <a:r>
              <a:rPr lang="en-GB" dirty="0" err="1">
                <a:solidFill>
                  <a:srgbClr val="262626"/>
                </a:solidFill>
                <a:latin typeface="Arial" panose="020B0604020202020204" pitchFamily="34" charset="0"/>
              </a:rPr>
              <a:t>yn</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gallu</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elw</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wrth</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dysgu</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sgiliau</a:t>
            </a:r>
            <a:r>
              <a:rPr lang="en-GB" dirty="0">
                <a:solidFill>
                  <a:srgbClr val="262626"/>
                </a:solidFill>
                <a:latin typeface="Arial" panose="020B0604020202020204" pitchFamily="34" charset="0"/>
              </a:rPr>
              <a:t> a </a:t>
            </a:r>
            <a:r>
              <a:rPr lang="en-GB" dirty="0" err="1">
                <a:solidFill>
                  <a:srgbClr val="262626"/>
                </a:solidFill>
                <a:latin typeface="Arial" panose="020B0604020202020204" pitchFamily="34" charset="0"/>
              </a:rPr>
              <a:t>gwybodaeth</a:t>
            </a:r>
            <a:r>
              <a:rPr lang="en-GB" dirty="0">
                <a:solidFill>
                  <a:srgbClr val="262626"/>
                </a:solidFill>
                <a:latin typeface="Arial" panose="020B0604020202020204" pitchFamily="34" charset="0"/>
              </a:rPr>
              <a:t> o </a:t>
            </a:r>
            <a:r>
              <a:rPr lang="en-GB" dirty="0" err="1">
                <a:solidFill>
                  <a:srgbClr val="262626"/>
                </a:solidFill>
                <a:latin typeface="Arial" panose="020B0604020202020204" pitchFamily="34" charset="0"/>
              </a:rPr>
              <a:t>cenhedlaethau</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blaenorol</a:t>
            </a:r>
            <a:endParaRPr lang="en-GB" sz="2000" b="0" i="0" u="none" strike="noStrike" dirty="0">
              <a:solidFill>
                <a:srgbClr val="83992A"/>
              </a:solidFill>
              <a:effectLst/>
              <a:latin typeface="Arial" panose="020B0604020202020204" pitchFamily="34" charset="0"/>
            </a:endParaRPr>
          </a:p>
          <a:p>
            <a:pPr fontAlgn="base">
              <a:spcBef>
                <a:spcPts val="1000"/>
              </a:spcBef>
              <a:buFont typeface="Arial" panose="020B0604020202020204" pitchFamily="34" charset="0"/>
              <a:buChar char="•"/>
            </a:pP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Gweithio</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mewn</a:t>
            </a:r>
            <a:r>
              <a:rPr lang="en-GB" dirty="0">
                <a:solidFill>
                  <a:srgbClr val="262626"/>
                </a:solidFill>
                <a:latin typeface="Arial" panose="020B0604020202020204" pitchFamily="34" charset="0"/>
              </a:rPr>
              <a:t> </a:t>
            </a:r>
            <a:r>
              <a:rPr lang="en-GB" dirty="0" err="1">
                <a:solidFill>
                  <a:srgbClr val="262626"/>
                </a:solidFill>
                <a:latin typeface="Arial" panose="020B0604020202020204" pitchFamily="34" charset="0"/>
              </a:rPr>
              <a:t>grwpiau</a:t>
            </a:r>
            <a:r>
              <a:rPr lang="en-GB" dirty="0">
                <a:solidFill>
                  <a:srgbClr val="262626"/>
                </a:solidFill>
                <a:latin typeface="Arial" panose="020B0604020202020204" pitchFamily="34" charset="0"/>
              </a:rPr>
              <a:t> </a:t>
            </a:r>
            <a:endParaRPr lang="en-GB" sz="2000" b="0" i="0" u="none" strike="noStrike" dirty="0">
              <a:solidFill>
                <a:srgbClr val="83992A"/>
              </a:solidFill>
              <a:effectLst/>
              <a:latin typeface="Arial" panose="020B0604020202020204" pitchFamily="34" charset="0"/>
            </a:endParaRPr>
          </a:p>
          <a:p>
            <a:pPr fontAlgn="base">
              <a:spcBef>
                <a:spcPts val="1000"/>
              </a:spcBef>
              <a:buFont typeface="Arial" panose="020B0604020202020204" pitchFamily="34" charset="0"/>
              <a:buChar char="•"/>
            </a:pPr>
            <a:r>
              <a:rPr lang="en-GB" dirty="0">
                <a:solidFill>
                  <a:srgbClr val="262626"/>
                </a:solidFill>
                <a:latin typeface="Arial" panose="020B0604020202020204" pitchFamily="34" charset="0"/>
              </a:rPr>
              <a:t>“What the child can do with assistance today (s)he will be able to do by herself tomorrow” (Vygotsky 1978 : 87 cited in Smidt, 2013).</a:t>
            </a:r>
            <a:endParaRPr lang="en-GB" sz="2000" b="0" i="0" u="none" strike="noStrike" dirty="0">
              <a:solidFill>
                <a:srgbClr val="83992A"/>
              </a:solidFill>
              <a:effectLst/>
              <a:latin typeface="Arial" panose="020B0604020202020204" pitchFamily="34" charset="0"/>
            </a:endParaRPr>
          </a:p>
          <a:p>
            <a:br>
              <a:rPr lang="en-GB" b="0" dirty="0">
                <a:effectLst/>
              </a:rPr>
            </a:br>
            <a:endParaRPr lang="en-GB" dirty="0"/>
          </a:p>
        </p:txBody>
      </p:sp>
      <p:pic>
        <p:nvPicPr>
          <p:cNvPr id="5122" name="Picture 2" descr="A black and white photo of a person&#10;&#10;Description automatically generated">
            <a:extLst>
              <a:ext uri="{FF2B5EF4-FFF2-40B4-BE49-F238E27FC236}">
                <a16:creationId xmlns:a16="http://schemas.microsoft.com/office/drawing/2014/main" id="{70F2DD08-65E3-4D5A-9FD4-0E7C4C4605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0006" y="1638048"/>
            <a:ext cx="3595732" cy="35819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8355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74D6930-0160-4269-A6FF-7CE25FA9297D}"/>
              </a:ext>
            </a:extLst>
          </p:cNvPr>
          <p:cNvSpPr/>
          <p:nvPr/>
        </p:nvSpPr>
        <p:spPr>
          <a:xfrm>
            <a:off x="3048000" y="54578"/>
            <a:ext cx="6096000" cy="1261884"/>
          </a:xfrm>
          <a:prstGeom prst="rect">
            <a:avLst/>
          </a:prstGeom>
        </p:spPr>
        <p:txBody>
          <a:bodyPr>
            <a:spAutoFit/>
          </a:bodyPr>
          <a:lstStyle/>
          <a:p>
            <a:pPr algn="ctr"/>
            <a:r>
              <a:rPr lang="en-GB" sz="4000" dirty="0" err="1">
                <a:solidFill>
                  <a:srgbClr val="262626"/>
                </a:solidFill>
                <a:latin typeface="Arial" panose="020B0604020202020204" pitchFamily="34" charset="0"/>
              </a:rPr>
              <a:t>Casgliad</a:t>
            </a:r>
            <a:endParaRPr lang="en-GB" sz="4000" b="0" dirty="0">
              <a:effectLst/>
            </a:endParaRPr>
          </a:p>
          <a:p>
            <a:br>
              <a:rPr lang="en-GB" dirty="0"/>
            </a:br>
            <a:endParaRPr lang="en-GB" dirty="0"/>
          </a:p>
        </p:txBody>
      </p:sp>
      <p:sp>
        <p:nvSpPr>
          <p:cNvPr id="3" name="Rectangle 2">
            <a:extLst>
              <a:ext uri="{FF2B5EF4-FFF2-40B4-BE49-F238E27FC236}">
                <a16:creationId xmlns:a16="http://schemas.microsoft.com/office/drawing/2014/main" id="{C384C9F4-9FC7-4CD7-866D-0B93724D0643}"/>
              </a:ext>
            </a:extLst>
          </p:cNvPr>
          <p:cNvSpPr/>
          <p:nvPr/>
        </p:nvSpPr>
        <p:spPr>
          <a:xfrm>
            <a:off x="1855041" y="2026052"/>
            <a:ext cx="8481918" cy="2805896"/>
          </a:xfrm>
          <a:prstGeom prst="rect">
            <a:avLst/>
          </a:prstGeom>
        </p:spPr>
        <p:txBody>
          <a:bodyPr wrap="square">
            <a:spAutoFit/>
          </a:bodyPr>
          <a:lstStyle/>
          <a:p>
            <a:pPr fontAlgn="base">
              <a:buFont typeface="Arial" panose="020B0604020202020204" pitchFamily="34" charset="0"/>
              <a:buChar char="•"/>
            </a:pPr>
            <a:r>
              <a:rPr lang="en-GB" sz="2800" dirty="0">
                <a:solidFill>
                  <a:srgbClr val="262626"/>
                </a:solidFill>
                <a:latin typeface="Arial" panose="020B0604020202020204" pitchFamily="34" charset="0"/>
              </a:rPr>
              <a:t>Mae plant </a:t>
            </a:r>
            <a:r>
              <a:rPr lang="en-GB" sz="2800" dirty="0" err="1">
                <a:solidFill>
                  <a:srgbClr val="262626"/>
                </a:solidFill>
                <a:latin typeface="Arial" panose="020B0604020202020204" pitchFamily="34" charset="0"/>
              </a:rPr>
              <a:t>yn</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gallu</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datblygu</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gwybodaeth</a:t>
            </a:r>
            <a:r>
              <a:rPr lang="en-GB" sz="2800" dirty="0">
                <a:solidFill>
                  <a:srgbClr val="262626"/>
                </a:solidFill>
                <a:latin typeface="Arial" panose="020B0604020202020204" pitchFamily="34" charset="0"/>
              </a:rPr>
              <a:t> a </a:t>
            </a:r>
            <a:r>
              <a:rPr lang="en-GB" sz="2800" dirty="0" err="1">
                <a:solidFill>
                  <a:srgbClr val="262626"/>
                </a:solidFill>
                <a:latin typeface="Arial" panose="020B0604020202020204" pitchFamily="34" charset="0"/>
              </a:rPr>
              <a:t>sgiliau</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newydd</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wrth</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mynd</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i</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safleoedd</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diwyllianol</a:t>
            </a:r>
            <a:r>
              <a:rPr lang="en-GB" sz="2800" dirty="0">
                <a:solidFill>
                  <a:srgbClr val="262626"/>
                </a:solidFill>
                <a:latin typeface="Arial" panose="020B0604020202020204" pitchFamily="34" charset="0"/>
              </a:rPr>
              <a:t>. </a:t>
            </a:r>
            <a:endParaRPr lang="en-GB" sz="2800" b="0" i="0" u="none" strike="noStrike" dirty="0">
              <a:solidFill>
                <a:srgbClr val="83992A"/>
              </a:solidFill>
              <a:effectLst/>
              <a:latin typeface="Arial" panose="020B0604020202020204" pitchFamily="34" charset="0"/>
            </a:endParaRPr>
          </a:p>
          <a:p>
            <a:pPr fontAlgn="base">
              <a:spcBef>
                <a:spcPts val="1000"/>
              </a:spcBef>
              <a:buFont typeface="Arial" panose="020B0604020202020204" pitchFamily="34" charset="0"/>
              <a:buChar char="•"/>
            </a:pPr>
            <a:r>
              <a:rPr lang="en-GB" sz="2800" dirty="0" err="1">
                <a:solidFill>
                  <a:srgbClr val="262626"/>
                </a:solidFill>
                <a:latin typeface="Arial" panose="020B0604020202020204" pitchFamily="34" charset="0"/>
              </a:rPr>
              <a:t>Bydd</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addysg</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yn</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yr</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awyr</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agored</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yn</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dod</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mwy</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poblogaidd</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yn</a:t>
            </a:r>
            <a:r>
              <a:rPr lang="en-GB" sz="2800" dirty="0">
                <a:solidFill>
                  <a:srgbClr val="262626"/>
                </a:solidFill>
                <a:latin typeface="Arial" panose="020B0604020202020204" pitchFamily="34" charset="0"/>
              </a:rPr>
              <a:t> y </a:t>
            </a:r>
            <a:r>
              <a:rPr lang="en-GB" sz="2800" dirty="0" err="1">
                <a:solidFill>
                  <a:srgbClr val="262626"/>
                </a:solidFill>
                <a:latin typeface="Arial" panose="020B0604020202020204" pitchFamily="34" charset="0"/>
              </a:rPr>
              <a:t>blynyddoedd</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sydd</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yn</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dod</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oherwydd</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mae</a:t>
            </a:r>
            <a:r>
              <a:rPr lang="en-GB" sz="2800" dirty="0">
                <a:solidFill>
                  <a:srgbClr val="262626"/>
                </a:solidFill>
                <a:latin typeface="Arial" panose="020B0604020202020204" pitchFamily="34" charset="0"/>
              </a:rPr>
              <a:t> plant </a:t>
            </a:r>
            <a:r>
              <a:rPr lang="en-GB" sz="2800" dirty="0" err="1">
                <a:solidFill>
                  <a:srgbClr val="262626"/>
                </a:solidFill>
                <a:latin typeface="Arial" panose="020B0604020202020204" pitchFamily="34" charset="0"/>
              </a:rPr>
              <a:t>yn</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gyda</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cyfle</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i</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dysgu</a:t>
            </a:r>
            <a:r>
              <a:rPr lang="en-GB" sz="2800" dirty="0">
                <a:solidFill>
                  <a:srgbClr val="262626"/>
                </a:solidFill>
                <a:latin typeface="Arial" panose="020B0604020202020204" pitchFamily="34" charset="0"/>
              </a:rPr>
              <a:t> am </a:t>
            </a:r>
            <a:r>
              <a:rPr lang="en-GB" sz="2800" dirty="0" err="1">
                <a:solidFill>
                  <a:srgbClr val="262626"/>
                </a:solidFill>
                <a:latin typeface="Arial" panose="020B0604020202020204" pitchFamily="34" charset="0"/>
              </a:rPr>
              <a:t>pethau</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nhw’n</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cael</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diddordeb</a:t>
            </a:r>
            <a:r>
              <a:rPr lang="en-GB" sz="2800" dirty="0">
                <a:solidFill>
                  <a:srgbClr val="262626"/>
                </a:solidFill>
                <a:latin typeface="Arial" panose="020B0604020202020204" pitchFamily="34" charset="0"/>
              </a:rPr>
              <a:t> </a:t>
            </a:r>
            <a:r>
              <a:rPr lang="en-GB" sz="2800" dirty="0" err="1">
                <a:solidFill>
                  <a:srgbClr val="262626"/>
                </a:solidFill>
                <a:latin typeface="Arial" panose="020B0604020202020204" pitchFamily="34" charset="0"/>
              </a:rPr>
              <a:t>mewn</a:t>
            </a:r>
            <a:r>
              <a:rPr lang="en-GB" sz="2800" dirty="0">
                <a:solidFill>
                  <a:srgbClr val="262626"/>
                </a:solidFill>
                <a:latin typeface="Arial" panose="020B0604020202020204" pitchFamily="34" charset="0"/>
              </a:rPr>
              <a:t>. </a:t>
            </a:r>
            <a:endParaRPr lang="en-GB" sz="2800" b="0" i="0" u="none" strike="noStrike" dirty="0">
              <a:solidFill>
                <a:srgbClr val="83992A"/>
              </a:solidFill>
              <a:effectLst/>
              <a:latin typeface="Arial" panose="020B0604020202020204" pitchFamily="34" charset="0"/>
            </a:endParaRPr>
          </a:p>
        </p:txBody>
      </p:sp>
    </p:spTree>
    <p:extLst>
      <p:ext uri="{BB962C8B-B14F-4D97-AF65-F5344CB8AC3E}">
        <p14:creationId xmlns:p14="http://schemas.microsoft.com/office/powerpoint/2010/main" val="370565889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6A6A346-C621-4F35-94E8-E518B4A5602B}"/>
              </a:ext>
            </a:extLst>
          </p:cNvPr>
          <p:cNvSpPr/>
          <p:nvPr/>
        </p:nvSpPr>
        <p:spPr>
          <a:xfrm>
            <a:off x="3048000" y="145412"/>
            <a:ext cx="6096000" cy="1261884"/>
          </a:xfrm>
          <a:prstGeom prst="rect">
            <a:avLst/>
          </a:prstGeom>
        </p:spPr>
        <p:txBody>
          <a:bodyPr>
            <a:spAutoFit/>
          </a:bodyPr>
          <a:lstStyle/>
          <a:p>
            <a:pPr algn="ctr"/>
            <a:r>
              <a:rPr lang="en-GB" sz="4000" dirty="0">
                <a:solidFill>
                  <a:srgbClr val="262626"/>
                </a:solidFill>
                <a:latin typeface="Arial" panose="020B0604020202020204" pitchFamily="34" charset="0"/>
              </a:rPr>
              <a:t>Lauren’s Reference List</a:t>
            </a:r>
            <a:endParaRPr lang="en-GB" sz="4000" b="0" dirty="0">
              <a:effectLst/>
            </a:endParaRPr>
          </a:p>
          <a:p>
            <a:br>
              <a:rPr lang="en-GB" dirty="0"/>
            </a:br>
            <a:endParaRPr lang="en-GB" dirty="0"/>
          </a:p>
        </p:txBody>
      </p:sp>
      <p:sp>
        <p:nvSpPr>
          <p:cNvPr id="3" name="Rectangle 2">
            <a:extLst>
              <a:ext uri="{FF2B5EF4-FFF2-40B4-BE49-F238E27FC236}">
                <a16:creationId xmlns:a16="http://schemas.microsoft.com/office/drawing/2014/main" id="{690AFECE-782F-4D25-A6E7-584B6F4456CE}"/>
              </a:ext>
            </a:extLst>
          </p:cNvPr>
          <p:cNvSpPr/>
          <p:nvPr/>
        </p:nvSpPr>
        <p:spPr>
          <a:xfrm>
            <a:off x="1909542" y="1133356"/>
            <a:ext cx="9590098" cy="5724644"/>
          </a:xfrm>
          <a:prstGeom prst="rect">
            <a:avLst/>
          </a:prstGeom>
        </p:spPr>
        <p:txBody>
          <a:bodyPr wrap="square">
            <a:spAutoFit/>
          </a:bodyPr>
          <a:lstStyle/>
          <a:p>
            <a:pPr fontAlgn="base">
              <a:buFont typeface="Arial" panose="020B0604020202020204" pitchFamily="34" charset="0"/>
              <a:buChar char="•"/>
            </a:pPr>
            <a:r>
              <a:rPr lang="en-US" sz="2000" dirty="0">
                <a:solidFill>
                  <a:srgbClr val="262626"/>
                </a:solidFill>
                <a:latin typeface="Arial" panose="020B0604020202020204" pitchFamily="34" charset="0"/>
              </a:rPr>
              <a:t>Agile Connection (2017) ‘article’ ‘survey-01’ Available at: </a:t>
            </a:r>
            <a:r>
              <a:rPr lang="en-US" sz="2000" u="sng" dirty="0">
                <a:solidFill>
                  <a:srgbClr val="A8BF4D"/>
                </a:solidFill>
                <a:latin typeface="Arial" panose="020B0604020202020204" pitchFamily="34" charset="0"/>
                <a:hlinkClick r:id="rId2"/>
              </a:rPr>
              <a:t>https://www.agileconnection.com/sites/default/files/article/2017/survey-01.png</a:t>
            </a:r>
            <a:r>
              <a:rPr lang="en-US" sz="2000" dirty="0">
                <a:solidFill>
                  <a:srgbClr val="262626"/>
                </a:solidFill>
                <a:latin typeface="Arial" panose="020B0604020202020204" pitchFamily="34" charset="0"/>
              </a:rPr>
              <a:t>  (Accessed: 12 January 2020). </a:t>
            </a:r>
            <a:endParaRPr lang="en-US" sz="2000" b="0" i="0" u="none" strike="noStrike" dirty="0">
              <a:solidFill>
                <a:srgbClr val="83992A"/>
              </a:solidFill>
              <a:effectLst/>
              <a:latin typeface="Arial" panose="020B0604020202020204" pitchFamily="34" charset="0"/>
            </a:endParaRPr>
          </a:p>
          <a:p>
            <a:pPr fontAlgn="base">
              <a:spcBef>
                <a:spcPts val="896"/>
              </a:spcBef>
              <a:buFont typeface="Arial" panose="020B0604020202020204" pitchFamily="34" charset="0"/>
              <a:buChar char="•"/>
            </a:pPr>
            <a:r>
              <a:rPr lang="en-US" sz="2000" dirty="0" err="1">
                <a:solidFill>
                  <a:srgbClr val="262626"/>
                </a:solidFill>
                <a:latin typeface="Arial" panose="020B0604020202020204" pitchFamily="34" charset="0"/>
              </a:rPr>
              <a:t>Cisale</a:t>
            </a:r>
            <a:r>
              <a:rPr lang="en-US" sz="2000" dirty="0">
                <a:solidFill>
                  <a:srgbClr val="262626"/>
                </a:solidFill>
                <a:latin typeface="Arial" panose="020B0604020202020204" pitchFamily="34" charset="0"/>
              </a:rPr>
              <a:t> (2012) ‘Happy children holding hands, playing outside spring, summer nature cartoon stock illustration’ Available at: </a:t>
            </a:r>
            <a:r>
              <a:rPr lang="en-US" sz="2000" u="sng" dirty="0">
                <a:solidFill>
                  <a:srgbClr val="A8BF4D"/>
                </a:solidFill>
                <a:latin typeface="Arial" panose="020B0604020202020204" pitchFamily="34" charset="0"/>
                <a:hlinkClick r:id="rId3"/>
              </a:rPr>
              <a:t>https://media.istockphoto.com/vectors/happy-children-holding-hands-playing-outside-springsummer-nature-vector-id138287856</a:t>
            </a:r>
            <a:r>
              <a:rPr lang="en-US" sz="2000" dirty="0">
                <a:solidFill>
                  <a:srgbClr val="262626"/>
                </a:solidFill>
                <a:latin typeface="Arial" panose="020B0604020202020204" pitchFamily="34" charset="0"/>
              </a:rPr>
              <a:t>  (Accessed: 11 January 2020). </a:t>
            </a:r>
            <a:endParaRPr lang="en-US" sz="2000" b="0" i="0" u="none" strike="noStrike" dirty="0">
              <a:solidFill>
                <a:srgbClr val="83992A"/>
              </a:solidFill>
              <a:effectLst/>
              <a:latin typeface="Arial" panose="020B0604020202020204" pitchFamily="34" charset="0"/>
            </a:endParaRPr>
          </a:p>
          <a:p>
            <a:pPr fontAlgn="base">
              <a:spcBef>
                <a:spcPts val="896"/>
              </a:spcBef>
              <a:buFont typeface="Arial" panose="020B0604020202020204" pitchFamily="34" charset="0"/>
              <a:buChar char="•"/>
            </a:pPr>
            <a:r>
              <a:rPr lang="en-US" sz="2000" dirty="0">
                <a:solidFill>
                  <a:srgbClr val="262626"/>
                </a:solidFill>
                <a:latin typeface="Arial" panose="020B0604020202020204" pitchFamily="34" charset="0"/>
              </a:rPr>
              <a:t>Crown (2013) ‘</a:t>
            </a:r>
            <a:r>
              <a:rPr lang="en-US" sz="2000" dirty="0" err="1">
                <a:solidFill>
                  <a:srgbClr val="262626"/>
                </a:solidFill>
                <a:latin typeface="Arial" panose="020B0604020202020204" pitchFamily="34" charset="0"/>
              </a:rPr>
              <a:t>Llansteffan</a:t>
            </a:r>
            <a:r>
              <a:rPr lang="en-US" sz="2000" dirty="0">
                <a:solidFill>
                  <a:srgbClr val="262626"/>
                </a:solidFill>
                <a:latin typeface="Arial" panose="020B0604020202020204" pitchFamily="34" charset="0"/>
              </a:rPr>
              <a:t> Castle’ Available at: </a:t>
            </a:r>
            <a:r>
              <a:rPr lang="en-US" sz="2000" u="sng" dirty="0">
                <a:solidFill>
                  <a:srgbClr val="A8BF4D"/>
                </a:solidFill>
                <a:latin typeface="Arial" panose="020B0604020202020204" pitchFamily="34" charset="0"/>
                <a:hlinkClick r:id="rId4"/>
              </a:rPr>
              <a:t>www.carmarthen-wales.com/llansteffan.html</a:t>
            </a:r>
            <a:r>
              <a:rPr lang="en-US" sz="2000" dirty="0">
                <a:solidFill>
                  <a:srgbClr val="262626"/>
                </a:solidFill>
                <a:latin typeface="Arial" panose="020B0604020202020204" pitchFamily="34" charset="0"/>
              </a:rPr>
              <a:t>  (Accessed: 11 January 2020).</a:t>
            </a:r>
            <a:endParaRPr lang="en-US" sz="2000" b="0" i="0" u="none" strike="noStrike" dirty="0">
              <a:solidFill>
                <a:srgbClr val="83992A"/>
              </a:solidFill>
              <a:effectLst/>
              <a:latin typeface="Arial" panose="020B0604020202020204" pitchFamily="34" charset="0"/>
            </a:endParaRPr>
          </a:p>
          <a:p>
            <a:pPr fontAlgn="base">
              <a:spcBef>
                <a:spcPts val="896"/>
              </a:spcBef>
              <a:buFont typeface="Arial" panose="020B0604020202020204" pitchFamily="34" charset="0"/>
              <a:buChar char="•"/>
            </a:pPr>
            <a:r>
              <a:rPr lang="en-US" sz="2000" dirty="0">
                <a:solidFill>
                  <a:srgbClr val="262626"/>
                </a:solidFill>
                <a:latin typeface="Arial" panose="020B0604020202020204" pitchFamily="34" charset="0"/>
              </a:rPr>
              <a:t>Early Years Matters (2020) ‘Observation, Assessment and Planning’ Available at: </a:t>
            </a:r>
            <a:r>
              <a:rPr lang="en-US" sz="2000" u="sng" dirty="0">
                <a:solidFill>
                  <a:srgbClr val="A8BF4D"/>
                </a:solidFill>
                <a:latin typeface="Arial" panose="020B0604020202020204" pitchFamily="34" charset="0"/>
                <a:hlinkClick r:id="rId5"/>
              </a:rPr>
              <a:t>www.earlyyearsmatters.co.uk/eyfs/a-unique-child/planning</a:t>
            </a:r>
            <a:r>
              <a:rPr lang="en-US" sz="2000" dirty="0">
                <a:solidFill>
                  <a:srgbClr val="262626"/>
                </a:solidFill>
                <a:latin typeface="Arial" panose="020B0604020202020204" pitchFamily="34" charset="0"/>
              </a:rPr>
              <a:t>  (Accessed: 11 January 2020).</a:t>
            </a:r>
            <a:endParaRPr lang="en-US" sz="2000" b="0" i="0" u="none" strike="noStrike" dirty="0">
              <a:solidFill>
                <a:srgbClr val="83992A"/>
              </a:solidFill>
              <a:effectLst/>
              <a:latin typeface="Arial" panose="020B0604020202020204" pitchFamily="34" charset="0"/>
            </a:endParaRPr>
          </a:p>
          <a:p>
            <a:pPr fontAlgn="base">
              <a:spcBef>
                <a:spcPts val="896"/>
              </a:spcBef>
              <a:buFont typeface="Arial" panose="020B0604020202020204" pitchFamily="34" charset="0"/>
              <a:buChar char="•"/>
            </a:pPr>
            <a:r>
              <a:rPr lang="en-US" sz="2000" dirty="0">
                <a:solidFill>
                  <a:srgbClr val="262626"/>
                </a:solidFill>
                <a:latin typeface="Arial" panose="020B0604020202020204" pitchFamily="34" charset="0"/>
              </a:rPr>
              <a:t>Gross. R (2014) ‘The importance of Taking Children to Museums’ Available at: </a:t>
            </a:r>
            <a:r>
              <a:rPr lang="en-US" sz="2000" u="sng" dirty="0">
                <a:solidFill>
                  <a:srgbClr val="A8BF4D"/>
                </a:solidFill>
                <a:latin typeface="Arial" panose="020B0604020202020204" pitchFamily="34" charset="0"/>
                <a:hlinkClick r:id="rId6"/>
              </a:rPr>
              <a:t>https://www.arts.gov/art-works/2014/importance-taking-children-museums</a:t>
            </a:r>
            <a:r>
              <a:rPr lang="en-US" sz="2000" dirty="0">
                <a:solidFill>
                  <a:srgbClr val="262626"/>
                </a:solidFill>
                <a:latin typeface="Arial" panose="020B0604020202020204" pitchFamily="34" charset="0"/>
              </a:rPr>
              <a:t>  (Accessed: 10 January 2020). </a:t>
            </a:r>
            <a:endParaRPr lang="en-US" sz="2000" b="0" i="0" u="none" strike="noStrike" dirty="0">
              <a:solidFill>
                <a:srgbClr val="83992A"/>
              </a:solidFill>
              <a:effectLst/>
              <a:latin typeface="Arial" panose="020B0604020202020204" pitchFamily="34" charset="0"/>
            </a:endParaRPr>
          </a:p>
          <a:p>
            <a:br>
              <a:rPr lang="en-US" b="0" dirty="0">
                <a:effectLst/>
              </a:rPr>
            </a:br>
            <a:endParaRPr lang="en-GB" dirty="0"/>
          </a:p>
        </p:txBody>
      </p:sp>
    </p:spTree>
    <p:extLst>
      <p:ext uri="{BB962C8B-B14F-4D97-AF65-F5344CB8AC3E}">
        <p14:creationId xmlns:p14="http://schemas.microsoft.com/office/powerpoint/2010/main" val="309630465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D5F523A-DB13-4BB4-8771-C450F4837F30}"/>
              </a:ext>
            </a:extLst>
          </p:cNvPr>
          <p:cNvSpPr/>
          <p:nvPr/>
        </p:nvSpPr>
        <p:spPr>
          <a:xfrm>
            <a:off x="3048000" y="193857"/>
            <a:ext cx="6096000" cy="1261884"/>
          </a:xfrm>
          <a:prstGeom prst="rect">
            <a:avLst/>
          </a:prstGeom>
        </p:spPr>
        <p:txBody>
          <a:bodyPr>
            <a:spAutoFit/>
          </a:bodyPr>
          <a:lstStyle/>
          <a:p>
            <a:pPr algn="ctr"/>
            <a:r>
              <a:rPr lang="en-GB" sz="4000" dirty="0">
                <a:solidFill>
                  <a:srgbClr val="262626"/>
                </a:solidFill>
                <a:latin typeface="Arial" panose="020B0604020202020204" pitchFamily="34" charset="0"/>
              </a:rPr>
              <a:t>Lauren’s Reference List</a:t>
            </a:r>
            <a:endParaRPr lang="en-GB" sz="4000" b="0" dirty="0">
              <a:effectLst/>
            </a:endParaRPr>
          </a:p>
          <a:p>
            <a:br>
              <a:rPr lang="en-GB" dirty="0"/>
            </a:br>
            <a:endParaRPr lang="en-GB" dirty="0"/>
          </a:p>
        </p:txBody>
      </p:sp>
      <p:sp>
        <p:nvSpPr>
          <p:cNvPr id="3" name="Rectangle 2">
            <a:extLst>
              <a:ext uri="{FF2B5EF4-FFF2-40B4-BE49-F238E27FC236}">
                <a16:creationId xmlns:a16="http://schemas.microsoft.com/office/drawing/2014/main" id="{369E3A17-76C2-4422-BCB6-0EE29E18B57F}"/>
              </a:ext>
            </a:extLst>
          </p:cNvPr>
          <p:cNvSpPr/>
          <p:nvPr/>
        </p:nvSpPr>
        <p:spPr>
          <a:xfrm>
            <a:off x="1594649" y="1326777"/>
            <a:ext cx="9002702" cy="4439677"/>
          </a:xfrm>
          <a:prstGeom prst="rect">
            <a:avLst/>
          </a:prstGeom>
        </p:spPr>
        <p:txBody>
          <a:bodyPr wrap="square">
            <a:spAutoFit/>
          </a:bodyPr>
          <a:lstStyle/>
          <a:p>
            <a:pPr fontAlgn="base">
              <a:buFont typeface="Arial" panose="020B0604020202020204" pitchFamily="34" charset="0"/>
              <a:buChar char="•"/>
            </a:pPr>
            <a:r>
              <a:rPr lang="en-US" sz="2000" dirty="0">
                <a:solidFill>
                  <a:srgbClr val="262626"/>
                </a:solidFill>
                <a:latin typeface="Arial" panose="020B0604020202020204" pitchFamily="34" charset="0"/>
              </a:rPr>
              <a:t>Martin. K (2013) ‘Forest School’ ‘June’ ‘Wed Mornings’ Available at: </a:t>
            </a:r>
            <a:r>
              <a:rPr lang="en-US" sz="2000" u="sng" dirty="0">
                <a:solidFill>
                  <a:srgbClr val="A8BF4D"/>
                </a:solidFill>
                <a:latin typeface="Arial" panose="020B0604020202020204" pitchFamily="34" charset="0"/>
                <a:hlinkClick r:id="rId2"/>
              </a:rPr>
              <a:t>https://katievmartin.files.wordpress.com/2013/04/forest-school-june-wed-mornings-015.jpg</a:t>
            </a:r>
            <a:r>
              <a:rPr lang="en-US" sz="2000" dirty="0">
                <a:solidFill>
                  <a:srgbClr val="262626"/>
                </a:solidFill>
                <a:latin typeface="Arial" panose="020B0604020202020204" pitchFamily="34" charset="0"/>
              </a:rPr>
              <a:t>  (Accessed: 12 January 2020). </a:t>
            </a:r>
            <a:endParaRPr lang="en-US" sz="2000" b="0" i="0" u="none" strike="noStrike" dirty="0">
              <a:solidFill>
                <a:srgbClr val="83992A"/>
              </a:solidFill>
              <a:effectLst/>
              <a:latin typeface="Arial" panose="020B0604020202020204" pitchFamily="34" charset="0"/>
            </a:endParaRPr>
          </a:p>
          <a:p>
            <a:pPr fontAlgn="base">
              <a:spcBef>
                <a:spcPts val="920"/>
              </a:spcBef>
              <a:buFont typeface="Arial" panose="020B0604020202020204" pitchFamily="34" charset="0"/>
              <a:buChar char="•"/>
            </a:pPr>
            <a:r>
              <a:rPr lang="en-US" sz="2000" dirty="0">
                <a:solidFill>
                  <a:srgbClr val="262626"/>
                </a:solidFill>
                <a:latin typeface="Arial" panose="020B0604020202020204" pitchFamily="34" charset="0"/>
              </a:rPr>
              <a:t>Roberts. L (2019) ‘Lecture 3’ ECES4002: 21st Century Learning’ Available at: </a:t>
            </a:r>
            <a:r>
              <a:rPr lang="en-US" sz="2000" u="sng" dirty="0">
                <a:solidFill>
                  <a:srgbClr val="A8BF4D"/>
                </a:solidFill>
                <a:latin typeface="Arial" panose="020B0604020202020204" pitchFamily="34" charset="0"/>
                <a:hlinkClick r:id="rId3"/>
              </a:rPr>
              <a:t>https://moodle.uwtsd.ac.uk/course/view.php?id=2965</a:t>
            </a:r>
            <a:r>
              <a:rPr lang="en-US" sz="2000" dirty="0">
                <a:solidFill>
                  <a:srgbClr val="262626"/>
                </a:solidFill>
                <a:latin typeface="Arial" panose="020B0604020202020204" pitchFamily="34" charset="0"/>
              </a:rPr>
              <a:t>  (Accessed: 17 October 2019). </a:t>
            </a:r>
            <a:endParaRPr lang="en-US" sz="2000" b="0" i="0" u="none" strike="noStrike" dirty="0">
              <a:solidFill>
                <a:srgbClr val="83992A"/>
              </a:solidFill>
              <a:effectLst/>
              <a:latin typeface="Arial" panose="020B0604020202020204" pitchFamily="34" charset="0"/>
            </a:endParaRPr>
          </a:p>
          <a:p>
            <a:pPr fontAlgn="base">
              <a:spcBef>
                <a:spcPts val="920"/>
              </a:spcBef>
              <a:buFont typeface="Arial" panose="020B0604020202020204" pitchFamily="34" charset="0"/>
              <a:buChar char="•"/>
            </a:pPr>
            <a:r>
              <a:rPr lang="en-US" sz="2000" dirty="0" err="1">
                <a:solidFill>
                  <a:srgbClr val="262626"/>
                </a:solidFill>
                <a:latin typeface="Arial" panose="020B0604020202020204" pitchFamily="34" charset="0"/>
              </a:rPr>
              <a:t>Sandwell</a:t>
            </a:r>
            <a:r>
              <a:rPr lang="en-US" sz="2000" dirty="0">
                <a:solidFill>
                  <a:srgbClr val="262626"/>
                </a:solidFill>
                <a:latin typeface="Arial" panose="020B0604020202020204" pitchFamily="34" charset="0"/>
              </a:rPr>
              <a:t> (no date) ‘Religious Education’ ‘Purpose of Religious Education’ Available at: </a:t>
            </a:r>
            <a:r>
              <a:rPr lang="en-US" sz="2000" u="sng" dirty="0">
                <a:solidFill>
                  <a:srgbClr val="A8BF4D"/>
                </a:solidFill>
                <a:latin typeface="Arial" panose="020B0604020202020204" pitchFamily="34" charset="0"/>
                <a:hlinkClick r:id="rId4"/>
              </a:rPr>
              <a:t>www.sandwell.gov.uk/info/200295/school_and_learning/965/religious_education/5</a:t>
            </a:r>
            <a:r>
              <a:rPr lang="en-US" sz="2000" dirty="0">
                <a:solidFill>
                  <a:srgbClr val="262626"/>
                </a:solidFill>
                <a:latin typeface="Arial" panose="020B0604020202020204" pitchFamily="34" charset="0"/>
              </a:rPr>
              <a:t>  (Accessed: 10 January 2020).</a:t>
            </a:r>
            <a:endParaRPr lang="en-US" sz="2000" b="0" i="0" u="none" strike="noStrike" dirty="0">
              <a:solidFill>
                <a:srgbClr val="83992A"/>
              </a:solidFill>
              <a:effectLst/>
              <a:latin typeface="Arial" panose="020B0604020202020204" pitchFamily="34" charset="0"/>
            </a:endParaRPr>
          </a:p>
          <a:p>
            <a:pPr fontAlgn="base">
              <a:spcBef>
                <a:spcPts val="920"/>
              </a:spcBef>
              <a:buFont typeface="Arial" panose="020B0604020202020204" pitchFamily="34" charset="0"/>
              <a:buChar char="•"/>
            </a:pPr>
            <a:r>
              <a:rPr lang="en-US" sz="2000" dirty="0">
                <a:solidFill>
                  <a:srgbClr val="262626"/>
                </a:solidFill>
                <a:latin typeface="Arial" panose="020B0604020202020204" pitchFamily="34" charset="0"/>
              </a:rPr>
              <a:t>Thorn. S (2010) ‘Lev Vygotsky’ Available at: </a:t>
            </a:r>
            <a:r>
              <a:rPr lang="en-US" sz="2000" u="sng" dirty="0">
                <a:solidFill>
                  <a:srgbClr val="A8BF4D"/>
                </a:solidFill>
                <a:latin typeface="Arial" panose="020B0604020202020204" pitchFamily="34" charset="0"/>
                <a:hlinkClick r:id="rId5"/>
              </a:rPr>
              <a:t>https://scottthornbury.files.wordpress.com/2010/09/lev-vugotsky.jpg</a:t>
            </a:r>
            <a:r>
              <a:rPr lang="en-US" sz="2000" dirty="0">
                <a:solidFill>
                  <a:srgbClr val="262626"/>
                </a:solidFill>
                <a:latin typeface="Arial" panose="020B0604020202020204" pitchFamily="34" charset="0"/>
              </a:rPr>
              <a:t>  (Accessed: 12 January 2020). </a:t>
            </a:r>
            <a:endParaRPr lang="en-US" sz="2000" b="0" i="0" u="none" strike="noStrike" dirty="0">
              <a:solidFill>
                <a:srgbClr val="83992A"/>
              </a:solidFill>
              <a:effectLst/>
              <a:latin typeface="Arial" panose="020B0604020202020204" pitchFamily="34" charset="0"/>
            </a:endParaRPr>
          </a:p>
        </p:txBody>
      </p:sp>
    </p:spTree>
    <p:extLst>
      <p:ext uri="{BB962C8B-B14F-4D97-AF65-F5344CB8AC3E}">
        <p14:creationId xmlns:p14="http://schemas.microsoft.com/office/powerpoint/2010/main" val="1442798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76</TotalTime>
  <Words>3439</Words>
  <Application>Microsoft Office PowerPoint</Application>
  <PresentationFormat>Widescreen</PresentationFormat>
  <Paragraphs>248</Paragraphs>
  <Slides>44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44</vt:i4>
      </vt:variant>
    </vt:vector>
  </HeadingPairs>
  <TitlesOfParts>
    <vt:vector size="49" baseType="lpstr">
      <vt:lpstr>Arial</vt:lpstr>
      <vt:lpstr>Calibri</vt:lpstr>
      <vt:lpstr>Calibri Light</vt:lpstr>
      <vt:lpstr>Wingdings 3</vt:lpstr>
      <vt:lpstr>Office Theme</vt:lpstr>
      <vt:lpstr>Demonstrate how outdoor contexts can support learning  School Trips </vt:lpstr>
      <vt:lpstr>Importance of how school trips can support learning </vt:lpstr>
      <vt:lpstr>How do school trips facilitate and develop skills and knowledge?</vt:lpstr>
      <vt:lpstr>How do school trips facilitate and develop skills and knowledge? Continued…</vt:lpstr>
      <vt:lpstr>How do school trips facilitate and develop skills and knowledge? Continued…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Demonstrate how outdoor contexts can support learning  School trips</dc:title>
  <dc:creator>Leah Thomas</dc:creator>
  <cp:lastModifiedBy>Leah Thomas</cp:lastModifiedBy>
  <cp:revision>9</cp:revision>
  <dcterms:created xsi:type="dcterms:W3CDTF">2020-01-14T02:15:17Z</dcterms:created>
  <dcterms:modified xsi:type="dcterms:W3CDTF">2020-01-14T03:34:33Z</dcterms:modified>
</cp:coreProperties>
</file>