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F82E2A-A5C8-48C0-A980-B76507E9DDCF}" v="15" dt="2025-11-16T12:35:10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ata Balogh (2407673)" userId="61550722-b1af-4633-aae7-25474f9ce50f" providerId="ADAL" clId="{FC009C0A-EFB0-43D5-9AC9-273F1DA3E469}"/>
    <pc:docChg chg="custSel modSld">
      <pc:chgData name="Renata Balogh (2407673)" userId="61550722-b1af-4633-aae7-25474f9ce50f" providerId="ADAL" clId="{FC009C0A-EFB0-43D5-9AC9-273F1DA3E469}" dt="2025-11-16T12:35:13.406" v="46" actId="1076"/>
      <pc:docMkLst>
        <pc:docMk/>
      </pc:docMkLst>
      <pc:sldChg chg="modSp mod">
        <pc:chgData name="Renata Balogh (2407673)" userId="61550722-b1af-4633-aae7-25474f9ce50f" providerId="ADAL" clId="{FC009C0A-EFB0-43D5-9AC9-273F1DA3E469}" dt="2025-11-16T12:00:57.665" v="25" actId="1076"/>
        <pc:sldMkLst>
          <pc:docMk/>
          <pc:sldMk cId="3390478013" sldId="256"/>
        </pc:sldMkLst>
        <pc:spChg chg="mod">
          <ac:chgData name="Renata Balogh (2407673)" userId="61550722-b1af-4633-aae7-25474f9ce50f" providerId="ADAL" clId="{FC009C0A-EFB0-43D5-9AC9-273F1DA3E469}" dt="2025-11-16T11:58:22.058" v="23" actId="20577"/>
          <ac:spMkLst>
            <pc:docMk/>
            <pc:sldMk cId="3390478013" sldId="256"/>
            <ac:spMk id="5" creationId="{F34CC72A-A3FB-CE02-E0A1-60417FCD0D61}"/>
          </ac:spMkLst>
        </pc:spChg>
        <pc:picChg chg="mod">
          <ac:chgData name="Renata Balogh (2407673)" userId="61550722-b1af-4633-aae7-25474f9ce50f" providerId="ADAL" clId="{FC009C0A-EFB0-43D5-9AC9-273F1DA3E469}" dt="2025-11-16T12:00:57.665" v="25" actId="1076"/>
          <ac:picMkLst>
            <pc:docMk/>
            <pc:sldMk cId="3390478013" sldId="256"/>
            <ac:picMk id="2" creationId="{3FC07D30-ED63-EC5E-6A88-96E620F0C819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02:45.369" v="26" actId="1076"/>
        <pc:sldMkLst>
          <pc:docMk/>
          <pc:sldMk cId="3739367128" sldId="257"/>
        </pc:sldMkLst>
        <pc:picChg chg="mod">
          <ac:chgData name="Renata Balogh (2407673)" userId="61550722-b1af-4633-aae7-25474f9ce50f" providerId="ADAL" clId="{FC009C0A-EFB0-43D5-9AC9-273F1DA3E469}" dt="2025-11-16T12:02:45.369" v="26" actId="1076"/>
          <ac:picMkLst>
            <pc:docMk/>
            <pc:sldMk cId="3739367128" sldId="257"/>
            <ac:picMk id="2" creationId="{A326D840-9C4C-E3B1-DBEF-AD2395DC0972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04:29.042" v="27" actId="1076"/>
        <pc:sldMkLst>
          <pc:docMk/>
          <pc:sldMk cId="2626617232" sldId="258"/>
        </pc:sldMkLst>
        <pc:picChg chg="mod">
          <ac:chgData name="Renata Balogh (2407673)" userId="61550722-b1af-4633-aae7-25474f9ce50f" providerId="ADAL" clId="{FC009C0A-EFB0-43D5-9AC9-273F1DA3E469}" dt="2025-11-16T12:04:29.042" v="27" actId="1076"/>
          <ac:picMkLst>
            <pc:docMk/>
            <pc:sldMk cId="2626617232" sldId="258"/>
            <ac:picMk id="2" creationId="{BC8F49C5-86F1-F951-4DC7-D85D219FC874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05:52.921" v="28" actId="1076"/>
        <pc:sldMkLst>
          <pc:docMk/>
          <pc:sldMk cId="2290461400" sldId="259"/>
        </pc:sldMkLst>
        <pc:picChg chg="mod">
          <ac:chgData name="Renata Balogh (2407673)" userId="61550722-b1af-4633-aae7-25474f9ce50f" providerId="ADAL" clId="{FC009C0A-EFB0-43D5-9AC9-273F1DA3E469}" dt="2025-11-16T12:05:52.921" v="28" actId="1076"/>
          <ac:picMkLst>
            <pc:docMk/>
            <pc:sldMk cId="2290461400" sldId="259"/>
            <ac:picMk id="2" creationId="{679D8322-53B6-D7A0-06CC-B16F366E7FA4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07:27.559" v="29" actId="1076"/>
        <pc:sldMkLst>
          <pc:docMk/>
          <pc:sldMk cId="1763478109" sldId="260"/>
        </pc:sldMkLst>
        <pc:picChg chg="mod">
          <ac:chgData name="Renata Balogh (2407673)" userId="61550722-b1af-4633-aae7-25474f9ce50f" providerId="ADAL" clId="{FC009C0A-EFB0-43D5-9AC9-273F1DA3E469}" dt="2025-11-16T12:07:27.559" v="29" actId="1076"/>
          <ac:picMkLst>
            <pc:docMk/>
            <pc:sldMk cId="1763478109" sldId="260"/>
            <ac:picMk id="2" creationId="{FA48C23D-6D63-1018-6F66-9C9FF5EA58F2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11:02.193" v="30" actId="1076"/>
        <pc:sldMkLst>
          <pc:docMk/>
          <pc:sldMk cId="3489277460" sldId="261"/>
        </pc:sldMkLst>
        <pc:picChg chg="mod">
          <ac:chgData name="Renata Balogh (2407673)" userId="61550722-b1af-4633-aae7-25474f9ce50f" providerId="ADAL" clId="{FC009C0A-EFB0-43D5-9AC9-273F1DA3E469}" dt="2025-11-16T12:11:02.193" v="30" actId="1076"/>
          <ac:picMkLst>
            <pc:docMk/>
            <pc:sldMk cId="3489277460" sldId="261"/>
            <ac:picMk id="2" creationId="{71D6C58E-99E3-5B7D-29F1-B720E993ED85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13:04.630" v="31" actId="1076"/>
        <pc:sldMkLst>
          <pc:docMk/>
          <pc:sldMk cId="3128144903" sldId="262"/>
        </pc:sldMkLst>
        <pc:picChg chg="mod">
          <ac:chgData name="Renata Balogh (2407673)" userId="61550722-b1af-4633-aae7-25474f9ce50f" providerId="ADAL" clId="{FC009C0A-EFB0-43D5-9AC9-273F1DA3E469}" dt="2025-11-16T12:13:04.630" v="31" actId="1076"/>
          <ac:picMkLst>
            <pc:docMk/>
            <pc:sldMk cId="3128144903" sldId="262"/>
            <ac:picMk id="2" creationId="{D8A8F5B5-0349-537B-2782-5F2E07224717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15:56.187" v="32" actId="1076"/>
        <pc:sldMkLst>
          <pc:docMk/>
          <pc:sldMk cId="2596330720" sldId="263"/>
        </pc:sldMkLst>
        <pc:picChg chg="mod">
          <ac:chgData name="Renata Balogh (2407673)" userId="61550722-b1af-4633-aae7-25474f9ce50f" providerId="ADAL" clId="{FC009C0A-EFB0-43D5-9AC9-273F1DA3E469}" dt="2025-11-16T12:15:56.187" v="32" actId="1076"/>
          <ac:picMkLst>
            <pc:docMk/>
            <pc:sldMk cId="2596330720" sldId="263"/>
            <ac:picMk id="2" creationId="{537F1D04-772D-96EF-9FA9-0CF7F1CABEAD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20:57.228" v="33" actId="1076"/>
        <pc:sldMkLst>
          <pc:docMk/>
          <pc:sldMk cId="2670003889" sldId="264"/>
        </pc:sldMkLst>
        <pc:picChg chg="mod">
          <ac:chgData name="Renata Balogh (2407673)" userId="61550722-b1af-4633-aae7-25474f9ce50f" providerId="ADAL" clId="{FC009C0A-EFB0-43D5-9AC9-273F1DA3E469}" dt="2025-11-16T12:20:57.228" v="33" actId="1076"/>
          <ac:picMkLst>
            <pc:docMk/>
            <pc:sldMk cId="2670003889" sldId="264"/>
            <ac:picMk id="2" creationId="{6A17289E-8D4D-2FDF-263C-BB0B39A2FA91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23:00.597" v="34" actId="1076"/>
        <pc:sldMkLst>
          <pc:docMk/>
          <pc:sldMk cId="3835987201" sldId="265"/>
        </pc:sldMkLst>
        <pc:picChg chg="mod">
          <ac:chgData name="Renata Balogh (2407673)" userId="61550722-b1af-4633-aae7-25474f9ce50f" providerId="ADAL" clId="{FC009C0A-EFB0-43D5-9AC9-273F1DA3E469}" dt="2025-11-16T12:23:00.597" v="34" actId="1076"/>
          <ac:picMkLst>
            <pc:docMk/>
            <pc:sldMk cId="3835987201" sldId="265"/>
            <ac:picMk id="2" creationId="{1EBA90E6-87DF-B431-E476-51378721A6BD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26:21.943" v="35" actId="1076"/>
        <pc:sldMkLst>
          <pc:docMk/>
          <pc:sldMk cId="1993776927" sldId="266"/>
        </pc:sldMkLst>
        <pc:picChg chg="mod">
          <ac:chgData name="Renata Balogh (2407673)" userId="61550722-b1af-4633-aae7-25474f9ce50f" providerId="ADAL" clId="{FC009C0A-EFB0-43D5-9AC9-273F1DA3E469}" dt="2025-11-16T12:26:21.943" v="35" actId="1076"/>
          <ac:picMkLst>
            <pc:docMk/>
            <pc:sldMk cId="1993776927" sldId="266"/>
            <ac:picMk id="4" creationId="{0CEEC6CD-618E-9C12-6453-88760CE79278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29:09.220" v="39" actId="1076"/>
        <pc:sldMkLst>
          <pc:docMk/>
          <pc:sldMk cId="1433533650" sldId="267"/>
        </pc:sldMkLst>
        <pc:spChg chg="mod">
          <ac:chgData name="Renata Balogh (2407673)" userId="61550722-b1af-4633-aae7-25474f9ce50f" providerId="ADAL" clId="{FC009C0A-EFB0-43D5-9AC9-273F1DA3E469}" dt="2025-11-16T12:27:04.781" v="38" actId="14100"/>
          <ac:spMkLst>
            <pc:docMk/>
            <pc:sldMk cId="1433533650" sldId="267"/>
            <ac:spMk id="2" creationId="{DAF8F13E-AF54-63A8-54E0-F65CC85F50DC}"/>
          </ac:spMkLst>
        </pc:spChg>
        <pc:picChg chg="mod">
          <ac:chgData name="Renata Balogh (2407673)" userId="61550722-b1af-4633-aae7-25474f9ce50f" providerId="ADAL" clId="{FC009C0A-EFB0-43D5-9AC9-273F1DA3E469}" dt="2025-11-16T12:29:09.220" v="39" actId="1076"/>
          <ac:picMkLst>
            <pc:docMk/>
            <pc:sldMk cId="1433533650" sldId="267"/>
            <ac:picMk id="4" creationId="{503A184D-5B02-F047-7E4F-33C1E08E7096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31:25.773" v="44" actId="1076"/>
        <pc:sldMkLst>
          <pc:docMk/>
          <pc:sldMk cId="1543474024" sldId="268"/>
        </pc:sldMkLst>
        <pc:spChg chg="mod">
          <ac:chgData name="Renata Balogh (2407673)" userId="61550722-b1af-4633-aae7-25474f9ce50f" providerId="ADAL" clId="{FC009C0A-EFB0-43D5-9AC9-273F1DA3E469}" dt="2025-11-16T12:29:31.246" v="42" actId="14100"/>
          <ac:spMkLst>
            <pc:docMk/>
            <pc:sldMk cId="1543474024" sldId="268"/>
            <ac:spMk id="2" creationId="{27AF0AD2-0EAE-7948-3411-76534CEF4AC6}"/>
          </ac:spMkLst>
        </pc:spChg>
        <pc:spChg chg="mod">
          <ac:chgData name="Renata Balogh (2407673)" userId="61550722-b1af-4633-aae7-25474f9ce50f" providerId="ADAL" clId="{FC009C0A-EFB0-43D5-9AC9-273F1DA3E469}" dt="2025-11-16T12:29:52.889" v="43" actId="1076"/>
          <ac:spMkLst>
            <pc:docMk/>
            <pc:sldMk cId="1543474024" sldId="268"/>
            <ac:spMk id="3" creationId="{E4D02DAC-C162-7DFD-8DDB-0554FFA5A59E}"/>
          </ac:spMkLst>
        </pc:spChg>
        <pc:picChg chg="mod">
          <ac:chgData name="Renata Balogh (2407673)" userId="61550722-b1af-4633-aae7-25474f9ce50f" providerId="ADAL" clId="{FC009C0A-EFB0-43D5-9AC9-273F1DA3E469}" dt="2025-11-16T12:31:25.773" v="44" actId="1076"/>
          <ac:picMkLst>
            <pc:docMk/>
            <pc:sldMk cId="1543474024" sldId="268"/>
            <ac:picMk id="4" creationId="{A32C8EB1-94B3-0B94-2788-FFCCADAD88D4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33:30.903" v="45" actId="1076"/>
        <pc:sldMkLst>
          <pc:docMk/>
          <pc:sldMk cId="878886890" sldId="269"/>
        </pc:sldMkLst>
        <pc:picChg chg="mod">
          <ac:chgData name="Renata Balogh (2407673)" userId="61550722-b1af-4633-aae7-25474f9ce50f" providerId="ADAL" clId="{FC009C0A-EFB0-43D5-9AC9-273F1DA3E469}" dt="2025-11-16T12:33:30.903" v="45" actId="1076"/>
          <ac:picMkLst>
            <pc:docMk/>
            <pc:sldMk cId="878886890" sldId="269"/>
            <ac:picMk id="2" creationId="{5E382D04-903F-E4F7-B2E0-5CD91F66B176}"/>
          </ac:picMkLst>
        </pc:picChg>
      </pc:sldChg>
      <pc:sldChg chg="modSp mod">
        <pc:chgData name="Renata Balogh (2407673)" userId="61550722-b1af-4633-aae7-25474f9ce50f" providerId="ADAL" clId="{FC009C0A-EFB0-43D5-9AC9-273F1DA3E469}" dt="2025-11-16T12:35:13.406" v="46" actId="1076"/>
        <pc:sldMkLst>
          <pc:docMk/>
          <pc:sldMk cId="3264797760" sldId="270"/>
        </pc:sldMkLst>
        <pc:picChg chg="mod">
          <ac:chgData name="Renata Balogh (2407673)" userId="61550722-b1af-4633-aae7-25474f9ce50f" providerId="ADAL" clId="{FC009C0A-EFB0-43D5-9AC9-273F1DA3E469}" dt="2025-11-16T12:35:13.406" v="46" actId="1076"/>
          <ac:picMkLst>
            <pc:docMk/>
            <pc:sldMk cId="3264797760" sldId="270"/>
            <ac:picMk id="2" creationId="{4051C4CC-60EC-D37A-3F83-98052652D73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01968-7850-A140-DD40-C388BBA41A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DB1B69-1576-035C-9555-5CBB77D7CE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0B88B-6B6D-6EE6-1A06-14992302C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541275-59C3-D26C-54C5-1480B1CF2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2D2DA-F8BC-F06B-A39F-F390A767B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187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03E6-7195-3EFB-D357-2884E5031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05EC7-B6EE-ADB2-9775-92D769F9B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72587-5385-6CA0-854D-9EE4C6CFE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8BEF0-3249-D86E-9E0A-ACAFDFA4B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DFAE7-634F-08A3-D591-C327E712C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67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19252-6079-A73F-0B0D-5A806DD50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985FE9-8502-DA3C-A9A5-8A39BA1DA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3363F-D300-43C6-3730-BAEE76CCC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C475B-49AE-556C-1C13-704C1A7D2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514F7-FB5E-49F6-3436-27EC4BF8F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124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ADAE-1C65-8D02-E35A-19F27199C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6D345-0339-07DD-96A5-30A641E39F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964A7A-0E9B-32D6-EBB7-E534F212E9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F99205-07B3-772A-26A4-EF40E6B48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F13173-9371-DA01-B526-67916CCFA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442FBA-D0F7-3FB8-385B-D8B35247D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92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484AE-B392-9C90-A795-9EBAF8447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75C34C-054B-A9E0-9DF9-BA3F1B22F5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D5EAE-06FA-1274-FC39-008B46DB4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A4B506-302C-02DF-077C-C6C6F9525B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1C972F-5107-9C5E-9E7A-AC3A6D382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DC3F91-8853-92C0-1D3E-E05BA3B5B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B767EF-A2CC-F528-92D1-647A4B46A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F7EF1C-A75C-2CF0-D62A-13B8BAE2D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214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DC07B-FD65-1B6B-4462-CE501A257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05593E-928F-C1A4-D184-3DE13F0F0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B54334-1553-CF5D-4787-C53E96C7D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8B4D07-2CB4-BEA0-05CD-460F6FB87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21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9CD716-28DF-65EA-5CF0-77F8434B1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72F1A8-13C0-ACBD-B087-45824B881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14828-23D7-F914-7A49-A4C8F9270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851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ABE84-ED49-464C-E718-063659C67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78F58-301B-170C-01FA-E7A6A0FE8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E1AEDA-1643-D062-3524-29F990F429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64B0AD-0F60-39D4-FBB3-30236CEAA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BF3923-A735-ED9D-073D-427752521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23885-AB77-8033-B9BC-680F38077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354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533AE-2213-1E1C-8027-FD3C15191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D8CCD5-E3D9-EA8A-114F-8380358199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E089AA-9CB3-EF8C-13FF-F8B672A923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4E36DF-061F-CEBD-1F65-148C14E1A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FC90E0-3CB1-2056-636F-2549FBD4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710F57-E796-B29A-9EA0-24CB44220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78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FEAC3-E6D9-D50C-BFD9-0BE83275E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E36953-1EFE-D4EF-669E-27EDCCE8A5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0A7BC-2507-000E-8967-F260D6479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77E99-21C8-F922-AC59-8ABB57E25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B6E08-6B15-5605-2330-7035660FD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429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234392-4F36-2C49-79D9-E35AAC3466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7AEBCF-D498-B638-631E-DAD1E5EE9F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0D8B6-9002-C262-DE06-188BF871A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51421-D2BF-DCBD-1FE6-93DBE6EDD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0C5B3D-A3AB-764E-83CF-4075949EC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931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C67C50-DEF0-486A-CA67-0DB510ECF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58AE69-5D96-9CCB-96EF-22C85E52D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FBC98-2E18-25F9-9C5D-1AC99B0374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24DE63-49C2-4D41-B21A-E61AF07D338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7C627-EF28-2AE6-631B-DC4E68016F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782FC-42CB-1E32-9240-6857568ED1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41F39C-463A-4D47-893E-036CDF262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9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ash.org.uk/uploads/Smoking-Heart.pdf" TargetMode="External"/><Relationship Id="rId3" Type="http://schemas.openxmlformats.org/officeDocument/2006/relationships/hyperlink" Target="https://www.nice.org.uk/guidance/ng236" TargetMode="External"/><Relationship Id="rId7" Type="http://schemas.openxmlformats.org/officeDocument/2006/relationships/hyperlink" Target="https://www.stroke.org.uk/resources/smoking-and-risk-stroke" TargetMode="External"/><Relationship Id="rId2" Type="http://schemas.openxmlformats.org/officeDocument/2006/relationships/hyperlink" Target="https://www.nice.org.uk/guidance/ng1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mc.org.uk/standards/code/" TargetMode="External"/><Relationship Id="rId5" Type="http://schemas.openxmlformats.org/officeDocument/2006/relationships/hyperlink" Target="https://www.nhs.uk/conditions/transient-ischaemic-attack-tia/prevention/" TargetMode="External"/><Relationship Id="rId4" Type="http://schemas.openxmlformats.org/officeDocument/2006/relationships/hyperlink" Target="https://www.nhs.uk/conditions/stroke/" TargetMode="External"/><Relationship Id="rId9" Type="http://schemas.openxmlformats.org/officeDocument/2006/relationships/hyperlink" Target="https://doi.org/10.1016/j.eclinm.2024.1025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34CC72A-A3FB-CE02-E0A1-60417FCD0D61}"/>
              </a:ext>
            </a:extLst>
          </p:cNvPr>
          <p:cNvSpPr txBox="1"/>
          <p:nvPr/>
        </p:nvSpPr>
        <p:spPr>
          <a:xfrm>
            <a:off x="1714500" y="1582340"/>
            <a:ext cx="8763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Stroke Care Plan</a:t>
            </a:r>
          </a:p>
          <a:p>
            <a:pPr>
              <a:buNone/>
            </a:pPr>
            <a:r>
              <a:rPr lang="en-GB" dirty="0"/>
              <a:t>Name:Renata Balogh </a:t>
            </a:r>
          </a:p>
          <a:p>
            <a:pPr>
              <a:buNone/>
            </a:pPr>
            <a:r>
              <a:rPr lang="en-GB" dirty="0"/>
              <a:t>Date: 17 November 2025</a:t>
            </a:r>
          </a:p>
          <a:p>
            <a:pPr>
              <a:buNone/>
            </a:pPr>
            <a:r>
              <a:rPr lang="en-GB" dirty="0"/>
              <a:t>Module: Component 2 – Care Plan Presentation</a:t>
            </a:r>
          </a:p>
          <a:p>
            <a:pPr>
              <a:buNone/>
            </a:pPr>
            <a:r>
              <a:rPr lang="en-GB" dirty="0"/>
              <a:t>Student number: 2407673</a:t>
            </a:r>
            <a:br>
              <a:rPr lang="en-GB" dirty="0"/>
            </a:br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/>
              <a:t>.</a:t>
            </a:r>
            <a:r>
              <a:rPr lang="en-GB" b="0" i="0" dirty="0">
                <a:effectLst/>
                <a:latin typeface="UICTFontTextStyleBody"/>
              </a:rPr>
              <a:t> In this talk I present a care plan for a 40-year-old man after an </a:t>
            </a:r>
            <a:r>
              <a:rPr lang="en-GB" b="0" i="0" dirty="0" err="1">
                <a:effectLst/>
                <a:latin typeface="UICTFontTextStyleBody"/>
              </a:rPr>
              <a:t>ischaemic</a:t>
            </a:r>
            <a:r>
              <a:rPr lang="en-GB" b="0" i="0" dirty="0">
                <a:effectLst/>
                <a:latin typeface="UICTFontTextStyleBody"/>
              </a:rPr>
              <a:t> stroke.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I will explain who he is, what a stroke does to the brain, and how we plan his care.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C07D30-ED63-EC5E-6A88-96E620F0C8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78296" y="51889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478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42"/>
    </mc:Choice>
    <mc:Fallback>
      <p:transition spd="slow" advTm="43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2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B43B4F-8DB8-77B9-B9F0-95C65ACBAF9D}"/>
              </a:ext>
            </a:extLst>
          </p:cNvPr>
          <p:cNvSpPr txBox="1"/>
          <p:nvPr/>
        </p:nvSpPr>
        <p:spPr>
          <a:xfrm>
            <a:off x="698500" y="2444750"/>
            <a:ext cx="84455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Age: 40 years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Gender: Male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Occupation: Office worker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r>
              <a:rPr lang="en-GB" b="0" i="0" dirty="0">
                <a:effectLst/>
                <a:latin typeface="UICTFontTextStyleBody"/>
              </a:rPr>
              <a:t>He works at a desk all day and has a busy family life.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26D840-9C4C-E3B1-DBEF-AD2395DC09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29136" y="50709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367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987"/>
    </mc:Choice>
    <mc:Fallback>
      <p:transition spd="slow" advTm="179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F9B1920-CE3C-486E-4552-57977DE64373}"/>
              </a:ext>
            </a:extLst>
          </p:cNvPr>
          <p:cNvSpPr txBox="1"/>
          <p:nvPr/>
        </p:nvSpPr>
        <p:spPr>
          <a:xfrm>
            <a:off x="3048000" y="1720840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Lifestyle and Risk Factors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Sits most of the day at work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Smokes about 15 cigarettes per day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Eats a lot of fatty and salty food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Does little exercise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Often feels stressed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Has high blood pressure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These habits damage his blood vessels and make his risk of stroke much higher.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8F49C5-86F1-F951-4DC7-D85D219FC8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53600" y="51371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617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377"/>
    </mc:Choice>
    <mc:Fallback>
      <p:transition spd="slow" advTm="31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F2F2182-9839-F769-B7FE-B23D1813AA65}"/>
              </a:ext>
            </a:extLst>
          </p:cNvPr>
          <p:cNvSpPr txBox="1"/>
          <p:nvPr/>
        </p:nvSpPr>
        <p:spPr>
          <a:xfrm>
            <a:off x="3048000" y="1859339"/>
            <a:ext cx="6096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What is a Stroke?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Stroke happens when blood cannot reach part of the brain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Brain cells do not get oxygen and start to die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Stroke can affect movement, speech and thinking  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Stroke is a medical emergency and needs fast treatment in hospital.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9D8322-53B6-D7A0-06CC-B16F366E7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84774" y="53462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461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441"/>
    </mc:Choice>
    <mc:Fallback>
      <p:transition spd="slow" advTm="24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6303C0-66F4-DEC6-6245-91A9EC3F39DC}"/>
              </a:ext>
            </a:extLst>
          </p:cNvPr>
          <p:cNvSpPr txBox="1"/>
          <p:nvPr/>
        </p:nvSpPr>
        <p:spPr>
          <a:xfrm>
            <a:off x="3048000" y="1997839"/>
            <a:ext cx="6096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Brain and Blood Flow (Anatomy)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The brain controls movement, speech and thinking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It needs a constant supply of blood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Blood brings oxygen and glucose to brain cells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Carotid and vertebral arteries carry blood to the brain  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If blood stops flowing, brain cells are damaged in minutes.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48C23D-6D63-1018-6F66-9C9FF5EA58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88129" y="4953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478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92"/>
    </mc:Choice>
    <mc:Fallback>
      <p:transition spd="slow" advTm="30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0F56F1-EF73-9705-1FBB-B386A48FFC28}"/>
              </a:ext>
            </a:extLst>
          </p:cNvPr>
          <p:cNvSpPr txBox="1"/>
          <p:nvPr/>
        </p:nvSpPr>
        <p:spPr>
          <a:xfrm>
            <a:off x="3048000" y="1859339"/>
            <a:ext cx="6096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 err="1">
                <a:effectLst/>
                <a:latin typeface="UICTFontTextStyleEmphasizedBody"/>
              </a:rPr>
              <a:t>Ischaemic</a:t>
            </a:r>
            <a:r>
              <a:rPr lang="en-GB" b="1" i="0" dirty="0">
                <a:effectLst/>
                <a:latin typeface="UICTFontTextStyleEmphasizedBody"/>
              </a:rPr>
              <a:t> Stroke – What Happens?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Most strokes are </a:t>
            </a:r>
            <a:r>
              <a:rPr lang="en-GB" b="0" i="0" dirty="0" err="1">
                <a:effectLst/>
                <a:latin typeface="UICTFontTextStyleBody"/>
              </a:rPr>
              <a:t>ischaemic</a:t>
            </a:r>
            <a:r>
              <a:rPr lang="en-GB" b="0" i="0" dirty="0">
                <a:effectLst/>
                <a:latin typeface="UICTFontTextStyleBody"/>
              </a:rPr>
              <a:t> (caused by a clot)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A blood clot blocks an artery in the brain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Often linked to fatty plaque in the vessel wall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In this patient, smoking, high blood pressure and diet likely led to the clot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The blocked artery means that part of his brain no longer gets blood.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D6C58E-99E3-5B7D-29F1-B720E993E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50245" y="48251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277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934"/>
    </mc:Choice>
    <mc:Fallback>
      <p:transition spd="slow" advTm="31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064ACA7-41C5-F8F5-B03A-57CB5EA4DD38}"/>
              </a:ext>
            </a:extLst>
          </p:cNvPr>
          <p:cNvSpPr txBox="1"/>
          <p:nvPr/>
        </p:nvSpPr>
        <p:spPr>
          <a:xfrm>
            <a:off x="3048000" y="1859339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Effects on Movement and Self-Care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Weakness or paralysis on one side of the body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Poor balance, needs help to walk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Difficulty using his hand for dressing, washing and cooking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He now needs support with daily activities and is at risk of falls.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A8F5B5-0349-537B-2782-5F2E072247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40878" y="487434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144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90"/>
    </mc:Choice>
    <mc:Fallback>
      <p:transition spd="slow" advTm="29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91BA0E-8E00-8B12-C312-F012D254B452}"/>
              </a:ext>
            </a:extLst>
          </p:cNvPr>
          <p:cNvSpPr txBox="1"/>
          <p:nvPr/>
        </p:nvSpPr>
        <p:spPr>
          <a:xfrm>
            <a:off x="3048000" y="1720840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Effects on Speech, Thinking and Emotions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Slurred speech or trouble finding words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Poor concentration and short-term memory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Feels low, worried and frustrated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Stroke affects both his body and his mental wellbeing.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7F1D04-772D-96EF-9FA9-0CF7F1CABE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43768" y="49431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330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222"/>
    </mc:Choice>
    <mc:Fallback>
      <p:transition spd="slow" advTm="27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D92272-FA55-9759-FD1F-4540E73A7B8D}"/>
              </a:ext>
            </a:extLst>
          </p:cNvPr>
          <p:cNvSpPr txBox="1"/>
          <p:nvPr/>
        </p:nvSpPr>
        <p:spPr>
          <a:xfrm>
            <a:off x="3048000" y="1997839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Recognising Stroke: FAST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</a:t>
            </a:r>
            <a:r>
              <a:rPr lang="en-GB" b="1" i="0" dirty="0">
                <a:effectLst/>
                <a:latin typeface="UICTFontTextStyleEmphasizedBody"/>
              </a:rPr>
              <a:t>Face</a:t>
            </a:r>
            <a:r>
              <a:rPr lang="en-GB" b="0" i="0" dirty="0">
                <a:effectLst/>
                <a:latin typeface="UICTFontTextStyleBody"/>
              </a:rPr>
              <a:t> – one side may droop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</a:t>
            </a:r>
            <a:r>
              <a:rPr lang="en-GB" b="1" i="0" dirty="0">
                <a:effectLst/>
                <a:latin typeface="UICTFontTextStyleEmphasizedBody"/>
              </a:rPr>
              <a:t>Arm</a:t>
            </a:r>
            <a:r>
              <a:rPr lang="en-GB" b="0" i="0" dirty="0">
                <a:effectLst/>
                <a:latin typeface="UICTFontTextStyleBody"/>
              </a:rPr>
              <a:t> – cannot lift both arms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</a:t>
            </a:r>
            <a:r>
              <a:rPr lang="en-GB" b="1" i="0" dirty="0">
                <a:effectLst/>
                <a:latin typeface="UICTFontTextStyleEmphasizedBody"/>
              </a:rPr>
              <a:t>Speech</a:t>
            </a:r>
            <a:r>
              <a:rPr lang="en-GB" b="0" i="0" dirty="0">
                <a:effectLst/>
                <a:latin typeface="UICTFontTextStyleBody"/>
              </a:rPr>
              <a:t> – slurred or strange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</a:t>
            </a:r>
            <a:r>
              <a:rPr lang="en-GB" b="1" i="0" dirty="0">
                <a:effectLst/>
                <a:latin typeface="UICTFontTextStyleEmphasizedBody"/>
              </a:rPr>
              <a:t>Time</a:t>
            </a:r>
            <a:r>
              <a:rPr lang="en-GB" b="0" i="0" dirty="0">
                <a:effectLst/>
                <a:latin typeface="UICTFontTextStyleBody"/>
              </a:rPr>
              <a:t> – call 999 immediately  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FAST is a simple tool for the public and staff to spot a possible stroke quickly.</a:t>
            </a:r>
            <a:endParaRPr lang="en-GB" dirty="0">
              <a:effectLst/>
              <a:latin typeface=".AppleSystemUIFont"/>
            </a:endParaRPr>
          </a:p>
          <a:p>
            <a:endParaRPr lang="en-GB" dirty="0">
              <a:effectLst/>
              <a:latin typeface=".AppleSystemUIFont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17289E-8D4D-2FDF-263C-BB0B39A2FA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69910" y="48601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003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92"/>
    </mc:Choice>
    <mc:Fallback>
      <p:transition spd="slow" advTm="27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C78F001-3F4A-CCDE-07F0-D9FDE6B16934}"/>
              </a:ext>
            </a:extLst>
          </p:cNvPr>
          <p:cNvSpPr txBox="1"/>
          <p:nvPr/>
        </p:nvSpPr>
        <p:spPr>
          <a:xfrm>
            <a:off x="2615445" y="1997839"/>
            <a:ext cx="838329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Short-Term Hospital Care (First 24–48 Hours)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Rapid ambulance response and assessment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CT or MRI brain scan as soon as possible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</a:t>
            </a:r>
            <a:r>
              <a:rPr lang="en-GB" b="0" i="0" dirty="0" err="1">
                <a:effectLst/>
                <a:latin typeface="UICTFontTextStyleBody"/>
              </a:rPr>
              <a:t>Thrombolysis</a:t>
            </a:r>
            <a:r>
              <a:rPr lang="en-GB" b="0" i="0" dirty="0">
                <a:effectLst/>
                <a:latin typeface="UICTFontTextStyleBody"/>
              </a:rPr>
              <a:t> if within the time window and suitable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Monitor blood pressure, oxygen level and temperature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Admit to specialist stroke unit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Early, evidence-based treatment can reduce disability and save life.</a:t>
            </a:r>
            <a:endParaRPr lang="en-GB" dirty="0">
              <a:effectLst/>
              <a:latin typeface=".AppleSystemUIFon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BA90E6-87DF-B431-E476-51378721A6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24336" y="51103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987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89"/>
    </mc:Choice>
    <mc:Fallback>
      <p:transition spd="slow" advTm="44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0AE41-422B-85F2-D2AF-1FB8B9F65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C464E-664C-175A-D3EA-725318C56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UICTFontTextStyleEmphasizedBody"/>
              </a:rPr>
              <a:t>Early Rehabilitation in Hospital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Physiotherapy to improve strength, balance and walking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Occupational therapy to support washing, dressing and daily tasks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Speech and language therapy if speech or swallowing is affected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Encourage safe early mobilisation with support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Rehab should start as soon as he is medically stable.</a:t>
            </a:r>
            <a:endParaRPr lang="en-GB" dirty="0">
              <a:effectLst/>
              <a:latin typeface=".AppleSystemUIFont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EEC6CD-618E-9C12-6453-88760CE792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14038" y="55673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776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149"/>
    </mc:Choice>
    <mc:Fallback>
      <p:transition spd="slow" advTm="39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F13E-AF54-63A8-54E0-F65CC85F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838200" y="304799"/>
            <a:ext cx="10515600" cy="45719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64D7E-7309-9417-2BE6-9533C24A9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UICTFontTextStyleEmphasizedBody"/>
              </a:rPr>
              <a:t>Long-Term Medical Management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Medicines to prevent another stroke (e.g. </a:t>
            </a:r>
            <a:r>
              <a:rPr lang="en-GB" b="0" i="0" dirty="0" err="1">
                <a:effectLst/>
                <a:latin typeface="UICTFontTextStyleBody"/>
              </a:rPr>
              <a:t>antiplatelet</a:t>
            </a:r>
            <a:r>
              <a:rPr lang="en-GB" b="0" i="0" dirty="0">
                <a:effectLst/>
                <a:latin typeface="UICTFontTextStyleBody"/>
              </a:rPr>
              <a:t>, statin, blood-pressure tablets)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Regular reviews with GP and stroke clinic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Check and treat other risks: diabetes, high cholesterol, irregular heartbeat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Ongoing follow-up is key to prevent a second stroke.</a:t>
            </a:r>
            <a:endParaRPr lang="en-GB" dirty="0">
              <a:effectLst/>
              <a:latin typeface=".AppleSystemUIFont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3A184D-5B02-F047-7E4F-33C1E08E70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94606" y="472685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533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87"/>
    </mc:Choice>
    <mc:Fallback>
      <p:transition spd="slow" advTm="299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F0AD2-0EAE-7948-3411-76534CEF4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 flipV="1">
            <a:off x="11353799" y="285136"/>
            <a:ext cx="45719" cy="45719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02DAC-C162-7DFD-8DDB-0554FFA5A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78" y="1422502"/>
            <a:ext cx="10515600" cy="4351338"/>
          </a:xfrm>
        </p:spPr>
        <p:txBody>
          <a:bodyPr/>
          <a:lstStyle/>
          <a:p>
            <a:r>
              <a:rPr lang="en-GB" b="1" i="0" dirty="0">
                <a:effectLst/>
                <a:latin typeface="UICTFontTextStyleEmphasizedBody"/>
              </a:rPr>
              <a:t>Lifestyle Change and Prevention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Stop smoking completely; offer stop-smoking services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Eat a healthier diet: more fruit and vegetables, less salt and fat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Do regular moderate exercise most days of the week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Manage stress and improve sleep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Lifestyle change, plus medicines, can greatly cut his future stroke risk.</a:t>
            </a:r>
            <a:endParaRPr lang="en-GB" dirty="0">
              <a:effectLst/>
              <a:latin typeface=".AppleSystemUIFont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2C8EB1-94B3-0B94-2788-FFCCADAD88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02529" y="57738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474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62"/>
    </mc:Choice>
    <mc:Fallback>
      <p:transition spd="slow" advTm="36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003C-7AC5-9C96-2E4A-5FAB661C9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0">
                <a:effectLst/>
                <a:latin typeface="UICTFontTextStyleEmphasizedBody"/>
              </a:rPr>
              <a:t>Communication, Ethics and Nurse’s Role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Person-centred care: involve him in all decisions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Use clear, simple language and check understanding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Respect dignity, privacy and confidentiality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Involve family in planning if he agrees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Follow the NMC Code and work to NHS and NICE guidance  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Kind, respectful communication builds trust and supports recovery.</a:t>
            </a:r>
            <a:endParaRPr lang="en-GB">
              <a:effectLst/>
              <a:latin typeface=".AppleSystemUIFont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382D04-903F-E4F7-B2E0-5CD91F66B1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50013" y="44613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886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87"/>
    </mc:Choice>
    <mc:Fallback>
      <p:transition spd="slow" advTm="45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6DB47-DF6A-8CAF-73FD-7E3EF7560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825" y="1253331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Summary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Stroke is a serious medical emergency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Fast recognition and treatment improve outcomes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Stroke affects body, mind and daily life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Good care plan = acute treatment, rehabilitation and lifestyle change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Nurses play a key role in safe, person-centred, evidence-based care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Our goal is to support this 40-year-old man to live as independently as possible after his stroke.</a:t>
            </a:r>
            <a:endParaRPr lang="en-GB" dirty="0">
              <a:effectLst/>
              <a:latin typeface=".AppleSystemUIFont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51C4CC-60EC-D37A-3F83-98052652D7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17393" y="52998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797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26"/>
    </mc:Choice>
    <mc:Fallback>
      <p:transition spd="slow" advTm="51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0B208-A54A-8B7E-0C31-085F33B67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587500"/>
            <a:ext cx="10515600" cy="5795963"/>
          </a:xfrm>
        </p:spPr>
        <p:txBody>
          <a:bodyPr>
            <a:normAutofit fontScale="70000" lnSpcReduction="20000"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National Institute for Health and Care Excellence (NICE) (2019)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1" dirty="0">
                <a:effectLst/>
                <a:latin typeface="UICTFontTextStyleItalicBody"/>
              </a:rPr>
              <a:t>Stroke and transient </a:t>
            </a:r>
            <a:r>
              <a:rPr lang="en-GB" b="0" i="1" dirty="0" err="1">
                <a:effectLst/>
                <a:latin typeface="UICTFontTextStyleItalicBody"/>
              </a:rPr>
              <a:t>ischaemic</a:t>
            </a:r>
            <a:r>
              <a:rPr lang="en-GB" b="0" i="1" dirty="0">
                <a:effectLst/>
                <a:latin typeface="UICTFontTextStyleItalicBody"/>
              </a:rPr>
              <a:t> attack in over 16s: diagnosis and initial management (NG128).</a:t>
            </a:r>
            <a:r>
              <a:rPr lang="en-GB" b="0" i="0" dirty="0">
                <a:effectLst/>
                <a:latin typeface="UICTFontTextStyleBody"/>
              </a:rPr>
              <a:t> Available at: </a:t>
            </a:r>
            <a:r>
              <a:rPr lang="en-GB" b="0" i="0" dirty="0">
                <a:effectLst/>
                <a:latin typeface="UICTFontTextStyleBody"/>
                <a:hlinkClick r:id="rId2"/>
              </a:rPr>
              <a:t>https://www.nice.org.uk/guidance/</a:t>
            </a:r>
            <a:r>
              <a:rPr lang="en-GB" b="0" i="0" dirty="0" err="1">
                <a:effectLst/>
                <a:latin typeface="UICTFontTextStyleBody"/>
                <a:hlinkClick r:id="rId2"/>
              </a:rPr>
              <a:t>ng128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National </a:t>
            </a:r>
            <a:r>
              <a:rPr lang="en-GB" b="1" i="0" dirty="0">
                <a:effectLst/>
                <a:latin typeface="UICTFontTextStyleEmphasizedBody"/>
              </a:rPr>
              <a:t>Institute for Health and Care Excellence (NICE) (2023)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1" dirty="0">
                <a:effectLst/>
                <a:latin typeface="UICTFontTextStyleItalicBody"/>
              </a:rPr>
              <a:t>Stroke rehabilitation in adults (NG236).</a:t>
            </a:r>
            <a:r>
              <a:rPr lang="en-GB" b="0" i="0" dirty="0">
                <a:effectLst/>
                <a:latin typeface="UICTFontTextStyleBody"/>
              </a:rPr>
              <a:t> Available at: </a:t>
            </a:r>
            <a:r>
              <a:rPr lang="en-GB" b="0" i="0" dirty="0">
                <a:effectLst/>
                <a:latin typeface="UICTFontTextStyleBody"/>
                <a:hlinkClick r:id="rId3"/>
              </a:rPr>
              <a:t>https://www.nice.org.uk/guidance/</a:t>
            </a:r>
            <a:r>
              <a:rPr lang="en-GB" b="0" i="0" dirty="0" err="1">
                <a:effectLst/>
                <a:latin typeface="UICTFontTextStyleBody"/>
                <a:hlinkClick r:id="rId3"/>
              </a:rPr>
              <a:t>ng236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NHS (no date)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1" dirty="0">
                <a:effectLst/>
                <a:latin typeface="UICTFontTextStyleItalicBody"/>
              </a:rPr>
              <a:t>Stroke.</a:t>
            </a:r>
            <a:r>
              <a:rPr lang="en-GB" b="0" i="0" dirty="0">
                <a:effectLst/>
                <a:latin typeface="UICTFontTextStyleBody"/>
              </a:rPr>
              <a:t> Available at: </a:t>
            </a:r>
            <a:r>
              <a:rPr lang="en-GB" b="0" i="0" dirty="0">
                <a:effectLst/>
                <a:latin typeface="UICTFontTextStyleBody"/>
                <a:hlinkClick r:id="rId4"/>
              </a:rPr>
              <a:t>https://</a:t>
            </a:r>
            <a:r>
              <a:rPr lang="en-GB" b="0" i="0" dirty="0" err="1">
                <a:effectLst/>
                <a:latin typeface="UICTFontTextStyleBody"/>
                <a:hlinkClick r:id="rId4"/>
              </a:rPr>
              <a:t>www.nhs.uk</a:t>
            </a:r>
            <a:r>
              <a:rPr lang="en-GB" b="0" i="0" dirty="0">
                <a:effectLst/>
                <a:latin typeface="UICTFontTextStyleBody"/>
                <a:hlinkClick r:id="rId4"/>
              </a:rPr>
              <a:t>/conditions/stroke/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NHS (no date)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1" dirty="0">
                <a:effectLst/>
                <a:latin typeface="UICTFontTextStyleItalicBody"/>
              </a:rPr>
              <a:t>Transient </a:t>
            </a:r>
            <a:r>
              <a:rPr lang="en-GB" b="0" i="1" dirty="0" err="1">
                <a:effectLst/>
                <a:latin typeface="UICTFontTextStyleItalicBody"/>
              </a:rPr>
              <a:t>ischaemic</a:t>
            </a:r>
            <a:r>
              <a:rPr lang="en-GB" b="0" i="1" dirty="0">
                <a:effectLst/>
                <a:latin typeface="UICTFontTextStyleItalicBody"/>
              </a:rPr>
              <a:t> attack (TIA) – Prevention.</a:t>
            </a:r>
            <a:r>
              <a:rPr lang="en-GB" b="0" i="0" dirty="0">
                <a:effectLst/>
                <a:latin typeface="UICTFontTextStyleBody"/>
              </a:rPr>
              <a:t> Available at: </a:t>
            </a:r>
            <a:r>
              <a:rPr lang="en-GB" b="0" i="0" dirty="0">
                <a:effectLst/>
                <a:latin typeface="UICTFontTextStyleBody"/>
                <a:hlinkClick r:id="rId5"/>
              </a:rPr>
              <a:t>https://</a:t>
            </a:r>
            <a:r>
              <a:rPr lang="en-GB" b="0" i="0" dirty="0" err="1">
                <a:effectLst/>
                <a:latin typeface="UICTFontTextStyleBody"/>
                <a:hlinkClick r:id="rId5"/>
              </a:rPr>
              <a:t>www.nhs.uk</a:t>
            </a:r>
            <a:r>
              <a:rPr lang="en-GB" b="0" i="0" dirty="0">
                <a:effectLst/>
                <a:latin typeface="UICTFontTextStyleBody"/>
                <a:hlinkClick r:id="rId5"/>
              </a:rPr>
              <a:t>/conditions/</a:t>
            </a:r>
            <a:r>
              <a:rPr lang="en-GB" b="0" i="0" dirty="0" err="1">
                <a:effectLst/>
                <a:latin typeface="UICTFontTextStyleBody"/>
                <a:hlinkClick r:id="rId5"/>
              </a:rPr>
              <a:t>transient-ischaemic</a:t>
            </a:r>
            <a:r>
              <a:rPr lang="en-GB" b="0" i="0" dirty="0">
                <a:effectLst/>
                <a:latin typeface="UICTFontTextStyleBody"/>
                <a:hlinkClick r:id="rId5"/>
              </a:rPr>
              <a:t>-attack-tia/prevention/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Nursing and Midwifery Council (NMC) (2018)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1" dirty="0">
                <a:effectLst/>
                <a:latin typeface="UICTFontTextStyleItalicBody"/>
              </a:rPr>
              <a:t>The Code: professional standards of practice and behaviour for nurses, midwives and nursing associates.</a:t>
            </a:r>
            <a:r>
              <a:rPr lang="en-GB" b="0" i="0" dirty="0">
                <a:effectLst/>
                <a:latin typeface="UICTFontTextStyleBody"/>
              </a:rPr>
              <a:t> Available at: </a:t>
            </a:r>
            <a:r>
              <a:rPr lang="en-GB" b="0" i="0" dirty="0">
                <a:effectLst/>
                <a:latin typeface="UICTFontTextStyleBody"/>
                <a:hlinkClick r:id="rId6"/>
              </a:rPr>
              <a:t>https://</a:t>
            </a:r>
            <a:r>
              <a:rPr lang="en-GB" b="0" i="0" dirty="0" err="1">
                <a:effectLst/>
                <a:latin typeface="UICTFontTextStyleBody"/>
                <a:hlinkClick r:id="rId6"/>
              </a:rPr>
              <a:t>www.nmc.org.uk</a:t>
            </a:r>
            <a:r>
              <a:rPr lang="en-GB" b="0" i="0" dirty="0">
                <a:effectLst/>
                <a:latin typeface="UICTFontTextStyleBody"/>
                <a:hlinkClick r:id="rId6"/>
              </a:rPr>
              <a:t>/standards/code/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Stroke Association (2024)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1" dirty="0">
                <a:effectLst/>
                <a:latin typeface="UICTFontTextStyleItalicBody"/>
              </a:rPr>
              <a:t>Smoking and the risk of stroke.</a:t>
            </a:r>
            <a:r>
              <a:rPr lang="en-GB" b="0" i="0" dirty="0">
                <a:effectLst/>
                <a:latin typeface="UICTFontTextStyleBody"/>
              </a:rPr>
              <a:t> Available at: </a:t>
            </a:r>
            <a:r>
              <a:rPr lang="en-GB" b="0" i="0" dirty="0">
                <a:effectLst/>
                <a:latin typeface="UICTFontTextStyleBody"/>
                <a:hlinkClick r:id="rId7"/>
              </a:rPr>
              <a:t>https://www.stroke.org.uk/resources/smoking-and-risk-stroke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Action on Smoking and Health (ASH) (no date)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1" dirty="0">
                <a:effectLst/>
                <a:latin typeface="UICTFontTextStyleItalicBody"/>
              </a:rPr>
              <a:t>Smoking, the heart and circulation.</a:t>
            </a:r>
            <a:r>
              <a:rPr lang="en-GB" b="0" i="0" dirty="0">
                <a:effectLst/>
                <a:latin typeface="UICTFontTextStyleBody"/>
              </a:rPr>
              <a:t> Available at: </a:t>
            </a:r>
            <a:r>
              <a:rPr lang="en-GB" b="0" i="0" dirty="0">
                <a:effectLst/>
                <a:latin typeface="UICTFontTextStyleBody"/>
                <a:hlinkClick r:id="rId8"/>
              </a:rPr>
              <a:t>https://ash.org.uk/uploads/Smoking-Heart.pdf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Wang, X., Liu, X., O’Donnell, M. J. et al. (2024)</a:t>
            </a:r>
            <a:r>
              <a:rPr lang="en-GB" b="0" i="0" dirty="0">
                <a:effectLst/>
                <a:latin typeface="UICTFontTextStyleBody"/>
              </a:rPr>
              <a:t> ‘Tobacco use and risk of acute stroke in 32 countries in the </a:t>
            </a:r>
            <a:r>
              <a:rPr lang="en-GB" b="0" i="0" dirty="0" err="1">
                <a:effectLst/>
                <a:latin typeface="UICTFontTextStyleBody"/>
              </a:rPr>
              <a:t>INTERSTROKE</a:t>
            </a:r>
            <a:r>
              <a:rPr lang="en-GB" b="0" i="0" dirty="0">
                <a:effectLst/>
                <a:latin typeface="UICTFontTextStyleBody"/>
              </a:rPr>
              <a:t> study: a case-control study’, </a:t>
            </a:r>
            <a:r>
              <a:rPr lang="en-GB" b="0" i="1" dirty="0">
                <a:effectLst/>
                <a:latin typeface="UICTFontTextStyleItalicBody"/>
              </a:rPr>
              <a:t>EClinicalMedicine</a:t>
            </a:r>
            <a:r>
              <a:rPr lang="en-GB" b="0" i="0" dirty="0">
                <a:effectLst/>
                <a:latin typeface="UICTFontTextStyleBody"/>
              </a:rPr>
              <a:t>, 70, 102515. Available at: </a:t>
            </a:r>
            <a:r>
              <a:rPr lang="en-GB" b="0" i="0" dirty="0">
                <a:effectLst/>
                <a:latin typeface="UICTFontTextStyleBody"/>
                <a:hlinkClick r:id="rId9"/>
              </a:rPr>
              <a:t>https://</a:t>
            </a:r>
            <a:r>
              <a:rPr lang="en-GB" b="0" i="0" dirty="0" err="1">
                <a:effectLst/>
                <a:latin typeface="UICTFontTextStyleBody"/>
                <a:hlinkClick r:id="rId9"/>
              </a:rPr>
              <a:t>doi.org</a:t>
            </a:r>
            <a:r>
              <a:rPr lang="en-GB" b="0" i="0" dirty="0">
                <a:effectLst/>
                <a:latin typeface="UICTFontTextStyleBody"/>
                <a:hlinkClick r:id="rId9"/>
              </a:rPr>
              <a:t>/10.1016/</a:t>
            </a:r>
            <a:r>
              <a:rPr lang="en-GB" b="0" i="0" dirty="0" err="1">
                <a:effectLst/>
                <a:latin typeface="UICTFontTextStyleBody"/>
                <a:hlinkClick r:id="rId9"/>
              </a:rPr>
              <a:t>j.eclinm.2024.102515</a:t>
            </a:r>
            <a:r>
              <a:rPr lang="en-GB" b="0" i="0" dirty="0">
                <a:effectLst/>
                <a:latin typeface="UICTFontTextStyleBody"/>
              </a:rPr>
              <a:t> (Accessed: 13 November 2025).  </a:t>
            </a:r>
            <a:endParaRPr lang="en-GB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574107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1172</Words>
  <Application>Microsoft Office PowerPoint</Application>
  <PresentationFormat>Widescreen</PresentationFormat>
  <Paragraphs>113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.AppleSystemUIFont</vt:lpstr>
      <vt:lpstr>UICTFontTextStyleBody</vt:lpstr>
      <vt:lpstr>UICTFontTextStyleEmphasizedBody</vt:lpstr>
      <vt:lpstr>UICTFontTextStyleItalicBody</vt:lpstr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Renata Balogh (2407673)</dc:creator>
  <cp:lastModifiedBy>Renata Balogh (2407673)</cp:lastModifiedBy>
  <cp:revision>4</cp:revision>
  <dcterms:created xsi:type="dcterms:W3CDTF">2025-11-05T11:40:31Z</dcterms:created>
  <dcterms:modified xsi:type="dcterms:W3CDTF">2025-11-16T12:35:21Z</dcterms:modified>
</cp:coreProperties>
</file>