
<file path=[Content_Types].xml><?xml version="1.0" encoding="utf-8"?>
<Types xmlns="http://schemas.openxmlformats.org/package/2006/content-types">
  <Default Extension="jp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handoutMasterIdLst>
    <p:handoutMasterId r:id="rId23"/>
  </p:handoutMasterIdLst>
  <p:sldIdLst>
    <p:sldId id="309" r:id="rId5"/>
    <p:sldId id="257" r:id="rId6"/>
    <p:sldId id="290" r:id="rId7"/>
    <p:sldId id="293" r:id="rId8"/>
    <p:sldId id="291" r:id="rId9"/>
    <p:sldId id="320" r:id="rId10"/>
    <p:sldId id="321" r:id="rId11"/>
    <p:sldId id="322" r:id="rId12"/>
    <p:sldId id="319" r:id="rId13"/>
    <p:sldId id="310" r:id="rId14"/>
    <p:sldId id="311" r:id="rId15"/>
    <p:sldId id="294" r:id="rId16"/>
    <p:sldId id="312" r:id="rId17"/>
    <p:sldId id="313" r:id="rId18"/>
    <p:sldId id="292" r:id="rId19"/>
    <p:sldId id="318" r:id="rId20"/>
    <p:sldId id="308"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90"/>
  </p:normalViewPr>
  <p:slideViewPr>
    <p:cSldViewPr>
      <p:cViewPr varScale="1">
        <p:scale>
          <a:sx n="99" d="100"/>
          <a:sy n="99" d="100"/>
        </p:scale>
        <p:origin x="1464" y="18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21/02/2021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2/21/21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21/02/2021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21/02/2021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21/02/2021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21/02/2021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21/02/2021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21/02/2021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21/02/2021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2.deloitte.com/content/dam/Deloitte/uk/Documents/life-sciences-health-care/deloitte-uk-connected-health.pdf"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340768"/>
            <a:ext cx="7992888" cy="1470025"/>
          </a:xfrm>
        </p:spPr>
        <p:txBody>
          <a:bodyPr>
            <a:normAutofit fontScale="90000"/>
          </a:bodyPr>
          <a:lstStyle/>
          <a:p>
            <a:pPr marL="0" indent="0"/>
            <a:r>
              <a:rPr lang="en-GB" altLang="en-US" b="1" dirty="0"/>
              <a:t>Digital Skills and Research Methods (DSR)</a:t>
            </a:r>
            <a:br>
              <a:rPr lang="en-GB" altLang="en-US" b="1" dirty="0"/>
            </a:br>
            <a:r>
              <a:rPr lang="en-GB" altLang="en-US" b="1" dirty="0"/>
              <a:t>BMSW 4003 (</a:t>
            </a:r>
            <a:r>
              <a:rPr lang="en-GB" altLang="en-US" b="1" dirty="0" err="1"/>
              <a:t>H&amp;Sc</a:t>
            </a:r>
            <a:r>
              <a:rPr lang="en-GB" altLang="en-US" b="1" dirty="0"/>
              <a:t>)</a:t>
            </a:r>
          </a:p>
        </p:txBody>
      </p:sp>
      <p:sp>
        <p:nvSpPr>
          <p:cNvPr id="3" name="Title 1">
            <a:extLst>
              <a:ext uri="{FF2B5EF4-FFF2-40B4-BE49-F238E27FC236}">
                <a16:creationId xmlns:a16="http://schemas.microsoft.com/office/drawing/2014/main" id="{8F1FDA89-5FBB-4CC3-B6AB-BC0969476989}"/>
              </a:ext>
            </a:extLst>
          </p:cNvPr>
          <p:cNvSpPr txBox="1">
            <a:spLocks/>
          </p:cNvSpPr>
          <p:nvPr/>
        </p:nvSpPr>
        <p:spPr>
          <a:xfrm>
            <a:off x="4572000" y="4047208"/>
            <a:ext cx="4320480" cy="1017809"/>
          </a:xfrm>
          <a:prstGeom prst="rect">
            <a:avLst/>
          </a:prstGeom>
        </p:spPr>
        <p:txBody>
          <a:bodyPr vert="horz" lIns="91440" tIns="45720" rIns="91440" bIns="45720" rtlCol="0" anchor="ctr">
            <a:normAutofit fontScale="92500" lnSpcReduction="10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2400" b="1" dirty="0"/>
              <a:t>Week 2: Session 2: </a:t>
            </a:r>
          </a:p>
          <a:p>
            <a:pPr algn="ctr"/>
            <a:r>
              <a:rPr lang="en-GB" sz="2400" b="1" dirty="0"/>
              <a:t>Scope of Digital Technology in </a:t>
            </a:r>
            <a:r>
              <a:rPr lang="en-GB" sz="2400" b="1" dirty="0" err="1"/>
              <a:t>H&amp;Sc</a:t>
            </a:r>
            <a:endParaRPr lang="en-GB" sz="2400" b="1" dirty="0"/>
          </a:p>
        </p:txBody>
      </p:sp>
    </p:spTree>
    <p:extLst>
      <p:ext uri="{BB962C8B-B14F-4D97-AF65-F5344CB8AC3E}">
        <p14:creationId xmlns:p14="http://schemas.microsoft.com/office/powerpoint/2010/main" val="3113206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66025" y="1390329"/>
            <a:ext cx="8229600" cy="3917032"/>
          </a:xfrm>
        </p:spPr>
        <p:txBody>
          <a:bodyPr>
            <a:normAutofit/>
          </a:bodyPr>
          <a:lstStyle/>
          <a:p>
            <a:pPr algn="just">
              <a:spcBef>
                <a:spcPct val="0"/>
              </a:spcBef>
            </a:pPr>
            <a:r>
              <a:rPr lang="en-GB" altLang="en-US" sz="2200" dirty="0"/>
              <a:t>Digital Technology – Recap </a:t>
            </a:r>
          </a:p>
          <a:p>
            <a:pPr algn="just">
              <a:spcBef>
                <a:spcPct val="0"/>
              </a:spcBef>
            </a:pPr>
            <a:r>
              <a:rPr lang="en-GB" sz="2200" dirty="0"/>
              <a:t>How TEC can help </a:t>
            </a:r>
            <a:r>
              <a:rPr lang="en-GB" sz="2200" dirty="0" err="1"/>
              <a:t>H&amp;Sc</a:t>
            </a:r>
            <a:r>
              <a:rPr lang="en-GB" sz="2200" dirty="0"/>
              <a:t>? </a:t>
            </a:r>
          </a:p>
          <a:p>
            <a:pPr algn="just">
              <a:spcBef>
                <a:spcPct val="0"/>
              </a:spcBef>
            </a:pPr>
            <a:r>
              <a:rPr lang="en-GB" sz="2200" dirty="0"/>
              <a:t>Digital Technology and Patients and Carers View</a:t>
            </a:r>
          </a:p>
          <a:p>
            <a:pPr algn="just">
              <a:spcBef>
                <a:spcPct val="0"/>
              </a:spcBef>
            </a:pPr>
            <a:r>
              <a:rPr lang="en-GB" sz="2200" dirty="0"/>
              <a:t>Significance of Digital Technologies in </a:t>
            </a:r>
            <a:r>
              <a:rPr lang="en-GB" sz="2200" dirty="0" err="1"/>
              <a:t>H&amp;Sc</a:t>
            </a:r>
            <a:endParaRPr lang="en-GB" sz="2200" dirty="0"/>
          </a:p>
          <a:p>
            <a:pPr algn="just">
              <a:spcBef>
                <a:spcPct val="0"/>
              </a:spcBef>
            </a:pPr>
            <a:r>
              <a:rPr lang="en-GB" sz="2200" dirty="0"/>
              <a:t>Digital Technologies and UK Government’s Initiative</a:t>
            </a:r>
          </a:p>
          <a:p>
            <a:pPr algn="just">
              <a:spcBef>
                <a:spcPct val="0"/>
              </a:spcBef>
            </a:pPr>
            <a:r>
              <a:rPr lang="en-GB" sz="2200" dirty="0"/>
              <a:t>How Digital Technologies can connect patients?</a:t>
            </a:r>
          </a:p>
          <a:p>
            <a:pPr algn="just">
              <a:spcBef>
                <a:spcPct val="0"/>
              </a:spcBef>
            </a:pPr>
            <a:r>
              <a:rPr lang="en-GB" sz="2200" dirty="0"/>
              <a:t>How digital technologies can be used by HCPs and Patients?</a:t>
            </a:r>
          </a:p>
          <a:p>
            <a:pPr algn="just">
              <a:spcBef>
                <a:spcPct val="0"/>
              </a:spcBef>
            </a:pPr>
            <a:r>
              <a:rPr lang="en-GB" sz="2200" dirty="0"/>
              <a:t>Barriers of Adopting Digital Technologies in </a:t>
            </a:r>
            <a:r>
              <a:rPr lang="en-GB" sz="2200" dirty="0" err="1"/>
              <a:t>H&amp;Sc</a:t>
            </a:r>
            <a:endParaRPr lang="en-GB" sz="2200" dirty="0"/>
          </a:p>
          <a:p>
            <a:pPr algn="just">
              <a:spcBef>
                <a:spcPct val="0"/>
              </a:spcBef>
            </a:pPr>
            <a:r>
              <a:rPr lang="en-GB" sz="2200" dirty="0"/>
              <a:t>Activity?</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116632"/>
            <a:ext cx="8229600" cy="864096"/>
          </a:xfrm>
        </p:spPr>
        <p:txBody>
          <a:bodyPr>
            <a:normAutofit/>
          </a:bodyPr>
          <a:lstStyle/>
          <a:p>
            <a:r>
              <a:rPr lang="en-GB" sz="3200" b="1" dirty="0"/>
              <a:t>Digital Technology in </a:t>
            </a:r>
            <a:r>
              <a:rPr lang="en-GB" sz="3200" b="1" dirty="0" err="1"/>
              <a:t>H&amp;Sc</a:t>
            </a:r>
            <a:r>
              <a:rPr lang="en-GB" sz="3200" b="1" dirty="0"/>
              <a:t> (Recap)</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395536" y="1052736"/>
            <a:ext cx="8229600" cy="4752528"/>
          </a:xfrm>
          <a:prstGeom prst="rect">
            <a:avLst/>
          </a:prstGeom>
        </p:spPr>
        <p:txBody>
          <a:bodyPr vert="horz" lIns="91440" tIns="45720" rIns="91440" bIns="45720" rtlCol="0">
            <a:normAutofit fontScale="700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3100" dirty="0"/>
              <a:t>Digital technology in </a:t>
            </a:r>
            <a:r>
              <a:rPr lang="en-GB" sz="3100" dirty="0" err="1"/>
              <a:t>H&amp;Sc</a:t>
            </a:r>
            <a:r>
              <a:rPr lang="en-GB" sz="3100" dirty="0"/>
              <a:t> or technology enabled care (TEC) or connected health is the collective term for telecare, telehealth, telemedicine, mobile health (mHealth), digital health and electronic health (eHealth) services </a:t>
            </a:r>
          </a:p>
          <a:p>
            <a:pPr algn="just"/>
            <a:endParaRPr lang="en-GB" sz="3100" dirty="0"/>
          </a:p>
          <a:p>
            <a:pPr algn="just"/>
            <a:r>
              <a:rPr lang="en-GB" sz="3100" dirty="0"/>
              <a:t>TEC involves the convergence of health technology, digital, media and mobile telecommunications and is increasingly seen as an integral part of the solution to many of the challenges facing the health, social care and wellness sectors </a:t>
            </a:r>
          </a:p>
          <a:p>
            <a:pPr algn="just"/>
            <a:endParaRPr lang="en-GB" sz="3100" dirty="0"/>
          </a:p>
          <a:p>
            <a:pPr algn="just"/>
            <a:r>
              <a:rPr lang="en-GB" sz="3100" dirty="0"/>
              <a:t>Digital technology is advancing exponentially and its cost is plummeting</a:t>
            </a:r>
          </a:p>
          <a:p>
            <a:pPr algn="just"/>
            <a:endParaRPr lang="en-GB" sz="3100" dirty="0"/>
          </a:p>
          <a:p>
            <a:pPr algn="just"/>
            <a:r>
              <a:rPr lang="en-GB" sz="3100" dirty="0"/>
              <a:t>The demand for and cost of healthcare is rising therefore, the need to adopt technology to help meet these seems obvious</a:t>
            </a:r>
          </a:p>
          <a:p>
            <a:pPr algn="just"/>
            <a:endParaRPr lang="en-GB" sz="2800" dirty="0"/>
          </a:p>
        </p:txBody>
      </p:sp>
    </p:spTree>
    <p:extLst>
      <p:ext uri="{BB962C8B-B14F-4D97-AF65-F5344CB8AC3E}">
        <p14:creationId xmlns:p14="http://schemas.microsoft.com/office/powerpoint/2010/main" val="2226769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How TEC can Help </a:t>
            </a:r>
            <a:r>
              <a:rPr lang="en-GB" sz="3200" b="1" dirty="0" err="1"/>
              <a:t>H&amp;Sc</a:t>
            </a:r>
            <a:r>
              <a:rPr lang="en-GB" sz="3200" b="1" dirty="0"/>
              <a:t>?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11560" y="908720"/>
            <a:ext cx="8075240" cy="424361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In the UK, people with long term conditions use a significant proportion (50% of all GP appointments and 70% of days spent in hospital beds) of healthcare services </a:t>
            </a:r>
          </a:p>
          <a:p>
            <a:pPr algn="just"/>
            <a:endParaRPr lang="en-GB" sz="2800" dirty="0"/>
          </a:p>
          <a:p>
            <a:pPr algn="just"/>
            <a:r>
              <a:rPr lang="en-GB" sz="2800" dirty="0"/>
              <a:t>Care absorbs 70% of hospital and primary care budget in England </a:t>
            </a:r>
          </a:p>
          <a:p>
            <a:pPr algn="just"/>
            <a:endParaRPr lang="en-GB" sz="2800" dirty="0"/>
          </a:p>
          <a:p>
            <a:pPr algn="just"/>
            <a:r>
              <a:rPr lang="en-GB" sz="2800" dirty="0"/>
              <a:t>By 2021, NHS England is facing a £30 billion funding gap at the time of constrained health and social care budgets</a:t>
            </a:r>
          </a:p>
          <a:p>
            <a:pPr algn="just"/>
            <a:endParaRPr lang="en-GB" sz="2800" dirty="0"/>
          </a:p>
          <a:p>
            <a:pPr algn="just"/>
            <a:r>
              <a:rPr lang="en-GB" sz="2800" dirty="0"/>
              <a:t>Research showing that TEC, in particular mobile and digitally enabled technology has the potential to reduce healthcare cost and increase access and improve outcomes</a:t>
            </a:r>
          </a:p>
          <a:p>
            <a:pPr algn="just"/>
            <a:r>
              <a:rPr lang="en-GB" sz="2800" dirty="0"/>
              <a:t>Technology can improve access, overcome shortage of Health Care Professionals (HCPs), while providing a more versatile and personalised approach to healthcare</a:t>
            </a:r>
          </a:p>
        </p:txBody>
      </p:sp>
    </p:spTree>
    <p:extLst>
      <p:ext uri="{BB962C8B-B14F-4D97-AF65-F5344CB8AC3E}">
        <p14:creationId xmlns:p14="http://schemas.microsoft.com/office/powerpoint/2010/main" val="5240500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332656"/>
            <a:ext cx="8229600" cy="792088"/>
          </a:xfrm>
        </p:spPr>
        <p:txBody>
          <a:bodyPr>
            <a:normAutofit/>
          </a:bodyPr>
          <a:lstStyle/>
          <a:p>
            <a:r>
              <a:rPr lang="en-GB" sz="3200" b="1" dirty="0"/>
              <a:t>Technologies in </a:t>
            </a:r>
            <a:r>
              <a:rPr lang="en-GB" sz="3200" b="1" dirty="0" err="1"/>
              <a:t>H&amp;Sc</a:t>
            </a:r>
            <a:r>
              <a:rPr lang="en-GB" sz="3200" b="1" dirty="0"/>
              <a:t> – Reality in NHS</a:t>
            </a:r>
          </a:p>
        </p:txBody>
      </p:sp>
      <p:pic>
        <p:nvPicPr>
          <p:cNvPr id="3" name="Picture 2">
            <a:extLst>
              <a:ext uri="{FF2B5EF4-FFF2-40B4-BE49-F238E27FC236}">
                <a16:creationId xmlns:a16="http://schemas.microsoft.com/office/drawing/2014/main" id="{6D8F5FB1-8BE6-7546-AA05-EDF21E831C0E}"/>
              </a:ext>
            </a:extLst>
          </p:cNvPr>
          <p:cNvPicPr>
            <a:picLocks noChangeAspect="1"/>
          </p:cNvPicPr>
          <p:nvPr/>
        </p:nvPicPr>
        <p:blipFill>
          <a:blip r:embed="rId2"/>
          <a:stretch>
            <a:fillRect/>
          </a:stretch>
        </p:blipFill>
        <p:spPr>
          <a:xfrm>
            <a:off x="570384" y="1262512"/>
            <a:ext cx="8003232" cy="4332975"/>
          </a:xfrm>
          <a:prstGeom prst="rect">
            <a:avLst/>
          </a:prstGeom>
        </p:spPr>
      </p:pic>
    </p:spTree>
    <p:extLst>
      <p:ext uri="{BB962C8B-B14F-4D97-AF65-F5344CB8AC3E}">
        <p14:creationId xmlns:p14="http://schemas.microsoft.com/office/powerpoint/2010/main" val="28804311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02630"/>
            <a:ext cx="8229600" cy="706090"/>
          </a:xfrm>
        </p:spPr>
        <p:txBody>
          <a:bodyPr>
            <a:normAutofit fontScale="90000"/>
          </a:bodyPr>
          <a:lstStyle/>
          <a:p>
            <a:r>
              <a:rPr lang="en-GB" sz="3200" b="1" dirty="0"/>
              <a:t>How TEC can Help </a:t>
            </a:r>
            <a:r>
              <a:rPr lang="en-GB" sz="3200" b="1" dirty="0" err="1"/>
              <a:t>H&amp;Sc</a:t>
            </a:r>
            <a:r>
              <a:rPr lang="en-GB" sz="3200" b="1" dirty="0"/>
              <a:t>?  </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457200" y="1057598"/>
            <a:ext cx="4114800" cy="4243610"/>
          </a:xfrm>
          <a:prstGeom prst="rect">
            <a:avLst/>
          </a:prstGeom>
        </p:spPr>
        <p:txBody>
          <a:bodyPr vert="horz" lIns="91440" tIns="45720" rIns="91440" bIns="45720" rtlCol="0">
            <a:normAutofit fontScale="77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gn="just"/>
            <a:r>
              <a:rPr lang="en-GB" sz="2800" dirty="0"/>
              <a:t>There are enormous potential for digital technologies to improve many aspects of health and social care provisions</a:t>
            </a:r>
          </a:p>
          <a:p>
            <a:pPr algn="just"/>
            <a:endParaRPr lang="en-GB" sz="2800" dirty="0"/>
          </a:p>
          <a:p>
            <a:pPr algn="just"/>
            <a:r>
              <a:rPr lang="en-GB" sz="2800" dirty="0"/>
              <a:t>TEC is capable of providing cost-effective solutions at a time when the demands on health and social care services continue to increase </a:t>
            </a:r>
          </a:p>
          <a:p>
            <a:pPr algn="just"/>
            <a:endParaRPr lang="en-GB" sz="2800" dirty="0"/>
          </a:p>
          <a:p>
            <a:pPr algn="just"/>
            <a:r>
              <a:rPr lang="en-GB" sz="2800" dirty="0"/>
              <a:t>TEC has the potential to reduce healthcare costs, increase access and improve outcomes </a:t>
            </a:r>
          </a:p>
          <a:p>
            <a:pPr algn="just"/>
            <a:endParaRPr lang="en-GB" sz="2800" dirty="0"/>
          </a:p>
          <a:p>
            <a:pPr algn="just"/>
            <a:endParaRPr lang="en-GB" sz="2800" dirty="0"/>
          </a:p>
        </p:txBody>
      </p:sp>
      <p:pic>
        <p:nvPicPr>
          <p:cNvPr id="5" name="Picture 4">
            <a:extLst>
              <a:ext uri="{FF2B5EF4-FFF2-40B4-BE49-F238E27FC236}">
                <a16:creationId xmlns:a16="http://schemas.microsoft.com/office/drawing/2014/main" id="{2A09CC10-D2AB-A04C-ABD3-458461CA6D8F}"/>
              </a:ext>
            </a:extLst>
          </p:cNvPr>
          <p:cNvPicPr>
            <a:picLocks noChangeAspect="1"/>
          </p:cNvPicPr>
          <p:nvPr/>
        </p:nvPicPr>
        <p:blipFill>
          <a:blip r:embed="rId2"/>
          <a:stretch>
            <a:fillRect/>
          </a:stretch>
        </p:blipFill>
        <p:spPr>
          <a:xfrm>
            <a:off x="4726360" y="980728"/>
            <a:ext cx="4094112" cy="4392488"/>
          </a:xfrm>
          <a:prstGeom prst="rect">
            <a:avLst/>
          </a:prstGeom>
        </p:spPr>
      </p:pic>
    </p:spTree>
    <p:extLst>
      <p:ext uri="{BB962C8B-B14F-4D97-AF65-F5344CB8AC3E}">
        <p14:creationId xmlns:p14="http://schemas.microsoft.com/office/powerpoint/2010/main" val="3522228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02630"/>
            <a:ext cx="8229600" cy="706090"/>
          </a:xfrm>
        </p:spPr>
        <p:txBody>
          <a:bodyPr>
            <a:normAutofit fontScale="90000"/>
          </a:bodyPr>
          <a:lstStyle/>
          <a:p>
            <a:r>
              <a:rPr lang="en-GB" sz="3200" b="1" dirty="0"/>
              <a:t>Digital Technologies in </a:t>
            </a:r>
            <a:r>
              <a:rPr lang="en-GB" sz="3200" b="1" dirty="0" err="1"/>
              <a:t>H&amp;Sc</a:t>
            </a:r>
            <a:r>
              <a:rPr lang="en-GB" sz="3200" b="1" dirty="0"/>
              <a:t> - Views?  </a:t>
            </a:r>
          </a:p>
        </p:txBody>
      </p:sp>
      <p:pic>
        <p:nvPicPr>
          <p:cNvPr id="3" name="Picture 2">
            <a:extLst>
              <a:ext uri="{FF2B5EF4-FFF2-40B4-BE49-F238E27FC236}">
                <a16:creationId xmlns:a16="http://schemas.microsoft.com/office/drawing/2014/main" id="{F483AED6-31A0-3845-AFDE-866E933070BC}"/>
              </a:ext>
            </a:extLst>
          </p:cNvPr>
          <p:cNvPicPr>
            <a:picLocks noChangeAspect="1"/>
          </p:cNvPicPr>
          <p:nvPr/>
        </p:nvPicPr>
        <p:blipFill>
          <a:blip r:embed="rId2"/>
          <a:stretch>
            <a:fillRect/>
          </a:stretch>
        </p:blipFill>
        <p:spPr>
          <a:xfrm>
            <a:off x="611560" y="1124744"/>
            <a:ext cx="7776864" cy="4248472"/>
          </a:xfrm>
          <a:prstGeom prst="rect">
            <a:avLst/>
          </a:prstGeom>
        </p:spPr>
      </p:pic>
    </p:spTree>
    <p:extLst>
      <p:ext uri="{BB962C8B-B14F-4D97-AF65-F5344CB8AC3E}">
        <p14:creationId xmlns:p14="http://schemas.microsoft.com/office/powerpoint/2010/main" val="3502669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346646"/>
            <a:ext cx="8229600" cy="706090"/>
          </a:xfrm>
        </p:spPr>
        <p:txBody>
          <a:bodyPr>
            <a:normAutofit fontScale="90000"/>
          </a:bodyPr>
          <a:lstStyle/>
          <a:p>
            <a:r>
              <a:rPr lang="en-GB" sz="3200" b="1" dirty="0"/>
              <a:t>Digital Technologies (Health Apps): What do Patients and Carers want? </a:t>
            </a:r>
          </a:p>
        </p:txBody>
      </p:sp>
      <p:pic>
        <p:nvPicPr>
          <p:cNvPr id="5" name="Picture 4">
            <a:extLst>
              <a:ext uri="{FF2B5EF4-FFF2-40B4-BE49-F238E27FC236}">
                <a16:creationId xmlns:a16="http://schemas.microsoft.com/office/drawing/2014/main" id="{15789170-3BFD-FC42-A960-BB9A468F3ED4}"/>
              </a:ext>
            </a:extLst>
          </p:cNvPr>
          <p:cNvPicPr>
            <a:picLocks noChangeAspect="1"/>
          </p:cNvPicPr>
          <p:nvPr/>
        </p:nvPicPr>
        <p:blipFill>
          <a:blip r:embed="rId2"/>
          <a:stretch>
            <a:fillRect/>
          </a:stretch>
        </p:blipFill>
        <p:spPr>
          <a:xfrm>
            <a:off x="683568" y="1530350"/>
            <a:ext cx="8003232" cy="3914874"/>
          </a:xfrm>
          <a:prstGeom prst="rect">
            <a:avLst/>
          </a:prstGeom>
        </p:spPr>
      </p:pic>
    </p:spTree>
    <p:extLst>
      <p:ext uri="{BB962C8B-B14F-4D97-AF65-F5344CB8AC3E}">
        <p14:creationId xmlns:p14="http://schemas.microsoft.com/office/powerpoint/2010/main" val="1717307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548680"/>
            <a:ext cx="8229600" cy="634082"/>
          </a:xfrm>
        </p:spPr>
        <p:txBody>
          <a:bodyPr>
            <a:normAutofit/>
          </a:bodyPr>
          <a:lstStyle/>
          <a:p>
            <a:r>
              <a:rPr lang="en-GB" sz="3200" b="1" dirty="0"/>
              <a:t>Significance of Digital Technologies in </a:t>
            </a:r>
            <a:r>
              <a:rPr lang="en-GB" sz="3200" b="1" dirty="0" err="1"/>
              <a:t>H&amp;Sc</a:t>
            </a:r>
            <a:endParaRPr lang="en-GB" sz="3200" b="1" dirty="0"/>
          </a:p>
        </p:txBody>
      </p:sp>
      <p:pic>
        <p:nvPicPr>
          <p:cNvPr id="4" name="Picture 3">
            <a:extLst>
              <a:ext uri="{FF2B5EF4-FFF2-40B4-BE49-F238E27FC236}">
                <a16:creationId xmlns:a16="http://schemas.microsoft.com/office/drawing/2014/main" id="{E721D602-23EF-174E-B279-B69C26A6F215}"/>
              </a:ext>
            </a:extLst>
          </p:cNvPr>
          <p:cNvPicPr>
            <a:picLocks noChangeAspect="1"/>
          </p:cNvPicPr>
          <p:nvPr/>
        </p:nvPicPr>
        <p:blipFill>
          <a:blip r:embed="rId2"/>
          <a:stretch>
            <a:fillRect/>
          </a:stretch>
        </p:blipFill>
        <p:spPr>
          <a:xfrm>
            <a:off x="827584" y="1413892"/>
            <a:ext cx="7416824" cy="4175348"/>
          </a:xfrm>
          <a:prstGeom prst="rect">
            <a:avLst/>
          </a:prstGeom>
        </p:spPr>
      </p:pic>
    </p:spTree>
    <p:extLst>
      <p:ext uri="{BB962C8B-B14F-4D97-AF65-F5344CB8AC3E}">
        <p14:creationId xmlns:p14="http://schemas.microsoft.com/office/powerpoint/2010/main" val="18898766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706090"/>
          </a:xfrm>
        </p:spPr>
        <p:txBody>
          <a:bodyPr>
            <a:normAutofit fontScale="90000"/>
          </a:bodyPr>
          <a:lstStyle/>
          <a:p>
            <a:r>
              <a:rPr lang="en-GB" sz="3200" b="1" dirty="0"/>
              <a:t>Digital Technologies in </a:t>
            </a:r>
            <a:r>
              <a:rPr lang="en-GB" sz="3200" b="1" dirty="0" err="1"/>
              <a:t>H&amp;Sc</a:t>
            </a:r>
            <a:r>
              <a:rPr lang="en-GB" sz="3200" b="1" dirty="0"/>
              <a:t>: UK Government’s Initiatives?</a:t>
            </a:r>
          </a:p>
        </p:txBody>
      </p:sp>
      <p:pic>
        <p:nvPicPr>
          <p:cNvPr id="3" name="Picture 2">
            <a:extLst>
              <a:ext uri="{FF2B5EF4-FFF2-40B4-BE49-F238E27FC236}">
                <a16:creationId xmlns:a16="http://schemas.microsoft.com/office/drawing/2014/main" id="{182EBE06-68F4-E34E-9DDC-C134ED54ED08}"/>
              </a:ext>
            </a:extLst>
          </p:cNvPr>
          <p:cNvPicPr>
            <a:picLocks noChangeAspect="1"/>
          </p:cNvPicPr>
          <p:nvPr/>
        </p:nvPicPr>
        <p:blipFill>
          <a:blip r:embed="rId2"/>
          <a:stretch>
            <a:fillRect/>
          </a:stretch>
        </p:blipFill>
        <p:spPr>
          <a:xfrm>
            <a:off x="683568" y="1196752"/>
            <a:ext cx="7632848" cy="4320480"/>
          </a:xfrm>
          <a:prstGeom prst="rect">
            <a:avLst/>
          </a:prstGeom>
        </p:spPr>
      </p:pic>
    </p:spTree>
    <p:extLst>
      <p:ext uri="{BB962C8B-B14F-4D97-AF65-F5344CB8AC3E}">
        <p14:creationId xmlns:p14="http://schemas.microsoft.com/office/powerpoint/2010/main" val="2146188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476672"/>
            <a:ext cx="8229600" cy="706090"/>
          </a:xfrm>
        </p:spPr>
        <p:txBody>
          <a:bodyPr>
            <a:normAutofit fontScale="90000"/>
          </a:bodyPr>
          <a:lstStyle/>
          <a:p>
            <a:r>
              <a:rPr lang="en-GB" sz="3200" b="1" dirty="0"/>
              <a:t>How Digital Technologies can Connect Patients?</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719572" y="1628800"/>
            <a:ext cx="7704856" cy="3600400"/>
          </a:xfrm>
          <a:prstGeom prst="rect">
            <a:avLst/>
          </a:prstGeom>
        </p:spPr>
        <p:txBody>
          <a:bodyPr vert="horz" lIns="91440" tIns="45720" rIns="91440" bIns="45720" rtlCol="0">
            <a:normAutofit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457200" indent="-457200" algn="just">
              <a:buFont typeface="+mj-lt"/>
              <a:buAutoNum type="arabicPeriod"/>
            </a:pPr>
            <a:r>
              <a:rPr lang="en-GB" sz="2200" dirty="0"/>
              <a:t>Digital technology (TEC) is an enabler for self-management </a:t>
            </a:r>
          </a:p>
          <a:p>
            <a:pPr marL="457200" indent="-457200" algn="just">
              <a:buFont typeface="+mj-lt"/>
              <a:buAutoNum type="arabicPeriod"/>
            </a:pPr>
            <a:r>
              <a:rPr lang="en-GB" sz="2200" dirty="0"/>
              <a:t>Informing and educating patients and carers</a:t>
            </a:r>
          </a:p>
          <a:p>
            <a:pPr marL="457200" indent="-457200" algn="just">
              <a:buFont typeface="+mj-lt"/>
              <a:buAutoNum type="arabicPeriod"/>
            </a:pPr>
            <a:r>
              <a:rPr lang="en-GB" sz="2200" dirty="0"/>
              <a:t>Providing remote monitoring </a:t>
            </a:r>
          </a:p>
          <a:p>
            <a:pPr marL="457200" indent="-457200" algn="just">
              <a:buFont typeface="+mj-lt"/>
              <a:buAutoNum type="arabicPeriod"/>
            </a:pPr>
            <a:r>
              <a:rPr lang="en-GB" sz="2200" dirty="0"/>
              <a:t>Enhancing treatment adherence</a:t>
            </a:r>
          </a:p>
          <a:p>
            <a:pPr marL="457200" indent="-457200" algn="just">
              <a:buFont typeface="+mj-lt"/>
              <a:buAutoNum type="arabicPeriod"/>
            </a:pPr>
            <a:r>
              <a:rPr lang="en-GB" sz="2200" dirty="0"/>
              <a:t>Helping to transform care for people with mental health conditions</a:t>
            </a:r>
          </a:p>
          <a:p>
            <a:pPr marL="457200" indent="-457200" algn="just">
              <a:buFont typeface="+mj-lt"/>
              <a:buAutoNum type="arabicPeriod"/>
            </a:pPr>
            <a:r>
              <a:rPr lang="en-GB" sz="2200" dirty="0"/>
              <a:t>Developing online patient portals</a:t>
            </a:r>
          </a:p>
          <a:p>
            <a:pPr marL="457200" indent="-457200" algn="just">
              <a:buFont typeface="+mj-lt"/>
              <a:buAutoNum type="arabicPeriod"/>
            </a:pPr>
            <a:r>
              <a:rPr lang="en-GB" sz="2200" dirty="0"/>
              <a:t>Connecting patients and shifting the balance of power</a:t>
            </a:r>
          </a:p>
        </p:txBody>
      </p:sp>
    </p:spTree>
    <p:extLst>
      <p:ext uri="{BB962C8B-B14F-4D97-AF65-F5344CB8AC3E}">
        <p14:creationId xmlns:p14="http://schemas.microsoft.com/office/powerpoint/2010/main" val="11713488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382366"/>
            <a:ext cx="8229600" cy="814386"/>
          </a:xfrm>
        </p:spPr>
        <p:txBody>
          <a:bodyPr>
            <a:normAutofit fontScale="90000"/>
          </a:bodyPr>
          <a:lstStyle/>
          <a:p>
            <a:r>
              <a:rPr lang="en-GB" sz="3200" b="1" dirty="0"/>
              <a:t>Digital Technologies &amp; Connected Patients: Shifting the Balance of Power</a:t>
            </a:r>
          </a:p>
        </p:txBody>
      </p:sp>
      <p:pic>
        <p:nvPicPr>
          <p:cNvPr id="3" name="Picture 2">
            <a:extLst>
              <a:ext uri="{FF2B5EF4-FFF2-40B4-BE49-F238E27FC236}">
                <a16:creationId xmlns:a16="http://schemas.microsoft.com/office/drawing/2014/main" id="{E79ED800-3EC8-C84F-B5F8-DD5598F443C7}"/>
              </a:ext>
            </a:extLst>
          </p:cNvPr>
          <p:cNvPicPr>
            <a:picLocks noChangeAspect="1"/>
          </p:cNvPicPr>
          <p:nvPr/>
        </p:nvPicPr>
        <p:blipFill>
          <a:blip r:embed="rId2"/>
          <a:stretch>
            <a:fillRect/>
          </a:stretch>
        </p:blipFill>
        <p:spPr>
          <a:xfrm>
            <a:off x="611560" y="1628800"/>
            <a:ext cx="7920880" cy="3600400"/>
          </a:xfrm>
          <a:prstGeom prst="rect">
            <a:avLst/>
          </a:prstGeom>
        </p:spPr>
      </p:pic>
    </p:spTree>
    <p:extLst>
      <p:ext uri="{BB962C8B-B14F-4D97-AF65-F5344CB8AC3E}">
        <p14:creationId xmlns:p14="http://schemas.microsoft.com/office/powerpoint/2010/main" val="4013669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74638"/>
            <a:ext cx="8229600" cy="814386"/>
          </a:xfrm>
        </p:spPr>
        <p:txBody>
          <a:bodyPr>
            <a:normAutofit fontScale="90000"/>
          </a:bodyPr>
          <a:lstStyle/>
          <a:p>
            <a:r>
              <a:rPr lang="en-GB" sz="3200" b="1" dirty="0"/>
              <a:t>How Digital Technologies can be Used to Connect HCPs &amp; Patients? </a:t>
            </a:r>
          </a:p>
        </p:txBody>
      </p:sp>
      <p:pic>
        <p:nvPicPr>
          <p:cNvPr id="3" name="Picture 2">
            <a:extLst>
              <a:ext uri="{FF2B5EF4-FFF2-40B4-BE49-F238E27FC236}">
                <a16:creationId xmlns:a16="http://schemas.microsoft.com/office/drawing/2014/main" id="{ED577816-9544-504D-B95D-2D41D01D5EA7}"/>
              </a:ext>
            </a:extLst>
          </p:cNvPr>
          <p:cNvPicPr>
            <a:picLocks noChangeAspect="1"/>
          </p:cNvPicPr>
          <p:nvPr/>
        </p:nvPicPr>
        <p:blipFill>
          <a:blip r:embed="rId2"/>
          <a:stretch>
            <a:fillRect/>
          </a:stretch>
        </p:blipFill>
        <p:spPr>
          <a:xfrm>
            <a:off x="457200" y="1196752"/>
            <a:ext cx="8075240" cy="4536504"/>
          </a:xfrm>
          <a:prstGeom prst="rect">
            <a:avLst/>
          </a:prstGeom>
        </p:spPr>
      </p:pic>
    </p:spTree>
    <p:extLst>
      <p:ext uri="{BB962C8B-B14F-4D97-AF65-F5344CB8AC3E}">
        <p14:creationId xmlns:p14="http://schemas.microsoft.com/office/powerpoint/2010/main" val="3827862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404664"/>
            <a:ext cx="8229600" cy="814386"/>
          </a:xfrm>
        </p:spPr>
        <p:txBody>
          <a:bodyPr>
            <a:normAutofit fontScale="90000"/>
          </a:bodyPr>
          <a:lstStyle/>
          <a:p>
            <a:r>
              <a:rPr lang="en-GB" sz="3200" b="1" dirty="0"/>
              <a:t>Barriers of Adopting Digital Technologies in </a:t>
            </a:r>
            <a:r>
              <a:rPr lang="en-GB" sz="3200" b="1" dirty="0" err="1"/>
              <a:t>H&amp;Sc</a:t>
            </a:r>
            <a:endParaRPr lang="en-GB" sz="3200" b="1" dirty="0"/>
          </a:p>
        </p:txBody>
      </p:sp>
      <p:pic>
        <p:nvPicPr>
          <p:cNvPr id="3" name="Picture 2">
            <a:extLst>
              <a:ext uri="{FF2B5EF4-FFF2-40B4-BE49-F238E27FC236}">
                <a16:creationId xmlns:a16="http://schemas.microsoft.com/office/drawing/2014/main" id="{F127A28B-81BE-4C49-8B10-DCC4F3752CC4}"/>
              </a:ext>
            </a:extLst>
          </p:cNvPr>
          <p:cNvPicPr>
            <a:picLocks noChangeAspect="1"/>
          </p:cNvPicPr>
          <p:nvPr/>
        </p:nvPicPr>
        <p:blipFill>
          <a:blip r:embed="rId2"/>
          <a:stretch>
            <a:fillRect/>
          </a:stretch>
        </p:blipFill>
        <p:spPr>
          <a:xfrm>
            <a:off x="683568" y="1556792"/>
            <a:ext cx="7848871" cy="3816424"/>
          </a:xfrm>
          <a:prstGeom prst="rect">
            <a:avLst/>
          </a:prstGeom>
        </p:spPr>
      </p:pic>
    </p:spTree>
    <p:extLst>
      <p:ext uri="{BB962C8B-B14F-4D97-AF65-F5344CB8AC3E}">
        <p14:creationId xmlns:p14="http://schemas.microsoft.com/office/powerpoint/2010/main" val="18610757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620688"/>
            <a:ext cx="8229600" cy="1143000"/>
          </a:xfrm>
        </p:spPr>
        <p:txBody>
          <a:bodyPr>
            <a:normAutofit/>
          </a:bodyPr>
          <a:lstStyle/>
          <a:p>
            <a:r>
              <a:rPr lang="en-GB" sz="3200" b="1" dirty="0">
                <a:solidFill>
                  <a:srgbClr val="FF0000"/>
                </a:solidFill>
              </a:rPr>
              <a:t>Activity</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988840"/>
            <a:ext cx="7886700" cy="235070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solidFill>
                  <a:srgbClr val="FF0000"/>
                </a:solidFill>
              </a:rPr>
              <a:t>Discuss list of Technology Enabled Care (TEC) you are providing at your work? </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Discuss how your local GP is using TEC</a:t>
            </a:r>
          </a:p>
          <a:p>
            <a:pPr marL="514350" indent="-514350" algn="just">
              <a:buFont typeface="+mj-lt"/>
              <a:buAutoNum type="arabicPeriod"/>
            </a:pPr>
            <a:endParaRPr lang="en-GB" sz="2400" dirty="0">
              <a:solidFill>
                <a:srgbClr val="FF0000"/>
              </a:solidFill>
            </a:endParaRPr>
          </a:p>
          <a:p>
            <a:pPr marL="514350" indent="-514350" algn="just">
              <a:buFont typeface="+mj-lt"/>
              <a:buAutoNum type="arabicPeriod"/>
            </a:pPr>
            <a:r>
              <a:rPr lang="en-GB" sz="2400" dirty="0">
                <a:solidFill>
                  <a:srgbClr val="FF0000"/>
                </a:solidFill>
              </a:rPr>
              <a:t>Identify potentials barriers causing delay in adopting digital technologies in </a:t>
            </a:r>
            <a:r>
              <a:rPr lang="en-GB" sz="2400" dirty="0" err="1">
                <a:solidFill>
                  <a:srgbClr val="FF0000"/>
                </a:solidFill>
              </a:rPr>
              <a:t>H&amp;Sc</a:t>
            </a:r>
            <a:endParaRPr lang="en-GB" sz="2400" dirty="0">
              <a:solidFill>
                <a:srgbClr val="FF0000"/>
              </a:solidFill>
            </a:endParaRPr>
          </a:p>
        </p:txBody>
      </p:sp>
    </p:spTree>
    <p:extLst>
      <p:ext uri="{BB962C8B-B14F-4D97-AF65-F5344CB8AC3E}">
        <p14:creationId xmlns:p14="http://schemas.microsoft.com/office/powerpoint/2010/main" val="705262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CA2738-77BA-40F3-953D-7EB5EF1731FB}"/>
              </a:ext>
            </a:extLst>
          </p:cNvPr>
          <p:cNvSpPr>
            <a:spLocks noGrp="1"/>
          </p:cNvSpPr>
          <p:nvPr>
            <p:ph type="title"/>
          </p:nvPr>
        </p:nvSpPr>
        <p:spPr>
          <a:xfrm>
            <a:off x="457200" y="260648"/>
            <a:ext cx="8229600" cy="648072"/>
          </a:xfrm>
        </p:spPr>
        <p:txBody>
          <a:bodyPr>
            <a:normAutofit/>
          </a:bodyPr>
          <a:lstStyle/>
          <a:p>
            <a:r>
              <a:rPr lang="en-GB" sz="3200" b="1" dirty="0"/>
              <a:t>References</a:t>
            </a:r>
          </a:p>
        </p:txBody>
      </p:sp>
      <p:sp>
        <p:nvSpPr>
          <p:cNvPr id="4" name="Rectangle 3">
            <a:extLst>
              <a:ext uri="{FF2B5EF4-FFF2-40B4-BE49-F238E27FC236}">
                <a16:creationId xmlns:a16="http://schemas.microsoft.com/office/drawing/2014/main" id="{FBD460F2-E487-419E-A72E-23D9C1E0FA9F}"/>
              </a:ext>
            </a:extLst>
          </p:cNvPr>
          <p:cNvSpPr txBox="1">
            <a:spLocks noChangeArrowheads="1"/>
          </p:cNvSpPr>
          <p:nvPr/>
        </p:nvSpPr>
        <p:spPr>
          <a:xfrm>
            <a:off x="628650" y="1484784"/>
            <a:ext cx="7886700" cy="3528392"/>
          </a:xfrm>
          <a:prstGeom prst="rect">
            <a:avLst/>
          </a:prstGeom>
        </p:spPr>
        <p:txBody>
          <a:bodyPr vert="horz" lIns="91440" tIns="45720" rIns="91440" bIns="45720" rtlCol="0">
            <a:normAutofit fontScale="85000" lnSpcReduction="1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514350" indent="-514350" algn="just">
              <a:buFont typeface="+mj-lt"/>
              <a:buAutoNum type="arabicPeriod"/>
            </a:pPr>
            <a:r>
              <a:rPr lang="en-GB" sz="2400" dirty="0"/>
              <a:t>Taylor, K. (2015) How digital technology is transforming health and social care. [Online] </a:t>
            </a:r>
            <a:r>
              <a:rPr lang="en-GB" sz="2400" dirty="0">
                <a:hlinkClick r:id="rId2"/>
              </a:rPr>
              <a:t>https://www2.deloitte.com/content/dam/Deloitte/uk/Documents/life-sciences-health-care/deloitte-uk-connected-health.pdf</a:t>
            </a:r>
            <a:endParaRPr lang="en-GB" sz="2400" dirty="0"/>
          </a:p>
          <a:p>
            <a:pPr marL="514350" indent="-514350" algn="just">
              <a:buFont typeface="+mj-lt"/>
              <a:buAutoNum type="arabicPeriod"/>
            </a:pPr>
            <a:endParaRPr lang="en-GB" sz="2400" dirty="0"/>
          </a:p>
        </p:txBody>
      </p:sp>
    </p:spTree>
    <p:extLst>
      <p:ext uri="{BB962C8B-B14F-4D97-AF65-F5344CB8AC3E}">
        <p14:creationId xmlns:p14="http://schemas.microsoft.com/office/powerpoint/2010/main" val="29166371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A1E83F8B-341E-AD45-B5B3-F39C5A0ACCF6}"/>
              </a:ext>
            </a:extLst>
          </p:cNvPr>
          <p:cNvSpPr txBox="1"/>
          <p:nvPr/>
        </p:nvSpPr>
        <p:spPr>
          <a:xfrm>
            <a:off x="971600" y="1340768"/>
            <a:ext cx="7632848" cy="2123658"/>
          </a:xfrm>
          <a:prstGeom prst="rect">
            <a:avLst/>
          </a:prstGeom>
          <a:noFill/>
        </p:spPr>
        <p:txBody>
          <a:bodyPr wrap="square" rtlCol="0">
            <a:spAutoFit/>
          </a:bodyPr>
          <a:lstStyle/>
          <a:p>
            <a:pPr algn="ctr"/>
            <a:endParaRPr lang="en-US" sz="3600" b="1" dirty="0">
              <a:solidFill>
                <a:srgbClr val="FF0000"/>
              </a:solidFill>
            </a:endParaRPr>
          </a:p>
          <a:p>
            <a:pPr algn="ctr"/>
            <a:endParaRPr lang="en-US" sz="3600" b="1" dirty="0">
              <a:solidFill>
                <a:srgbClr val="FF0000"/>
              </a:solidFill>
            </a:endParaRPr>
          </a:p>
          <a:p>
            <a:pPr algn="ctr"/>
            <a:r>
              <a:rPr lang="en-US" sz="3600" b="1" dirty="0">
                <a:solidFill>
                  <a:srgbClr val="FF0000"/>
                </a:solidFill>
              </a:rPr>
              <a:t>Questions and Answers!!! </a:t>
            </a:r>
          </a:p>
          <a:p>
            <a:pPr algn="ctr"/>
            <a:endParaRPr lang="en-US" sz="2400" dirty="0"/>
          </a:p>
        </p:txBody>
      </p:sp>
    </p:spTree>
    <p:extLst>
      <p:ext uri="{BB962C8B-B14F-4D97-AF65-F5344CB8AC3E}">
        <p14:creationId xmlns:p14="http://schemas.microsoft.com/office/powerpoint/2010/main" val="414352573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39397</TotalTime>
  <Words>620</Words>
  <Application>Microsoft Macintosh PowerPoint</Application>
  <PresentationFormat>On-screen Show (4:3)</PresentationFormat>
  <Paragraphs>63</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Myriad Pro</vt:lpstr>
      <vt:lpstr>20140311PresentationUWTSDTemplate</vt:lpstr>
      <vt:lpstr>Digital Skills and Research Methods (DSR) BMSW 4003 (H&amp;Sc)</vt:lpstr>
      <vt:lpstr>Learning Outcome</vt:lpstr>
      <vt:lpstr>Digital Technology in H&amp;Sc (Recap)</vt:lpstr>
      <vt:lpstr>How TEC can Help H&amp;Sc?  </vt:lpstr>
      <vt:lpstr>Technologies in H&amp;Sc – Reality in NHS</vt:lpstr>
      <vt:lpstr>How TEC can Help H&amp;Sc?  </vt:lpstr>
      <vt:lpstr>Digital Technologies in H&amp;Sc - Views?  </vt:lpstr>
      <vt:lpstr>Digital Technologies (Health Apps): What do Patients and Carers want? </vt:lpstr>
      <vt:lpstr>Significance of Digital Technologies in H&amp;Sc</vt:lpstr>
      <vt:lpstr>Digital Technologies in H&amp;Sc: UK Government’s Initiatives?</vt:lpstr>
      <vt:lpstr>How Digital Technologies can Connect Patients?</vt:lpstr>
      <vt:lpstr>Digital Technologies &amp; Connected Patients: Shifting the Balance of Power</vt:lpstr>
      <vt:lpstr>How Digital Technologies can be Used to Connect HCPs &amp; Patients? </vt:lpstr>
      <vt:lpstr>Barriers of Adopting Digital Technologies in H&amp;Sc</vt:lpstr>
      <vt:lpstr>Activity</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Anupam Mazumdar</cp:lastModifiedBy>
  <cp:revision>180</cp:revision>
  <dcterms:created xsi:type="dcterms:W3CDTF">2015-04-14T15:21:28Z</dcterms:created>
  <dcterms:modified xsi:type="dcterms:W3CDTF">2021-02-21T13:21:41Z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