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handoutMasterIdLst>
    <p:handoutMasterId r:id="rId5"/>
  </p:handoutMasterIdLst>
  <p:sldIdLst>
    <p:sldId id="256" r:id="rId2"/>
    <p:sldId id="258" r:id="rId3"/>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94721" autoAdjust="0"/>
  </p:normalViewPr>
  <p:slideViewPr>
    <p:cSldViewPr snapToGrid="0">
      <p:cViewPr varScale="1">
        <p:scale>
          <a:sx n="15" d="100"/>
          <a:sy n="15" d="100"/>
        </p:scale>
        <p:origin x="1362" y="66"/>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65" d="100"/>
          <a:sy n="65" d="100"/>
        </p:scale>
        <p:origin x="2796" y="6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12/11/2018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12/11/2018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change this </a:t>
            </a:r>
            <a:r>
              <a:rPr lang="en-US" dirty="0" smtClean="0"/>
              <a:t>poster, </a:t>
            </a:r>
            <a:r>
              <a:rPr lang="en-US" dirty="0"/>
              <a:t>replace our sample content with your own. Or, if you'd rather start from a clean slate, press the New Slide button on the Home tab to insert a new page. Now enter your text and pictures in the empty placeholders. If you need more placeholders for titles, subtitles or body text, copy any of the existing placeholders, then drag the new one into place</a:t>
            </a:r>
            <a:r>
              <a:rPr lang="en-US" dirty="0" smtClean="0"/>
              <a:t>.</a:t>
            </a:r>
          </a:p>
        </p:txBody>
      </p:sp>
      <p:sp>
        <p:nvSpPr>
          <p:cNvPr id="4" name="Slide Number Placeholder 3"/>
          <p:cNvSpPr>
            <a:spLocks noGrp="1"/>
          </p:cNvSpPr>
          <p:nvPr>
            <p:ph type="sldNum" sz="quarter" idx="10"/>
          </p:nvPr>
        </p:nvSpPr>
        <p:spPr/>
        <p:txBody>
          <a:bodyPr/>
          <a:lstStyle/>
          <a:p>
            <a:fld id="{37C7F044-5458-4B2E-BFA0-52AAA1C529D4}" type="slidenum">
              <a:rPr lang="en-US" smtClean="0"/>
              <a:t>1</a:t>
            </a:fld>
            <a:endParaRPr lang="en-US"/>
          </a:p>
        </p:txBody>
      </p:sp>
    </p:spTree>
    <p:extLst>
      <p:ext uri="{BB962C8B-B14F-4D97-AF65-F5344CB8AC3E}">
        <p14:creationId xmlns:p14="http://schemas.microsoft.com/office/powerpoint/2010/main" val="3872615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smtClean="0"/>
              <a:t>Click to 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smtClean="0"/>
              <a:t>Add your question or a statement of the problem here</a:t>
            </a:r>
            <a:endParaRPr lang="en-US" dirty="0"/>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endParaRPr lang="en-US" dirty="0"/>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endParaRPr lang="en-US" dirty="0"/>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endParaRPr lang="en-US" dirty="0"/>
          </a:p>
        </p:txBody>
      </p:sp>
      <p:sp>
        <p:nvSpPr>
          <p:cNvPr id="3" name="Date Placeholder 2"/>
          <p:cNvSpPr>
            <a:spLocks noGrp="1"/>
          </p:cNvSpPr>
          <p:nvPr>
            <p:ph type="dt" sz="half" idx="10"/>
          </p:nvPr>
        </p:nvSpPr>
        <p:spPr/>
        <p:txBody>
          <a:bodyPr/>
          <a:lstStyle/>
          <a:p>
            <a:fld id="{ECAA57DF-1C19-4726-AB84-014692BAD8F5}" type="datetimeFigureOut">
              <a:rPr lang="en-US" smtClean="0"/>
              <a:t>12/11/2018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smtClean="0"/>
              <a:t>Click icon to add picture</a:t>
            </a:r>
            <a:endParaRPr lang="en-US" dirty="0"/>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1158240" y="685860"/>
            <a:ext cx="30175200" cy="297174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58240" y="6019800"/>
            <a:ext cx="41589960" cy="2362962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12/11/2018</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
        <p:nvSpPr>
          <p:cNvPr id="8" name="Rectangle 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1500" b="0"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hyperlink" Target="https://www.evidence.nhs.uk/Search?q=statistics+on+anorexia" TargetMode="External"/><Relationship Id="rId2" Type="http://schemas.openxmlformats.org/officeDocument/2006/relationships/hyperlink" Target="http://www.anorexiabulimiacare.org.uk/about/statistics" TargetMode="External"/><Relationship Id="rId1" Type="http://schemas.openxmlformats.org/officeDocument/2006/relationships/slideLayout" Target="../slideLayouts/slideLayout1.xml"/><Relationship Id="rId4" Type="http://schemas.openxmlformats.org/officeDocument/2006/relationships/hyperlink" Target="https://www.bachfloweradvice.co.uk/info/anorexia/the-effects-of-anorexia-impact-on-individuals-and-familie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3000">
              <a:schemeClr val="accent5">
                <a:lumMod val="40000"/>
                <a:lumOff val="60000"/>
              </a:schemeClr>
            </a:gs>
            <a:gs pos="46000">
              <a:schemeClr val="accent5">
                <a:lumMod val="95000"/>
                <a:lumOff val="5000"/>
              </a:schemeClr>
            </a:gs>
            <a:gs pos="100000">
              <a:schemeClr val="accent5">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1143000" y="418262"/>
            <a:ext cx="32152046" cy="2971740"/>
          </a:xfrm>
          <a:solidFill>
            <a:schemeClr val="tx1"/>
          </a:solidFill>
        </p:spPr>
        <p:txBody>
          <a:bodyPr>
            <a:normAutofit/>
          </a:bodyPr>
          <a:lstStyle/>
          <a:p>
            <a:r>
              <a:rPr lang="en-US" dirty="0" smtClean="0">
                <a:latin typeface="Times New Roman" panose="02020603050405020304" pitchFamily="18" charset="0"/>
                <a:cs typeface="Times New Roman" panose="02020603050405020304" pitchFamily="18" charset="0"/>
              </a:rPr>
              <a:t>Anorexia Nervosa: the impact of stigma on sufferers. </a:t>
            </a:r>
            <a:endParaRPr lang="en-US" dirty="0">
              <a:latin typeface="Times New Roman" panose="02020603050405020304" pitchFamily="18" charset="0"/>
              <a:cs typeface="Times New Roman" panose="02020603050405020304" pitchFamily="18" charset="0"/>
            </a:endParaRPr>
          </a:p>
        </p:txBody>
      </p:sp>
      <p:sp>
        <p:nvSpPr>
          <p:cNvPr id="9" name="Text Placeholder 8"/>
          <p:cNvSpPr>
            <a:spLocks noGrp="1"/>
          </p:cNvSpPr>
          <p:nvPr>
            <p:ph type="body" sz="quarter" idx="21"/>
          </p:nvPr>
        </p:nvSpPr>
        <p:spPr>
          <a:xfrm>
            <a:off x="15744825" y="5669280"/>
            <a:ext cx="12801600" cy="1219200"/>
          </a:xfrm>
          <a:gradFill>
            <a:gsLst>
              <a:gs pos="0">
                <a:schemeClr val="tx1">
                  <a:lumMod val="65000"/>
                  <a:lumOff val="35000"/>
                </a:schemeClr>
              </a:gs>
              <a:gs pos="91000">
                <a:schemeClr val="accent1"/>
              </a:gs>
              <a:gs pos="90000">
                <a:schemeClr val="tx1">
                  <a:lumMod val="65000"/>
                  <a:lumOff val="35000"/>
                </a:schemeClr>
              </a:gs>
              <a:gs pos="100000">
                <a:schemeClr val="bg1"/>
              </a:gs>
            </a:gsLst>
          </a:gradFill>
        </p:spPr>
        <p:txBody>
          <a:bodyPr/>
          <a:lstStyle/>
          <a:p>
            <a:r>
              <a:rPr lang="en-US" sz="8000" dirty="0" smtClean="0">
                <a:latin typeface="Times New Roman" panose="02020603050405020304" pitchFamily="18" charset="0"/>
                <a:cs typeface="Times New Roman" panose="02020603050405020304" pitchFamily="18" charset="0"/>
              </a:rPr>
              <a:t>Stigma</a:t>
            </a:r>
            <a:endParaRPr lang="en-US" sz="8000" dirty="0">
              <a:latin typeface="Times New Roman" panose="02020603050405020304" pitchFamily="18" charset="0"/>
              <a:cs typeface="Times New Roman" panose="02020603050405020304" pitchFamily="18" charset="0"/>
            </a:endParaRPr>
          </a:p>
        </p:txBody>
      </p:sp>
      <p:sp>
        <p:nvSpPr>
          <p:cNvPr id="18" name="Text Placeholder 17"/>
          <p:cNvSpPr>
            <a:spLocks noGrp="1"/>
          </p:cNvSpPr>
          <p:nvPr>
            <p:ph type="body" sz="quarter" idx="31"/>
          </p:nvPr>
        </p:nvSpPr>
        <p:spPr>
          <a:gradFill>
            <a:gsLst>
              <a:gs pos="0">
                <a:schemeClr val="tx1">
                  <a:lumMod val="65000"/>
                  <a:lumOff val="35000"/>
                </a:schemeClr>
              </a:gs>
              <a:gs pos="91000">
                <a:schemeClr val="accent1"/>
              </a:gs>
              <a:gs pos="90000">
                <a:schemeClr val="tx1">
                  <a:lumMod val="65000"/>
                  <a:lumOff val="35000"/>
                </a:schemeClr>
              </a:gs>
              <a:gs pos="100000">
                <a:schemeClr val="bg1"/>
              </a:gs>
            </a:gsLst>
          </a:gradFill>
        </p:spPr>
        <p:txBody>
          <a:bodyPr/>
          <a:lstStyle/>
          <a:p>
            <a:r>
              <a:rPr lang="en-US" sz="8000" dirty="0" smtClean="0">
                <a:latin typeface="Times New Roman" panose="02020603050405020304" pitchFamily="18" charset="0"/>
                <a:cs typeface="Times New Roman" panose="02020603050405020304" pitchFamily="18" charset="0"/>
              </a:rPr>
              <a:t>Research</a:t>
            </a:r>
            <a:endParaRPr lang="en-US" sz="8000" dirty="0">
              <a:latin typeface="Times New Roman" panose="02020603050405020304" pitchFamily="18" charset="0"/>
              <a:cs typeface="Times New Roman" panose="02020603050405020304" pitchFamily="18" charset="0"/>
            </a:endParaRPr>
          </a:p>
        </p:txBody>
      </p:sp>
      <p:pic>
        <p:nvPicPr>
          <p:cNvPr id="28" name="Picture Placeholder 27"/>
          <p:cNvPicPr>
            <a:picLocks noGrp="1" noChangeAspect="1"/>
          </p:cNvPicPr>
          <p:nvPr>
            <p:ph type="pic" sz="quarter" idx="43"/>
          </p:nvPr>
        </p:nvPicPr>
        <p:blipFill>
          <a:blip r:embed="rId3">
            <a:extLst>
              <a:ext uri="{28A0092B-C50C-407E-A947-70E740481C1C}">
                <a14:useLocalDpi xmlns:a14="http://schemas.microsoft.com/office/drawing/2010/main" val="0"/>
              </a:ext>
            </a:extLst>
          </a:blip>
          <a:srcRect t="22768" b="22768"/>
          <a:stretch>
            <a:fillRect/>
          </a:stretch>
        </p:blipFill>
        <p:spPr>
          <a:xfrm>
            <a:off x="33295046" y="0"/>
            <a:ext cx="10596155" cy="3651095"/>
          </a:xfrm>
        </p:spPr>
      </p:pic>
      <p:sp>
        <p:nvSpPr>
          <p:cNvPr id="26" name="Text Placeholder 25"/>
          <p:cNvSpPr>
            <a:spLocks noGrp="1"/>
          </p:cNvSpPr>
          <p:nvPr>
            <p:ph type="body" sz="quarter" idx="13"/>
          </p:nvPr>
        </p:nvSpPr>
        <p:spPr>
          <a:gradFill>
            <a:gsLst>
              <a:gs pos="0">
                <a:schemeClr val="tx1">
                  <a:lumMod val="65000"/>
                  <a:lumOff val="35000"/>
                </a:schemeClr>
              </a:gs>
              <a:gs pos="91000">
                <a:schemeClr val="accent1"/>
              </a:gs>
              <a:gs pos="90000">
                <a:schemeClr val="tx1">
                  <a:lumMod val="65000"/>
                  <a:lumOff val="35000"/>
                </a:schemeClr>
              </a:gs>
              <a:gs pos="100000">
                <a:schemeClr val="bg1"/>
              </a:gs>
            </a:gsLst>
          </a:gradFill>
        </p:spPr>
        <p:txBody>
          <a:bodyPr/>
          <a:lstStyle/>
          <a:p>
            <a:r>
              <a:rPr lang="en-GB" sz="8000" dirty="0" smtClean="0">
                <a:latin typeface="Times New Roman" panose="02020603050405020304" pitchFamily="18" charset="0"/>
                <a:cs typeface="Times New Roman" panose="02020603050405020304" pitchFamily="18" charset="0"/>
              </a:rPr>
              <a:t>Introduction</a:t>
            </a:r>
            <a:endParaRPr lang="en-GB" sz="8000" dirty="0">
              <a:latin typeface="Times New Roman" panose="02020603050405020304" pitchFamily="18" charset="0"/>
              <a:cs typeface="Times New Roman" panose="02020603050405020304" pitchFamily="18" charset="0"/>
            </a:endParaRPr>
          </a:p>
        </p:txBody>
      </p:sp>
      <p:sp>
        <p:nvSpPr>
          <p:cNvPr id="27" name="TextBox 26"/>
          <p:cNvSpPr txBox="1"/>
          <p:nvPr/>
        </p:nvSpPr>
        <p:spPr>
          <a:xfrm>
            <a:off x="1142999" y="7357825"/>
            <a:ext cx="14172962" cy="16342935"/>
          </a:xfrm>
          <a:prstGeom prst="rect">
            <a:avLst/>
          </a:prstGeom>
          <a:noFill/>
        </p:spPr>
        <p:txBody>
          <a:bodyPr wrap="square" rtlCol="0">
            <a:spAutoFit/>
          </a:bodyPr>
          <a:lstStyle/>
          <a:p>
            <a:r>
              <a:rPr lang="en-GB" sz="6600" dirty="0" smtClean="0">
                <a:solidFill>
                  <a:schemeClr val="bg1"/>
                </a:solidFill>
                <a:latin typeface="Times New Roman" panose="02020603050405020304" pitchFamily="18" charset="0"/>
                <a:cs typeface="Times New Roman" panose="02020603050405020304" pitchFamily="18" charset="0"/>
              </a:rPr>
              <a:t>Anorexia Nervosa</a:t>
            </a:r>
          </a:p>
          <a:p>
            <a:endParaRPr lang="en-GB" sz="6600" dirty="0">
              <a:solidFill>
                <a:schemeClr val="bg1"/>
              </a:solidFill>
              <a:latin typeface="Times New Roman" panose="02020603050405020304" pitchFamily="18" charset="0"/>
              <a:cs typeface="Times New Roman" panose="02020603050405020304" pitchFamily="18" charset="0"/>
            </a:endParaRPr>
          </a:p>
          <a:p>
            <a:pPr marL="857250" indent="-857250">
              <a:buFont typeface="Arial" panose="020B0604020202020204" pitchFamily="34" charset="0"/>
              <a:buChar char="•"/>
            </a:pPr>
            <a:r>
              <a:rPr lang="en-GB" sz="6600" dirty="0" smtClean="0">
                <a:solidFill>
                  <a:schemeClr val="bg1"/>
                </a:solidFill>
                <a:latin typeface="Times New Roman" panose="02020603050405020304" pitchFamily="18" charset="0"/>
                <a:cs typeface="Times New Roman" panose="02020603050405020304" pitchFamily="18" charset="0"/>
              </a:rPr>
              <a:t>One of the most well-known eating disorders in society.</a:t>
            </a:r>
          </a:p>
          <a:p>
            <a:pPr marL="857250" indent="-857250">
              <a:buFont typeface="Arial" panose="020B0604020202020204" pitchFamily="34" charset="0"/>
              <a:buChar char="•"/>
            </a:pPr>
            <a:r>
              <a:rPr lang="en-GB" sz="6600" dirty="0" smtClean="0">
                <a:solidFill>
                  <a:schemeClr val="bg1"/>
                </a:solidFill>
                <a:latin typeface="Times New Roman" panose="02020603050405020304" pitchFamily="18" charset="0"/>
                <a:cs typeface="Times New Roman" panose="02020603050405020304" pitchFamily="18" charset="0"/>
              </a:rPr>
              <a:t>Involves an obsession with lowering calorie intake by not eating enough and exercising excessively. </a:t>
            </a:r>
          </a:p>
          <a:p>
            <a:pPr marL="857250" indent="-857250">
              <a:buFont typeface="Arial" panose="020B0604020202020204" pitchFamily="34" charset="0"/>
              <a:buChar char="•"/>
            </a:pPr>
            <a:r>
              <a:rPr lang="en-GB" sz="6600" dirty="0">
                <a:solidFill>
                  <a:schemeClr val="bg1"/>
                </a:solidFill>
                <a:latin typeface="Times New Roman" panose="02020603050405020304" pitchFamily="18" charset="0"/>
                <a:cs typeface="Times New Roman" panose="02020603050405020304" pitchFamily="18" charset="0"/>
              </a:rPr>
              <a:t>O</a:t>
            </a:r>
            <a:r>
              <a:rPr lang="en-GB" sz="6600" dirty="0" smtClean="0">
                <a:solidFill>
                  <a:schemeClr val="bg1"/>
                </a:solidFill>
                <a:latin typeface="Times New Roman" panose="02020603050405020304" pitchFamily="18" charset="0"/>
                <a:cs typeface="Times New Roman" panose="02020603050405020304" pitchFamily="18" charset="0"/>
              </a:rPr>
              <a:t>ften </a:t>
            </a:r>
            <a:r>
              <a:rPr lang="en-GB" sz="6600" dirty="0">
                <a:solidFill>
                  <a:schemeClr val="bg1"/>
                </a:solidFill>
                <a:latin typeface="Times New Roman" panose="02020603050405020304" pitchFamily="18" charset="0"/>
                <a:cs typeface="Times New Roman" panose="02020603050405020304" pitchFamily="18" charset="0"/>
              </a:rPr>
              <a:t>have an inaccurate image of their bodies, thinking they are fat even when they are </a:t>
            </a:r>
            <a:r>
              <a:rPr lang="en-GB" sz="6600" dirty="0" smtClean="0">
                <a:solidFill>
                  <a:schemeClr val="bg1"/>
                </a:solidFill>
                <a:latin typeface="Times New Roman" panose="02020603050405020304" pitchFamily="18" charset="0"/>
                <a:cs typeface="Times New Roman" panose="02020603050405020304" pitchFamily="18" charset="0"/>
              </a:rPr>
              <a:t>drastically underweight</a:t>
            </a:r>
          </a:p>
          <a:p>
            <a:pPr marL="857250" indent="-857250">
              <a:buFont typeface="Arial" panose="020B0604020202020204" pitchFamily="34" charset="0"/>
              <a:buChar char="•"/>
            </a:pPr>
            <a:r>
              <a:rPr lang="en-GB" sz="6600" dirty="0" smtClean="0">
                <a:solidFill>
                  <a:schemeClr val="bg1"/>
                </a:solidFill>
                <a:latin typeface="Times New Roman" panose="02020603050405020304" pitchFamily="18" charset="0"/>
                <a:cs typeface="Times New Roman" panose="02020603050405020304" pitchFamily="18" charset="0"/>
              </a:rPr>
              <a:t>NICE (2017) statistics show </a:t>
            </a:r>
            <a:r>
              <a:rPr lang="en-GB" sz="6600" dirty="0">
                <a:solidFill>
                  <a:schemeClr val="bg1"/>
                </a:solidFill>
                <a:latin typeface="Times New Roman" panose="02020603050405020304" pitchFamily="18" charset="0"/>
                <a:cs typeface="Times New Roman" panose="02020603050405020304" pitchFamily="18" charset="0"/>
              </a:rPr>
              <a:t>9 in 1,000 females will experience the condition at some time in their </a:t>
            </a:r>
            <a:r>
              <a:rPr lang="en-GB" sz="6600" dirty="0" smtClean="0">
                <a:solidFill>
                  <a:schemeClr val="bg1"/>
                </a:solidFill>
                <a:latin typeface="Times New Roman" panose="02020603050405020304" pitchFamily="18" charset="0"/>
                <a:cs typeface="Times New Roman" panose="02020603050405020304" pitchFamily="18" charset="0"/>
              </a:rPr>
              <a:t>lives. </a:t>
            </a:r>
          </a:p>
          <a:p>
            <a:pPr marL="857250" indent="-857250">
              <a:buFont typeface="Arial" panose="020B0604020202020204" pitchFamily="34" charset="0"/>
              <a:buChar char="•"/>
            </a:pPr>
            <a:r>
              <a:rPr lang="en-GB" sz="6600" dirty="0" smtClean="0">
                <a:solidFill>
                  <a:schemeClr val="bg1"/>
                </a:solidFill>
                <a:latin typeface="Times New Roman" panose="02020603050405020304" pitchFamily="18" charset="0"/>
                <a:cs typeface="Times New Roman" panose="02020603050405020304" pitchFamily="18" charset="0"/>
              </a:rPr>
              <a:t>ABC </a:t>
            </a:r>
            <a:r>
              <a:rPr lang="en-GB" sz="6600" dirty="0">
                <a:solidFill>
                  <a:schemeClr val="bg1"/>
                </a:solidFill>
                <a:latin typeface="Times New Roman" panose="02020603050405020304" pitchFamily="18" charset="0"/>
                <a:cs typeface="Times New Roman" panose="02020603050405020304" pitchFamily="18" charset="0"/>
              </a:rPr>
              <a:t>(2018) suggest over 1.6 million people in the UK are predicted to be affected by eating disorders</a:t>
            </a:r>
          </a:p>
        </p:txBody>
      </p:sp>
      <p:pic>
        <p:nvPicPr>
          <p:cNvPr id="31" name="Content Placeholder 30"/>
          <p:cNvPicPr>
            <a:picLocks noGrp="1" noChangeAspect="1"/>
          </p:cNvPicPr>
          <p:nvPr>
            <p:ph sz="quarter" idx="26"/>
          </p:nvPr>
        </p:nvPicPr>
        <p:blipFill>
          <a:blip r:embed="rId4">
            <a:extLst>
              <a:ext uri="{28A0092B-C50C-407E-A947-70E740481C1C}">
                <a14:useLocalDpi xmlns:a14="http://schemas.microsoft.com/office/drawing/2010/main" val="0"/>
              </a:ext>
            </a:extLst>
          </a:blip>
          <a:stretch>
            <a:fillRect/>
          </a:stretch>
        </p:blipFill>
        <p:spPr>
          <a:xfrm>
            <a:off x="7013269" y="24332184"/>
            <a:ext cx="7200900" cy="8586216"/>
          </a:xfrm>
        </p:spPr>
      </p:pic>
      <p:pic>
        <p:nvPicPr>
          <p:cNvPr id="45" name="Picture 4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218568" y="11357811"/>
            <a:ext cx="11180345" cy="12219839"/>
          </a:xfrm>
          <a:prstGeom prst="rect">
            <a:avLst/>
          </a:prstGeom>
        </p:spPr>
      </p:pic>
      <p:sp>
        <p:nvSpPr>
          <p:cNvPr id="46" name="TextBox 45"/>
          <p:cNvSpPr txBox="1"/>
          <p:nvPr/>
        </p:nvSpPr>
        <p:spPr>
          <a:xfrm>
            <a:off x="14214169" y="23810433"/>
            <a:ext cx="8302931" cy="9233297"/>
          </a:xfrm>
          <a:prstGeom prst="rect">
            <a:avLst/>
          </a:prstGeom>
          <a:noFill/>
        </p:spPr>
        <p:txBody>
          <a:bodyPr wrap="square" rtlCol="0">
            <a:spAutoFit/>
          </a:bodyPr>
          <a:lstStyle/>
          <a:p>
            <a:pPr marL="857250" indent="-857250">
              <a:buFont typeface="Arial" panose="020B0604020202020204" pitchFamily="34" charset="0"/>
              <a:buChar char="•"/>
            </a:pPr>
            <a:r>
              <a:rPr lang="en-GB" sz="6600" dirty="0" smtClean="0">
                <a:solidFill>
                  <a:schemeClr val="bg1"/>
                </a:solidFill>
                <a:latin typeface="Times New Roman" panose="02020603050405020304" pitchFamily="18" charset="0"/>
                <a:cs typeface="Times New Roman" panose="02020603050405020304" pitchFamily="18" charset="0"/>
              </a:rPr>
              <a:t>Low self-esteem</a:t>
            </a:r>
          </a:p>
          <a:p>
            <a:pPr marL="857250" indent="-857250">
              <a:buFont typeface="Arial" panose="020B0604020202020204" pitchFamily="34" charset="0"/>
              <a:buChar char="•"/>
            </a:pPr>
            <a:r>
              <a:rPr lang="en-GB" sz="6600" dirty="0" smtClean="0">
                <a:solidFill>
                  <a:schemeClr val="bg1"/>
                </a:solidFill>
                <a:latin typeface="Times New Roman" panose="02020603050405020304" pitchFamily="18" charset="0"/>
                <a:cs typeface="Times New Roman" panose="02020603050405020304" pitchFamily="18" charset="0"/>
              </a:rPr>
              <a:t>Body image</a:t>
            </a:r>
          </a:p>
          <a:p>
            <a:pPr marL="857250" indent="-857250">
              <a:buFont typeface="Arial" panose="020B0604020202020204" pitchFamily="34" charset="0"/>
              <a:buChar char="•"/>
            </a:pPr>
            <a:r>
              <a:rPr lang="en-GB" sz="6600" dirty="0" smtClean="0">
                <a:solidFill>
                  <a:schemeClr val="bg1"/>
                </a:solidFill>
                <a:latin typeface="Times New Roman" panose="02020603050405020304" pitchFamily="18" charset="0"/>
                <a:cs typeface="Times New Roman" panose="02020603050405020304" pitchFamily="18" charset="0"/>
              </a:rPr>
              <a:t>Depression</a:t>
            </a:r>
            <a:endParaRPr lang="en-GB" sz="6600" dirty="0"/>
          </a:p>
          <a:p>
            <a:pPr marL="857250" indent="-857250">
              <a:buFont typeface="Arial" panose="020B0604020202020204" pitchFamily="34" charset="0"/>
              <a:buChar char="•"/>
            </a:pPr>
            <a:r>
              <a:rPr lang="en-GB" sz="6600" dirty="0" smtClean="0">
                <a:solidFill>
                  <a:schemeClr val="bg1"/>
                </a:solidFill>
                <a:latin typeface="Times New Roman" panose="02020603050405020304" pitchFamily="18" charset="0"/>
                <a:cs typeface="Times New Roman" panose="02020603050405020304" pitchFamily="18" charset="0"/>
              </a:rPr>
              <a:t>Weak</a:t>
            </a:r>
          </a:p>
          <a:p>
            <a:pPr marL="857250" indent="-857250">
              <a:buFont typeface="Arial" panose="020B0604020202020204" pitchFamily="34" charset="0"/>
              <a:buChar char="•"/>
            </a:pPr>
            <a:r>
              <a:rPr lang="en-GB" sz="6600" dirty="0" smtClean="0">
                <a:solidFill>
                  <a:schemeClr val="bg1"/>
                </a:solidFill>
                <a:latin typeface="Times New Roman" panose="02020603050405020304" pitchFamily="18" charset="0"/>
                <a:cs typeface="Times New Roman" panose="02020603050405020304" pitchFamily="18" charset="0"/>
              </a:rPr>
              <a:t>Psychologically vulnerable </a:t>
            </a:r>
          </a:p>
          <a:p>
            <a:pPr marL="857250" indent="-857250">
              <a:buFont typeface="Arial" panose="020B0604020202020204" pitchFamily="34" charset="0"/>
              <a:buChar char="•"/>
            </a:pPr>
            <a:r>
              <a:rPr lang="en-GB" sz="6600" dirty="0" smtClean="0">
                <a:solidFill>
                  <a:schemeClr val="bg1"/>
                </a:solidFill>
                <a:latin typeface="Times New Roman" panose="02020603050405020304" pitchFamily="18" charset="0"/>
                <a:cs typeface="Times New Roman" panose="02020603050405020304" pitchFamily="18" charset="0"/>
              </a:rPr>
              <a:t>Low expectations for recovery </a:t>
            </a:r>
          </a:p>
          <a:p>
            <a:pPr marL="857250" indent="-857250">
              <a:buFont typeface="Arial" panose="020B0604020202020204" pitchFamily="34" charset="0"/>
              <a:buChar char="•"/>
            </a:pPr>
            <a:r>
              <a:rPr lang="en-GB" sz="6600" dirty="0" smtClean="0">
                <a:solidFill>
                  <a:schemeClr val="bg1"/>
                </a:solidFill>
                <a:latin typeface="Times New Roman" panose="02020603050405020304" pitchFamily="18" charset="0"/>
                <a:cs typeface="Times New Roman" panose="02020603050405020304" pitchFamily="18" charset="0"/>
              </a:rPr>
              <a:t>Self-disciplined </a:t>
            </a:r>
          </a:p>
        </p:txBody>
      </p:sp>
      <p:sp>
        <p:nvSpPr>
          <p:cNvPr id="51" name="TextBox 50"/>
          <p:cNvSpPr txBox="1"/>
          <p:nvPr/>
        </p:nvSpPr>
        <p:spPr>
          <a:xfrm>
            <a:off x="22745700" y="23810433"/>
            <a:ext cx="6000750" cy="9140964"/>
          </a:xfrm>
          <a:prstGeom prst="rect">
            <a:avLst/>
          </a:prstGeom>
          <a:noFill/>
        </p:spPr>
        <p:txBody>
          <a:bodyPr wrap="square" rtlCol="0">
            <a:spAutoFit/>
          </a:bodyPr>
          <a:lstStyle/>
          <a:p>
            <a:pPr marL="857250" indent="-857250">
              <a:buFont typeface="Arial" panose="020B0604020202020204" pitchFamily="34" charset="0"/>
              <a:buChar char="•"/>
            </a:pPr>
            <a:r>
              <a:rPr lang="en-GB" sz="6600" dirty="0" smtClean="0">
                <a:solidFill>
                  <a:schemeClr val="bg1"/>
                </a:solidFill>
                <a:latin typeface="Times New Roman" panose="02020603050405020304" pitchFamily="18" charset="0"/>
                <a:cs typeface="Times New Roman" panose="02020603050405020304" pitchFamily="18" charset="0"/>
              </a:rPr>
              <a:t>Admiration</a:t>
            </a:r>
          </a:p>
          <a:p>
            <a:pPr marL="857250" indent="-857250">
              <a:buFont typeface="Arial" panose="020B0604020202020204" pitchFamily="34" charset="0"/>
              <a:buChar char="•"/>
            </a:pPr>
            <a:r>
              <a:rPr lang="en-GB" sz="6600" dirty="0" smtClean="0">
                <a:solidFill>
                  <a:schemeClr val="bg1"/>
                </a:solidFill>
                <a:latin typeface="Times New Roman" panose="02020603050405020304" pitchFamily="18" charset="0"/>
                <a:cs typeface="Times New Roman" panose="02020603050405020304" pitchFamily="18" charset="0"/>
              </a:rPr>
              <a:t>Jealousy </a:t>
            </a:r>
          </a:p>
          <a:p>
            <a:pPr marL="857250" indent="-857250">
              <a:buFont typeface="Arial" panose="020B0604020202020204" pitchFamily="34" charset="0"/>
              <a:buChar char="•"/>
            </a:pPr>
            <a:r>
              <a:rPr lang="en-GB" sz="6600" dirty="0" smtClean="0">
                <a:solidFill>
                  <a:schemeClr val="bg1"/>
                </a:solidFill>
                <a:latin typeface="Times New Roman" panose="02020603050405020304" pitchFamily="18" charset="0"/>
                <a:cs typeface="Times New Roman" panose="02020603050405020304" pitchFamily="18" charset="0"/>
              </a:rPr>
              <a:t>Increased popularity</a:t>
            </a:r>
          </a:p>
          <a:p>
            <a:pPr marL="857250" indent="-857250">
              <a:buFont typeface="Arial" panose="020B0604020202020204" pitchFamily="34" charset="0"/>
              <a:buChar char="•"/>
            </a:pPr>
            <a:r>
              <a:rPr lang="en-GB" sz="6600" dirty="0" smtClean="0">
                <a:solidFill>
                  <a:schemeClr val="bg1"/>
                </a:solidFill>
                <a:latin typeface="Times New Roman" panose="02020603050405020304" pitchFamily="18" charset="0"/>
                <a:cs typeface="Times New Roman" panose="02020603050405020304" pitchFamily="18" charset="0"/>
              </a:rPr>
              <a:t>Desire to help</a:t>
            </a:r>
          </a:p>
          <a:p>
            <a:pPr marL="857250" indent="-857250">
              <a:buFont typeface="Arial" panose="020B0604020202020204" pitchFamily="34" charset="0"/>
              <a:buChar char="•"/>
            </a:pPr>
            <a:r>
              <a:rPr lang="en-GB" sz="6600" dirty="0" smtClean="0">
                <a:solidFill>
                  <a:schemeClr val="bg1"/>
                </a:solidFill>
                <a:latin typeface="Times New Roman" panose="02020603050405020304" pitchFamily="18" charset="0"/>
                <a:cs typeface="Times New Roman" panose="02020603050405020304" pitchFamily="18" charset="0"/>
              </a:rPr>
              <a:t>Patience </a:t>
            </a:r>
          </a:p>
          <a:p>
            <a:r>
              <a:rPr lang="en-GB" sz="6600" dirty="0" smtClean="0">
                <a:solidFill>
                  <a:schemeClr val="bg1"/>
                </a:solidFill>
                <a:latin typeface="Times New Roman" panose="02020603050405020304" pitchFamily="18" charset="0"/>
                <a:cs typeface="Times New Roman" panose="02020603050405020304" pitchFamily="18" charset="0"/>
              </a:rPr>
              <a:t>    </a:t>
            </a:r>
            <a:r>
              <a:rPr lang="en-GB" sz="6600" dirty="0" err="1" smtClean="0">
                <a:solidFill>
                  <a:schemeClr val="bg1"/>
                </a:solidFill>
                <a:latin typeface="Times New Roman" panose="02020603050405020304" pitchFamily="18" charset="0"/>
                <a:cs typeface="Times New Roman" panose="02020603050405020304" pitchFamily="18" charset="0"/>
              </a:rPr>
              <a:t>Puhl</a:t>
            </a:r>
            <a:r>
              <a:rPr lang="en-GB" sz="6600" dirty="0" smtClean="0">
                <a:solidFill>
                  <a:schemeClr val="bg1"/>
                </a:solidFill>
                <a:latin typeface="Times New Roman" panose="02020603050405020304" pitchFamily="18" charset="0"/>
                <a:cs typeface="Times New Roman" panose="02020603050405020304" pitchFamily="18" charset="0"/>
              </a:rPr>
              <a:t> &amp; Suh</a:t>
            </a:r>
          </a:p>
          <a:p>
            <a:r>
              <a:rPr lang="en-GB" sz="6600" dirty="0">
                <a:solidFill>
                  <a:schemeClr val="bg1"/>
                </a:solidFill>
                <a:latin typeface="Times New Roman" panose="02020603050405020304" pitchFamily="18" charset="0"/>
                <a:cs typeface="Times New Roman" panose="02020603050405020304" pitchFamily="18" charset="0"/>
              </a:rPr>
              <a:t> </a:t>
            </a:r>
            <a:r>
              <a:rPr lang="en-GB" sz="6600" dirty="0" smtClean="0">
                <a:solidFill>
                  <a:schemeClr val="bg1"/>
                </a:solidFill>
                <a:latin typeface="Times New Roman" panose="02020603050405020304" pitchFamily="18" charset="0"/>
                <a:cs typeface="Times New Roman" panose="02020603050405020304" pitchFamily="18" charset="0"/>
              </a:rPr>
              <a:t>   (2015)</a:t>
            </a:r>
          </a:p>
          <a:p>
            <a:pPr marL="857250" indent="-857250">
              <a:buFont typeface="Arial" panose="020B0604020202020204" pitchFamily="34" charset="0"/>
              <a:buChar char="•"/>
            </a:pPr>
            <a:endParaRPr lang="en-GB" sz="6000" dirty="0" smtClean="0">
              <a:solidFill>
                <a:schemeClr val="bg1"/>
              </a:solidFill>
            </a:endParaRPr>
          </a:p>
        </p:txBody>
      </p:sp>
      <p:sp>
        <p:nvSpPr>
          <p:cNvPr id="52" name="TextBox 51"/>
          <p:cNvSpPr txBox="1"/>
          <p:nvPr/>
        </p:nvSpPr>
        <p:spPr>
          <a:xfrm>
            <a:off x="29900880" y="7886700"/>
            <a:ext cx="12801600" cy="12834283"/>
          </a:xfrm>
          <a:prstGeom prst="rect">
            <a:avLst/>
          </a:prstGeom>
          <a:noFill/>
        </p:spPr>
        <p:txBody>
          <a:bodyPr wrap="square" rtlCol="0">
            <a:spAutoFit/>
          </a:bodyPr>
          <a:lstStyle/>
          <a:p>
            <a:r>
              <a:rPr lang="en-GB" sz="6600" dirty="0">
                <a:solidFill>
                  <a:schemeClr val="bg1"/>
                </a:solidFill>
                <a:latin typeface="Times New Roman" panose="02020603050405020304" pitchFamily="18" charset="0"/>
                <a:cs typeface="Times New Roman" panose="02020603050405020304" pitchFamily="18" charset="0"/>
              </a:rPr>
              <a:t>Maier et al (2014</a:t>
            </a:r>
            <a:r>
              <a:rPr lang="en-GB" sz="6600" dirty="0" smtClean="0">
                <a:solidFill>
                  <a:schemeClr val="bg1"/>
                </a:solidFill>
                <a:latin typeface="Times New Roman" panose="02020603050405020304" pitchFamily="18" charset="0"/>
                <a:cs typeface="Times New Roman" panose="02020603050405020304" pitchFamily="18" charset="0"/>
              </a:rPr>
              <a:t>).  </a:t>
            </a:r>
            <a:r>
              <a:rPr lang="en-GB" sz="6600" dirty="0">
                <a:solidFill>
                  <a:schemeClr val="bg1"/>
                </a:solidFill>
                <a:latin typeface="Times New Roman" panose="02020603050405020304" pitchFamily="18" charset="0"/>
                <a:cs typeface="Times New Roman" panose="02020603050405020304" pitchFamily="18" charset="0"/>
              </a:rPr>
              <a:t>Self-Perceived Stigmatization in Female Patients with Anorexia </a:t>
            </a:r>
            <a:r>
              <a:rPr lang="en-GB" sz="6600" dirty="0" smtClean="0">
                <a:solidFill>
                  <a:schemeClr val="bg1"/>
                </a:solidFill>
                <a:latin typeface="Times New Roman" panose="02020603050405020304" pitchFamily="18" charset="0"/>
                <a:cs typeface="Times New Roman" panose="02020603050405020304" pitchFamily="18" charset="0"/>
              </a:rPr>
              <a:t>Nervosa.</a:t>
            </a:r>
          </a:p>
          <a:p>
            <a:r>
              <a:rPr lang="en-GB" sz="6600" dirty="0" smtClean="0">
                <a:solidFill>
                  <a:schemeClr val="bg1"/>
                </a:solidFill>
                <a:latin typeface="Times New Roman" panose="02020603050405020304" pitchFamily="18" charset="0"/>
                <a:cs typeface="Times New Roman" panose="02020603050405020304" pitchFamily="18" charset="0"/>
              </a:rPr>
              <a:t>Maclean et al (2015). </a:t>
            </a:r>
            <a:r>
              <a:rPr lang="en-GB" sz="6600" dirty="0">
                <a:solidFill>
                  <a:schemeClr val="bg1"/>
                </a:solidFill>
                <a:latin typeface="Times New Roman" panose="02020603050405020304" pitchFamily="18" charset="0"/>
                <a:cs typeface="Times New Roman" panose="02020603050405020304" pitchFamily="18" charset="0"/>
              </a:rPr>
              <a:t>"It's not healthy and it's decidedly not masculine": A media analysis of UK newspaper representations of eating disorders in </a:t>
            </a:r>
            <a:r>
              <a:rPr lang="en-GB" sz="6600" dirty="0" smtClean="0">
                <a:solidFill>
                  <a:schemeClr val="bg1"/>
                </a:solidFill>
                <a:latin typeface="Times New Roman" panose="02020603050405020304" pitchFamily="18" charset="0"/>
                <a:cs typeface="Times New Roman" panose="02020603050405020304" pitchFamily="18" charset="0"/>
              </a:rPr>
              <a:t>males.</a:t>
            </a:r>
          </a:p>
          <a:p>
            <a:endParaRPr lang="en-GB" sz="6000" dirty="0" smtClean="0">
              <a:solidFill>
                <a:schemeClr val="bg1"/>
              </a:solidFill>
              <a:latin typeface="Times New Roman" panose="02020603050405020304" pitchFamily="18" charset="0"/>
              <a:cs typeface="Times New Roman" panose="02020603050405020304" pitchFamily="18" charset="0"/>
            </a:endParaRPr>
          </a:p>
          <a:p>
            <a:endParaRPr lang="en-GB" sz="6000" dirty="0" smtClean="0">
              <a:solidFill>
                <a:schemeClr val="bg1"/>
              </a:solidFill>
              <a:latin typeface="Times New Roman" panose="02020603050405020304" pitchFamily="18" charset="0"/>
              <a:cs typeface="Times New Roman" panose="02020603050405020304" pitchFamily="18" charset="0"/>
            </a:endParaRPr>
          </a:p>
          <a:p>
            <a:endParaRPr lang="en-GB" sz="6000" dirty="0" smtClean="0">
              <a:solidFill>
                <a:schemeClr val="bg1"/>
              </a:solidFill>
            </a:endParaRPr>
          </a:p>
          <a:p>
            <a:r>
              <a:rPr lang="en-GB" sz="6000" dirty="0" smtClean="0">
                <a:solidFill>
                  <a:schemeClr val="bg1"/>
                </a:solidFill>
              </a:rPr>
              <a:t> </a:t>
            </a:r>
          </a:p>
          <a:p>
            <a:r>
              <a:rPr lang="en-GB" sz="6000" dirty="0" smtClean="0"/>
              <a:t> </a:t>
            </a:r>
          </a:p>
        </p:txBody>
      </p:sp>
      <p:sp>
        <p:nvSpPr>
          <p:cNvPr id="53" name="TextBox 52"/>
          <p:cNvSpPr txBox="1"/>
          <p:nvPr/>
        </p:nvSpPr>
        <p:spPr>
          <a:xfrm>
            <a:off x="15744825" y="7886700"/>
            <a:ext cx="12801600" cy="2954655"/>
          </a:xfrm>
          <a:prstGeom prst="rect">
            <a:avLst/>
          </a:prstGeom>
          <a:noFill/>
        </p:spPr>
        <p:txBody>
          <a:bodyPr wrap="square" rtlCol="0">
            <a:spAutoFit/>
          </a:bodyPr>
          <a:lstStyle/>
          <a:p>
            <a:r>
              <a:rPr lang="en-GB" sz="6200" dirty="0" smtClean="0">
                <a:solidFill>
                  <a:schemeClr val="bg1"/>
                </a:solidFill>
                <a:latin typeface="Times New Roman" panose="02020603050405020304" pitchFamily="18" charset="0"/>
                <a:cs typeface="Times New Roman" panose="02020603050405020304" pitchFamily="18" charset="0"/>
              </a:rPr>
              <a:t>Stigmatization is an unfortunate, harsh reality for people suffering with eating disorders Griffiths (2015) </a:t>
            </a:r>
          </a:p>
        </p:txBody>
      </p:sp>
      <p:pic>
        <p:nvPicPr>
          <p:cNvPr id="54" name="Picture 5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 y="24332184"/>
            <a:ext cx="7013268" cy="9080878"/>
          </a:xfrm>
          <a:prstGeom prst="rect">
            <a:avLst/>
          </a:prstGeom>
        </p:spPr>
      </p:pic>
      <p:pic>
        <p:nvPicPr>
          <p:cNvPr id="55" name="Picture 5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9553540" y="16650199"/>
            <a:ext cx="13577804" cy="15746450"/>
          </a:xfrm>
          <a:prstGeom prst="rect">
            <a:avLst/>
          </a:prstGeom>
        </p:spPr>
      </p:pic>
    </p:spTree>
    <p:extLst>
      <p:ext uri="{BB962C8B-B14F-4D97-AF65-F5344CB8AC3E}">
        <p14:creationId xmlns:p14="http://schemas.microsoft.com/office/powerpoint/2010/main" val="9311989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26" name="TextBox 25"/>
          <p:cNvSpPr txBox="1"/>
          <p:nvPr/>
        </p:nvSpPr>
        <p:spPr>
          <a:xfrm>
            <a:off x="1158240" y="7315200"/>
            <a:ext cx="35360610" cy="15604272"/>
          </a:xfrm>
          <a:prstGeom prst="rect">
            <a:avLst/>
          </a:prstGeom>
          <a:noFill/>
        </p:spPr>
        <p:txBody>
          <a:bodyPr wrap="square" rtlCol="0">
            <a:spAutoFit/>
          </a:bodyPr>
          <a:lstStyle/>
          <a:p>
            <a:endParaRPr lang="en-GB" sz="6000" dirty="0" smtClean="0"/>
          </a:p>
          <a:p>
            <a:pPr marL="857250" indent="-857250">
              <a:buFont typeface="Arial" panose="020B0604020202020204" pitchFamily="34" charset="0"/>
              <a:buChar char="•"/>
            </a:pPr>
            <a:r>
              <a:rPr lang="en-GB" sz="6600" dirty="0">
                <a:solidFill>
                  <a:schemeClr val="bg1"/>
                </a:solidFill>
                <a:latin typeface="Times New Roman" panose="02020603050405020304" pitchFamily="18" charset="0"/>
                <a:cs typeface="Times New Roman" panose="02020603050405020304" pitchFamily="18" charset="0"/>
              </a:rPr>
              <a:t>Griffiths, S., </a:t>
            </a:r>
            <a:r>
              <a:rPr lang="en-GB" sz="6600" dirty="0" err="1">
                <a:solidFill>
                  <a:schemeClr val="bg1"/>
                </a:solidFill>
                <a:latin typeface="Times New Roman" panose="02020603050405020304" pitchFamily="18" charset="0"/>
                <a:cs typeface="Times New Roman" panose="02020603050405020304" pitchFamily="18" charset="0"/>
              </a:rPr>
              <a:t>Mond</a:t>
            </a:r>
            <a:r>
              <a:rPr lang="en-GB" sz="6600" dirty="0">
                <a:solidFill>
                  <a:schemeClr val="bg1"/>
                </a:solidFill>
                <a:latin typeface="Times New Roman" panose="02020603050405020304" pitchFamily="18" charset="0"/>
                <a:cs typeface="Times New Roman" panose="02020603050405020304" pitchFamily="18" charset="0"/>
              </a:rPr>
              <a:t>, J., Murray, M., Thornton, S., &amp; </a:t>
            </a:r>
            <a:r>
              <a:rPr lang="en-GB" sz="6600" dirty="0" err="1">
                <a:solidFill>
                  <a:schemeClr val="bg1"/>
                </a:solidFill>
                <a:latin typeface="Times New Roman" panose="02020603050405020304" pitchFamily="18" charset="0"/>
                <a:cs typeface="Times New Roman" panose="02020603050405020304" pitchFamily="18" charset="0"/>
              </a:rPr>
              <a:t>Touyz</a:t>
            </a:r>
            <a:r>
              <a:rPr lang="en-GB" sz="6600" dirty="0">
                <a:solidFill>
                  <a:schemeClr val="bg1"/>
                </a:solidFill>
                <a:latin typeface="Times New Roman" panose="02020603050405020304" pitchFamily="18" charset="0"/>
                <a:cs typeface="Times New Roman" panose="02020603050405020304" pitchFamily="18" charset="0"/>
              </a:rPr>
              <a:t>, B. (2015). Stigma resistance in eating disorders. </a:t>
            </a:r>
            <a:r>
              <a:rPr lang="en-GB" sz="6600" i="1" dirty="0">
                <a:solidFill>
                  <a:schemeClr val="bg1"/>
                </a:solidFill>
                <a:latin typeface="Times New Roman" panose="02020603050405020304" pitchFamily="18" charset="0"/>
                <a:cs typeface="Times New Roman" panose="02020603050405020304" pitchFamily="18" charset="0"/>
              </a:rPr>
              <a:t>Social Psychiatry and Psychiatric Epidemiology,</a:t>
            </a:r>
            <a:r>
              <a:rPr lang="en-GB" sz="6600" dirty="0">
                <a:solidFill>
                  <a:schemeClr val="bg1"/>
                </a:solidFill>
                <a:latin typeface="Times New Roman" panose="02020603050405020304" pitchFamily="18" charset="0"/>
                <a:cs typeface="Times New Roman" panose="02020603050405020304" pitchFamily="18" charset="0"/>
              </a:rPr>
              <a:t> </a:t>
            </a:r>
            <a:r>
              <a:rPr lang="en-GB" sz="6600" i="1" dirty="0">
                <a:solidFill>
                  <a:schemeClr val="bg1"/>
                </a:solidFill>
                <a:latin typeface="Times New Roman" panose="02020603050405020304" pitchFamily="18" charset="0"/>
                <a:cs typeface="Times New Roman" panose="02020603050405020304" pitchFamily="18" charset="0"/>
              </a:rPr>
              <a:t>50</a:t>
            </a:r>
            <a:r>
              <a:rPr lang="en-GB" sz="6600" dirty="0">
                <a:solidFill>
                  <a:schemeClr val="bg1"/>
                </a:solidFill>
                <a:latin typeface="Times New Roman" panose="02020603050405020304" pitchFamily="18" charset="0"/>
                <a:cs typeface="Times New Roman" panose="02020603050405020304" pitchFamily="18" charset="0"/>
              </a:rPr>
              <a:t>(2), 279-287</a:t>
            </a:r>
            <a:r>
              <a:rPr lang="en-GB" sz="6600" dirty="0" smtClean="0">
                <a:solidFill>
                  <a:schemeClr val="bg1"/>
                </a:solidFill>
                <a:latin typeface="Times New Roman" panose="02020603050405020304" pitchFamily="18" charset="0"/>
                <a:cs typeface="Times New Roman" panose="02020603050405020304" pitchFamily="18" charset="0"/>
              </a:rPr>
              <a:t>. </a:t>
            </a:r>
          </a:p>
          <a:p>
            <a:pPr marL="857250" indent="-857250">
              <a:buFont typeface="Arial" panose="020B0604020202020204" pitchFamily="34" charset="0"/>
              <a:buChar char="•"/>
            </a:pPr>
            <a:r>
              <a:rPr lang="en-GB" sz="6600" dirty="0" smtClean="0">
                <a:solidFill>
                  <a:schemeClr val="bg1"/>
                </a:solidFill>
                <a:latin typeface="Times New Roman" panose="02020603050405020304" pitchFamily="18" charset="0"/>
                <a:cs typeface="Times New Roman" panose="02020603050405020304" pitchFamily="18" charset="0"/>
              </a:rPr>
              <a:t>Harding, M. (2017). </a:t>
            </a:r>
            <a:r>
              <a:rPr lang="en-GB" sz="6600" i="1" dirty="0" smtClean="0">
                <a:solidFill>
                  <a:schemeClr val="bg1"/>
                </a:solidFill>
                <a:latin typeface="Times New Roman" panose="02020603050405020304" pitchFamily="18" charset="0"/>
                <a:cs typeface="Times New Roman" panose="02020603050405020304" pitchFamily="18" charset="0"/>
              </a:rPr>
              <a:t>Anorexia Nervosa</a:t>
            </a:r>
            <a:r>
              <a:rPr lang="en-GB" sz="6600" dirty="0" smtClean="0">
                <a:solidFill>
                  <a:schemeClr val="bg1"/>
                </a:solidFill>
                <a:latin typeface="Times New Roman" panose="02020603050405020304" pitchFamily="18" charset="0"/>
                <a:cs typeface="Times New Roman" panose="02020603050405020304" pitchFamily="18" charset="0"/>
              </a:rPr>
              <a:t>. National Institute for Health and Care Excellence. </a:t>
            </a:r>
          </a:p>
          <a:p>
            <a:pPr marL="857250" indent="-857250">
              <a:buFont typeface="Arial" panose="020B0604020202020204" pitchFamily="34" charset="0"/>
              <a:buChar char="•"/>
            </a:pPr>
            <a:r>
              <a:rPr lang="en-GB" sz="6600" dirty="0">
                <a:solidFill>
                  <a:schemeClr val="bg1"/>
                </a:solidFill>
                <a:latin typeface="Times New Roman" panose="02020603050405020304" pitchFamily="18" charset="0"/>
                <a:cs typeface="Times New Roman" panose="02020603050405020304" pitchFamily="18" charset="0"/>
                <a:hlinkClick r:id="rId2"/>
              </a:rPr>
              <a:t>http://</a:t>
            </a:r>
            <a:r>
              <a:rPr lang="en-GB" sz="6600" dirty="0" smtClean="0">
                <a:solidFill>
                  <a:schemeClr val="bg1"/>
                </a:solidFill>
                <a:latin typeface="Times New Roman" panose="02020603050405020304" pitchFamily="18" charset="0"/>
                <a:cs typeface="Times New Roman" panose="02020603050405020304" pitchFamily="18" charset="0"/>
                <a:hlinkClick r:id="rId2"/>
              </a:rPr>
              <a:t>www.anorexiabulimiacare.org.uk/about/statistics</a:t>
            </a:r>
            <a:endParaRPr lang="en-GB" sz="6600" dirty="0" smtClean="0">
              <a:solidFill>
                <a:schemeClr val="bg1"/>
              </a:solidFill>
              <a:latin typeface="Times New Roman" panose="02020603050405020304" pitchFamily="18" charset="0"/>
              <a:cs typeface="Times New Roman" panose="02020603050405020304" pitchFamily="18" charset="0"/>
            </a:endParaRPr>
          </a:p>
          <a:p>
            <a:pPr marL="857250" indent="-857250">
              <a:buFont typeface="Arial" panose="020B0604020202020204" pitchFamily="34" charset="0"/>
              <a:buChar char="•"/>
            </a:pPr>
            <a:r>
              <a:rPr lang="en-GB" sz="6600" i="1" u="sng" dirty="0">
                <a:solidFill>
                  <a:schemeClr val="bg1"/>
                </a:solidFill>
                <a:latin typeface="Times New Roman" panose="02020603050405020304" pitchFamily="18" charset="0"/>
                <a:cs typeface="Times New Roman" panose="02020603050405020304" pitchFamily="18" charset="0"/>
                <a:hlinkClick r:id="rId3"/>
              </a:rPr>
              <a:t>https://</a:t>
            </a:r>
            <a:r>
              <a:rPr lang="en-GB" sz="6600" i="1" u="sng" dirty="0" smtClean="0">
                <a:solidFill>
                  <a:schemeClr val="bg1"/>
                </a:solidFill>
                <a:latin typeface="Times New Roman" panose="02020603050405020304" pitchFamily="18" charset="0"/>
                <a:cs typeface="Times New Roman" panose="02020603050405020304" pitchFamily="18" charset="0"/>
                <a:hlinkClick r:id="rId3"/>
              </a:rPr>
              <a:t>www.evidence.nhs.</a:t>
            </a:r>
            <a:r>
              <a:rPr lang="en-GB" sz="6600" i="1" dirty="0" smtClean="0">
                <a:solidFill>
                  <a:schemeClr val="bg1"/>
                </a:solidFill>
                <a:latin typeface="Times New Roman" panose="02020603050405020304" pitchFamily="18" charset="0"/>
                <a:cs typeface="Times New Roman" panose="02020603050405020304" pitchFamily="18" charset="0"/>
                <a:hlinkClick r:id="rId3"/>
              </a:rPr>
              <a:t>uk</a:t>
            </a:r>
            <a:r>
              <a:rPr lang="en-GB" sz="6600" i="1" u="sng" dirty="0" smtClean="0">
                <a:solidFill>
                  <a:schemeClr val="bg1"/>
                </a:solidFill>
                <a:latin typeface="Times New Roman" panose="02020603050405020304" pitchFamily="18" charset="0"/>
                <a:cs typeface="Times New Roman" panose="02020603050405020304" pitchFamily="18" charset="0"/>
                <a:hlinkClick r:id="rId3"/>
              </a:rPr>
              <a:t>/Search?q=</a:t>
            </a:r>
            <a:r>
              <a:rPr lang="en-GB" sz="6600" i="1" dirty="0" smtClean="0">
                <a:solidFill>
                  <a:schemeClr val="bg1"/>
                </a:solidFill>
                <a:latin typeface="Times New Roman" panose="02020603050405020304" pitchFamily="18" charset="0"/>
                <a:cs typeface="Times New Roman" panose="02020603050405020304" pitchFamily="18" charset="0"/>
                <a:hlinkClick r:id="rId3"/>
              </a:rPr>
              <a:t>statistics+on+anorexia</a:t>
            </a:r>
            <a:endParaRPr lang="en-GB" sz="6600" i="1" dirty="0" smtClean="0">
              <a:solidFill>
                <a:schemeClr val="bg1"/>
              </a:solidFill>
              <a:latin typeface="Times New Roman" panose="02020603050405020304" pitchFamily="18" charset="0"/>
              <a:cs typeface="Times New Roman" panose="02020603050405020304" pitchFamily="18" charset="0"/>
            </a:endParaRPr>
          </a:p>
          <a:p>
            <a:pPr marL="857250" indent="-857250">
              <a:buFont typeface="Arial" panose="020B0604020202020204" pitchFamily="34" charset="0"/>
              <a:buChar char="•"/>
            </a:pPr>
            <a:r>
              <a:rPr lang="en-GB" sz="6600" dirty="0">
                <a:solidFill>
                  <a:schemeClr val="bg1"/>
                </a:solidFill>
                <a:latin typeface="Times New Roman" panose="02020603050405020304" pitchFamily="18" charset="0"/>
                <a:cs typeface="Times New Roman" panose="02020603050405020304" pitchFamily="18" charset="0"/>
                <a:hlinkClick r:id="rId4"/>
              </a:rPr>
              <a:t>https://www.bachfloweradvice.co.uk/info/anorexia/the-effects-of-anorexia-impact-on-individuals-and-families.htm</a:t>
            </a:r>
            <a:r>
              <a:rPr lang="en-GB" sz="6600" dirty="0">
                <a:solidFill>
                  <a:schemeClr val="bg1"/>
                </a:solidFill>
                <a:latin typeface="Times New Roman" panose="02020603050405020304" pitchFamily="18" charset="0"/>
                <a:cs typeface="Times New Roman" panose="02020603050405020304" pitchFamily="18" charset="0"/>
              </a:rPr>
              <a:t> </a:t>
            </a:r>
          </a:p>
          <a:p>
            <a:pPr marL="857250" indent="-857250">
              <a:buFont typeface="Arial" panose="020B0604020202020204" pitchFamily="34" charset="0"/>
              <a:buChar char="•"/>
            </a:pPr>
            <a:r>
              <a:rPr lang="en-GB" sz="6600" dirty="0" smtClean="0">
                <a:solidFill>
                  <a:schemeClr val="bg1"/>
                </a:solidFill>
                <a:latin typeface="Times New Roman" panose="02020603050405020304" pitchFamily="18" charset="0"/>
                <a:cs typeface="Times New Roman" panose="02020603050405020304" pitchFamily="18" charset="0"/>
              </a:rPr>
              <a:t> </a:t>
            </a:r>
            <a:r>
              <a:rPr lang="en-GB" sz="6000" dirty="0">
                <a:solidFill>
                  <a:schemeClr val="bg1"/>
                </a:solidFill>
                <a:latin typeface="Times New Roman" panose="02020603050405020304" pitchFamily="18" charset="0"/>
                <a:cs typeface="Times New Roman" panose="02020603050405020304" pitchFamily="18" charset="0"/>
              </a:rPr>
              <a:t>MacLean, A., Sweeting, H., Walker, L., Patterson, C., </a:t>
            </a:r>
            <a:r>
              <a:rPr lang="en-GB" sz="6000" dirty="0" err="1">
                <a:solidFill>
                  <a:schemeClr val="bg1"/>
                </a:solidFill>
                <a:latin typeface="Times New Roman" panose="02020603050405020304" pitchFamily="18" charset="0"/>
                <a:cs typeface="Times New Roman" panose="02020603050405020304" pitchFamily="18" charset="0"/>
              </a:rPr>
              <a:t>Räisänen</a:t>
            </a:r>
            <a:r>
              <a:rPr lang="en-GB" sz="6000" dirty="0">
                <a:solidFill>
                  <a:schemeClr val="bg1"/>
                </a:solidFill>
                <a:latin typeface="Times New Roman" panose="02020603050405020304" pitchFamily="18" charset="0"/>
                <a:cs typeface="Times New Roman" panose="02020603050405020304" pitchFamily="18" charset="0"/>
              </a:rPr>
              <a:t>, U., &amp; Hunt, K. (2015). "It's not healthy and it's decidedly not masculine": A media analysis of UK newspaper representations of eating disorders in males. </a:t>
            </a:r>
            <a:r>
              <a:rPr lang="en-GB" sz="6000" i="1" dirty="0">
                <a:solidFill>
                  <a:schemeClr val="bg1"/>
                </a:solidFill>
                <a:latin typeface="Times New Roman" panose="02020603050405020304" pitchFamily="18" charset="0"/>
                <a:cs typeface="Times New Roman" panose="02020603050405020304" pitchFamily="18" charset="0"/>
              </a:rPr>
              <a:t>BMJ Open,</a:t>
            </a:r>
            <a:r>
              <a:rPr lang="en-GB" sz="6000" dirty="0">
                <a:solidFill>
                  <a:schemeClr val="bg1"/>
                </a:solidFill>
                <a:latin typeface="Times New Roman" panose="02020603050405020304" pitchFamily="18" charset="0"/>
                <a:cs typeface="Times New Roman" panose="02020603050405020304" pitchFamily="18" charset="0"/>
              </a:rPr>
              <a:t> </a:t>
            </a:r>
            <a:r>
              <a:rPr lang="en-GB" sz="6000" i="1" dirty="0">
                <a:solidFill>
                  <a:schemeClr val="bg1"/>
                </a:solidFill>
                <a:latin typeface="Times New Roman" panose="02020603050405020304" pitchFamily="18" charset="0"/>
                <a:cs typeface="Times New Roman" panose="02020603050405020304" pitchFamily="18" charset="0"/>
              </a:rPr>
              <a:t>5</a:t>
            </a:r>
            <a:r>
              <a:rPr lang="en-GB" sz="6000" dirty="0">
                <a:solidFill>
                  <a:schemeClr val="bg1"/>
                </a:solidFill>
                <a:latin typeface="Times New Roman" panose="02020603050405020304" pitchFamily="18" charset="0"/>
                <a:cs typeface="Times New Roman" panose="02020603050405020304" pitchFamily="18" charset="0"/>
              </a:rPr>
              <a:t>(5), E007468</a:t>
            </a:r>
          </a:p>
          <a:p>
            <a:pPr marL="857250" indent="-857250">
              <a:buFont typeface="Arial" panose="020B0604020202020204" pitchFamily="34" charset="0"/>
              <a:buChar char="•"/>
            </a:pPr>
            <a:r>
              <a:rPr lang="en-GB" sz="6000" dirty="0" smtClean="0">
                <a:solidFill>
                  <a:schemeClr val="bg1"/>
                </a:solidFill>
                <a:latin typeface="Times New Roman" panose="02020603050405020304" pitchFamily="18" charset="0"/>
                <a:cs typeface="Times New Roman" panose="02020603050405020304" pitchFamily="18" charset="0"/>
              </a:rPr>
              <a:t>Maier</a:t>
            </a:r>
            <a:r>
              <a:rPr lang="en-GB" sz="6000" dirty="0">
                <a:solidFill>
                  <a:schemeClr val="bg1"/>
                </a:solidFill>
                <a:latin typeface="Times New Roman" panose="02020603050405020304" pitchFamily="18" charset="0"/>
                <a:cs typeface="Times New Roman" panose="02020603050405020304" pitchFamily="18" charset="0"/>
              </a:rPr>
              <a:t>, A., Ernst, J., Müller, S., Gross, D., </a:t>
            </a:r>
            <a:r>
              <a:rPr lang="en-GB" sz="6000" dirty="0" err="1">
                <a:solidFill>
                  <a:schemeClr val="bg1"/>
                </a:solidFill>
                <a:latin typeface="Times New Roman" panose="02020603050405020304" pitchFamily="18" charset="0"/>
                <a:cs typeface="Times New Roman" panose="02020603050405020304" pitchFamily="18" charset="0"/>
              </a:rPr>
              <a:t>Zepf</a:t>
            </a:r>
            <a:r>
              <a:rPr lang="en-GB" sz="6000" dirty="0">
                <a:solidFill>
                  <a:schemeClr val="bg1"/>
                </a:solidFill>
                <a:latin typeface="Times New Roman" panose="02020603050405020304" pitchFamily="18" charset="0"/>
                <a:cs typeface="Times New Roman" panose="02020603050405020304" pitchFamily="18" charset="0"/>
              </a:rPr>
              <a:t>, F., </a:t>
            </a:r>
            <a:r>
              <a:rPr lang="en-GB" sz="6000" dirty="0" err="1">
                <a:solidFill>
                  <a:schemeClr val="bg1"/>
                </a:solidFill>
                <a:latin typeface="Times New Roman" panose="02020603050405020304" pitchFamily="18" charset="0"/>
                <a:cs typeface="Times New Roman" panose="02020603050405020304" pitchFamily="18" charset="0"/>
              </a:rPr>
              <a:t>Herpertz-dahlmann</a:t>
            </a:r>
            <a:r>
              <a:rPr lang="en-GB" sz="6000" dirty="0">
                <a:solidFill>
                  <a:schemeClr val="bg1"/>
                </a:solidFill>
                <a:latin typeface="Times New Roman" panose="02020603050405020304" pitchFamily="18" charset="0"/>
                <a:cs typeface="Times New Roman" panose="02020603050405020304" pitchFamily="18" charset="0"/>
              </a:rPr>
              <a:t>, B., &amp; Hagenah, U. (2014). Self-Perceived Stigmatization in Female Patients with Anorexia Nervosa - Results from an Explorative Retrospective Pilot Study of Adolescents. </a:t>
            </a:r>
            <a:r>
              <a:rPr lang="en-GB" sz="6000" i="1" dirty="0">
                <a:solidFill>
                  <a:schemeClr val="bg1"/>
                </a:solidFill>
                <a:latin typeface="Times New Roman" panose="02020603050405020304" pitchFamily="18" charset="0"/>
                <a:cs typeface="Times New Roman" panose="02020603050405020304" pitchFamily="18" charset="0"/>
              </a:rPr>
              <a:t>Psychopathology,</a:t>
            </a:r>
            <a:r>
              <a:rPr lang="en-GB" sz="6000" dirty="0">
                <a:solidFill>
                  <a:schemeClr val="bg1"/>
                </a:solidFill>
                <a:latin typeface="Times New Roman" panose="02020603050405020304" pitchFamily="18" charset="0"/>
                <a:cs typeface="Times New Roman" panose="02020603050405020304" pitchFamily="18" charset="0"/>
              </a:rPr>
              <a:t> </a:t>
            </a:r>
            <a:r>
              <a:rPr lang="en-GB" sz="6000" i="1" dirty="0">
                <a:solidFill>
                  <a:schemeClr val="bg1"/>
                </a:solidFill>
                <a:latin typeface="Times New Roman" panose="02020603050405020304" pitchFamily="18" charset="0"/>
                <a:cs typeface="Times New Roman" panose="02020603050405020304" pitchFamily="18" charset="0"/>
              </a:rPr>
              <a:t>47</a:t>
            </a:r>
            <a:r>
              <a:rPr lang="en-GB" sz="6000" dirty="0">
                <a:solidFill>
                  <a:schemeClr val="bg1"/>
                </a:solidFill>
                <a:latin typeface="Times New Roman" panose="02020603050405020304" pitchFamily="18" charset="0"/>
                <a:cs typeface="Times New Roman" panose="02020603050405020304" pitchFamily="18" charset="0"/>
              </a:rPr>
              <a:t>(2), 127-32.</a:t>
            </a:r>
            <a:r>
              <a:rPr lang="en-GB" sz="6000" dirty="0" smtClean="0">
                <a:solidFill>
                  <a:schemeClr val="bg1"/>
                </a:solidFill>
                <a:latin typeface="Times New Roman" panose="02020603050405020304" pitchFamily="18" charset="0"/>
                <a:cs typeface="Times New Roman" panose="02020603050405020304" pitchFamily="18" charset="0"/>
              </a:rPr>
              <a:t> </a:t>
            </a:r>
            <a:endParaRPr lang="en-GB" sz="6000" dirty="0" smtClean="0">
              <a:solidFill>
                <a:schemeClr val="bg1"/>
              </a:solidFill>
              <a:latin typeface="Times New Roman" panose="02020603050405020304" pitchFamily="18" charset="0"/>
              <a:cs typeface="Times New Roman" panose="02020603050405020304" pitchFamily="18" charset="0"/>
            </a:endParaRPr>
          </a:p>
          <a:p>
            <a:pPr marL="857250" indent="-857250">
              <a:buFont typeface="Arial" panose="020B0604020202020204" pitchFamily="34" charset="0"/>
              <a:buChar char="•"/>
            </a:pPr>
            <a:r>
              <a:rPr lang="en-GB" sz="6000" dirty="0" err="1">
                <a:solidFill>
                  <a:schemeClr val="bg1"/>
                </a:solidFill>
                <a:latin typeface="Times New Roman" panose="02020603050405020304" pitchFamily="18" charset="0"/>
                <a:cs typeface="Times New Roman" panose="02020603050405020304" pitchFamily="18" charset="0"/>
              </a:rPr>
              <a:t>Puhl</a:t>
            </a:r>
            <a:r>
              <a:rPr lang="en-GB" sz="6000" dirty="0">
                <a:solidFill>
                  <a:schemeClr val="bg1"/>
                </a:solidFill>
                <a:latin typeface="Times New Roman" panose="02020603050405020304" pitchFamily="18" charset="0"/>
                <a:cs typeface="Times New Roman" panose="02020603050405020304" pitchFamily="18" charset="0"/>
              </a:rPr>
              <a:t>, R., &amp; Suh, Y. (2015). Stigma and eating and weight disorders. </a:t>
            </a:r>
            <a:r>
              <a:rPr lang="en-GB" sz="6000" i="1" dirty="0">
                <a:solidFill>
                  <a:schemeClr val="bg1"/>
                </a:solidFill>
                <a:latin typeface="Times New Roman" panose="02020603050405020304" pitchFamily="18" charset="0"/>
                <a:cs typeface="Times New Roman" panose="02020603050405020304" pitchFamily="18" charset="0"/>
              </a:rPr>
              <a:t>Current psychiatry reports</a:t>
            </a:r>
            <a:r>
              <a:rPr lang="en-GB" sz="6000" dirty="0">
                <a:solidFill>
                  <a:schemeClr val="bg1"/>
                </a:solidFill>
                <a:latin typeface="Times New Roman" panose="02020603050405020304" pitchFamily="18" charset="0"/>
                <a:cs typeface="Times New Roman" panose="02020603050405020304" pitchFamily="18" charset="0"/>
              </a:rPr>
              <a:t>, </a:t>
            </a:r>
            <a:r>
              <a:rPr lang="en-GB" sz="6000" i="1" dirty="0">
                <a:solidFill>
                  <a:schemeClr val="bg1"/>
                </a:solidFill>
                <a:latin typeface="Times New Roman" panose="02020603050405020304" pitchFamily="18" charset="0"/>
                <a:cs typeface="Times New Roman" panose="02020603050405020304" pitchFamily="18" charset="0"/>
              </a:rPr>
              <a:t>17</a:t>
            </a:r>
            <a:r>
              <a:rPr lang="en-GB" sz="6000" dirty="0">
                <a:solidFill>
                  <a:schemeClr val="bg1"/>
                </a:solidFill>
                <a:latin typeface="Times New Roman" panose="02020603050405020304" pitchFamily="18" charset="0"/>
                <a:cs typeface="Times New Roman" panose="02020603050405020304" pitchFamily="18" charset="0"/>
              </a:rPr>
              <a:t>(3), 10.</a:t>
            </a:r>
          </a:p>
          <a:p>
            <a:pPr marL="857250" indent="-857250">
              <a:buFont typeface="Arial" panose="020B0604020202020204" pitchFamily="34" charset="0"/>
              <a:buChar char="•"/>
            </a:pPr>
            <a:endParaRPr lang="en-GB" sz="6000" dirty="0" smtClean="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3768288"/>
      </p:ext>
    </p:extLst>
  </p:cSld>
  <p:clrMapOvr>
    <a:masterClrMapping/>
  </p:clrMapOvr>
  <p:timing>
    <p:tnLst>
      <p:par>
        <p:cTn id="1" dur="indefinite" restart="never" nodeType="tmRoot"/>
      </p:par>
    </p:tnLst>
  </p:timing>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390</TotalTime>
  <Words>481</Words>
  <Application>Microsoft Office PowerPoint</Application>
  <PresentationFormat>Custom</PresentationFormat>
  <Paragraphs>45</Paragraphs>
  <Slides>2</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Arial</vt:lpstr>
      <vt:lpstr>Times New Roman</vt:lpstr>
      <vt:lpstr>Science Poster</vt:lpstr>
      <vt:lpstr>Anorexia Nervosa: the impact of stigma on sufferers. </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Project Title</dc:title>
  <dc:creator>Cathryn Williams</dc:creator>
  <cp:lastModifiedBy>Cathryn Williams</cp:lastModifiedBy>
  <cp:revision>27</cp:revision>
  <dcterms:created xsi:type="dcterms:W3CDTF">2013-01-20T21:20:28Z</dcterms:created>
  <dcterms:modified xsi:type="dcterms:W3CDTF">2018-12-11T07:48:40Z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0x0101007C1D5F340F01F94FA2FD29A5E6DC872E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