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8"/>
  </p:notesMasterIdLst>
  <p:handoutMasterIdLst>
    <p:handoutMasterId r:id="rId49"/>
  </p:handoutMasterIdLst>
  <p:sldIdLst>
    <p:sldId id="452" r:id="rId5"/>
    <p:sldId id="453" r:id="rId6"/>
    <p:sldId id="451" r:id="rId7"/>
    <p:sldId id="366" r:id="rId8"/>
    <p:sldId id="970" r:id="rId9"/>
    <p:sldId id="340" r:id="rId10"/>
    <p:sldId id="341" r:id="rId11"/>
    <p:sldId id="342" r:id="rId12"/>
    <p:sldId id="343" r:id="rId13"/>
    <p:sldId id="344" r:id="rId14"/>
    <p:sldId id="345" r:id="rId15"/>
    <p:sldId id="346" r:id="rId16"/>
    <p:sldId id="347" r:id="rId17"/>
    <p:sldId id="438" r:id="rId18"/>
    <p:sldId id="348" r:id="rId19"/>
    <p:sldId id="349" r:id="rId20"/>
    <p:sldId id="350" r:id="rId21"/>
    <p:sldId id="439" r:id="rId22"/>
    <p:sldId id="351" r:id="rId23"/>
    <p:sldId id="352" r:id="rId24"/>
    <p:sldId id="353" r:id="rId25"/>
    <p:sldId id="354" r:id="rId26"/>
    <p:sldId id="355" r:id="rId27"/>
    <p:sldId id="357" r:id="rId28"/>
    <p:sldId id="358" r:id="rId29"/>
    <p:sldId id="360" r:id="rId30"/>
    <p:sldId id="460" r:id="rId31"/>
    <p:sldId id="971" r:id="rId32"/>
    <p:sldId id="844" r:id="rId33"/>
    <p:sldId id="847" r:id="rId34"/>
    <p:sldId id="848" r:id="rId35"/>
    <p:sldId id="849" r:id="rId36"/>
    <p:sldId id="850" r:id="rId37"/>
    <p:sldId id="846" r:id="rId38"/>
    <p:sldId id="845" r:id="rId39"/>
    <p:sldId id="851" r:id="rId40"/>
    <p:sldId id="362" r:id="rId41"/>
    <p:sldId id="972" r:id="rId42"/>
    <p:sldId id="776" r:id="rId43"/>
    <p:sldId id="778" r:id="rId44"/>
    <p:sldId id="969" r:id="rId45"/>
    <p:sldId id="968" r:id="rId46"/>
    <p:sldId id="779" r:id="rId47"/>
  </p:sldIdLst>
  <p:sldSz cx="9144000" cy="6858000" type="screen4x3"/>
  <p:notesSz cx="6858000" cy="9144000"/>
  <p:embeddedFontLst>
    <p:embeddedFont>
      <p:font typeface="DengXian" panose="02010600030101010101" pitchFamily="2" charset="-122"/>
      <p:regular r:id="rId50"/>
      <p:bold r:id="rId51"/>
    </p:embeddedFont>
    <p:embeddedFont>
      <p:font typeface="Tahoma" panose="020B0604030504040204" pitchFamily="34" charset="0"/>
      <p:regular r:id="rId52"/>
      <p:bold r:id="rId53"/>
    </p:embeddedFont>
    <p:embeddedFont>
      <p:font typeface="Verdana" panose="020B0604030504040204" pitchFamily="34" charset="0"/>
      <p:regular r:id="rId54"/>
      <p:bold r:id="rId55"/>
      <p:italic r:id="rId56"/>
      <p:boldItalic r:id="rId5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DC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13AB1-3F7D-9421-0A9B-053DFF309513}" v="107" dt="2024-09-24T16:20:56.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343" autoAdjust="0"/>
  </p:normalViewPr>
  <p:slideViewPr>
    <p:cSldViewPr snapToGrid="0">
      <p:cViewPr varScale="1">
        <p:scale>
          <a:sx n="90" d="100"/>
          <a:sy n="90" d="100"/>
        </p:scale>
        <p:origin x="2214" y="7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1.fntdata"/><Relationship Id="rId55" Type="http://schemas.openxmlformats.org/officeDocument/2006/relationships/font" Target="fonts/font6.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4.fntdata"/><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openxmlformats.org/officeDocument/2006/relationships/font" Target="fonts/font7.fntdata"/><Relationship Id="rId8" Type="http://schemas.openxmlformats.org/officeDocument/2006/relationships/slide" Target="slides/slide4.xml"/><Relationship Id="rId51" Type="http://schemas.openxmlformats.org/officeDocument/2006/relationships/font" Target="fonts/font2.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5.fntdata"/><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57" Type="http://schemas.openxmlformats.org/officeDocument/2006/relationships/font" Target="fonts/font8.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3.fntdata"/><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8E2B4A07-1FB0-47DD-B572-2C1D7D923203}" srcId="{3D014CC5-C2E7-463E-A1CE-9B3190450843}" destId="{4E75C0EF-0717-43F5-9FDB-5F187F8ECC8C}" srcOrd="0" destOrd="0" parTransId="{9F412AC2-2FEE-4B87-B324-55FFC8D523BC}" sibTransId="{CF32AA8A-DE20-415F-85A7-7333B6D341EA}"/>
    <dgm:cxn modelId="{913B770E-0799-4F59-9E9B-11051A2371B8}" type="presOf" srcId="{04095A7C-493A-4EA4-BC9D-E213197D1ABC}" destId="{B22D7CAE-DAB3-4D1E-ACEE-8F8EFC67FE4F}" srcOrd="0" destOrd="0" presId="urn:microsoft.com/office/officeart/2005/8/layout/chevron1"/>
    <dgm:cxn modelId="{AEBCBD37-B39C-4305-AF1E-7FDFA275D1FC}" type="presOf" srcId="{4E75C0EF-0717-43F5-9FDB-5F187F8ECC8C}" destId="{92BE8403-81A5-4A14-967C-E2E181D98231}" srcOrd="0" destOrd="0" presId="urn:microsoft.com/office/officeart/2005/8/layout/chevron1"/>
    <dgm:cxn modelId="{F7E65C6A-F9DE-4046-ACB6-D9A9FC8CAB25}" type="presOf" srcId="{3D014CC5-C2E7-463E-A1CE-9B3190450843}" destId="{5016ACAD-C65E-4935-864D-343743304C65}" srcOrd="0" destOrd="0" presId="urn:microsoft.com/office/officeart/2005/8/layout/chevron1"/>
    <dgm:cxn modelId="{67AC4687-0659-4682-A804-6FBCDC73F8B8}" type="presOf" srcId="{13598995-0395-415A-B2DB-7E4D02BB9D36}" destId="{BFC54755-41B5-46F1-8276-9C3D86471E9B}"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E8BD85F0-0A4B-4E2F-91A9-D62D7FF916A8}" type="presOf" srcId="{4FFF9C82-4223-478B-A75A-197E48BEAC69}" destId="{9A9439F3-24D7-465F-AEE9-2F665923ED48}" srcOrd="0" destOrd="0" presId="urn:microsoft.com/office/officeart/2005/8/layout/chevron1"/>
    <dgm:cxn modelId="{CB0F3B4F-BDC0-4945-AB58-8C20852D116E}" type="presParOf" srcId="{5016ACAD-C65E-4935-864D-343743304C65}" destId="{92BE8403-81A5-4A14-967C-E2E181D98231}" srcOrd="0" destOrd="0" presId="urn:microsoft.com/office/officeart/2005/8/layout/chevron1"/>
    <dgm:cxn modelId="{F3BB9C74-151B-4EBE-9F58-CE2290B02D8E}" type="presParOf" srcId="{5016ACAD-C65E-4935-864D-343743304C65}" destId="{1A78B38F-7964-43AE-B969-3C7C27AB5E0F}" srcOrd="1" destOrd="0" presId="urn:microsoft.com/office/officeart/2005/8/layout/chevron1"/>
    <dgm:cxn modelId="{2484C676-98D6-46B3-AC8C-86E95FB23816}" type="presParOf" srcId="{5016ACAD-C65E-4935-864D-343743304C65}" destId="{B22D7CAE-DAB3-4D1E-ACEE-8F8EFC67FE4F}" srcOrd="2" destOrd="0" presId="urn:microsoft.com/office/officeart/2005/8/layout/chevron1"/>
    <dgm:cxn modelId="{DEB58BEA-7410-4D27-A451-9F612217415A}" type="presParOf" srcId="{5016ACAD-C65E-4935-864D-343743304C65}" destId="{25183061-B544-43F6-B059-799D07D081DE}" srcOrd="3" destOrd="0" presId="urn:microsoft.com/office/officeart/2005/8/layout/chevron1"/>
    <dgm:cxn modelId="{91D1699C-FC01-49A8-BB09-9DEB31D0F3F2}" type="presParOf" srcId="{5016ACAD-C65E-4935-864D-343743304C65}" destId="{9A9439F3-24D7-465F-AEE9-2F665923ED48}" srcOrd="4" destOrd="0" presId="urn:microsoft.com/office/officeart/2005/8/layout/chevron1"/>
    <dgm:cxn modelId="{C44707CA-C0BC-44E9-B17A-9B91780FC3CA}" type="presParOf" srcId="{5016ACAD-C65E-4935-864D-343743304C65}" destId="{D8F147BD-4F16-4A4D-80FE-C5314AAB2158}" srcOrd="5" destOrd="0" presId="urn:microsoft.com/office/officeart/2005/8/layout/chevron1"/>
    <dgm:cxn modelId="{F4EE06DA-EF9E-44C8-B362-DD0F448AAE1F}"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8E2B4A07-1FB0-47DD-B572-2C1D7D923203}" srcId="{3D014CC5-C2E7-463E-A1CE-9B3190450843}" destId="{4E75C0EF-0717-43F5-9FDB-5F187F8ECC8C}" srcOrd="0" destOrd="0" parTransId="{9F412AC2-2FEE-4B87-B324-55FFC8D523BC}" sibTransId="{CF32AA8A-DE20-415F-85A7-7333B6D341EA}"/>
    <dgm:cxn modelId="{86EF0F0C-C508-4F73-9A94-56BD04D0DAE8}" type="presOf" srcId="{4FFF9C82-4223-478B-A75A-197E48BEAC69}" destId="{9A9439F3-24D7-465F-AEE9-2F665923ED48}" srcOrd="0" destOrd="0" presId="urn:microsoft.com/office/officeart/2005/8/layout/chevron1"/>
    <dgm:cxn modelId="{B777DB28-C1A0-414C-A1D6-7A5DAA79F39C}" type="presOf" srcId="{13598995-0395-415A-B2DB-7E4D02BB9D36}" destId="{BFC54755-41B5-46F1-8276-9C3D86471E9B}" srcOrd="0" destOrd="0" presId="urn:microsoft.com/office/officeart/2005/8/layout/chevron1"/>
    <dgm:cxn modelId="{25ADB161-D358-458B-A39D-BDFD4107CB11}" type="presOf" srcId="{3D014CC5-C2E7-463E-A1CE-9B3190450843}" destId="{5016ACAD-C65E-4935-864D-343743304C65}" srcOrd="0" destOrd="0" presId="urn:microsoft.com/office/officeart/2005/8/layout/chevron1"/>
    <dgm:cxn modelId="{3B823B63-560C-4770-A5E5-7D61072E848F}" type="presOf" srcId="{4E75C0EF-0717-43F5-9FDB-5F187F8ECC8C}" destId="{92BE8403-81A5-4A14-967C-E2E181D98231}" srcOrd="0" destOrd="0" presId="urn:microsoft.com/office/officeart/2005/8/layout/chevron1"/>
    <dgm:cxn modelId="{E759B797-7840-4181-AF51-45E6B38A3DA6}" type="presOf" srcId="{04095A7C-493A-4EA4-BC9D-E213197D1ABC}" destId="{B22D7CAE-DAB3-4D1E-ACEE-8F8EFC67FE4F}"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2380F390-7EB6-4179-8AC5-06966F06AFBD}" type="presParOf" srcId="{5016ACAD-C65E-4935-864D-343743304C65}" destId="{92BE8403-81A5-4A14-967C-E2E181D98231}" srcOrd="0" destOrd="0" presId="urn:microsoft.com/office/officeart/2005/8/layout/chevron1"/>
    <dgm:cxn modelId="{1FC8E1FD-C51C-47F4-90CD-E8D16200F63B}" type="presParOf" srcId="{5016ACAD-C65E-4935-864D-343743304C65}" destId="{1A78B38F-7964-43AE-B969-3C7C27AB5E0F}" srcOrd="1" destOrd="0" presId="urn:microsoft.com/office/officeart/2005/8/layout/chevron1"/>
    <dgm:cxn modelId="{88776085-0AB8-4220-8CB0-331E7C6F2359}" type="presParOf" srcId="{5016ACAD-C65E-4935-864D-343743304C65}" destId="{B22D7CAE-DAB3-4D1E-ACEE-8F8EFC67FE4F}" srcOrd="2" destOrd="0" presId="urn:microsoft.com/office/officeart/2005/8/layout/chevron1"/>
    <dgm:cxn modelId="{2D86829C-A516-47C6-B57C-3D54D30762C5}" type="presParOf" srcId="{5016ACAD-C65E-4935-864D-343743304C65}" destId="{25183061-B544-43F6-B059-799D07D081DE}" srcOrd="3" destOrd="0" presId="urn:microsoft.com/office/officeart/2005/8/layout/chevron1"/>
    <dgm:cxn modelId="{082C5523-E5FF-401B-953A-639C1F0AD3CF}" type="presParOf" srcId="{5016ACAD-C65E-4935-864D-343743304C65}" destId="{9A9439F3-24D7-465F-AEE9-2F665923ED48}" srcOrd="4" destOrd="0" presId="urn:microsoft.com/office/officeart/2005/8/layout/chevron1"/>
    <dgm:cxn modelId="{DECAB7E1-BA6D-40C8-9607-E4138AF183B3}" type="presParOf" srcId="{5016ACAD-C65E-4935-864D-343743304C65}" destId="{D8F147BD-4F16-4A4D-80FE-C5314AAB2158}" srcOrd="5" destOrd="0" presId="urn:microsoft.com/office/officeart/2005/8/layout/chevron1"/>
    <dgm:cxn modelId="{1C61E993-9E72-49E6-9AD5-60406967ADEA}"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 </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5B87C702-F74A-444B-A62F-7E26C7F40F9A}" type="presOf" srcId="{4E75C0EF-0717-43F5-9FDB-5F187F8ECC8C}" destId="{92BE8403-81A5-4A14-967C-E2E181D98231}" srcOrd="0" destOrd="0" presId="urn:microsoft.com/office/officeart/2005/8/layout/chevron1"/>
    <dgm:cxn modelId="{8E2B4A07-1FB0-47DD-B572-2C1D7D923203}" srcId="{3D014CC5-C2E7-463E-A1CE-9B3190450843}" destId="{4E75C0EF-0717-43F5-9FDB-5F187F8ECC8C}" srcOrd="0" destOrd="0" parTransId="{9F412AC2-2FEE-4B87-B324-55FFC8D523BC}" sibTransId="{CF32AA8A-DE20-415F-85A7-7333B6D341EA}"/>
    <dgm:cxn modelId="{38954B64-DE86-42C3-90E1-E332C9E775B5}" type="presOf" srcId="{3D014CC5-C2E7-463E-A1CE-9B3190450843}" destId="{5016ACAD-C65E-4935-864D-343743304C65}" srcOrd="0" destOrd="0" presId="urn:microsoft.com/office/officeart/2005/8/layout/chevron1"/>
    <dgm:cxn modelId="{6196FF4D-B6ED-4DB8-B1A1-A9B17EE22A5E}" type="presOf" srcId="{04095A7C-493A-4EA4-BC9D-E213197D1ABC}" destId="{B22D7CAE-DAB3-4D1E-ACEE-8F8EFC67FE4F}" srcOrd="0" destOrd="0" presId="urn:microsoft.com/office/officeart/2005/8/layout/chevron1"/>
    <dgm:cxn modelId="{647BDC79-17F8-4B37-8228-F9A3416BD939}" type="presOf" srcId="{4FFF9C82-4223-478B-A75A-197E48BEAC69}" destId="{9A9439F3-24D7-465F-AEE9-2F665923ED48}"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CA2AC7E9-859A-4D24-B5A0-CDC6B780DF4F}" type="presOf" srcId="{13598995-0395-415A-B2DB-7E4D02BB9D36}" destId="{BFC54755-41B5-46F1-8276-9C3D86471E9B}" srcOrd="0" destOrd="0" presId="urn:microsoft.com/office/officeart/2005/8/layout/chevron1"/>
    <dgm:cxn modelId="{9DDF6D18-2247-4600-94AB-9948A06EC0B6}" type="presParOf" srcId="{5016ACAD-C65E-4935-864D-343743304C65}" destId="{92BE8403-81A5-4A14-967C-E2E181D98231}" srcOrd="0" destOrd="0" presId="urn:microsoft.com/office/officeart/2005/8/layout/chevron1"/>
    <dgm:cxn modelId="{985C232E-15A1-4B3A-9F78-67EADB1AE809}" type="presParOf" srcId="{5016ACAD-C65E-4935-864D-343743304C65}" destId="{1A78B38F-7964-43AE-B969-3C7C27AB5E0F}" srcOrd="1" destOrd="0" presId="urn:microsoft.com/office/officeart/2005/8/layout/chevron1"/>
    <dgm:cxn modelId="{4C8C93C6-6FCB-4D34-9300-CF2EA6A93EC8}" type="presParOf" srcId="{5016ACAD-C65E-4935-864D-343743304C65}" destId="{B22D7CAE-DAB3-4D1E-ACEE-8F8EFC67FE4F}" srcOrd="2" destOrd="0" presId="urn:microsoft.com/office/officeart/2005/8/layout/chevron1"/>
    <dgm:cxn modelId="{D96F2DBF-8D84-4DC5-B195-65D3C0F6E9FD}" type="presParOf" srcId="{5016ACAD-C65E-4935-864D-343743304C65}" destId="{25183061-B544-43F6-B059-799D07D081DE}" srcOrd="3" destOrd="0" presId="urn:microsoft.com/office/officeart/2005/8/layout/chevron1"/>
    <dgm:cxn modelId="{25BC6D45-B109-4E09-A33F-344D116986E3}" type="presParOf" srcId="{5016ACAD-C65E-4935-864D-343743304C65}" destId="{9A9439F3-24D7-465F-AEE9-2F665923ED48}" srcOrd="4" destOrd="0" presId="urn:microsoft.com/office/officeart/2005/8/layout/chevron1"/>
    <dgm:cxn modelId="{E22D1631-51E8-4E14-9CA8-0AFB769A8F64}" type="presParOf" srcId="{5016ACAD-C65E-4935-864D-343743304C65}" destId="{D8F147BD-4F16-4A4D-80FE-C5314AAB2158}" srcOrd="5" destOrd="0" presId="urn:microsoft.com/office/officeart/2005/8/layout/chevron1"/>
    <dgm:cxn modelId="{87855CD0-5D28-4855-89F5-35E724389281}"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8E2B4A07-1FB0-47DD-B572-2C1D7D923203}" srcId="{3D014CC5-C2E7-463E-A1CE-9B3190450843}" destId="{4E75C0EF-0717-43F5-9FDB-5F187F8ECC8C}" srcOrd="0" destOrd="0" parTransId="{9F412AC2-2FEE-4B87-B324-55FFC8D523BC}" sibTransId="{CF32AA8A-DE20-415F-85A7-7333B6D341EA}"/>
    <dgm:cxn modelId="{F7178A3B-26E9-4DDB-BBFF-8403EC948F6E}" type="presOf" srcId="{04095A7C-493A-4EA4-BC9D-E213197D1ABC}" destId="{B22D7CAE-DAB3-4D1E-ACEE-8F8EFC67FE4F}" srcOrd="0" destOrd="0" presId="urn:microsoft.com/office/officeart/2005/8/layout/chevron1"/>
    <dgm:cxn modelId="{F0D34D5F-B91F-4A00-8437-F85AB648BEE5}" type="presOf" srcId="{3D014CC5-C2E7-463E-A1CE-9B3190450843}" destId="{5016ACAD-C65E-4935-864D-343743304C65}" srcOrd="0" destOrd="0" presId="urn:microsoft.com/office/officeart/2005/8/layout/chevron1"/>
    <dgm:cxn modelId="{757FA364-C6DE-4AC1-AD70-7B9A9A941F80}" type="presOf" srcId="{13598995-0395-415A-B2DB-7E4D02BB9D36}" destId="{BFC54755-41B5-46F1-8276-9C3D86471E9B}" srcOrd="0" destOrd="0" presId="urn:microsoft.com/office/officeart/2005/8/layout/chevron1"/>
    <dgm:cxn modelId="{3B35D398-B8E9-4B7A-BC4B-555A2AB273A6}" type="presOf" srcId="{4FFF9C82-4223-478B-A75A-197E48BEAC69}" destId="{9A9439F3-24D7-465F-AEE9-2F665923ED48}"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F2C198C0-F02D-448A-A7D2-E42096D514D5}" type="presOf" srcId="{4E75C0EF-0717-43F5-9FDB-5F187F8ECC8C}" destId="{92BE8403-81A5-4A14-967C-E2E181D98231}" srcOrd="0" destOrd="0" presId="urn:microsoft.com/office/officeart/2005/8/layout/chevron1"/>
    <dgm:cxn modelId="{9A4B34E9-1445-407C-A1B5-C8DA55C883F0}" type="presParOf" srcId="{5016ACAD-C65E-4935-864D-343743304C65}" destId="{92BE8403-81A5-4A14-967C-E2E181D98231}" srcOrd="0" destOrd="0" presId="urn:microsoft.com/office/officeart/2005/8/layout/chevron1"/>
    <dgm:cxn modelId="{DF440FD6-54FA-4F5D-B7C2-498B29601331}" type="presParOf" srcId="{5016ACAD-C65E-4935-864D-343743304C65}" destId="{1A78B38F-7964-43AE-B969-3C7C27AB5E0F}" srcOrd="1" destOrd="0" presId="urn:microsoft.com/office/officeart/2005/8/layout/chevron1"/>
    <dgm:cxn modelId="{B9B06FF3-7BEF-48A1-BCD2-BF27CB524F52}" type="presParOf" srcId="{5016ACAD-C65E-4935-864D-343743304C65}" destId="{B22D7CAE-DAB3-4D1E-ACEE-8F8EFC67FE4F}" srcOrd="2" destOrd="0" presId="urn:microsoft.com/office/officeart/2005/8/layout/chevron1"/>
    <dgm:cxn modelId="{35D16C49-C96B-48A3-B223-F3AFEBFA8A96}" type="presParOf" srcId="{5016ACAD-C65E-4935-864D-343743304C65}" destId="{25183061-B544-43F6-B059-799D07D081DE}" srcOrd="3" destOrd="0" presId="urn:microsoft.com/office/officeart/2005/8/layout/chevron1"/>
    <dgm:cxn modelId="{3E275F35-B172-4C8D-94DF-6DA2CDA9BE69}" type="presParOf" srcId="{5016ACAD-C65E-4935-864D-343743304C65}" destId="{9A9439F3-24D7-465F-AEE9-2F665923ED48}" srcOrd="4" destOrd="0" presId="urn:microsoft.com/office/officeart/2005/8/layout/chevron1"/>
    <dgm:cxn modelId="{A122BDBA-8EC2-4178-90B9-D8AA8ECA5EC1}" type="presParOf" srcId="{5016ACAD-C65E-4935-864D-343743304C65}" destId="{D8F147BD-4F16-4A4D-80FE-C5314AAB2158}" srcOrd="5" destOrd="0" presId="urn:microsoft.com/office/officeart/2005/8/layout/chevron1"/>
    <dgm:cxn modelId="{63E8C0E8-D2A4-4F38-AD6E-F672B50FBEE6}"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8E2B4A07-1FB0-47DD-B572-2C1D7D923203}" srcId="{3D014CC5-C2E7-463E-A1CE-9B3190450843}" destId="{4E75C0EF-0717-43F5-9FDB-5F187F8ECC8C}" srcOrd="0" destOrd="0" parTransId="{9F412AC2-2FEE-4B87-B324-55FFC8D523BC}" sibTransId="{CF32AA8A-DE20-415F-85A7-7333B6D341EA}"/>
    <dgm:cxn modelId="{0E4DD72D-2E74-491D-94C8-8A813EDF60BF}" type="presOf" srcId="{4E75C0EF-0717-43F5-9FDB-5F187F8ECC8C}" destId="{92BE8403-81A5-4A14-967C-E2E181D98231}" srcOrd="0" destOrd="0" presId="urn:microsoft.com/office/officeart/2005/8/layout/chevron1"/>
    <dgm:cxn modelId="{ADE74547-AFE1-45F2-81DF-E27E1ABF06B3}" type="presOf" srcId="{13598995-0395-415A-B2DB-7E4D02BB9D36}" destId="{BFC54755-41B5-46F1-8276-9C3D86471E9B}" srcOrd="0" destOrd="0" presId="urn:microsoft.com/office/officeart/2005/8/layout/chevron1"/>
    <dgm:cxn modelId="{BCCB479E-1518-4964-B25F-63A6DCF2477B}" type="presOf" srcId="{4FFF9C82-4223-478B-A75A-197E48BEAC69}" destId="{9A9439F3-24D7-465F-AEE9-2F665923ED48}"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2E3346BF-FAF2-4B62-819F-E005549C187E}" type="presOf" srcId="{04095A7C-493A-4EA4-BC9D-E213197D1ABC}" destId="{B22D7CAE-DAB3-4D1E-ACEE-8F8EFC67FE4F}" srcOrd="0" destOrd="0" presId="urn:microsoft.com/office/officeart/2005/8/layout/chevron1"/>
    <dgm:cxn modelId="{AF85FDD7-87BB-4CBE-A6C2-DB2D1A73E26B}" type="presOf" srcId="{3D014CC5-C2E7-463E-A1CE-9B3190450843}" destId="{5016ACAD-C65E-4935-864D-343743304C65}" srcOrd="0" destOrd="0" presId="urn:microsoft.com/office/officeart/2005/8/layout/chevron1"/>
    <dgm:cxn modelId="{0E8D5E95-46B1-4A30-AE2A-F652049BBC5C}" type="presParOf" srcId="{5016ACAD-C65E-4935-864D-343743304C65}" destId="{92BE8403-81A5-4A14-967C-E2E181D98231}" srcOrd="0" destOrd="0" presId="urn:microsoft.com/office/officeart/2005/8/layout/chevron1"/>
    <dgm:cxn modelId="{A480BD98-2EE1-47ED-9104-BEEA8DB614E1}" type="presParOf" srcId="{5016ACAD-C65E-4935-864D-343743304C65}" destId="{1A78B38F-7964-43AE-B969-3C7C27AB5E0F}" srcOrd="1" destOrd="0" presId="urn:microsoft.com/office/officeart/2005/8/layout/chevron1"/>
    <dgm:cxn modelId="{F50267B7-9894-489E-968B-1B6BE99B80CF}" type="presParOf" srcId="{5016ACAD-C65E-4935-864D-343743304C65}" destId="{B22D7CAE-DAB3-4D1E-ACEE-8F8EFC67FE4F}" srcOrd="2" destOrd="0" presId="urn:microsoft.com/office/officeart/2005/8/layout/chevron1"/>
    <dgm:cxn modelId="{4559C64E-F69B-48C0-837F-61157DBDE0FE}" type="presParOf" srcId="{5016ACAD-C65E-4935-864D-343743304C65}" destId="{25183061-B544-43F6-B059-799D07D081DE}" srcOrd="3" destOrd="0" presId="urn:microsoft.com/office/officeart/2005/8/layout/chevron1"/>
    <dgm:cxn modelId="{AEC3AED9-F8F8-46AD-9B5E-DD52DFE7862A}" type="presParOf" srcId="{5016ACAD-C65E-4935-864D-343743304C65}" destId="{9A9439F3-24D7-465F-AEE9-2F665923ED48}" srcOrd="4" destOrd="0" presId="urn:microsoft.com/office/officeart/2005/8/layout/chevron1"/>
    <dgm:cxn modelId="{04918A47-CA8A-4401-B992-CB048F553C60}" type="presParOf" srcId="{5016ACAD-C65E-4935-864D-343743304C65}" destId="{D8F147BD-4F16-4A4D-80FE-C5314AAB2158}" srcOrd="5" destOrd="0" presId="urn:microsoft.com/office/officeart/2005/8/layout/chevron1"/>
    <dgm:cxn modelId="{560EA2E5-1C30-483A-B597-A19B7654B9BC}"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014CC5-C2E7-463E-A1CE-9B3190450843}" type="doc">
      <dgm:prSet loTypeId="urn:microsoft.com/office/officeart/2005/8/layout/chevron1" loCatId="process" qsTypeId="urn:microsoft.com/office/officeart/2005/8/quickstyle/3d3" qsCatId="3D" csTypeId="urn:microsoft.com/office/officeart/2005/8/colors/accent1_2" csCatId="accent1" phldr="1"/>
      <dgm:spPr/>
      <dgm:t>
        <a:bodyPr/>
        <a:lstStyle/>
        <a:p>
          <a:endParaRPr lang="en-US"/>
        </a:p>
      </dgm:t>
    </dgm:pt>
    <dgm:pt modelId="{4E75C0EF-0717-43F5-9FDB-5F187F8ECC8C}">
      <dgm:prSet phldrT="[Text]"/>
      <dgm:spPr/>
      <dgm:t>
        <a:bodyPr/>
        <a:lstStyle/>
        <a:p>
          <a:r>
            <a:rPr lang="en-US" dirty="0"/>
            <a:t>Relevance of finding</a:t>
          </a:r>
        </a:p>
      </dgm:t>
    </dgm:pt>
    <dgm:pt modelId="{9F412AC2-2FEE-4B87-B324-55FFC8D523BC}" type="parTrans" cxnId="{8E2B4A07-1FB0-47DD-B572-2C1D7D923203}">
      <dgm:prSet/>
      <dgm:spPr/>
      <dgm:t>
        <a:bodyPr/>
        <a:lstStyle/>
        <a:p>
          <a:endParaRPr lang="en-US"/>
        </a:p>
      </dgm:t>
    </dgm:pt>
    <dgm:pt modelId="{CF32AA8A-DE20-415F-85A7-7333B6D341EA}" type="sibTrans" cxnId="{8E2B4A07-1FB0-47DD-B572-2C1D7D923203}">
      <dgm:prSet/>
      <dgm:spPr/>
      <dgm:t>
        <a:bodyPr/>
        <a:lstStyle/>
        <a:p>
          <a:endParaRPr lang="en-US"/>
        </a:p>
      </dgm:t>
    </dgm:pt>
    <dgm:pt modelId="{04095A7C-493A-4EA4-BC9D-E213197D1ABC}">
      <dgm:prSet phldrT="[Text]"/>
      <dgm:spPr/>
      <dgm:t>
        <a:bodyPr/>
        <a:lstStyle/>
        <a:p>
          <a:r>
            <a:rPr lang="en-US" dirty="0"/>
            <a:t>Reasons for finding</a:t>
          </a:r>
        </a:p>
      </dgm:t>
    </dgm:pt>
    <dgm:pt modelId="{A4726A90-C54D-4610-A1DA-038926D4BD64}" type="parTrans" cxnId="{7452B79E-0D8F-411D-BC40-8D7EE77CAF13}">
      <dgm:prSet/>
      <dgm:spPr/>
      <dgm:t>
        <a:bodyPr/>
        <a:lstStyle/>
        <a:p>
          <a:endParaRPr lang="en-US"/>
        </a:p>
      </dgm:t>
    </dgm:pt>
    <dgm:pt modelId="{EEFB7C70-4A83-47A7-854A-0D59B3098BED}" type="sibTrans" cxnId="{7452B79E-0D8F-411D-BC40-8D7EE77CAF13}">
      <dgm:prSet/>
      <dgm:spPr/>
      <dgm:t>
        <a:bodyPr/>
        <a:lstStyle/>
        <a:p>
          <a:endParaRPr lang="en-US"/>
        </a:p>
      </dgm:t>
    </dgm:pt>
    <dgm:pt modelId="{4FFF9C82-4223-478B-A75A-197E48BEAC69}">
      <dgm:prSet phldrT="[Text]"/>
      <dgm:spPr/>
      <dgm:t>
        <a:bodyPr/>
        <a:lstStyle/>
        <a:p>
          <a:r>
            <a:rPr lang="en-US" dirty="0"/>
            <a:t>Consider other data</a:t>
          </a:r>
        </a:p>
      </dgm:t>
    </dgm:pt>
    <dgm:pt modelId="{01C5A9A0-ECFE-433E-AE1B-45B350AD3EC5}" type="parTrans" cxnId="{2AF50FA4-6D25-4A4F-96AF-7ADBF14A63DE}">
      <dgm:prSet/>
      <dgm:spPr/>
      <dgm:t>
        <a:bodyPr/>
        <a:lstStyle/>
        <a:p>
          <a:endParaRPr lang="en-US"/>
        </a:p>
      </dgm:t>
    </dgm:pt>
    <dgm:pt modelId="{8DE4C282-4340-488D-AC09-3283D9455934}" type="sibTrans" cxnId="{2AF50FA4-6D25-4A4F-96AF-7ADBF14A63DE}">
      <dgm:prSet/>
      <dgm:spPr/>
      <dgm:t>
        <a:bodyPr/>
        <a:lstStyle/>
        <a:p>
          <a:endParaRPr lang="en-US"/>
        </a:p>
      </dgm:t>
    </dgm:pt>
    <dgm:pt modelId="{13598995-0395-415A-B2DB-7E4D02BB9D36}">
      <dgm:prSet phldrT="[Text]"/>
      <dgm:spPr/>
      <dgm:t>
        <a:bodyPr/>
        <a:lstStyle/>
        <a:p>
          <a:r>
            <a:rPr lang="en-US" dirty="0"/>
            <a:t>Conduct further research</a:t>
          </a:r>
        </a:p>
      </dgm:t>
    </dgm:pt>
    <dgm:pt modelId="{83C3E6C2-66CD-4533-A0E3-02EA94DD1A4A}" type="parTrans" cxnId="{30EF66AD-4339-4775-BF87-5B64C40ACD50}">
      <dgm:prSet/>
      <dgm:spPr/>
      <dgm:t>
        <a:bodyPr/>
        <a:lstStyle/>
        <a:p>
          <a:endParaRPr lang="en-US"/>
        </a:p>
      </dgm:t>
    </dgm:pt>
    <dgm:pt modelId="{F8C255B6-5C7F-469E-97E2-26B6B790AF5E}" type="sibTrans" cxnId="{30EF66AD-4339-4775-BF87-5B64C40ACD50}">
      <dgm:prSet/>
      <dgm:spPr/>
      <dgm:t>
        <a:bodyPr/>
        <a:lstStyle/>
        <a:p>
          <a:endParaRPr lang="en-US"/>
        </a:p>
      </dgm:t>
    </dgm:pt>
    <dgm:pt modelId="{5016ACAD-C65E-4935-864D-343743304C65}" type="pres">
      <dgm:prSet presAssocID="{3D014CC5-C2E7-463E-A1CE-9B3190450843}" presName="Name0" presStyleCnt="0">
        <dgm:presLayoutVars>
          <dgm:dir/>
          <dgm:animLvl val="lvl"/>
          <dgm:resizeHandles val="exact"/>
        </dgm:presLayoutVars>
      </dgm:prSet>
      <dgm:spPr/>
    </dgm:pt>
    <dgm:pt modelId="{92BE8403-81A5-4A14-967C-E2E181D98231}" type="pres">
      <dgm:prSet presAssocID="{4E75C0EF-0717-43F5-9FDB-5F187F8ECC8C}" presName="parTxOnly" presStyleLbl="node1" presStyleIdx="0" presStyleCnt="4">
        <dgm:presLayoutVars>
          <dgm:chMax val="0"/>
          <dgm:chPref val="0"/>
          <dgm:bulletEnabled val="1"/>
        </dgm:presLayoutVars>
      </dgm:prSet>
      <dgm:spPr/>
    </dgm:pt>
    <dgm:pt modelId="{1A78B38F-7964-43AE-B969-3C7C27AB5E0F}" type="pres">
      <dgm:prSet presAssocID="{CF32AA8A-DE20-415F-85A7-7333B6D341EA}" presName="parTxOnlySpace" presStyleCnt="0"/>
      <dgm:spPr/>
    </dgm:pt>
    <dgm:pt modelId="{B22D7CAE-DAB3-4D1E-ACEE-8F8EFC67FE4F}" type="pres">
      <dgm:prSet presAssocID="{04095A7C-493A-4EA4-BC9D-E213197D1ABC}" presName="parTxOnly" presStyleLbl="node1" presStyleIdx="1" presStyleCnt="4">
        <dgm:presLayoutVars>
          <dgm:chMax val="0"/>
          <dgm:chPref val="0"/>
          <dgm:bulletEnabled val="1"/>
        </dgm:presLayoutVars>
      </dgm:prSet>
      <dgm:spPr/>
    </dgm:pt>
    <dgm:pt modelId="{25183061-B544-43F6-B059-799D07D081DE}" type="pres">
      <dgm:prSet presAssocID="{EEFB7C70-4A83-47A7-854A-0D59B3098BED}" presName="parTxOnlySpace" presStyleCnt="0"/>
      <dgm:spPr/>
    </dgm:pt>
    <dgm:pt modelId="{9A9439F3-24D7-465F-AEE9-2F665923ED48}" type="pres">
      <dgm:prSet presAssocID="{4FFF9C82-4223-478B-A75A-197E48BEAC69}" presName="parTxOnly" presStyleLbl="node1" presStyleIdx="2" presStyleCnt="4">
        <dgm:presLayoutVars>
          <dgm:chMax val="0"/>
          <dgm:chPref val="0"/>
          <dgm:bulletEnabled val="1"/>
        </dgm:presLayoutVars>
      </dgm:prSet>
      <dgm:spPr/>
    </dgm:pt>
    <dgm:pt modelId="{D8F147BD-4F16-4A4D-80FE-C5314AAB2158}" type="pres">
      <dgm:prSet presAssocID="{8DE4C282-4340-488D-AC09-3283D9455934}" presName="parTxOnlySpace" presStyleCnt="0"/>
      <dgm:spPr/>
    </dgm:pt>
    <dgm:pt modelId="{BFC54755-41B5-46F1-8276-9C3D86471E9B}" type="pres">
      <dgm:prSet presAssocID="{13598995-0395-415A-B2DB-7E4D02BB9D36}" presName="parTxOnly" presStyleLbl="node1" presStyleIdx="3" presStyleCnt="4">
        <dgm:presLayoutVars>
          <dgm:chMax val="0"/>
          <dgm:chPref val="0"/>
          <dgm:bulletEnabled val="1"/>
        </dgm:presLayoutVars>
      </dgm:prSet>
      <dgm:spPr/>
    </dgm:pt>
  </dgm:ptLst>
  <dgm:cxnLst>
    <dgm:cxn modelId="{8E2B4A07-1FB0-47DD-B572-2C1D7D923203}" srcId="{3D014CC5-C2E7-463E-A1CE-9B3190450843}" destId="{4E75C0EF-0717-43F5-9FDB-5F187F8ECC8C}" srcOrd="0" destOrd="0" parTransId="{9F412AC2-2FEE-4B87-B324-55FFC8D523BC}" sibTransId="{CF32AA8A-DE20-415F-85A7-7333B6D341EA}"/>
    <dgm:cxn modelId="{1D540B11-98FE-4CF5-A695-9E640FACC7A8}" type="presOf" srcId="{4E75C0EF-0717-43F5-9FDB-5F187F8ECC8C}" destId="{92BE8403-81A5-4A14-967C-E2E181D98231}" srcOrd="0" destOrd="0" presId="urn:microsoft.com/office/officeart/2005/8/layout/chevron1"/>
    <dgm:cxn modelId="{92F39180-0A9E-4621-8E04-C7712AF35493}" type="presOf" srcId="{04095A7C-493A-4EA4-BC9D-E213197D1ABC}" destId="{B22D7CAE-DAB3-4D1E-ACEE-8F8EFC67FE4F}" srcOrd="0" destOrd="0" presId="urn:microsoft.com/office/officeart/2005/8/layout/chevron1"/>
    <dgm:cxn modelId="{76C34A90-D796-422A-94B6-5122A4780E74}" type="presOf" srcId="{4FFF9C82-4223-478B-A75A-197E48BEAC69}" destId="{9A9439F3-24D7-465F-AEE9-2F665923ED48}" srcOrd="0" destOrd="0" presId="urn:microsoft.com/office/officeart/2005/8/layout/chevron1"/>
    <dgm:cxn modelId="{7452B79E-0D8F-411D-BC40-8D7EE77CAF13}" srcId="{3D014CC5-C2E7-463E-A1CE-9B3190450843}" destId="{04095A7C-493A-4EA4-BC9D-E213197D1ABC}" srcOrd="1" destOrd="0" parTransId="{A4726A90-C54D-4610-A1DA-038926D4BD64}" sibTransId="{EEFB7C70-4A83-47A7-854A-0D59B3098BED}"/>
    <dgm:cxn modelId="{2AF50FA4-6D25-4A4F-96AF-7ADBF14A63DE}" srcId="{3D014CC5-C2E7-463E-A1CE-9B3190450843}" destId="{4FFF9C82-4223-478B-A75A-197E48BEAC69}" srcOrd="2" destOrd="0" parTransId="{01C5A9A0-ECFE-433E-AE1B-45B350AD3EC5}" sibTransId="{8DE4C282-4340-488D-AC09-3283D9455934}"/>
    <dgm:cxn modelId="{30EF66AD-4339-4775-BF87-5B64C40ACD50}" srcId="{3D014CC5-C2E7-463E-A1CE-9B3190450843}" destId="{13598995-0395-415A-B2DB-7E4D02BB9D36}" srcOrd="3" destOrd="0" parTransId="{83C3E6C2-66CD-4533-A0E3-02EA94DD1A4A}" sibTransId="{F8C255B6-5C7F-469E-97E2-26B6B790AF5E}"/>
    <dgm:cxn modelId="{CDDB8EB7-77B6-44F6-8C0C-AE331E3C05C8}" type="presOf" srcId="{3D014CC5-C2E7-463E-A1CE-9B3190450843}" destId="{5016ACAD-C65E-4935-864D-343743304C65}" srcOrd="0" destOrd="0" presId="urn:microsoft.com/office/officeart/2005/8/layout/chevron1"/>
    <dgm:cxn modelId="{729B66CD-7D3C-4382-BC24-85C79959A29B}" type="presOf" srcId="{13598995-0395-415A-B2DB-7E4D02BB9D36}" destId="{BFC54755-41B5-46F1-8276-9C3D86471E9B}" srcOrd="0" destOrd="0" presId="urn:microsoft.com/office/officeart/2005/8/layout/chevron1"/>
    <dgm:cxn modelId="{98659553-8167-4061-8DBA-7BE274797901}" type="presParOf" srcId="{5016ACAD-C65E-4935-864D-343743304C65}" destId="{92BE8403-81A5-4A14-967C-E2E181D98231}" srcOrd="0" destOrd="0" presId="urn:microsoft.com/office/officeart/2005/8/layout/chevron1"/>
    <dgm:cxn modelId="{580882C5-466A-4166-8898-84AACD07891E}" type="presParOf" srcId="{5016ACAD-C65E-4935-864D-343743304C65}" destId="{1A78B38F-7964-43AE-B969-3C7C27AB5E0F}" srcOrd="1" destOrd="0" presId="urn:microsoft.com/office/officeart/2005/8/layout/chevron1"/>
    <dgm:cxn modelId="{77C09AEF-1352-4D13-9B89-90DB0229D500}" type="presParOf" srcId="{5016ACAD-C65E-4935-864D-343743304C65}" destId="{B22D7CAE-DAB3-4D1E-ACEE-8F8EFC67FE4F}" srcOrd="2" destOrd="0" presId="urn:microsoft.com/office/officeart/2005/8/layout/chevron1"/>
    <dgm:cxn modelId="{61382B34-7111-4F15-B3DE-A35C990B7E64}" type="presParOf" srcId="{5016ACAD-C65E-4935-864D-343743304C65}" destId="{25183061-B544-43F6-B059-799D07D081DE}" srcOrd="3" destOrd="0" presId="urn:microsoft.com/office/officeart/2005/8/layout/chevron1"/>
    <dgm:cxn modelId="{2CEFA78E-5487-4869-BCE8-27E7F06D065D}" type="presParOf" srcId="{5016ACAD-C65E-4935-864D-343743304C65}" destId="{9A9439F3-24D7-465F-AEE9-2F665923ED48}" srcOrd="4" destOrd="0" presId="urn:microsoft.com/office/officeart/2005/8/layout/chevron1"/>
    <dgm:cxn modelId="{1D28A037-379E-4904-8C69-BC4B42464302}" type="presParOf" srcId="{5016ACAD-C65E-4935-864D-343743304C65}" destId="{D8F147BD-4F16-4A4D-80FE-C5314AAB2158}" srcOrd="5" destOrd="0" presId="urn:microsoft.com/office/officeart/2005/8/layout/chevron1"/>
    <dgm:cxn modelId="{8EF9E1C5-E5E7-4050-A2C7-E64CFFE93C86}" type="presParOf" srcId="{5016ACAD-C65E-4935-864D-343743304C65}" destId="{BFC54755-41B5-46F1-8276-9C3D86471E9B}"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85705"/>
        <a:ext cx="1320947" cy="880630"/>
      </dsp:txXfrm>
    </dsp:sp>
    <dsp:sp modelId="{B22D7CAE-DAB3-4D1E-ACEE-8F8EFC67FE4F}">
      <dsp:nvSpPr>
        <dsp:cNvPr id="0" name=""/>
        <dsp:cNvSpPr/>
      </dsp:nvSpPr>
      <dsp:spPr>
        <a:xfrm>
          <a:off x="198520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85705"/>
        <a:ext cx="1320947" cy="880630"/>
      </dsp:txXfrm>
    </dsp:sp>
    <dsp:sp modelId="{9A9439F3-24D7-465F-AEE9-2F665923ED48}">
      <dsp:nvSpPr>
        <dsp:cNvPr id="0" name=""/>
        <dsp:cNvSpPr/>
      </dsp:nvSpPr>
      <dsp:spPr>
        <a:xfrm>
          <a:off x="396662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85705"/>
        <a:ext cx="1320947" cy="880630"/>
      </dsp:txXfrm>
    </dsp:sp>
    <dsp:sp modelId="{BFC54755-41B5-46F1-8276-9C3D86471E9B}">
      <dsp:nvSpPr>
        <dsp:cNvPr id="0" name=""/>
        <dsp:cNvSpPr/>
      </dsp:nvSpPr>
      <dsp:spPr>
        <a:xfrm>
          <a:off x="5948040"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a:t>
          </a:r>
        </a:p>
      </dsp:txBody>
      <dsp:txXfrm>
        <a:off x="6388355" y="1485705"/>
        <a:ext cx="1320947" cy="880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85705"/>
        <a:ext cx="1320947" cy="880630"/>
      </dsp:txXfrm>
    </dsp:sp>
    <dsp:sp modelId="{B22D7CAE-DAB3-4D1E-ACEE-8F8EFC67FE4F}">
      <dsp:nvSpPr>
        <dsp:cNvPr id="0" name=""/>
        <dsp:cNvSpPr/>
      </dsp:nvSpPr>
      <dsp:spPr>
        <a:xfrm>
          <a:off x="198520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85705"/>
        <a:ext cx="1320947" cy="880630"/>
      </dsp:txXfrm>
    </dsp:sp>
    <dsp:sp modelId="{9A9439F3-24D7-465F-AEE9-2F665923ED48}">
      <dsp:nvSpPr>
        <dsp:cNvPr id="0" name=""/>
        <dsp:cNvSpPr/>
      </dsp:nvSpPr>
      <dsp:spPr>
        <a:xfrm>
          <a:off x="396662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85705"/>
        <a:ext cx="1320947" cy="880630"/>
      </dsp:txXfrm>
    </dsp:sp>
    <dsp:sp modelId="{BFC54755-41B5-46F1-8276-9C3D86471E9B}">
      <dsp:nvSpPr>
        <dsp:cNvPr id="0" name=""/>
        <dsp:cNvSpPr/>
      </dsp:nvSpPr>
      <dsp:spPr>
        <a:xfrm>
          <a:off x="5948040"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a:t>
          </a:r>
        </a:p>
      </dsp:txBody>
      <dsp:txXfrm>
        <a:off x="6388355" y="1485705"/>
        <a:ext cx="1320947" cy="8806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85705"/>
        <a:ext cx="1320947" cy="880630"/>
      </dsp:txXfrm>
    </dsp:sp>
    <dsp:sp modelId="{B22D7CAE-DAB3-4D1E-ACEE-8F8EFC67FE4F}">
      <dsp:nvSpPr>
        <dsp:cNvPr id="0" name=""/>
        <dsp:cNvSpPr/>
      </dsp:nvSpPr>
      <dsp:spPr>
        <a:xfrm>
          <a:off x="198520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85705"/>
        <a:ext cx="1320947" cy="880630"/>
      </dsp:txXfrm>
    </dsp:sp>
    <dsp:sp modelId="{9A9439F3-24D7-465F-AEE9-2F665923ED48}">
      <dsp:nvSpPr>
        <dsp:cNvPr id="0" name=""/>
        <dsp:cNvSpPr/>
      </dsp:nvSpPr>
      <dsp:spPr>
        <a:xfrm>
          <a:off x="396662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85705"/>
        <a:ext cx="1320947" cy="880630"/>
      </dsp:txXfrm>
    </dsp:sp>
    <dsp:sp modelId="{BFC54755-41B5-46F1-8276-9C3D86471E9B}">
      <dsp:nvSpPr>
        <dsp:cNvPr id="0" name=""/>
        <dsp:cNvSpPr/>
      </dsp:nvSpPr>
      <dsp:spPr>
        <a:xfrm>
          <a:off x="5948040"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 </a:t>
          </a:r>
        </a:p>
      </dsp:txBody>
      <dsp:txXfrm>
        <a:off x="6388355" y="1485705"/>
        <a:ext cx="1320947" cy="8806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85705"/>
        <a:ext cx="1320947" cy="880630"/>
      </dsp:txXfrm>
    </dsp:sp>
    <dsp:sp modelId="{B22D7CAE-DAB3-4D1E-ACEE-8F8EFC67FE4F}">
      <dsp:nvSpPr>
        <dsp:cNvPr id="0" name=""/>
        <dsp:cNvSpPr/>
      </dsp:nvSpPr>
      <dsp:spPr>
        <a:xfrm>
          <a:off x="198520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85705"/>
        <a:ext cx="1320947" cy="880630"/>
      </dsp:txXfrm>
    </dsp:sp>
    <dsp:sp modelId="{9A9439F3-24D7-465F-AEE9-2F665923ED48}">
      <dsp:nvSpPr>
        <dsp:cNvPr id="0" name=""/>
        <dsp:cNvSpPr/>
      </dsp:nvSpPr>
      <dsp:spPr>
        <a:xfrm>
          <a:off x="3966621"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85705"/>
        <a:ext cx="1320947" cy="880630"/>
      </dsp:txXfrm>
    </dsp:sp>
    <dsp:sp modelId="{BFC54755-41B5-46F1-8276-9C3D86471E9B}">
      <dsp:nvSpPr>
        <dsp:cNvPr id="0" name=""/>
        <dsp:cNvSpPr/>
      </dsp:nvSpPr>
      <dsp:spPr>
        <a:xfrm>
          <a:off x="5948040" y="148570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a:t>
          </a:r>
        </a:p>
      </dsp:txBody>
      <dsp:txXfrm>
        <a:off x="6388355" y="1485705"/>
        <a:ext cx="1320947" cy="8806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20315"/>
        <a:ext cx="1320947" cy="880630"/>
      </dsp:txXfrm>
    </dsp:sp>
    <dsp:sp modelId="{B22D7CAE-DAB3-4D1E-ACEE-8F8EFC67FE4F}">
      <dsp:nvSpPr>
        <dsp:cNvPr id="0" name=""/>
        <dsp:cNvSpPr/>
      </dsp:nvSpPr>
      <dsp:spPr>
        <a:xfrm>
          <a:off x="1985201"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20315"/>
        <a:ext cx="1320947" cy="880630"/>
      </dsp:txXfrm>
    </dsp:sp>
    <dsp:sp modelId="{9A9439F3-24D7-465F-AEE9-2F665923ED48}">
      <dsp:nvSpPr>
        <dsp:cNvPr id="0" name=""/>
        <dsp:cNvSpPr/>
      </dsp:nvSpPr>
      <dsp:spPr>
        <a:xfrm>
          <a:off x="3966621"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20315"/>
        <a:ext cx="1320947" cy="880630"/>
      </dsp:txXfrm>
    </dsp:sp>
    <dsp:sp modelId="{BFC54755-41B5-46F1-8276-9C3D86471E9B}">
      <dsp:nvSpPr>
        <dsp:cNvPr id="0" name=""/>
        <dsp:cNvSpPr/>
      </dsp:nvSpPr>
      <dsp:spPr>
        <a:xfrm>
          <a:off x="5948040"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a:t>
          </a:r>
        </a:p>
      </dsp:txBody>
      <dsp:txXfrm>
        <a:off x="6388355" y="1420315"/>
        <a:ext cx="1320947" cy="8806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E8403-81A5-4A14-967C-E2E181D98231}">
      <dsp:nvSpPr>
        <dsp:cNvPr id="0" name=""/>
        <dsp:cNvSpPr/>
      </dsp:nvSpPr>
      <dsp:spPr>
        <a:xfrm>
          <a:off x="3782"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Relevance of finding</a:t>
          </a:r>
        </a:p>
      </dsp:txBody>
      <dsp:txXfrm>
        <a:off x="444097" y="1420315"/>
        <a:ext cx="1320947" cy="880630"/>
      </dsp:txXfrm>
    </dsp:sp>
    <dsp:sp modelId="{B22D7CAE-DAB3-4D1E-ACEE-8F8EFC67FE4F}">
      <dsp:nvSpPr>
        <dsp:cNvPr id="0" name=""/>
        <dsp:cNvSpPr/>
      </dsp:nvSpPr>
      <dsp:spPr>
        <a:xfrm>
          <a:off x="1985201"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Reasons for finding</a:t>
          </a:r>
        </a:p>
      </dsp:txBody>
      <dsp:txXfrm>
        <a:off x="2425516" y="1420315"/>
        <a:ext cx="1320947" cy="880630"/>
      </dsp:txXfrm>
    </dsp:sp>
    <dsp:sp modelId="{9A9439F3-24D7-465F-AEE9-2F665923ED48}">
      <dsp:nvSpPr>
        <dsp:cNvPr id="0" name=""/>
        <dsp:cNvSpPr/>
      </dsp:nvSpPr>
      <dsp:spPr>
        <a:xfrm>
          <a:off x="3966621"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Consider other data</a:t>
          </a:r>
        </a:p>
      </dsp:txBody>
      <dsp:txXfrm>
        <a:off x="4406936" y="1420315"/>
        <a:ext cx="1320947" cy="880630"/>
      </dsp:txXfrm>
    </dsp:sp>
    <dsp:sp modelId="{BFC54755-41B5-46F1-8276-9C3D86471E9B}">
      <dsp:nvSpPr>
        <dsp:cNvPr id="0" name=""/>
        <dsp:cNvSpPr/>
      </dsp:nvSpPr>
      <dsp:spPr>
        <a:xfrm>
          <a:off x="5948040" y="1420315"/>
          <a:ext cx="2201577" cy="880630"/>
        </a:xfrm>
        <a:prstGeom prst="chevr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t>Conduct further research</a:t>
          </a:r>
        </a:p>
      </dsp:txBody>
      <dsp:txXfrm>
        <a:off x="6388355" y="1420315"/>
        <a:ext cx="1320947" cy="88063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cribbr.com/methodology/reliability-vs-validity/"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A784D6E-F94A-4A1B-BDC7-47CB432A8BE2}"/>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BD47DAA3-ED50-8A75-D8B7-0ADD35704E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5FF6C539-2BF1-F674-3699-AD96390110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0579E0D-E99F-4844-B9CF-465887AB9F36}" type="slidenum">
              <a:rPr lang="en-US" altLang="en-US"/>
              <a:pPr eaLnBrk="1" hangingPunct="1"/>
              <a:t>6</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DD1C61FF-CC79-DF55-DE9A-24B41C64D205}"/>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F6C5D25A-D517-D2F5-946F-D1503F2F6F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44BB45F3-D782-C323-FAD9-05CB21A0BE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50370C-891A-47CA-844C-39F74D12F910}" type="slidenum">
              <a:rPr lang="en-US" altLang="en-US"/>
              <a:pPr eaLnBrk="1" hangingPunct="1"/>
              <a:t>7</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F71D8B33-BC59-7EDC-1EDC-6CEFAC3C1E89}"/>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162EB4FB-F4F7-C754-9DEA-B5E21B0CF901}"/>
              </a:ext>
            </a:extLst>
          </p:cNvPr>
          <p:cNvSpPr>
            <a:spLocks noGrp="1"/>
          </p:cNvSpPr>
          <p:nvPr>
            <p:ph type="body" idx="1"/>
          </p:nvPr>
        </p:nvSpPr>
        <p:spPr>
          <a:xfrm>
            <a:off x="766763"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BC09E33A-AE58-C7CA-BE49-B1BB02109B5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4FCCC0-7E6C-4D69-8B89-F781394F8057}" type="slidenum">
              <a:rPr lang="en-US" altLang="en-US"/>
              <a:pPr eaLnBrk="1" hangingPunct="1"/>
              <a:t>8</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58FAF49B-09EC-C30A-EADB-EFB6FFE47273}"/>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86C44DC0-D33B-E7B3-F00F-C95CBFC63038}"/>
              </a:ext>
            </a:extLst>
          </p:cNvPr>
          <p:cNvSpPr>
            <a:spLocks noGrp="1"/>
          </p:cNvSpPr>
          <p:nvPr>
            <p:ph type="body" idx="1"/>
          </p:nvPr>
        </p:nvSpPr>
        <p:spPr>
          <a:xfrm>
            <a:off x="665163" y="4333875"/>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DA3F467E-26E8-1A6B-93C8-82251CF236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4A5A92-3726-4C0F-AA15-A11333506E22}" type="slidenum">
              <a:rPr lang="en-US" altLang="en-US"/>
              <a:pPr eaLnBrk="1" hangingPunct="1"/>
              <a:t>9</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7C2FFD0-4095-8673-CB93-B771556590A2}"/>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806E8B9C-2A4F-7FB1-11A2-5415F3E090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D1E548AB-149F-FA23-F17F-37126C1929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5D071F4-194F-48DD-9E03-5A6F5FC0A097}" type="slidenum">
              <a:rPr lang="en-US" altLang="en-US"/>
              <a:pPr eaLnBrk="1" hangingPunct="1"/>
              <a:t>10</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B788E01-0F21-7A55-D1FD-28C381DC345C}"/>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F5091E4D-888C-54AF-9F6E-2A73C24086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342A6637-B17C-9BD4-D171-643AC47A762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2A0B5AF-4242-4EAC-A2A2-59E53AE5EBFC}" type="slidenum">
              <a:rPr lang="en-US" altLang="en-US"/>
              <a:pPr eaLnBrk="1" hangingPunct="1"/>
              <a:t>11</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03F4250-7FA2-1ADC-E4A4-CE1C8FD4AA1E}"/>
              </a:ext>
            </a:extLst>
          </p:cNvPr>
          <p:cNvSpPr>
            <a:spLocks noGrp="1" noRot="1" noChangeAspect="1" noTextEdit="1"/>
          </p:cNvSpPr>
          <p:nvPr>
            <p:ph type="sldImg"/>
          </p:nvPr>
        </p:nvSpPr>
        <p:spPr>
          <a:ln/>
        </p:spPr>
      </p:sp>
      <p:sp>
        <p:nvSpPr>
          <p:cNvPr id="139267" name="Notes Placeholder 2">
            <a:extLst>
              <a:ext uri="{FF2B5EF4-FFF2-40B4-BE49-F238E27FC236}">
                <a16:creationId xmlns:a16="http://schemas.microsoft.com/office/drawing/2014/main" id="{8F5F4F47-F129-B140-1405-D87445C3B12C}"/>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dirty="0"/>
          </a:p>
        </p:txBody>
      </p:sp>
      <p:sp>
        <p:nvSpPr>
          <p:cNvPr id="40964" name="Slide Number Placeholder 3">
            <a:extLst>
              <a:ext uri="{FF2B5EF4-FFF2-40B4-BE49-F238E27FC236}">
                <a16:creationId xmlns:a16="http://schemas.microsoft.com/office/drawing/2014/main" id="{3A0A5E58-F8B6-1808-4B86-6CA77A3974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18AD4CB-8660-4617-9BE5-7C4FB85A7B03}" type="slidenum">
              <a:rPr lang="en-US" altLang="en-US"/>
              <a:pPr eaLnBrk="1" hangingPunct="1"/>
              <a:t>12</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645B8AB0-9BA6-B91F-A315-F252730983AC}"/>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8B760829-D868-06AD-0B26-DAEEA26532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6DF217AA-AC40-5B23-9767-0B8C589ADC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001D308-A297-43BE-A959-F76A5156F625}" type="slidenum">
              <a:rPr lang="en-US" altLang="en-US"/>
              <a:pPr eaLnBrk="1" hangingPunct="1"/>
              <a:t>13</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986F5612-8E81-C542-3EAF-4998742A0423}"/>
              </a:ext>
            </a:extLst>
          </p:cNvPr>
          <p:cNvSpPr>
            <a:spLocks noGrp="1" noRot="1" noChangeAspect="1" noTextEdit="1"/>
          </p:cNvSpPr>
          <p:nvPr>
            <p:ph type="sldImg"/>
          </p:nvPr>
        </p:nvSpPr>
        <p:spPr>
          <a:ln/>
        </p:spPr>
      </p:sp>
      <p:sp>
        <p:nvSpPr>
          <p:cNvPr id="250883" name="Notes Placeholder 2">
            <a:extLst>
              <a:ext uri="{FF2B5EF4-FFF2-40B4-BE49-F238E27FC236}">
                <a16:creationId xmlns:a16="http://schemas.microsoft.com/office/drawing/2014/main" id="{6115580A-D94B-15CD-46F1-54A7D6885A41}"/>
              </a:ext>
            </a:extLst>
          </p:cNvPr>
          <p:cNvSpPr>
            <a:spLocks noGrp="1"/>
          </p:cNvSpPr>
          <p:nvPr>
            <p:ph type="body" idx="1"/>
          </p:nvPr>
        </p:nvSpPr>
        <p:spPr>
          <a:xfrm>
            <a:off x="685800" y="4445000"/>
            <a:ext cx="5486400" cy="4114800"/>
          </a:xfrm>
          <a:ln/>
        </p:spPr>
        <p:txBody>
          <a:bodyPr/>
          <a:lstStyle/>
          <a:p>
            <a:pPr>
              <a:defRPr/>
            </a:pPr>
            <a:endParaRPr lang="en-US" dirty="0">
              <a:latin typeface="Arial" pitchFamily="34" charset="0"/>
            </a:endParaRPr>
          </a:p>
          <a:p>
            <a:pPr>
              <a:defRPr/>
            </a:pPr>
            <a:endParaRPr lang="en-US" dirty="0">
              <a:latin typeface="Arial" pitchFamily="34" charset="0"/>
            </a:endParaRPr>
          </a:p>
        </p:txBody>
      </p:sp>
      <p:sp>
        <p:nvSpPr>
          <p:cNvPr id="43012" name="Slide Number Placeholder 3">
            <a:extLst>
              <a:ext uri="{FF2B5EF4-FFF2-40B4-BE49-F238E27FC236}">
                <a16:creationId xmlns:a16="http://schemas.microsoft.com/office/drawing/2014/main" id="{14B9455D-BAE3-A76E-EE0C-71CFD7981F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23A8865-D8CC-432D-96C5-34409B86FF94}" type="slidenum">
              <a:rPr lang="en-US" altLang="en-US"/>
              <a:pPr eaLnBrk="1" hangingPunct="1"/>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564C8400-9910-61B4-AC02-8DD94028A146}"/>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6793A03F-0979-813E-023F-506648AD68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013414E1-0F67-3248-C404-F5F866E404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48FE161-B11D-495F-8F31-15488B2156FC}" type="slidenum">
              <a:rPr lang="en-US" altLang="en-US"/>
              <a:pPr eaLnBrk="1" hangingPunct="1"/>
              <a:t>15</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EA7081F5-BEAF-67A8-4BDB-E053F50680C7}"/>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047CEA02-8C85-1CBC-5AE5-3F012F4EC5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5060" name="Slide Number Placeholder 3">
            <a:extLst>
              <a:ext uri="{FF2B5EF4-FFF2-40B4-BE49-F238E27FC236}">
                <a16:creationId xmlns:a16="http://schemas.microsoft.com/office/drawing/2014/main" id="{279319A7-1EDB-1DD6-98F0-D30D87D18A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64D43D-E18B-4E7D-BB2A-ADC5690EEFD4}" type="slidenum">
              <a:rPr lang="en-US" altLang="en-US"/>
              <a:pPr eaLnBrk="1" hangingPunct="1"/>
              <a:t>16</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F4E65B6-BC28-D0A0-DB39-590B81F997E1}"/>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F4226B38-1615-FF19-3FCB-7EE03A6C1A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6084" name="Slide Number Placeholder 3">
            <a:extLst>
              <a:ext uri="{FF2B5EF4-FFF2-40B4-BE49-F238E27FC236}">
                <a16:creationId xmlns:a16="http://schemas.microsoft.com/office/drawing/2014/main" id="{A766DC58-76F0-EB50-3BD7-5A28044EE2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A6EF419-8BF8-4586-9711-1CA9185CFC8C}" type="slidenum">
              <a:rPr lang="en-US" altLang="en-US"/>
              <a:pPr eaLnBrk="1" hangingPunct="1"/>
              <a:t>17</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4898870-4B72-B571-CCB7-2C5CEA0FEFE6}"/>
              </a:ext>
            </a:extLst>
          </p:cNvPr>
          <p:cNvSpPr>
            <a:spLocks noGrp="1" noRot="1" noChangeAspect="1" noTextEdit="1"/>
          </p:cNvSpPr>
          <p:nvPr>
            <p:ph type="sldImg"/>
          </p:nvPr>
        </p:nvSpPr>
        <p:spPr>
          <a:ln/>
        </p:spPr>
      </p:sp>
      <p:sp>
        <p:nvSpPr>
          <p:cNvPr id="47107" name="Notes Placeholder 2">
            <a:extLst>
              <a:ext uri="{FF2B5EF4-FFF2-40B4-BE49-F238E27FC236}">
                <a16:creationId xmlns:a16="http://schemas.microsoft.com/office/drawing/2014/main" id="{5A405741-0E8A-94BA-BF41-2EB206526F21}"/>
              </a:ext>
            </a:extLst>
          </p:cNvPr>
          <p:cNvSpPr>
            <a:spLocks noGrp="1"/>
          </p:cNvSpPr>
          <p:nvPr>
            <p:ph type="body" idx="1"/>
          </p:nvPr>
        </p:nvSpPr>
        <p:spPr>
          <a:xfrm>
            <a:off x="665163" y="4322763"/>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2EEE841F-CE47-D6B0-8948-209B9E6CD4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1CC4337-56BD-444E-8256-BE4315B17BA5}" type="slidenum">
              <a:rPr lang="en-US" altLang="en-US"/>
              <a:pPr eaLnBrk="1" hangingPunct="1"/>
              <a:t>18</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8819671-F698-7AEE-6174-81E356B5CCF1}"/>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E33B1D9C-D0A9-65D7-27A2-368B80B24C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D4CA9261-FA26-7389-9A4D-B2FB562BCC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CAD2ECD-0D04-4C6B-B2C5-22BB2040BCC2}" type="slidenum">
              <a:rPr lang="en-US" altLang="en-US"/>
              <a:pPr eaLnBrk="1" hangingPunct="1"/>
              <a:t>19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5F00A31A-2DC1-01B8-9843-46A2E19566C7}"/>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3DCB0DF-9C55-36B4-A5FB-5C0BCF5500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9156" name="Slide Number Placeholder 3">
            <a:extLst>
              <a:ext uri="{FF2B5EF4-FFF2-40B4-BE49-F238E27FC236}">
                <a16:creationId xmlns:a16="http://schemas.microsoft.com/office/drawing/2014/main" id="{18122471-070C-0B8E-E6A8-0AA552CBF3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2C62D76-3694-46D1-B0D3-0D1FDA59F1EC}" type="slidenum">
              <a:rPr lang="en-US" altLang="en-US"/>
              <a:pPr eaLnBrk="1" hangingPunct="1"/>
              <a:t>20</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015CE5B4-2884-46F8-4646-DFE722398219}"/>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24619C72-353C-2B46-F3FE-50E855C3AB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0180" name="Slide Number Placeholder 3">
            <a:extLst>
              <a:ext uri="{FF2B5EF4-FFF2-40B4-BE49-F238E27FC236}">
                <a16:creationId xmlns:a16="http://schemas.microsoft.com/office/drawing/2014/main" id="{57286541-7F03-E889-A8C7-F476BA482E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428F1A6-0313-4476-8F91-04F5437A882B}" type="slidenum">
              <a:rPr lang="en-US" altLang="en-US"/>
              <a:pPr eaLnBrk="1" hangingPunct="1"/>
              <a:t>21</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F77639D-D5AF-DB9D-2C03-3233ED53143F}"/>
              </a:ext>
            </a:extLst>
          </p:cNvPr>
          <p:cNvSpPr>
            <a:spLocks noGrp="1" noRot="1" noChangeAspect="1" noTextEdit="1"/>
          </p:cNvSpPr>
          <p:nvPr>
            <p:ph type="sldImg"/>
          </p:nvPr>
        </p:nvSpPr>
        <p:spPr>
          <a:ln/>
        </p:spPr>
      </p:sp>
      <p:sp>
        <p:nvSpPr>
          <p:cNvPr id="51203" name="Notes Placeholder 2">
            <a:extLst>
              <a:ext uri="{FF2B5EF4-FFF2-40B4-BE49-F238E27FC236}">
                <a16:creationId xmlns:a16="http://schemas.microsoft.com/office/drawing/2014/main" id="{EF11BE9B-FB79-3817-8D0F-17BA8A384A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r>
              <a:rPr lang="en-US" altLang="en-US" dirty="0">
                <a:latin typeface="Arial" panose="020B0604020202020204" pitchFamily="34" charset="0"/>
              </a:rPr>
              <a:t> </a:t>
            </a:r>
          </a:p>
        </p:txBody>
      </p:sp>
      <p:sp>
        <p:nvSpPr>
          <p:cNvPr id="51204" name="Slide Number Placeholder 3">
            <a:extLst>
              <a:ext uri="{FF2B5EF4-FFF2-40B4-BE49-F238E27FC236}">
                <a16:creationId xmlns:a16="http://schemas.microsoft.com/office/drawing/2014/main" id="{B05091AC-6456-BA9A-C9E6-C4CC86A07E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8714F1B-0219-4B6E-8FEE-A88E6422EB2F}" type="slidenum">
              <a:rPr lang="en-US" altLang="en-US"/>
              <a:pPr eaLnBrk="1" hangingPunct="1"/>
              <a:t>22</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4BE9E703-126A-042B-0B46-2C9D56CC0143}"/>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00708EBB-A109-6885-9D1B-AFA7F7787E7C}"/>
              </a:ext>
            </a:extLst>
          </p:cNvPr>
          <p:cNvSpPr>
            <a:spLocks noGrp="1"/>
          </p:cNvSpPr>
          <p:nvPr>
            <p:ph type="body" idx="1"/>
          </p:nvPr>
        </p:nvSpPr>
        <p:spPr>
          <a:xfrm>
            <a:off x="695325" y="4302125"/>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E4A54B4F-8E9B-F872-AFE7-5C450A5B736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0C7466-6747-4918-835B-4B62A96F3B08}" type="slidenum">
              <a:rPr lang="en-US" altLang="en-US"/>
              <a:pPr eaLnBrk="1" hangingPunct="1"/>
              <a:t>23</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65A12B9-4C1B-CBF3-2D97-30199EB90F9B}"/>
              </a:ext>
            </a:extLst>
          </p:cNvPr>
          <p:cNvSpPr>
            <a:spLocks noGrp="1" noRot="1" noChangeAspect="1" noTextEdit="1"/>
          </p:cNvSpPr>
          <p:nvPr>
            <p:ph type="sldImg"/>
          </p:nvPr>
        </p:nvSpPr>
        <p:spPr>
          <a:ln/>
        </p:spPr>
      </p:sp>
      <p:sp>
        <p:nvSpPr>
          <p:cNvPr id="150531" name="Notes Placeholder 2">
            <a:extLst>
              <a:ext uri="{FF2B5EF4-FFF2-40B4-BE49-F238E27FC236}">
                <a16:creationId xmlns:a16="http://schemas.microsoft.com/office/drawing/2014/main" id="{2AFA3279-2597-AB5E-27A6-9AC97537C364}"/>
              </a:ext>
            </a:extLst>
          </p:cNvPr>
          <p:cNvSpPr>
            <a:spLocks noGrp="1"/>
          </p:cNvSpPr>
          <p:nvPr>
            <p:ph type="body" idx="1"/>
          </p:nvPr>
        </p:nvSpPr>
        <p:spPr/>
        <p:txBody>
          <a:bodyPr/>
          <a:lstStyle/>
          <a:p>
            <a:pPr>
              <a:defRPr/>
            </a:pPr>
            <a:endParaRPr lang="en-US" dirty="0"/>
          </a:p>
        </p:txBody>
      </p:sp>
      <p:sp>
        <p:nvSpPr>
          <p:cNvPr id="53252" name="Slide Number Placeholder 3">
            <a:extLst>
              <a:ext uri="{FF2B5EF4-FFF2-40B4-BE49-F238E27FC236}">
                <a16:creationId xmlns:a16="http://schemas.microsoft.com/office/drawing/2014/main" id="{218079C5-8619-7BB9-4CCD-721EF82918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156D90D-388B-458B-8C18-7CB6100F65E6}" type="slidenum">
              <a:rPr lang="en-US" altLang="en-US"/>
              <a:pPr eaLnBrk="1" hangingPunct="1"/>
              <a:t>24</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1E11EFDA-7D0A-5F80-3E7D-33CA480CA489}"/>
              </a:ext>
            </a:extLst>
          </p:cNvPr>
          <p:cNvSpPr>
            <a:spLocks noGrp="1" noRot="1" noChangeAspect="1" noTextEdit="1"/>
          </p:cNvSpPr>
          <p:nvPr>
            <p:ph type="sldImg"/>
          </p:nvPr>
        </p:nvSpPr>
        <p:spPr>
          <a:ln/>
        </p:spPr>
      </p:sp>
      <p:sp>
        <p:nvSpPr>
          <p:cNvPr id="281603" name="Notes Placeholder 2">
            <a:extLst>
              <a:ext uri="{FF2B5EF4-FFF2-40B4-BE49-F238E27FC236}">
                <a16:creationId xmlns:a16="http://schemas.microsoft.com/office/drawing/2014/main" id="{43D4C9EF-E2E9-8E51-8D8A-CD587B74A209}"/>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dirty="0">
              <a:latin typeface="Arial" pitchFamily="34" charset="0"/>
              <a:cs typeface="Arial" pitchFamily="34" charset="0"/>
            </a:endParaRPr>
          </a:p>
        </p:txBody>
      </p:sp>
      <p:sp>
        <p:nvSpPr>
          <p:cNvPr id="54276" name="Slide Number Placeholder 3">
            <a:extLst>
              <a:ext uri="{FF2B5EF4-FFF2-40B4-BE49-F238E27FC236}">
                <a16:creationId xmlns:a16="http://schemas.microsoft.com/office/drawing/2014/main" id="{1E17B786-F33E-AFC0-5585-D10C57C5100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E71C511-0648-43BB-883B-1D0BD4098F57}" type="slidenum">
              <a:rPr lang="en-US" altLang="en-US"/>
              <a:pPr eaLnBrk="1" hangingPunct="1"/>
              <a:t>25</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5E4653C-9E80-5B00-C67D-7DE8FA7D12E3}"/>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DA9179EB-0626-F275-0B18-2BBADD8788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cs typeface="Arial" panose="020B0604020202020204" pitchFamily="34" charset="0"/>
            </a:endParaRPr>
          </a:p>
        </p:txBody>
      </p:sp>
      <p:sp>
        <p:nvSpPr>
          <p:cNvPr id="55300" name="Slide Number Placeholder 3">
            <a:extLst>
              <a:ext uri="{FF2B5EF4-FFF2-40B4-BE49-F238E27FC236}">
                <a16:creationId xmlns:a16="http://schemas.microsoft.com/office/drawing/2014/main" id="{112B0DF4-D55B-EC6C-666E-85C9894534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369DBD7-DB34-49FF-AD1F-5E8C8A1818B4}" type="slidenum">
              <a:rPr lang="en-US" altLang="en-US"/>
              <a:pPr eaLnBrk="1" hangingPunct="1"/>
              <a:t>26</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5342F60-86A3-220A-2F91-3922D981B418}"/>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id="{DBAACCBB-02FF-2AD5-4006-3414EB7BB7B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Arial" panose="020B0604020202020204" pitchFamily="34" charset="0"/>
              </a:rPr>
              <a:t> </a:t>
            </a:r>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56324" name="Slide Number Placeholder 3">
            <a:extLst>
              <a:ext uri="{FF2B5EF4-FFF2-40B4-BE49-F238E27FC236}">
                <a16:creationId xmlns:a16="http://schemas.microsoft.com/office/drawing/2014/main" id="{C67E46B8-1F34-1CDA-C6ED-EA858F6106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94CA363-AE4A-4666-8F68-D504E9216A7F}" type="slidenum">
              <a:rPr lang="en-US" altLang="en-US"/>
              <a:pPr eaLnBrk="1" hangingPunct="1"/>
              <a:t>27</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5F00A31A-2DC1-01B8-9843-46A2E19566C7}"/>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3DCB0DF-9C55-36B4-A5FB-5C0BCF5500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9156" name="Slide Number Placeholder 3">
            <a:extLst>
              <a:ext uri="{FF2B5EF4-FFF2-40B4-BE49-F238E27FC236}">
                <a16:creationId xmlns:a16="http://schemas.microsoft.com/office/drawing/2014/main" id="{18122471-070C-0B8E-E6A8-0AA552CBF3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2C62D76-3694-46D1-B0D3-0D1FDA59F1EC}" type="slidenum">
              <a:rPr lang="en-US" altLang="en-US"/>
              <a:pPr eaLnBrk="1" hangingPunct="1"/>
              <a:t>28</a:t>
            </a:fld>
            <a:endParaRPr lang="en-US" altLang="en-US"/>
          </a:p>
        </p:txBody>
      </p:sp>
    </p:spTree>
    <p:extLst>
      <p:ext uri="{BB962C8B-B14F-4D97-AF65-F5344CB8AC3E}">
        <p14:creationId xmlns:p14="http://schemas.microsoft.com/office/powerpoint/2010/main" val="29840844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Reliability vs Validity in Research | Differences, Types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29</a:t>
            </a:fld>
            <a:endParaRPr lang="en-GB"/>
          </a:p>
        </p:txBody>
      </p:sp>
    </p:spTree>
    <p:extLst>
      <p:ext uri="{BB962C8B-B14F-4D97-AF65-F5344CB8AC3E}">
        <p14:creationId xmlns:p14="http://schemas.microsoft.com/office/powerpoint/2010/main" val="739731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29D3581-F764-08C5-D7BA-F424AD975D77}"/>
              </a:ext>
            </a:extLst>
          </p:cNvPr>
          <p:cNvSpPr>
            <a:spLocks noGrp="1" noRot="1" noChangeAspect="1" noTextEdit="1"/>
          </p:cNvSpPr>
          <p:nvPr>
            <p:ph type="sldImg"/>
          </p:nvPr>
        </p:nvSpPr>
        <p:spPr>
          <a:ln/>
        </p:spPr>
      </p:sp>
      <p:sp>
        <p:nvSpPr>
          <p:cNvPr id="57347" name="Notes Placeholder 2">
            <a:extLst>
              <a:ext uri="{FF2B5EF4-FFF2-40B4-BE49-F238E27FC236}">
                <a16:creationId xmlns:a16="http://schemas.microsoft.com/office/drawing/2014/main" id="{C6634404-6A74-1FFC-975D-A6A29A041C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7348" name="Slide Number Placeholder 3">
            <a:extLst>
              <a:ext uri="{FF2B5EF4-FFF2-40B4-BE49-F238E27FC236}">
                <a16:creationId xmlns:a16="http://schemas.microsoft.com/office/drawing/2014/main" id="{06512CA6-CA0F-3699-328F-9DC385D27C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631100-87A0-4E76-AD75-E0E16B0D0127}" type="slidenum">
              <a:rPr lang="en-US" altLang="en-US"/>
              <a:pPr eaLnBrk="1" hangingPunct="1"/>
              <a:t>37</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Select one of the datasets on Moodle (Excel, etc.)</a:t>
            </a:r>
          </a:p>
          <a:p>
            <a:r>
              <a:rPr lang="en-GB" dirty="0"/>
              <a:t>Conduct an analysis of the data</a:t>
            </a:r>
          </a:p>
          <a:p>
            <a:pPr lvl="1"/>
            <a:r>
              <a:rPr lang="en-GB" dirty="0"/>
              <a:t>Descriptive</a:t>
            </a:r>
          </a:p>
          <a:p>
            <a:pPr lvl="1"/>
            <a:r>
              <a:rPr lang="en-GB" dirty="0"/>
              <a:t>Thematic</a:t>
            </a:r>
          </a:p>
          <a:p>
            <a:r>
              <a:rPr lang="en-GB" dirty="0"/>
              <a:t>Develop a mini presentation of your data findings</a:t>
            </a:r>
          </a:p>
          <a:p>
            <a:r>
              <a:rPr lang="en-GB" dirty="0"/>
              <a:t>Present to classmates</a:t>
            </a:r>
          </a:p>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39</a:t>
            </a:fld>
            <a:endParaRPr lang="en-GB" altLang="en-US">
              <a:latin typeface="Verdana" panose="020B060403050404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in vivo - meaning "</a:t>
            </a:r>
            <a:r>
              <a:rPr lang="en-GB" b="0" i="0" dirty="0">
                <a:solidFill>
                  <a:srgbClr val="040C28"/>
                </a:solidFill>
                <a:effectLst/>
                <a:latin typeface="Google Sans"/>
              </a:rPr>
              <a:t>within a living organism</a:t>
            </a:r>
            <a:r>
              <a:rPr lang="en-GB" b="0" i="0" dirty="0">
                <a:solidFill>
                  <a:srgbClr val="202124"/>
                </a:solidFill>
                <a:effectLst/>
                <a:highlight>
                  <a:srgbClr val="FFFFFF"/>
                </a:highlight>
                <a:latin typeface="Google Sans"/>
              </a:rPr>
              <a: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669445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cribbr.com/methodology/quantitative-research/" TargetMode="External"/><Relationship Id="rId2" Type="http://schemas.openxmlformats.org/officeDocument/2006/relationships/hyperlink" Target="https://www.scribbr.com/methodology/research-design/"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wiley.com/en-us/network/publishing/research-publishing/writing-and-conducting-research/6-tips-for-giving-a-fabulous-academic-presentation"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261350"/>
            <a:ext cx="8922196"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Public Health and Social Care in Practice Dissertation</a:t>
            </a:r>
            <a:br>
              <a:rPr lang="en-GB" sz="3600" b="1" dirty="0">
                <a:solidFill>
                  <a:schemeClr val="bg1"/>
                </a:solidFill>
              </a:rPr>
            </a:br>
            <a:r>
              <a:rPr lang="en-GB" sz="3600" b="1" dirty="0">
                <a:solidFill>
                  <a:schemeClr val="bg1"/>
                </a:solidFill>
              </a:rPr>
              <a:t>LCHS7004</a:t>
            </a:r>
            <a:br>
              <a:rPr lang="en-GB" sz="3600" b="1" dirty="0">
                <a:solidFill>
                  <a:schemeClr val="bg1"/>
                </a:solidFill>
              </a:rPr>
            </a:br>
            <a:br>
              <a:rPr lang="en-GB" sz="3000" b="1" dirty="0">
                <a:solidFill>
                  <a:schemeClr val="bg1"/>
                </a:solidFill>
              </a:rPr>
            </a:br>
            <a:br>
              <a:rPr lang="en-GB" sz="3000" b="1" dirty="0">
                <a:solidFill>
                  <a:schemeClr val="bg1"/>
                </a:solidFill>
              </a:rPr>
            </a:br>
            <a:r>
              <a:rPr lang="en-GB" sz="3000" b="1" dirty="0">
                <a:solidFill>
                  <a:schemeClr val="bg1"/>
                </a:solidFill>
                <a:ea typeface="+mn-lt"/>
                <a:cs typeface="+mn-lt"/>
              </a:rPr>
              <a:t>Workshop 5</a:t>
            </a:r>
            <a:br>
              <a:rPr lang="en-GB" sz="3000"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70838"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E5001D23-0AA9-6E03-7B2D-DEE0CCA8E753}"/>
              </a:ext>
            </a:extLst>
          </p:cNvPr>
          <p:cNvSpPr/>
          <p:nvPr/>
        </p:nvSpPr>
        <p:spPr>
          <a:xfrm>
            <a:off x="752686" y="2890679"/>
            <a:ext cx="7416824" cy="2554545"/>
          </a:xfrm>
          <a:prstGeom prst="rect">
            <a:avLst/>
          </a:prstGeom>
        </p:spPr>
        <p:txBody>
          <a:bodyPr wrap="square" lIns="91440" tIns="45720" rIns="91440" bIns="45720" anchor="t">
            <a:spAutoFit/>
          </a:bodyPr>
          <a:lstStyle/>
          <a:p>
            <a:pPr algn="ctr"/>
            <a:r>
              <a:rPr lang="en-GB" sz="3200" b="1" dirty="0">
                <a:solidFill>
                  <a:schemeClr val="bg1"/>
                </a:solidFill>
                <a:latin typeface="Times New Roman"/>
                <a:cs typeface="Arial"/>
              </a:rPr>
              <a:t>Data Presentation</a:t>
            </a:r>
            <a:endParaRPr lang="en-GB" b="1" dirty="0">
              <a:solidFill>
                <a:schemeClr val="bg1"/>
              </a:solidFill>
              <a:latin typeface="Times New Roman"/>
            </a:endParaRPr>
          </a:p>
          <a:p>
            <a:pPr algn="ctr"/>
            <a:endParaRPr lang="en-GB" sz="3200" b="1" i="1" dirty="0">
              <a:solidFill>
                <a:schemeClr val="bg1"/>
              </a:solidFill>
              <a:latin typeface="Arial"/>
              <a:cs typeface="Arial"/>
            </a:endParaRPr>
          </a:p>
          <a:p>
            <a:pPr algn="ctr"/>
            <a:endParaRPr lang="en-GB" sz="3200" b="1" dirty="0">
              <a:solidFill>
                <a:schemeClr val="bg1"/>
              </a:solidFill>
              <a:latin typeface="Arial"/>
              <a:cs typeface="Arial"/>
            </a:endParaRPr>
          </a:p>
          <a:p>
            <a:pPr algn="ctr"/>
            <a:endParaRPr lang="en-GB" sz="3200" b="1" dirty="0">
              <a:solidFill>
                <a:schemeClr val="bg1"/>
              </a:solidFill>
              <a:latin typeface="Arial"/>
              <a:cs typeface="Arial"/>
            </a:endParaRPr>
          </a:p>
          <a:p>
            <a:pPr algn="ctr"/>
            <a:r>
              <a:rPr lang="en-GB" sz="3200" b="1" dirty="0">
                <a:solidFill>
                  <a:schemeClr val="bg1"/>
                </a:solidFill>
                <a:latin typeface="Arial"/>
                <a:cs typeface="Arial"/>
              </a:rPr>
              <a:t>Week 5</a:t>
            </a:r>
            <a:endParaRPr lang="en-GB" dirty="0">
              <a:solidFill>
                <a:schemeClr val="bg1"/>
              </a:solidFill>
              <a:latin typeface="Arial"/>
              <a:cs typeface="Arial"/>
            </a:endParaRPr>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vert="horz" lIns="91440" tIns="45720" rIns="91440" bIns="45720" rtlCol="0" anchor="t">
            <a:noAutofit/>
          </a:bodyPr>
          <a:lstStyle/>
          <a:p>
            <a:pPr marL="0" indent="0">
              <a:buNone/>
            </a:pPr>
            <a:r>
              <a:rPr lang="en-GB" sz="1800" dirty="0">
                <a:latin typeface="Arial"/>
                <a:cs typeface="Arial"/>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algn="just">
              <a:buFont typeface="Arial" panose="05000000000000000000" pitchFamily="2" charset="2"/>
              <a:buChar char="•"/>
            </a:pPr>
            <a:r>
              <a:rPr lang="en-GB" sz="1200" dirty="0">
                <a:ea typeface="+mn-lt"/>
                <a:cs typeface="+mn-lt"/>
              </a:rPr>
              <a:t>Using the feedback on the proposal from the research module assessment. prepare a research/independent study protocol outlining how the proposal will be implemented, mapping the steps, activities and processes, required resources, time frames;</a:t>
            </a:r>
            <a:endParaRPr lang="en-GB" sz="1800" dirty="0">
              <a:latin typeface="Arial" panose="020B0604020202020204" pitchFamily="34" charset="0"/>
              <a:ea typeface="+mn-lt"/>
              <a:cs typeface="Arial" panose="020B0604020202020204" pitchFamily="34" charset="0"/>
            </a:endParaRPr>
          </a:p>
          <a:p>
            <a:pPr algn="just">
              <a:buFont typeface="Arial" panose="05000000000000000000" pitchFamily="2" charset="2"/>
              <a:buChar char="•"/>
            </a:pPr>
            <a:r>
              <a:rPr lang="en-GB" sz="1200" dirty="0">
                <a:ea typeface="+mn-lt"/>
                <a:cs typeface="+mn-lt"/>
              </a:rPr>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endParaRPr lang="en-GB" dirty="0"/>
          </a:p>
          <a:p>
            <a:pPr algn="just">
              <a:buFont typeface="Arial" panose="05000000000000000000" pitchFamily="2" charset="2"/>
              <a:buChar char="•"/>
            </a:pPr>
            <a:r>
              <a:rPr lang="en-GB" sz="1200" dirty="0">
                <a:ea typeface="+mn-lt"/>
                <a:cs typeface="+mn-lt"/>
              </a:rPr>
              <a:t>Critically evaluate the appropriateness of qualitative/quantitative methods of data collection, in combination as necessary, to analyse, synthesise, interpret and present the resulting data and the applications of those methods by other researchers in other contexts; </a:t>
            </a:r>
            <a:endParaRPr lang="en-GB" dirty="0"/>
          </a:p>
          <a:p>
            <a:pPr algn="just">
              <a:buFont typeface="Arial" panose="05000000000000000000" pitchFamily="2" charset="2"/>
              <a:buChar char="•"/>
            </a:pPr>
            <a:r>
              <a:rPr lang="en-GB" sz="1200" dirty="0">
                <a:ea typeface="+mn-lt"/>
                <a:cs typeface="+mn-lt"/>
              </a:rPr>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endParaRPr lang="en-GB" dirty="0"/>
          </a:p>
          <a:p>
            <a:pPr algn="just">
              <a:buFont typeface="Arial" panose="05000000000000000000" pitchFamily="2" charset="2"/>
              <a:buChar char="•"/>
            </a:pPr>
            <a:r>
              <a:rPr lang="en-GB" sz="1200" dirty="0">
                <a:ea typeface="+mn-lt"/>
                <a:cs typeface="+mn-lt"/>
              </a:rPr>
              <a:t>Exhibit the analytical, numerical, literacy, communication and computer skills to enable critical research to be undertaken and be able to apply those transferable skills to develop research-based inquiry in future employment settings.</a:t>
            </a:r>
            <a:endParaRPr lang="en-GB" dirty="0"/>
          </a:p>
          <a:p>
            <a:pPr algn="just">
              <a:buFont typeface="Arial" panose="05000000000000000000" pitchFamily="2" charset="2"/>
              <a:buChar char="•"/>
            </a:pPr>
            <a:endParaRPr lang="en-GB"/>
          </a:p>
          <a:p>
            <a:pPr algn="just">
              <a:buFont typeface="Arial" panose="05000000000000000000" pitchFamily="2" charset="2"/>
              <a:buChar char="•"/>
            </a:pPr>
            <a:endParaRPr lang="en-GB"/>
          </a:p>
          <a:p>
            <a:pPr algn="just">
              <a:lnSpc>
                <a:spcPct val="114999"/>
              </a:lnSpc>
              <a:buFont typeface="Wingdings" panose="05000000000000000000" pitchFamily="2" charset="2"/>
              <a:buChar char="§"/>
            </a:pPr>
            <a:endParaRPr lang="en-GB" sz="1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 to give effective presentations about HSC related research.</a:t>
            </a:r>
            <a:endParaRPr lang="en-GB" sz="2400">
              <a:latin typeface="Arial" panose="020B0604020202020204" pitchFamily="34" charset="0"/>
              <a:cs typeface="Arial" panose="020B0604020202020204" pitchFamily="34" charset="0"/>
            </a:endParaRPr>
          </a:p>
          <a:p>
            <a:r>
              <a:rPr lang="en-GB" sz="2400" dirty="0">
                <a:latin typeface="Arial"/>
                <a:cs typeface="Arial"/>
              </a:rPr>
              <a:t>Presenting your research protocol (7min)</a:t>
            </a:r>
          </a:p>
          <a:p>
            <a:r>
              <a:rPr lang="en-GB" sz="2400" dirty="0">
                <a:latin typeface="Arial"/>
                <a:cs typeface="Arial"/>
              </a:rPr>
              <a:t>Different ways to best summarize data</a:t>
            </a:r>
          </a:p>
          <a:p>
            <a:r>
              <a:rPr lang="en-GB" sz="2400" dirty="0">
                <a:latin typeface="Arial"/>
                <a:cs typeface="Arial"/>
              </a:rPr>
              <a:t>How to choose the right table/graph for the right data</a:t>
            </a:r>
          </a:p>
          <a:p>
            <a:r>
              <a:rPr lang="en-GB" sz="2400" dirty="0">
                <a:latin typeface="Arial"/>
                <a:cs typeface="Arial"/>
              </a:rPr>
              <a:t>How to interpret data by considering the relevance for your research/practice</a:t>
            </a:r>
          </a:p>
          <a:p>
            <a:r>
              <a:rPr lang="en-GB" sz="2400" dirty="0">
                <a:latin typeface="Arial"/>
                <a:cs typeface="Arial"/>
              </a:rPr>
              <a:t>The concepts of reliability and validity in research</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36"/>
            <a:ext cx="7772400" cy="1143000"/>
          </a:xfrm>
        </p:spPr>
        <p:txBody>
          <a:bodyPr/>
          <a:lstStyle/>
          <a:p>
            <a:r>
              <a:rPr lang="en-US" dirty="0"/>
              <a:t>Learn to give presentations</a:t>
            </a:r>
          </a:p>
        </p:txBody>
      </p:sp>
      <p:sp>
        <p:nvSpPr>
          <p:cNvPr id="5" name="TextBox 4"/>
          <p:cNvSpPr txBox="1"/>
          <p:nvPr/>
        </p:nvSpPr>
        <p:spPr>
          <a:xfrm>
            <a:off x="373380" y="1124164"/>
            <a:ext cx="8217613" cy="5016758"/>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rgbClr val="000000"/>
                </a:solidFill>
                <a:ea typeface="+mn-lt"/>
                <a:cs typeface="+mn-lt"/>
              </a:rPr>
              <a:t>Excellent presentations will greatly increase the impact of your work</a:t>
            </a:r>
          </a:p>
          <a:p>
            <a:pPr marL="742950" lvl="1" indent="-285750">
              <a:buFontTx/>
              <a:buChar char="-"/>
            </a:pPr>
            <a:r>
              <a:rPr lang="en-US" sz="2000" dirty="0">
                <a:solidFill>
                  <a:srgbClr val="000000"/>
                </a:solidFill>
                <a:ea typeface="+mn-lt"/>
                <a:cs typeface="+mn-lt"/>
              </a:rPr>
              <a:t>Know your audience</a:t>
            </a:r>
          </a:p>
          <a:p>
            <a:pPr marL="742950" lvl="1" indent="-285750">
              <a:buFontTx/>
              <a:buChar char="-"/>
            </a:pPr>
            <a:r>
              <a:rPr lang="en-US" sz="2000" dirty="0">
                <a:solidFill>
                  <a:srgbClr val="000000"/>
                </a:solidFill>
                <a:ea typeface="+mn-lt"/>
                <a:cs typeface="+mn-lt"/>
              </a:rPr>
              <a:t>Show pedagogical skills in the fundamentals</a:t>
            </a:r>
          </a:p>
          <a:p>
            <a:pPr marL="742950" lvl="1" indent="-285750">
              <a:buFontTx/>
              <a:buChar char="-"/>
            </a:pPr>
            <a:r>
              <a:rPr lang="en-US" sz="2000" dirty="0">
                <a:solidFill>
                  <a:srgbClr val="000000"/>
                </a:solidFill>
                <a:ea typeface="+mn-lt"/>
                <a:cs typeface="+mn-lt"/>
              </a:rPr>
              <a:t>Show mastery of big picture, exude technical competence</a:t>
            </a:r>
          </a:p>
          <a:p>
            <a:pPr marL="742950" lvl="1" indent="-285750">
              <a:buFontTx/>
              <a:buChar char="-"/>
            </a:pPr>
            <a:r>
              <a:rPr lang="en-US" sz="2000" dirty="0">
                <a:solidFill>
                  <a:srgbClr val="000000"/>
                </a:solidFill>
                <a:ea typeface="+mn-lt"/>
                <a:cs typeface="+mn-lt"/>
              </a:rPr>
              <a:t>Use clear and attractive graphics</a:t>
            </a:r>
          </a:p>
          <a:p>
            <a:pPr marL="742950" lvl="1" indent="-285750">
              <a:buFontTx/>
              <a:buChar char="-"/>
            </a:pPr>
            <a:r>
              <a:rPr lang="en-US" sz="2000" dirty="0">
                <a:solidFill>
                  <a:srgbClr val="000000"/>
                </a:solidFill>
                <a:ea typeface="+mn-lt"/>
                <a:cs typeface="+mn-lt"/>
              </a:rPr>
              <a:t>Use precise language</a:t>
            </a:r>
          </a:p>
          <a:p>
            <a:pPr marL="742950" lvl="1" indent="-285750">
              <a:buFontTx/>
              <a:buChar char="-"/>
            </a:pPr>
            <a:r>
              <a:rPr lang="en-US" sz="2000" dirty="0">
                <a:solidFill>
                  <a:srgbClr val="000000"/>
                </a:solidFill>
                <a:ea typeface="+mn-lt"/>
                <a:cs typeface="+mn-lt"/>
              </a:rPr>
              <a:t>Make audience comfortable: be engaged, relaxed, funny</a:t>
            </a:r>
          </a:p>
          <a:p>
            <a:pPr marL="742950" lvl="1" indent="-285750">
              <a:buFontTx/>
              <a:buChar char="-"/>
            </a:pPr>
            <a:r>
              <a:rPr lang="en-US" sz="2000" dirty="0">
                <a:solidFill>
                  <a:srgbClr val="000000"/>
                </a:solidFill>
                <a:ea typeface="+mn-lt"/>
                <a:cs typeface="+mn-lt"/>
              </a:rPr>
              <a:t>Answer questions with ease – by having previously asked yourself these questions</a:t>
            </a:r>
          </a:p>
          <a:p>
            <a:pPr marL="742950" lvl="1" indent="-285750">
              <a:buFontTx/>
              <a:buChar char="-"/>
            </a:pPr>
            <a:endParaRPr lang="en-US" sz="2000" dirty="0">
              <a:solidFill>
                <a:srgbClr val="000000"/>
              </a:solidFill>
              <a:ea typeface="+mn-lt"/>
              <a:cs typeface="+mn-lt"/>
            </a:endParaRPr>
          </a:p>
          <a:p>
            <a:pPr marL="285750" indent="-285750">
              <a:buFont typeface="Arial" panose="020B0604020202020204" pitchFamily="34" charset="0"/>
              <a:buChar char="•"/>
            </a:pPr>
            <a:r>
              <a:rPr lang="en-US" sz="2000" dirty="0">
                <a:solidFill>
                  <a:srgbClr val="000000"/>
                </a:solidFill>
                <a:ea typeface="+mn-lt"/>
                <a:cs typeface="+mn-lt"/>
              </a:rPr>
              <a:t>Preparing a presentation is a lot of work but it’s time well spent</a:t>
            </a:r>
          </a:p>
          <a:p>
            <a:pPr marL="742950" lvl="1" indent="-285750">
              <a:buFontTx/>
              <a:buChar char="-"/>
            </a:pPr>
            <a:r>
              <a:rPr lang="en-US" sz="2000" dirty="0">
                <a:solidFill>
                  <a:srgbClr val="000000"/>
                </a:solidFill>
                <a:ea typeface="+mn-lt"/>
                <a:cs typeface="+mn-lt"/>
              </a:rPr>
              <a:t>It’s critical to your visibility – people get to know you</a:t>
            </a:r>
          </a:p>
          <a:p>
            <a:pPr marL="742950" lvl="1" indent="-285750">
              <a:buFontTx/>
              <a:buChar char="-"/>
            </a:pPr>
            <a:r>
              <a:rPr lang="en-US" sz="2000" dirty="0">
                <a:solidFill>
                  <a:srgbClr val="000000"/>
                </a:solidFill>
                <a:ea typeface="+mn-lt"/>
                <a:cs typeface="+mn-lt"/>
              </a:rPr>
              <a:t>It drills you in the fundamentals, in how to communicate</a:t>
            </a:r>
          </a:p>
          <a:p>
            <a:pPr marL="742950" lvl="1" indent="-285750">
              <a:buFontTx/>
              <a:buChar char="-"/>
            </a:pPr>
            <a:r>
              <a:rPr lang="en-US" sz="2000" dirty="0">
                <a:solidFill>
                  <a:srgbClr val="000000"/>
                </a:solidFill>
                <a:ea typeface="+mn-lt"/>
                <a:cs typeface="+mn-lt"/>
              </a:rPr>
              <a:t>It makes you better understand your work, generates research ideas</a:t>
            </a:r>
          </a:p>
          <a:p>
            <a:pPr marL="742950" lvl="1" indent="-285750">
              <a:buFontTx/>
              <a:buChar char="-"/>
            </a:pPr>
            <a:endParaRPr lang="en-US" sz="2000" b="0" dirty="0">
              <a:solidFill>
                <a:schemeClr val="tx2"/>
              </a:solidFill>
            </a:endParaRPr>
          </a:p>
        </p:txBody>
      </p:sp>
    </p:spTree>
    <p:extLst>
      <p:ext uri="{BB962C8B-B14F-4D97-AF65-F5344CB8AC3E}">
        <p14:creationId xmlns:p14="http://schemas.microsoft.com/office/powerpoint/2010/main" val="1785022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8A04-8986-A4C4-1071-B068DB68FF4B}"/>
              </a:ext>
            </a:extLst>
          </p:cNvPr>
          <p:cNvSpPr>
            <a:spLocks noGrp="1"/>
          </p:cNvSpPr>
          <p:nvPr>
            <p:ph type="title"/>
          </p:nvPr>
        </p:nvSpPr>
        <p:spPr/>
        <p:txBody>
          <a:bodyPr>
            <a:normAutofit fontScale="90000"/>
          </a:bodyPr>
          <a:lstStyle/>
          <a:p>
            <a:r>
              <a:rPr lang="en-GB" dirty="0"/>
              <a:t>7min Research Protocol Presentations</a:t>
            </a:r>
          </a:p>
        </p:txBody>
      </p:sp>
      <p:pic>
        <p:nvPicPr>
          <p:cNvPr id="1028" name="Picture 4" descr="The Floor Is Yours (podcast) - Barb Homeier and Brendan Barth | Listen Notes">
            <a:extLst>
              <a:ext uri="{FF2B5EF4-FFF2-40B4-BE49-F238E27FC236}">
                <a16:creationId xmlns:a16="http://schemas.microsoft.com/office/drawing/2014/main" id="{A32AB4EC-638C-C586-CA2B-7831328FA1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0000" y="1726816"/>
            <a:ext cx="3924000" cy="39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385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E94E46B8-13CC-1A2D-9006-E391EB85383E}"/>
              </a:ext>
            </a:extLst>
          </p:cNvPr>
          <p:cNvSpPr>
            <a:spLocks noGrp="1"/>
          </p:cNvSpPr>
          <p:nvPr>
            <p:ph type="title"/>
          </p:nvPr>
        </p:nvSpPr>
        <p:spPr/>
        <p:txBody>
          <a:bodyPr/>
          <a:lstStyle/>
          <a:p>
            <a:r>
              <a:rPr lang="en-US" altLang="en-US"/>
              <a:t>Summarizing data</a:t>
            </a:r>
          </a:p>
        </p:txBody>
      </p:sp>
      <p:sp>
        <p:nvSpPr>
          <p:cNvPr id="5123" name="Content Placeholder 2">
            <a:extLst>
              <a:ext uri="{FF2B5EF4-FFF2-40B4-BE49-F238E27FC236}">
                <a16:creationId xmlns:a16="http://schemas.microsoft.com/office/drawing/2014/main" id="{66B6C324-8C53-5FEB-EC66-481FC4EC9556}"/>
              </a:ext>
            </a:extLst>
          </p:cNvPr>
          <p:cNvSpPr>
            <a:spLocks noGrp="1"/>
          </p:cNvSpPr>
          <p:nvPr>
            <p:ph idx="1"/>
          </p:nvPr>
        </p:nvSpPr>
        <p:spPr/>
        <p:txBody>
          <a:bodyPr>
            <a:normAutofit lnSpcReduction="10000"/>
          </a:bodyPr>
          <a:lstStyle/>
          <a:p>
            <a:r>
              <a:rPr lang="en-US" altLang="en-US" dirty="0"/>
              <a:t>Tables</a:t>
            </a:r>
          </a:p>
          <a:p>
            <a:pPr lvl="1"/>
            <a:r>
              <a:rPr lang="en-US" altLang="en-US" dirty="0"/>
              <a:t>Simplest way to summarize data</a:t>
            </a:r>
          </a:p>
          <a:p>
            <a:pPr lvl="1"/>
            <a:r>
              <a:rPr lang="en-US" altLang="en-US" dirty="0"/>
              <a:t>Data are presented as absolute numbers or percentages</a:t>
            </a:r>
          </a:p>
          <a:p>
            <a:r>
              <a:rPr lang="en-US" altLang="en-US" dirty="0"/>
              <a:t>Charts and graphs</a:t>
            </a:r>
          </a:p>
          <a:p>
            <a:pPr lvl="1"/>
            <a:r>
              <a:rPr lang="en-US" altLang="en-US" dirty="0"/>
              <a:t>Visual representation of data</a:t>
            </a:r>
          </a:p>
          <a:p>
            <a:pPr lvl="1"/>
            <a:r>
              <a:rPr lang="en-US" altLang="en-US" dirty="0"/>
              <a:t>Data are presented as absolute numbers or percentages</a:t>
            </a:r>
          </a:p>
          <a:p>
            <a:pPr marL="457200" lvl="1" indent="0">
              <a:buNone/>
            </a:pPr>
            <a:endParaRPr lang="en-US" altLang="en-US" dirty="0"/>
          </a:p>
        </p:txBody>
      </p:sp>
      <p:sp>
        <p:nvSpPr>
          <p:cNvPr id="2" name="TextBox 2">
            <a:extLst>
              <a:ext uri="{FF2B5EF4-FFF2-40B4-BE49-F238E27FC236}">
                <a16:creationId xmlns:a16="http://schemas.microsoft.com/office/drawing/2014/main" id="{DE4A375C-AC45-09D1-6C24-277583ED26B6}"/>
              </a:ext>
            </a:extLst>
          </p:cNvPr>
          <p:cNvSpPr txBox="1">
            <a:spLocks noChangeArrowheads="1"/>
          </p:cNvSpPr>
          <p:nvPr/>
        </p:nvSpPr>
        <p:spPr bwMode="auto">
          <a:xfrm>
            <a:off x="557213" y="5329909"/>
            <a:ext cx="86550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Data source: </a:t>
            </a:r>
            <a:r>
              <a:rPr lang="en-US" altLang="en-US" dirty="0" err="1"/>
              <a:t>AIDSRelief</a:t>
            </a:r>
            <a:r>
              <a:rPr lang="en-US" altLang="en-US" dirty="0"/>
              <a:t> program records January 2009 - 20011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2">
            <a:extLst>
              <a:ext uri="{FF2B5EF4-FFF2-40B4-BE49-F238E27FC236}">
                <a16:creationId xmlns:a16="http://schemas.microsoft.com/office/drawing/2014/main" id="{5BF14BA2-A290-718F-77BF-4F6DE1339A54}"/>
              </a:ext>
            </a:extLst>
          </p:cNvPr>
          <p:cNvSpPr>
            <a:spLocks noGrp="1"/>
          </p:cNvSpPr>
          <p:nvPr>
            <p:ph type="title"/>
          </p:nvPr>
        </p:nvSpPr>
        <p:spPr/>
        <p:txBody>
          <a:bodyPr>
            <a:normAutofit fontScale="90000"/>
          </a:bodyPr>
          <a:lstStyle/>
          <a:p>
            <a:pPr eaLnBrk="1" hangingPunct="1"/>
            <a:r>
              <a:rPr lang="en-US" altLang="en-US"/>
              <a:t>Basic guidance when summarizing data</a:t>
            </a:r>
          </a:p>
        </p:txBody>
      </p:sp>
      <p:sp>
        <p:nvSpPr>
          <p:cNvPr id="6147" name="Content Placeholder 1">
            <a:extLst>
              <a:ext uri="{FF2B5EF4-FFF2-40B4-BE49-F238E27FC236}">
                <a16:creationId xmlns:a16="http://schemas.microsoft.com/office/drawing/2014/main" id="{279A0854-20B6-25DC-040E-810FE31CE47A}"/>
              </a:ext>
            </a:extLst>
          </p:cNvPr>
          <p:cNvSpPr>
            <a:spLocks noGrp="1"/>
          </p:cNvSpPr>
          <p:nvPr>
            <p:ph idx="1"/>
          </p:nvPr>
        </p:nvSpPr>
        <p:spPr/>
        <p:txBody>
          <a:bodyPr/>
          <a:lstStyle/>
          <a:p>
            <a:pPr eaLnBrk="1" hangingPunct="1"/>
            <a:r>
              <a:rPr lang="en-US" altLang="en-US"/>
              <a:t>Ensure graphic has a title</a:t>
            </a:r>
          </a:p>
          <a:p>
            <a:pPr eaLnBrk="1" hangingPunct="1"/>
            <a:r>
              <a:rPr lang="en-US" altLang="en-US"/>
              <a:t>Label the components of your graphic</a:t>
            </a:r>
          </a:p>
          <a:p>
            <a:pPr eaLnBrk="1" hangingPunct="1"/>
            <a:r>
              <a:rPr lang="en-US" altLang="en-US"/>
              <a:t>Indicate source of data with date</a:t>
            </a:r>
          </a:p>
          <a:p>
            <a:pPr eaLnBrk="1" hangingPunct="1"/>
            <a:r>
              <a:rPr lang="en-US" altLang="en-US"/>
              <a:t>Provide number of observations (n=xx) as a reference point</a:t>
            </a:r>
          </a:p>
          <a:p>
            <a:pPr eaLnBrk="1" hangingPunct="1"/>
            <a:r>
              <a:rPr lang="en-US" altLang="en-US"/>
              <a:t>Add footnote if more information is needed</a:t>
            </a:r>
          </a:p>
          <a:p>
            <a:pPr eaLnBrk="1" hangingPunct="1"/>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CA1A3D5-E3D4-E5D6-169D-8B756295414C}"/>
              </a:ext>
            </a:extLst>
          </p:cNvPr>
          <p:cNvSpPr>
            <a:spLocks noGrp="1"/>
          </p:cNvSpPr>
          <p:nvPr>
            <p:ph type="title"/>
          </p:nvPr>
        </p:nvSpPr>
        <p:spPr/>
        <p:txBody>
          <a:bodyPr/>
          <a:lstStyle/>
          <a:p>
            <a:r>
              <a:rPr lang="en-US" altLang="en-US"/>
              <a:t>Tables: Frequency distribution</a:t>
            </a:r>
          </a:p>
        </p:txBody>
      </p:sp>
      <p:sp>
        <p:nvSpPr>
          <p:cNvPr id="7171" name="Content Placeholder 2">
            <a:extLst>
              <a:ext uri="{FF2B5EF4-FFF2-40B4-BE49-F238E27FC236}">
                <a16:creationId xmlns:a16="http://schemas.microsoft.com/office/drawing/2014/main" id="{4690581B-A3E1-28AE-28B3-F6B30B14D9C5}"/>
              </a:ext>
            </a:extLst>
          </p:cNvPr>
          <p:cNvSpPr>
            <a:spLocks noGrp="1"/>
          </p:cNvSpPr>
          <p:nvPr>
            <p:ph idx="1"/>
          </p:nvPr>
        </p:nvSpPr>
        <p:spPr>
          <a:xfrm>
            <a:off x="471488" y="1092200"/>
            <a:ext cx="8229600" cy="4525963"/>
          </a:xfrm>
        </p:spPr>
        <p:txBody>
          <a:bodyPr/>
          <a:lstStyle/>
          <a:p>
            <a:pPr lvl="1"/>
            <a:endParaRPr lang="en-US" altLang="en-US"/>
          </a:p>
          <a:p>
            <a:pPr lvl="1">
              <a:buFont typeface="Wingdings" panose="05000000000000000000" pitchFamily="2" charset="2"/>
              <a:buNone/>
            </a:pPr>
            <a:endParaRPr lang="en-US" altLang="en-US"/>
          </a:p>
          <a:p>
            <a:pPr lvl="1"/>
            <a:endParaRPr lang="en-US" altLang="en-US"/>
          </a:p>
          <a:p>
            <a:pPr lvl="1">
              <a:buFont typeface="Arial" panose="020B0604020202020204" pitchFamily="34" charset="0"/>
              <a:buNone/>
            </a:pPr>
            <a:endParaRPr lang="en-US" altLang="en-US"/>
          </a:p>
        </p:txBody>
      </p:sp>
      <p:graphicFrame>
        <p:nvGraphicFramePr>
          <p:cNvPr id="5" name="Table 4">
            <a:extLst>
              <a:ext uri="{FF2B5EF4-FFF2-40B4-BE49-F238E27FC236}">
                <a16:creationId xmlns:a16="http://schemas.microsoft.com/office/drawing/2014/main" id="{E81DF580-DF38-8EE1-D6B4-27E218569120}"/>
              </a:ext>
            </a:extLst>
          </p:cNvPr>
          <p:cNvGraphicFramePr>
            <a:graphicFrameLocks noGrp="1"/>
          </p:cNvGraphicFramePr>
          <p:nvPr/>
        </p:nvGraphicFramePr>
        <p:xfrm>
          <a:off x="1292225" y="2935288"/>
          <a:ext cx="6096000" cy="1560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90128">
                <a:tc>
                  <a:txBody>
                    <a:bodyPr/>
                    <a:lstStyle/>
                    <a:p>
                      <a:r>
                        <a:rPr lang="en-US" sz="1800" dirty="0"/>
                        <a:t>Year</a:t>
                      </a:r>
                    </a:p>
                  </a:txBody>
                  <a:tcPr marT="45748" marB="45748"/>
                </a:tc>
                <a:tc>
                  <a:txBody>
                    <a:bodyPr/>
                    <a:lstStyle/>
                    <a:p>
                      <a:pPr algn="ctr"/>
                      <a:r>
                        <a:rPr lang="en-US" sz="1800" dirty="0"/>
                        <a:t>Number of births</a:t>
                      </a:r>
                    </a:p>
                  </a:txBody>
                  <a:tcPr marT="45748" marB="45748"/>
                </a:tc>
                <a:extLst>
                  <a:ext uri="{0D108BD9-81ED-4DB2-BD59-A6C34878D82A}">
                    <a16:rowId xmlns:a16="http://schemas.microsoft.com/office/drawing/2014/main" val="10000"/>
                  </a:ext>
                </a:extLst>
              </a:tr>
              <a:tr h="390128">
                <a:tc>
                  <a:txBody>
                    <a:bodyPr/>
                    <a:lstStyle/>
                    <a:p>
                      <a:r>
                        <a:rPr lang="en-US" sz="1800" dirty="0"/>
                        <a:t>1900</a:t>
                      </a:r>
                    </a:p>
                  </a:txBody>
                  <a:tcPr marT="45748" marB="45748"/>
                </a:tc>
                <a:tc>
                  <a:txBody>
                    <a:bodyPr/>
                    <a:lstStyle/>
                    <a:p>
                      <a:pPr algn="ctr"/>
                      <a:r>
                        <a:rPr lang="en-US" sz="1800" dirty="0"/>
                        <a:t>61</a:t>
                      </a:r>
                    </a:p>
                  </a:txBody>
                  <a:tcPr marT="45748" marB="45748"/>
                </a:tc>
                <a:extLst>
                  <a:ext uri="{0D108BD9-81ED-4DB2-BD59-A6C34878D82A}">
                    <a16:rowId xmlns:a16="http://schemas.microsoft.com/office/drawing/2014/main" val="10001"/>
                  </a:ext>
                </a:extLst>
              </a:tr>
              <a:tr h="390128">
                <a:tc>
                  <a:txBody>
                    <a:bodyPr/>
                    <a:lstStyle/>
                    <a:p>
                      <a:r>
                        <a:rPr lang="en-US" sz="1800" dirty="0"/>
                        <a:t>1901</a:t>
                      </a:r>
                    </a:p>
                  </a:txBody>
                  <a:tcPr marT="45748" marB="45748"/>
                </a:tc>
                <a:tc>
                  <a:txBody>
                    <a:bodyPr/>
                    <a:lstStyle/>
                    <a:p>
                      <a:pPr algn="ctr"/>
                      <a:r>
                        <a:rPr lang="en-US" sz="1800" dirty="0"/>
                        <a:t>58</a:t>
                      </a:r>
                    </a:p>
                  </a:txBody>
                  <a:tcPr marT="45748" marB="45748"/>
                </a:tc>
                <a:extLst>
                  <a:ext uri="{0D108BD9-81ED-4DB2-BD59-A6C34878D82A}">
                    <a16:rowId xmlns:a16="http://schemas.microsoft.com/office/drawing/2014/main" val="10002"/>
                  </a:ext>
                </a:extLst>
              </a:tr>
              <a:tr h="390128">
                <a:tc>
                  <a:txBody>
                    <a:bodyPr/>
                    <a:lstStyle/>
                    <a:p>
                      <a:r>
                        <a:rPr lang="en-US" sz="1800" dirty="0"/>
                        <a:t>1902</a:t>
                      </a:r>
                    </a:p>
                  </a:txBody>
                  <a:tcPr marT="45748" marB="45748"/>
                </a:tc>
                <a:tc>
                  <a:txBody>
                    <a:bodyPr/>
                    <a:lstStyle/>
                    <a:p>
                      <a:pPr algn="ctr"/>
                      <a:r>
                        <a:rPr lang="en-US" sz="1800" dirty="0"/>
                        <a:t>75</a:t>
                      </a:r>
                    </a:p>
                  </a:txBody>
                  <a:tcPr marT="45748" marB="45748"/>
                </a:tc>
                <a:extLst>
                  <a:ext uri="{0D108BD9-81ED-4DB2-BD59-A6C34878D82A}">
                    <a16:rowId xmlns:a16="http://schemas.microsoft.com/office/drawing/2014/main" val="10003"/>
                  </a:ext>
                </a:extLst>
              </a:tr>
            </a:tbl>
          </a:graphicData>
        </a:graphic>
      </p:graphicFrame>
      <p:sp>
        <p:nvSpPr>
          <p:cNvPr id="7189" name="Rectangle 1">
            <a:extLst>
              <a:ext uri="{FF2B5EF4-FFF2-40B4-BE49-F238E27FC236}">
                <a16:creationId xmlns:a16="http://schemas.microsoft.com/office/drawing/2014/main" id="{AD1272B1-D102-9D2F-C1CC-09E286D71BB0}"/>
              </a:ext>
            </a:extLst>
          </p:cNvPr>
          <p:cNvSpPr>
            <a:spLocks noChangeArrowheads="1"/>
          </p:cNvSpPr>
          <p:nvPr/>
        </p:nvSpPr>
        <p:spPr bwMode="auto">
          <a:xfrm>
            <a:off x="1092200" y="1174750"/>
            <a:ext cx="55419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t>Set of categories with numerical counts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150AB54-D878-3D46-5D52-3020294D8B58}"/>
              </a:ext>
            </a:extLst>
          </p:cNvPr>
          <p:cNvSpPr>
            <a:spLocks noGrp="1"/>
          </p:cNvSpPr>
          <p:nvPr>
            <p:ph type="title"/>
          </p:nvPr>
        </p:nvSpPr>
        <p:spPr/>
        <p:txBody>
          <a:bodyPr/>
          <a:lstStyle/>
          <a:p>
            <a:r>
              <a:rPr lang="en-US" altLang="en-US"/>
              <a:t>Tables: Relative frequency</a:t>
            </a:r>
          </a:p>
        </p:txBody>
      </p:sp>
      <p:sp>
        <p:nvSpPr>
          <p:cNvPr id="8195" name="Content Placeholder 2">
            <a:extLst>
              <a:ext uri="{FF2B5EF4-FFF2-40B4-BE49-F238E27FC236}">
                <a16:creationId xmlns:a16="http://schemas.microsoft.com/office/drawing/2014/main" id="{62993847-2949-0D47-AB3E-48979518EF89}"/>
              </a:ext>
            </a:extLst>
          </p:cNvPr>
          <p:cNvSpPr>
            <a:spLocks noGrp="1"/>
          </p:cNvSpPr>
          <p:nvPr>
            <p:ph idx="1"/>
          </p:nvPr>
        </p:nvSpPr>
        <p:spPr>
          <a:xfrm>
            <a:off x="471488" y="1092200"/>
            <a:ext cx="8229600" cy="4525963"/>
          </a:xfrm>
        </p:spPr>
        <p:txBody>
          <a:bodyPr/>
          <a:lstStyle/>
          <a:p>
            <a:pPr lvl="1">
              <a:buFont typeface="Arial" panose="020B0604020202020204" pitchFamily="34" charset="0"/>
              <a:buNone/>
            </a:pPr>
            <a:endParaRPr lang="en-US" altLang="en-US" u="sng"/>
          </a:p>
          <a:p>
            <a:pPr lvl="1">
              <a:buFont typeface="Arial" panose="020B0604020202020204" pitchFamily="34" charset="0"/>
              <a:buNone/>
            </a:pPr>
            <a:r>
              <a:rPr lang="en-US" altLang="en-US"/>
              <a:t>    </a:t>
            </a:r>
            <a:r>
              <a:rPr lang="en-US" altLang="en-US" u="sng"/>
              <a:t>number of values within an interval</a:t>
            </a:r>
          </a:p>
          <a:p>
            <a:pPr lvl="1">
              <a:buFont typeface="Arial" panose="020B0604020202020204" pitchFamily="34" charset="0"/>
              <a:buNone/>
            </a:pPr>
            <a:r>
              <a:rPr lang="en-US" altLang="en-US"/>
              <a:t>    total number of values in the table</a:t>
            </a:r>
          </a:p>
          <a:p>
            <a:pPr lvl="1">
              <a:buFont typeface="Arial" panose="020B0604020202020204" pitchFamily="34" charset="0"/>
              <a:buNone/>
            </a:pPr>
            <a:endParaRPr lang="en-US" altLang="en-US"/>
          </a:p>
          <a:p>
            <a:pPr lvl="1">
              <a:buFont typeface="Arial" panose="020B0604020202020204" pitchFamily="34" charset="0"/>
              <a:buNone/>
            </a:pPr>
            <a:endParaRPr lang="en-US" altLang="en-US"/>
          </a:p>
          <a:p>
            <a:pPr lvl="1">
              <a:buFont typeface="Arial" panose="020B0604020202020204" pitchFamily="34" charset="0"/>
              <a:buNone/>
            </a:pPr>
            <a:endParaRPr lang="en-US" altLang="en-US"/>
          </a:p>
          <a:p>
            <a:pPr lvl="1">
              <a:buFont typeface="Arial" panose="020B0604020202020204" pitchFamily="34" charset="0"/>
              <a:buNone/>
            </a:pPr>
            <a:endParaRPr lang="en-US" altLang="en-US"/>
          </a:p>
          <a:p>
            <a:pPr lvl="1">
              <a:buFont typeface="Arial" panose="020B0604020202020204" pitchFamily="34" charset="0"/>
              <a:buNone/>
            </a:pPr>
            <a:endParaRPr lang="en-US" altLang="en-US"/>
          </a:p>
          <a:p>
            <a:pPr lvl="1">
              <a:buFont typeface="Arial" panose="020B0604020202020204" pitchFamily="34" charset="0"/>
              <a:buNone/>
            </a:pPr>
            <a:endParaRPr lang="en-US" altLang="en-US"/>
          </a:p>
        </p:txBody>
      </p:sp>
      <p:graphicFrame>
        <p:nvGraphicFramePr>
          <p:cNvPr id="6" name="Table 5">
            <a:extLst>
              <a:ext uri="{FF2B5EF4-FFF2-40B4-BE49-F238E27FC236}">
                <a16:creationId xmlns:a16="http://schemas.microsoft.com/office/drawing/2014/main" id="{3FF2DF2F-ABFF-C0C0-3B47-D3979A653D26}"/>
              </a:ext>
            </a:extLst>
          </p:cNvPr>
          <p:cNvGraphicFramePr>
            <a:graphicFrameLocks noGrp="1"/>
          </p:cNvGraphicFramePr>
          <p:nvPr/>
        </p:nvGraphicFramePr>
        <p:xfrm>
          <a:off x="1597025" y="3411538"/>
          <a:ext cx="6096000" cy="1854200"/>
        </p:xfrm>
        <a:graphic>
          <a:graphicData uri="http://schemas.openxmlformats.org/drawingml/2006/table">
            <a:tbl>
              <a:tblPr firstRow="1" bandRow="1">
                <a:tableStyleId>{5C22544A-7EE6-4342-B048-85BDC9FD1C3A}</a:tableStyleId>
              </a:tblPr>
              <a:tblGrid>
                <a:gridCol w="1561723">
                  <a:extLst>
                    <a:ext uri="{9D8B030D-6E8A-4147-A177-3AD203B41FA5}">
                      <a16:colId xmlns:a16="http://schemas.microsoft.com/office/drawing/2014/main" val="20000"/>
                    </a:ext>
                  </a:extLst>
                </a:gridCol>
                <a:gridCol w="1791077">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70840">
                <a:tc>
                  <a:txBody>
                    <a:bodyPr/>
                    <a:lstStyle/>
                    <a:p>
                      <a:r>
                        <a:rPr lang="en-US" dirty="0"/>
                        <a:t>Year</a:t>
                      </a:r>
                    </a:p>
                  </a:txBody>
                  <a:tcPr/>
                </a:tc>
                <a:tc>
                  <a:txBody>
                    <a:bodyPr/>
                    <a:lstStyle/>
                    <a:p>
                      <a:pPr algn="ctr"/>
                      <a:r>
                        <a:rPr lang="en-US" dirty="0"/>
                        <a:t># births (n)</a:t>
                      </a:r>
                    </a:p>
                  </a:txBody>
                  <a:tcPr/>
                </a:tc>
                <a:tc>
                  <a:txBody>
                    <a:bodyPr/>
                    <a:lstStyle/>
                    <a:p>
                      <a:pPr algn="ctr"/>
                      <a:r>
                        <a:rPr lang="en-US" dirty="0"/>
                        <a:t>Relative frequency  (%)</a:t>
                      </a:r>
                    </a:p>
                  </a:txBody>
                  <a:tcPr/>
                </a:tc>
                <a:extLst>
                  <a:ext uri="{0D108BD9-81ED-4DB2-BD59-A6C34878D82A}">
                    <a16:rowId xmlns:a16="http://schemas.microsoft.com/office/drawing/2014/main" val="10000"/>
                  </a:ext>
                </a:extLst>
              </a:tr>
              <a:tr h="370840">
                <a:tc>
                  <a:txBody>
                    <a:bodyPr/>
                    <a:lstStyle/>
                    <a:p>
                      <a:r>
                        <a:rPr lang="en-US" dirty="0"/>
                        <a:t>1900</a:t>
                      </a:r>
                      <a:r>
                        <a:rPr lang="en-US" sz="1800" dirty="0"/>
                        <a:t>–</a:t>
                      </a:r>
                      <a:r>
                        <a:rPr lang="en-US" dirty="0"/>
                        <a:t>1909</a:t>
                      </a:r>
                    </a:p>
                  </a:txBody>
                  <a:tcPr/>
                </a:tc>
                <a:tc>
                  <a:txBody>
                    <a:bodyPr/>
                    <a:lstStyle/>
                    <a:p>
                      <a:pPr algn="ctr"/>
                      <a:r>
                        <a:rPr lang="en-US" dirty="0"/>
                        <a:t>35</a:t>
                      </a:r>
                    </a:p>
                  </a:txBody>
                  <a:tcPr/>
                </a:tc>
                <a:tc>
                  <a:txBody>
                    <a:bodyPr/>
                    <a:lstStyle/>
                    <a:p>
                      <a:pPr algn="ctr"/>
                      <a:r>
                        <a:rPr lang="en-US" dirty="0"/>
                        <a:t>27</a:t>
                      </a:r>
                    </a:p>
                  </a:txBody>
                  <a:tcPr/>
                </a:tc>
                <a:extLst>
                  <a:ext uri="{0D108BD9-81ED-4DB2-BD59-A6C34878D82A}">
                    <a16:rowId xmlns:a16="http://schemas.microsoft.com/office/drawing/2014/main" val="10001"/>
                  </a:ext>
                </a:extLst>
              </a:tr>
              <a:tr h="370840">
                <a:tc>
                  <a:txBody>
                    <a:bodyPr/>
                    <a:lstStyle/>
                    <a:p>
                      <a:r>
                        <a:rPr lang="en-US" dirty="0"/>
                        <a:t>1910</a:t>
                      </a:r>
                      <a:r>
                        <a:rPr lang="en-US" sz="1800" dirty="0"/>
                        <a:t>–</a:t>
                      </a:r>
                      <a:r>
                        <a:rPr lang="en-US" dirty="0"/>
                        <a:t>1919</a:t>
                      </a:r>
                    </a:p>
                  </a:txBody>
                  <a:tcPr/>
                </a:tc>
                <a:tc>
                  <a:txBody>
                    <a:bodyPr/>
                    <a:lstStyle/>
                    <a:p>
                      <a:pPr algn="ctr"/>
                      <a:r>
                        <a:rPr lang="en-US" dirty="0"/>
                        <a:t>46</a:t>
                      </a:r>
                    </a:p>
                  </a:txBody>
                  <a:tcPr/>
                </a:tc>
                <a:tc>
                  <a:txBody>
                    <a:bodyPr/>
                    <a:lstStyle/>
                    <a:p>
                      <a:pPr algn="ctr"/>
                      <a:r>
                        <a:rPr lang="en-US" dirty="0"/>
                        <a:t>34</a:t>
                      </a:r>
                    </a:p>
                  </a:txBody>
                  <a:tcPr/>
                </a:tc>
                <a:extLst>
                  <a:ext uri="{0D108BD9-81ED-4DB2-BD59-A6C34878D82A}">
                    <a16:rowId xmlns:a16="http://schemas.microsoft.com/office/drawing/2014/main" val="10002"/>
                  </a:ext>
                </a:extLst>
              </a:tr>
              <a:tr h="370840">
                <a:tc>
                  <a:txBody>
                    <a:bodyPr/>
                    <a:lstStyle/>
                    <a:p>
                      <a:r>
                        <a:rPr lang="en-US" dirty="0"/>
                        <a:t>1920</a:t>
                      </a:r>
                      <a:r>
                        <a:rPr lang="en-US" sz="1800" dirty="0"/>
                        <a:t>–</a:t>
                      </a:r>
                      <a:r>
                        <a:rPr lang="en-US" dirty="0"/>
                        <a:t>1929</a:t>
                      </a:r>
                    </a:p>
                  </a:txBody>
                  <a:tcPr/>
                </a:tc>
                <a:tc>
                  <a:txBody>
                    <a:bodyPr/>
                    <a:lstStyle/>
                    <a:p>
                      <a:pPr algn="ctr"/>
                      <a:r>
                        <a:rPr lang="en-US" dirty="0"/>
                        <a:t>51</a:t>
                      </a:r>
                    </a:p>
                  </a:txBody>
                  <a:tcPr/>
                </a:tc>
                <a:tc>
                  <a:txBody>
                    <a:bodyPr/>
                    <a:lstStyle/>
                    <a:p>
                      <a:pPr algn="ctr"/>
                      <a:r>
                        <a:rPr lang="en-US" dirty="0"/>
                        <a:t>39</a:t>
                      </a:r>
                    </a:p>
                  </a:txBody>
                  <a:tcPr/>
                </a:tc>
                <a:extLst>
                  <a:ext uri="{0D108BD9-81ED-4DB2-BD59-A6C34878D82A}">
                    <a16:rowId xmlns:a16="http://schemas.microsoft.com/office/drawing/2014/main" val="10003"/>
                  </a:ext>
                </a:extLst>
              </a:tr>
              <a:tr h="370840">
                <a:tc>
                  <a:txBody>
                    <a:bodyPr/>
                    <a:lstStyle/>
                    <a:p>
                      <a:r>
                        <a:rPr lang="en-US" dirty="0"/>
                        <a:t>Total</a:t>
                      </a:r>
                    </a:p>
                  </a:txBody>
                  <a:tcPr/>
                </a:tc>
                <a:tc>
                  <a:txBody>
                    <a:bodyPr/>
                    <a:lstStyle/>
                    <a:p>
                      <a:pPr algn="ctr"/>
                      <a:r>
                        <a:rPr lang="en-US" dirty="0"/>
                        <a:t>132</a:t>
                      </a:r>
                    </a:p>
                  </a:txBody>
                  <a:tcPr/>
                </a:tc>
                <a:tc>
                  <a:txBody>
                    <a:bodyPr/>
                    <a:lstStyle/>
                    <a:p>
                      <a:pPr algn="ctr"/>
                      <a:r>
                        <a:rPr lang="en-US" dirty="0"/>
                        <a:t>100.0</a:t>
                      </a:r>
                    </a:p>
                  </a:txBody>
                  <a:tcPr/>
                </a:tc>
                <a:extLst>
                  <a:ext uri="{0D108BD9-81ED-4DB2-BD59-A6C34878D82A}">
                    <a16:rowId xmlns:a16="http://schemas.microsoft.com/office/drawing/2014/main" val="10004"/>
                  </a:ext>
                </a:extLst>
              </a:tr>
            </a:tbl>
          </a:graphicData>
        </a:graphic>
      </p:graphicFrame>
      <p:sp>
        <p:nvSpPr>
          <p:cNvPr id="8222" name="TextBox 4">
            <a:extLst>
              <a:ext uri="{FF2B5EF4-FFF2-40B4-BE49-F238E27FC236}">
                <a16:creationId xmlns:a16="http://schemas.microsoft.com/office/drawing/2014/main" id="{839E2078-1409-677C-00E3-5ADC105188D7}"/>
              </a:ext>
            </a:extLst>
          </p:cNvPr>
          <p:cNvSpPr txBox="1">
            <a:spLocks noChangeArrowheads="1"/>
          </p:cNvSpPr>
          <p:nvPr/>
        </p:nvSpPr>
        <p:spPr bwMode="auto">
          <a:xfrm>
            <a:off x="6895148" y="1922462"/>
            <a:ext cx="2843212"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600" dirty="0"/>
              <a:t> x 100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327DAEB-0CBC-8821-05FF-68B6470B345F}"/>
              </a:ext>
            </a:extLst>
          </p:cNvPr>
          <p:cNvSpPr>
            <a:spLocks noGrp="1"/>
          </p:cNvSpPr>
          <p:nvPr>
            <p:ph type="title"/>
          </p:nvPr>
        </p:nvSpPr>
        <p:spPr/>
        <p:txBody>
          <a:bodyPr/>
          <a:lstStyle/>
          <a:p>
            <a:r>
              <a:rPr lang="en-US" altLang="en-US"/>
              <a:t>Tables</a:t>
            </a:r>
          </a:p>
        </p:txBody>
      </p:sp>
      <p:sp>
        <p:nvSpPr>
          <p:cNvPr id="9219" name="Content Placeholder 2">
            <a:extLst>
              <a:ext uri="{FF2B5EF4-FFF2-40B4-BE49-F238E27FC236}">
                <a16:creationId xmlns:a16="http://schemas.microsoft.com/office/drawing/2014/main" id="{36FFC13B-0487-5A2B-6F21-24297562B062}"/>
              </a:ext>
            </a:extLst>
          </p:cNvPr>
          <p:cNvSpPr>
            <a:spLocks noGrp="1"/>
          </p:cNvSpPr>
          <p:nvPr>
            <p:ph idx="1"/>
          </p:nvPr>
        </p:nvSpPr>
        <p:spPr>
          <a:xfrm>
            <a:off x="457200" y="1295400"/>
            <a:ext cx="8229600" cy="4525963"/>
          </a:xfrm>
        </p:spPr>
        <p:txBody>
          <a:bodyPr/>
          <a:lstStyle/>
          <a:p>
            <a:pPr lvl="1"/>
            <a:endParaRPr lang="en-US" altLang="en-US"/>
          </a:p>
          <a:p>
            <a:pPr lvl="1">
              <a:buFont typeface="Arial" panose="020B0604020202020204" pitchFamily="34" charset="0"/>
              <a:buNone/>
            </a:pPr>
            <a:endParaRPr lang="en-US" altLang="en-US"/>
          </a:p>
        </p:txBody>
      </p:sp>
      <p:graphicFrame>
        <p:nvGraphicFramePr>
          <p:cNvPr id="6" name="Table 5">
            <a:extLst>
              <a:ext uri="{FF2B5EF4-FFF2-40B4-BE49-F238E27FC236}">
                <a16:creationId xmlns:a16="http://schemas.microsoft.com/office/drawing/2014/main" id="{2E193603-4379-DA67-D524-4C14FA0D45E6}"/>
              </a:ext>
            </a:extLst>
          </p:cNvPr>
          <p:cNvGraphicFramePr>
            <a:graphicFrameLocks noGrp="1"/>
          </p:cNvGraphicFramePr>
          <p:nvPr/>
        </p:nvGraphicFramePr>
        <p:xfrm>
          <a:off x="1089025" y="2068513"/>
          <a:ext cx="6477000" cy="2122486"/>
        </p:xfrm>
        <a:graphic>
          <a:graphicData uri="http://schemas.openxmlformats.org/drawingml/2006/table">
            <a:tbl>
              <a:tblPr firstRow="1" bandRow="1">
                <a:tableStyleId>{5C22544A-7EE6-4342-B048-85BDC9FD1C3A}</a:tableStyleId>
              </a:tblPr>
              <a:tblGrid>
                <a:gridCol w="1452915">
                  <a:extLst>
                    <a:ext uri="{9D8B030D-6E8A-4147-A177-3AD203B41FA5}">
                      <a16:colId xmlns:a16="http://schemas.microsoft.com/office/drawing/2014/main" val="20000"/>
                    </a:ext>
                  </a:extLst>
                </a:gridCol>
                <a:gridCol w="2355040">
                  <a:extLst>
                    <a:ext uri="{9D8B030D-6E8A-4147-A177-3AD203B41FA5}">
                      <a16:colId xmlns:a16="http://schemas.microsoft.com/office/drawing/2014/main" val="20001"/>
                    </a:ext>
                  </a:extLst>
                </a:gridCol>
                <a:gridCol w="2669045">
                  <a:extLst>
                    <a:ext uri="{9D8B030D-6E8A-4147-A177-3AD203B41FA5}">
                      <a16:colId xmlns:a16="http://schemas.microsoft.com/office/drawing/2014/main" val="20002"/>
                    </a:ext>
                  </a:extLst>
                </a:gridCol>
              </a:tblGrid>
              <a:tr h="640026">
                <a:tc>
                  <a:txBody>
                    <a:bodyPr/>
                    <a:lstStyle/>
                    <a:p>
                      <a:r>
                        <a:rPr lang="en-US" sz="1800" dirty="0"/>
                        <a:t>Year</a:t>
                      </a:r>
                    </a:p>
                  </a:txBody>
                  <a:tcPr marL="91455" marR="91455" marT="45693" marB="45693"/>
                </a:tc>
                <a:tc>
                  <a:txBody>
                    <a:bodyPr/>
                    <a:lstStyle/>
                    <a:p>
                      <a:pPr algn="ctr"/>
                      <a:r>
                        <a:rPr lang="en-US" sz="1800" dirty="0"/>
                        <a:t>Number of births (n)</a:t>
                      </a:r>
                    </a:p>
                  </a:txBody>
                  <a:tcPr marL="91455" marR="91455" marT="45693" marB="45693"/>
                </a:tc>
                <a:tc>
                  <a:txBody>
                    <a:bodyPr/>
                    <a:lstStyle/>
                    <a:p>
                      <a:pPr algn="ctr"/>
                      <a:r>
                        <a:rPr lang="en-US" sz="1800" dirty="0"/>
                        <a:t>Relative frequency  (%)</a:t>
                      </a:r>
                    </a:p>
                  </a:txBody>
                  <a:tcPr marL="91455" marR="91455" marT="45693" marB="45693"/>
                </a:tc>
                <a:extLst>
                  <a:ext uri="{0D108BD9-81ED-4DB2-BD59-A6C34878D82A}">
                    <a16:rowId xmlns:a16="http://schemas.microsoft.com/office/drawing/2014/main" val="10000"/>
                  </a:ext>
                </a:extLst>
              </a:tr>
              <a:tr h="370615">
                <a:tc>
                  <a:txBody>
                    <a:bodyPr/>
                    <a:lstStyle/>
                    <a:p>
                      <a:r>
                        <a:rPr lang="en-US" sz="1800" dirty="0"/>
                        <a:t>1900–1909</a:t>
                      </a:r>
                    </a:p>
                  </a:txBody>
                  <a:tcPr marL="91455" marR="91455" marT="45693" marB="45693"/>
                </a:tc>
                <a:tc>
                  <a:txBody>
                    <a:bodyPr/>
                    <a:lstStyle/>
                    <a:p>
                      <a:pPr algn="ctr"/>
                      <a:r>
                        <a:rPr lang="en-US" sz="1800" dirty="0"/>
                        <a:t>35</a:t>
                      </a:r>
                    </a:p>
                  </a:txBody>
                  <a:tcPr marL="91455" marR="91455" marT="45693" marB="45693"/>
                </a:tc>
                <a:tc>
                  <a:txBody>
                    <a:bodyPr/>
                    <a:lstStyle/>
                    <a:p>
                      <a:pPr algn="ctr"/>
                      <a:r>
                        <a:rPr lang="en-US" sz="1800" dirty="0"/>
                        <a:t>27</a:t>
                      </a:r>
                    </a:p>
                  </a:txBody>
                  <a:tcPr marL="91455" marR="91455" marT="45693" marB="45693"/>
                </a:tc>
                <a:extLst>
                  <a:ext uri="{0D108BD9-81ED-4DB2-BD59-A6C34878D82A}">
                    <a16:rowId xmlns:a16="http://schemas.microsoft.com/office/drawing/2014/main" val="10001"/>
                  </a:ext>
                </a:extLst>
              </a:tr>
              <a:tr h="370615">
                <a:tc>
                  <a:txBody>
                    <a:bodyPr/>
                    <a:lstStyle/>
                    <a:p>
                      <a:r>
                        <a:rPr lang="en-US" sz="1800" dirty="0"/>
                        <a:t>1910–1919</a:t>
                      </a:r>
                    </a:p>
                  </a:txBody>
                  <a:tcPr marL="91455" marR="91455" marT="45693" marB="45693"/>
                </a:tc>
                <a:tc>
                  <a:txBody>
                    <a:bodyPr/>
                    <a:lstStyle/>
                    <a:p>
                      <a:pPr algn="ctr"/>
                      <a:r>
                        <a:rPr lang="en-US" sz="1800" dirty="0"/>
                        <a:t>46</a:t>
                      </a:r>
                    </a:p>
                  </a:txBody>
                  <a:tcPr marL="91455" marR="91455" marT="45693" marB="45693"/>
                </a:tc>
                <a:tc>
                  <a:txBody>
                    <a:bodyPr/>
                    <a:lstStyle/>
                    <a:p>
                      <a:pPr algn="ctr"/>
                      <a:r>
                        <a:rPr lang="en-US" sz="1800" dirty="0"/>
                        <a:t>34</a:t>
                      </a:r>
                    </a:p>
                  </a:txBody>
                  <a:tcPr marL="91455" marR="91455" marT="45693" marB="45693"/>
                </a:tc>
                <a:extLst>
                  <a:ext uri="{0D108BD9-81ED-4DB2-BD59-A6C34878D82A}">
                    <a16:rowId xmlns:a16="http://schemas.microsoft.com/office/drawing/2014/main" val="10002"/>
                  </a:ext>
                </a:extLst>
              </a:tr>
              <a:tr h="370615">
                <a:tc>
                  <a:txBody>
                    <a:bodyPr/>
                    <a:lstStyle/>
                    <a:p>
                      <a:r>
                        <a:rPr lang="en-US" sz="1800" dirty="0"/>
                        <a:t>1920–1929</a:t>
                      </a:r>
                    </a:p>
                  </a:txBody>
                  <a:tcPr marL="91455" marR="91455" marT="45693" marB="45693"/>
                </a:tc>
                <a:tc>
                  <a:txBody>
                    <a:bodyPr/>
                    <a:lstStyle/>
                    <a:p>
                      <a:pPr algn="ctr"/>
                      <a:r>
                        <a:rPr lang="en-US" sz="1800" dirty="0"/>
                        <a:t>51</a:t>
                      </a:r>
                    </a:p>
                  </a:txBody>
                  <a:tcPr marL="91455" marR="91455" marT="45693" marB="45693"/>
                </a:tc>
                <a:tc>
                  <a:txBody>
                    <a:bodyPr/>
                    <a:lstStyle/>
                    <a:p>
                      <a:pPr algn="ctr"/>
                      <a:r>
                        <a:rPr lang="en-US" sz="1800" dirty="0"/>
                        <a:t>39</a:t>
                      </a:r>
                    </a:p>
                  </a:txBody>
                  <a:tcPr marL="91455" marR="91455" marT="45693" marB="45693"/>
                </a:tc>
                <a:extLst>
                  <a:ext uri="{0D108BD9-81ED-4DB2-BD59-A6C34878D82A}">
                    <a16:rowId xmlns:a16="http://schemas.microsoft.com/office/drawing/2014/main" val="10003"/>
                  </a:ext>
                </a:extLst>
              </a:tr>
              <a:tr h="370615">
                <a:tc>
                  <a:txBody>
                    <a:bodyPr/>
                    <a:lstStyle/>
                    <a:p>
                      <a:r>
                        <a:rPr lang="en-US" sz="1800" dirty="0"/>
                        <a:t>Total</a:t>
                      </a:r>
                    </a:p>
                  </a:txBody>
                  <a:tcPr marL="91455" marR="91455" marT="45693" marB="45693"/>
                </a:tc>
                <a:tc>
                  <a:txBody>
                    <a:bodyPr/>
                    <a:lstStyle/>
                    <a:p>
                      <a:pPr algn="ctr"/>
                      <a:r>
                        <a:rPr lang="en-US" sz="1800" dirty="0"/>
                        <a:t>132</a:t>
                      </a:r>
                    </a:p>
                  </a:txBody>
                  <a:tcPr marL="91455" marR="91455" marT="45693" marB="45693"/>
                </a:tc>
                <a:tc>
                  <a:txBody>
                    <a:bodyPr/>
                    <a:lstStyle/>
                    <a:p>
                      <a:pPr algn="ctr"/>
                      <a:r>
                        <a:rPr lang="en-US" sz="1800" dirty="0"/>
                        <a:t>100.0</a:t>
                      </a:r>
                    </a:p>
                  </a:txBody>
                  <a:tcPr marL="91455" marR="91455" marT="45693" marB="45693"/>
                </a:tc>
                <a:extLst>
                  <a:ext uri="{0D108BD9-81ED-4DB2-BD59-A6C34878D82A}">
                    <a16:rowId xmlns:a16="http://schemas.microsoft.com/office/drawing/2014/main" val="10004"/>
                  </a:ext>
                </a:extLst>
              </a:tr>
            </a:tbl>
          </a:graphicData>
        </a:graphic>
      </p:graphicFrame>
      <p:sp>
        <p:nvSpPr>
          <p:cNvPr id="9246" name="TextBox 6">
            <a:extLst>
              <a:ext uri="{FF2B5EF4-FFF2-40B4-BE49-F238E27FC236}">
                <a16:creationId xmlns:a16="http://schemas.microsoft.com/office/drawing/2014/main" id="{585E4A37-95E5-7E81-7550-2F2444ED1FB8}"/>
              </a:ext>
            </a:extLst>
          </p:cNvPr>
          <p:cNvSpPr txBox="1">
            <a:spLocks noChangeArrowheads="1"/>
          </p:cNvSpPr>
          <p:nvPr/>
        </p:nvSpPr>
        <p:spPr bwMode="auto">
          <a:xfrm>
            <a:off x="901700" y="1636713"/>
            <a:ext cx="70024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b="1"/>
              <a:t>Percentage of births by decade between 1900 and 1929</a:t>
            </a:r>
          </a:p>
        </p:txBody>
      </p:sp>
      <p:sp>
        <p:nvSpPr>
          <p:cNvPr id="9247" name="TextBox 7">
            <a:extLst>
              <a:ext uri="{FF2B5EF4-FFF2-40B4-BE49-F238E27FC236}">
                <a16:creationId xmlns:a16="http://schemas.microsoft.com/office/drawing/2014/main" id="{73025BD1-2AE7-25EC-277F-C44CE8531BB7}"/>
              </a:ext>
            </a:extLst>
          </p:cNvPr>
          <p:cNvSpPr txBox="1">
            <a:spLocks noChangeArrowheads="1"/>
          </p:cNvSpPr>
          <p:nvPr/>
        </p:nvSpPr>
        <p:spPr bwMode="auto">
          <a:xfrm>
            <a:off x="1371600" y="5105400"/>
            <a:ext cx="6705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Source: U.S. Census data, 1900–1929.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34C53CD-F69E-1709-BC86-05BA6E0DFD24}"/>
              </a:ext>
            </a:extLst>
          </p:cNvPr>
          <p:cNvSpPr>
            <a:spLocks noGrp="1"/>
          </p:cNvSpPr>
          <p:nvPr>
            <p:ph type="title"/>
          </p:nvPr>
        </p:nvSpPr>
        <p:spPr/>
        <p:txBody>
          <a:bodyPr/>
          <a:lstStyle/>
          <a:p>
            <a:r>
              <a:rPr lang="en-US" altLang="en-US"/>
              <a:t>Charts and graphs</a:t>
            </a:r>
          </a:p>
        </p:txBody>
      </p:sp>
      <p:sp>
        <p:nvSpPr>
          <p:cNvPr id="10243" name="Content Placeholder 2">
            <a:extLst>
              <a:ext uri="{FF2B5EF4-FFF2-40B4-BE49-F238E27FC236}">
                <a16:creationId xmlns:a16="http://schemas.microsoft.com/office/drawing/2014/main" id="{9571DB85-64A8-85B2-CCF1-3B45D4358AFF}"/>
              </a:ext>
            </a:extLst>
          </p:cNvPr>
          <p:cNvSpPr>
            <a:spLocks noGrp="1"/>
          </p:cNvSpPr>
          <p:nvPr>
            <p:ph idx="1"/>
          </p:nvPr>
        </p:nvSpPr>
        <p:spPr/>
        <p:txBody>
          <a:bodyPr/>
          <a:lstStyle/>
          <a:p>
            <a:r>
              <a:rPr lang="en-US" altLang="en-US"/>
              <a:t>Charts and graphs are used to portray:</a:t>
            </a:r>
          </a:p>
          <a:p>
            <a:pPr lvl="1"/>
            <a:r>
              <a:rPr lang="en-US" altLang="en-US"/>
              <a:t>Trends, relationships, and comparisons</a:t>
            </a:r>
          </a:p>
          <a:p>
            <a:r>
              <a:rPr lang="en-US" altLang="en-US"/>
              <a:t>The most informative are simple and self-explanatory</a:t>
            </a:r>
          </a:p>
          <a:p>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BCF7197-F09A-6C47-42C5-C1C8F32C4565}"/>
              </a:ext>
            </a:extLst>
          </p:cNvPr>
          <p:cNvSpPr>
            <a:spLocks noGrp="1"/>
          </p:cNvSpPr>
          <p:nvPr>
            <p:ph type="title"/>
          </p:nvPr>
        </p:nvSpPr>
        <p:spPr/>
        <p:txBody>
          <a:bodyPr/>
          <a:lstStyle/>
          <a:p>
            <a:r>
              <a:rPr lang="en-US" altLang="en-US"/>
              <a:t>Use the right type of graphic</a:t>
            </a:r>
          </a:p>
        </p:txBody>
      </p:sp>
      <p:sp>
        <p:nvSpPr>
          <p:cNvPr id="11267" name="Content Placeholder 2">
            <a:extLst>
              <a:ext uri="{FF2B5EF4-FFF2-40B4-BE49-F238E27FC236}">
                <a16:creationId xmlns:a16="http://schemas.microsoft.com/office/drawing/2014/main" id="{162BFDCC-0347-24AD-147E-5AD432108806}"/>
              </a:ext>
            </a:extLst>
          </p:cNvPr>
          <p:cNvSpPr>
            <a:spLocks noGrp="1"/>
          </p:cNvSpPr>
          <p:nvPr>
            <p:ph idx="1"/>
          </p:nvPr>
        </p:nvSpPr>
        <p:spPr/>
        <p:txBody>
          <a:bodyPr/>
          <a:lstStyle/>
          <a:p>
            <a:r>
              <a:rPr lang="en-US" altLang="en-US"/>
              <a:t>Charts and graphs</a:t>
            </a:r>
          </a:p>
          <a:p>
            <a:pPr lvl="1"/>
            <a:r>
              <a:rPr lang="en-US" altLang="en-US" sz="2600"/>
              <a:t>Bar chart: comparisons, categories of data</a:t>
            </a:r>
          </a:p>
          <a:p>
            <a:pPr lvl="1"/>
            <a:r>
              <a:rPr lang="en-US" altLang="en-US" sz="2600"/>
              <a:t>Line graph: display trends over time</a:t>
            </a:r>
          </a:p>
          <a:p>
            <a:pPr lvl="1"/>
            <a:r>
              <a:rPr lang="en-US" altLang="en-US" sz="2600"/>
              <a:t>Pie chart: show percentages or proportional share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FD92728-D585-124B-520C-39D225645A72}"/>
              </a:ext>
            </a:extLst>
          </p:cNvPr>
          <p:cNvSpPr>
            <a:spLocks noGrp="1"/>
          </p:cNvSpPr>
          <p:nvPr>
            <p:ph type="title"/>
          </p:nvPr>
        </p:nvSpPr>
        <p:spPr/>
        <p:txBody>
          <a:bodyPr/>
          <a:lstStyle/>
          <a:p>
            <a:r>
              <a:rPr lang="en-US" altLang="en-US"/>
              <a:t>Bar chart</a:t>
            </a:r>
            <a:br>
              <a:rPr lang="en-US" altLang="en-US"/>
            </a:br>
            <a:r>
              <a:rPr lang="en-US" altLang="en-US" sz="2400" b="0"/>
              <a:t>C</a:t>
            </a:r>
            <a:r>
              <a:rPr lang="en-US" altLang="en-US" sz="2400"/>
              <a:t>omparing categories </a:t>
            </a:r>
          </a:p>
        </p:txBody>
      </p:sp>
      <p:graphicFrame>
        <p:nvGraphicFramePr>
          <p:cNvPr id="12291" name="Content Placeholder 3">
            <a:extLst>
              <a:ext uri="{FF2B5EF4-FFF2-40B4-BE49-F238E27FC236}">
                <a16:creationId xmlns:a16="http://schemas.microsoft.com/office/drawing/2014/main" id="{552CCF4A-4A2F-BA4E-0EBE-13B316719CAE}"/>
              </a:ext>
            </a:extLst>
          </p:cNvPr>
          <p:cNvGraphicFramePr>
            <a:graphicFrameLocks noGrp="1"/>
          </p:cNvGraphicFramePr>
          <p:nvPr>
            <p:ph idx="1"/>
          </p:nvPr>
        </p:nvGraphicFramePr>
        <p:xfrm>
          <a:off x="484188" y="1366838"/>
          <a:ext cx="8196262" cy="4383087"/>
        </p:xfrm>
        <a:graphic>
          <a:graphicData uri="http://schemas.openxmlformats.org/presentationml/2006/ole">
            <mc:AlternateContent xmlns:mc="http://schemas.openxmlformats.org/markup-compatibility/2006">
              <mc:Choice xmlns:v="urn:schemas-microsoft-com:vml" Requires="v">
                <p:oleObj name="Worksheet" r:id="rId3" imgW="8229600" imgH="4400550" progId="Excel.Sheet.8">
                  <p:embed/>
                </p:oleObj>
              </mc:Choice>
              <mc:Fallback>
                <p:oleObj name="Worksheet" r:id="rId3" imgW="8229600" imgH="4400550" progId="Excel.Sheet.8">
                  <p:embed/>
                  <p:pic>
                    <p:nvPicPr>
                      <p:cNvPr id="12291" name="Content Placeholder 3">
                        <a:extLst>
                          <a:ext uri="{FF2B5EF4-FFF2-40B4-BE49-F238E27FC236}">
                            <a16:creationId xmlns:a16="http://schemas.microsoft.com/office/drawing/2014/main" id="{552CCF4A-4A2F-BA4E-0EBE-13B316719CAE}"/>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188" y="1366838"/>
                        <a:ext cx="8196262" cy="438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4BFC627-7829-B72A-217B-79886E7E3A0D}"/>
              </a:ext>
            </a:extLst>
          </p:cNvPr>
          <p:cNvSpPr>
            <a:spLocks noGrp="1"/>
          </p:cNvSpPr>
          <p:nvPr>
            <p:ph type="title"/>
          </p:nvPr>
        </p:nvSpPr>
        <p:spPr>
          <a:xfrm>
            <a:off x="923925" y="274638"/>
            <a:ext cx="7762875" cy="1577975"/>
          </a:xfrm>
        </p:spPr>
        <p:txBody>
          <a:bodyPr/>
          <a:lstStyle/>
          <a:p>
            <a:r>
              <a:rPr lang="en-US" altLang="en-US" sz="2400"/>
              <a:t>Percentage of new enrollees tested for HIV at each site, by quarter </a:t>
            </a:r>
            <a:br>
              <a:rPr lang="en-US" altLang="en-US" sz="2400"/>
            </a:br>
            <a:endParaRPr lang="en-US" altLang="en-US" sz="2400"/>
          </a:p>
        </p:txBody>
      </p:sp>
      <p:graphicFrame>
        <p:nvGraphicFramePr>
          <p:cNvPr id="13315" name="Content Placeholder 3">
            <a:extLst>
              <a:ext uri="{FF2B5EF4-FFF2-40B4-BE49-F238E27FC236}">
                <a16:creationId xmlns:a16="http://schemas.microsoft.com/office/drawing/2014/main" id="{2ABFC374-D4CC-938A-4BB6-7210FD5613C8}"/>
              </a:ext>
            </a:extLst>
          </p:cNvPr>
          <p:cNvGraphicFramePr>
            <a:graphicFrameLocks noGrp="1"/>
          </p:cNvGraphicFramePr>
          <p:nvPr>
            <p:ph idx="1"/>
            <p:extLst>
              <p:ext uri="{D42A27DB-BD31-4B8C-83A1-F6EECF244321}">
                <p14:modId xmlns:p14="http://schemas.microsoft.com/office/powerpoint/2010/main" val="2083343331"/>
              </p:ext>
            </p:extLst>
          </p:nvPr>
        </p:nvGraphicFramePr>
        <p:xfrm>
          <a:off x="561181" y="1471612"/>
          <a:ext cx="8021638" cy="3914775"/>
        </p:xfrm>
        <a:graphic>
          <a:graphicData uri="http://schemas.openxmlformats.org/presentationml/2006/ole">
            <mc:AlternateContent xmlns:mc="http://schemas.openxmlformats.org/markup-compatibility/2006">
              <mc:Choice xmlns:v="urn:schemas-microsoft-com:vml" Requires="v">
                <p:oleObj name="Worksheet" r:id="rId3" imgW="7943820" imgH="3876786" progId="Excel.Sheet.8">
                  <p:embed/>
                </p:oleObj>
              </mc:Choice>
              <mc:Fallback>
                <p:oleObj name="Worksheet" r:id="rId3" imgW="7943820" imgH="3876786" progId="Excel.Sheet.8">
                  <p:embed/>
                  <p:pic>
                    <p:nvPicPr>
                      <p:cNvPr id="13315" name="Content Placeholder 3">
                        <a:extLst>
                          <a:ext uri="{FF2B5EF4-FFF2-40B4-BE49-F238E27FC236}">
                            <a16:creationId xmlns:a16="http://schemas.microsoft.com/office/drawing/2014/main" id="{2ABFC374-D4CC-938A-4BB6-7210FD5613C8}"/>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181" y="1471612"/>
                        <a:ext cx="8021638" cy="391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316" name="TextBox 1">
            <a:extLst>
              <a:ext uri="{FF2B5EF4-FFF2-40B4-BE49-F238E27FC236}">
                <a16:creationId xmlns:a16="http://schemas.microsoft.com/office/drawing/2014/main" id="{E349B13D-A5CF-C69A-E430-6BEB663F4C62}"/>
              </a:ext>
            </a:extLst>
          </p:cNvPr>
          <p:cNvSpPr txBox="1">
            <a:spLocks noChangeArrowheads="1"/>
          </p:cNvSpPr>
          <p:nvPr/>
        </p:nvSpPr>
        <p:spPr bwMode="auto">
          <a:xfrm>
            <a:off x="1631950" y="4930775"/>
            <a:ext cx="1389063" cy="30797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Q1 Jan–Mar</a:t>
            </a:r>
          </a:p>
        </p:txBody>
      </p:sp>
      <p:sp>
        <p:nvSpPr>
          <p:cNvPr id="13317" name="TextBox 4">
            <a:extLst>
              <a:ext uri="{FF2B5EF4-FFF2-40B4-BE49-F238E27FC236}">
                <a16:creationId xmlns:a16="http://schemas.microsoft.com/office/drawing/2014/main" id="{F510C678-31A3-96D8-CB2A-7687079AF7A2}"/>
              </a:ext>
            </a:extLst>
          </p:cNvPr>
          <p:cNvSpPr txBox="1">
            <a:spLocks noChangeArrowheads="1"/>
          </p:cNvSpPr>
          <p:nvPr/>
        </p:nvSpPr>
        <p:spPr bwMode="auto">
          <a:xfrm>
            <a:off x="3103563" y="4933950"/>
            <a:ext cx="1330325" cy="3063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Q2 Apr–June</a:t>
            </a:r>
          </a:p>
        </p:txBody>
      </p:sp>
      <p:sp>
        <p:nvSpPr>
          <p:cNvPr id="13318" name="TextBox 5">
            <a:extLst>
              <a:ext uri="{FF2B5EF4-FFF2-40B4-BE49-F238E27FC236}">
                <a16:creationId xmlns:a16="http://schemas.microsoft.com/office/drawing/2014/main" id="{CCEAD710-FA86-309E-8924-D7382BD464D3}"/>
              </a:ext>
            </a:extLst>
          </p:cNvPr>
          <p:cNvSpPr txBox="1">
            <a:spLocks noChangeArrowheads="1"/>
          </p:cNvSpPr>
          <p:nvPr/>
        </p:nvSpPr>
        <p:spPr bwMode="auto">
          <a:xfrm>
            <a:off x="4586288" y="4933950"/>
            <a:ext cx="1328737" cy="3063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Q3 July–Sept</a:t>
            </a:r>
          </a:p>
        </p:txBody>
      </p:sp>
      <p:sp>
        <p:nvSpPr>
          <p:cNvPr id="13319" name="TextBox 6">
            <a:extLst>
              <a:ext uri="{FF2B5EF4-FFF2-40B4-BE49-F238E27FC236}">
                <a16:creationId xmlns:a16="http://schemas.microsoft.com/office/drawing/2014/main" id="{4F74CB4F-46EE-FB55-0DF7-05ACDF7AEF17}"/>
              </a:ext>
            </a:extLst>
          </p:cNvPr>
          <p:cNvSpPr txBox="1">
            <a:spLocks noChangeArrowheads="1"/>
          </p:cNvSpPr>
          <p:nvPr/>
        </p:nvSpPr>
        <p:spPr bwMode="auto">
          <a:xfrm>
            <a:off x="6080125" y="4954588"/>
            <a:ext cx="1330325" cy="30797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Q4 Oct–Dec</a:t>
            </a:r>
          </a:p>
        </p:txBody>
      </p:sp>
      <p:sp>
        <p:nvSpPr>
          <p:cNvPr id="8" name="TextBox 4">
            <a:extLst>
              <a:ext uri="{FF2B5EF4-FFF2-40B4-BE49-F238E27FC236}">
                <a16:creationId xmlns:a16="http://schemas.microsoft.com/office/drawing/2014/main" id="{8374DE7C-F7B5-C7E5-6813-77701DC604EE}"/>
              </a:ext>
            </a:extLst>
          </p:cNvPr>
          <p:cNvSpPr txBox="1">
            <a:spLocks noChangeArrowheads="1"/>
          </p:cNvSpPr>
          <p:nvPr/>
        </p:nvSpPr>
        <p:spPr bwMode="auto">
          <a:xfrm>
            <a:off x="561181" y="5484961"/>
            <a:ext cx="7062787" cy="246221"/>
          </a:xfrm>
          <a:prstGeom prst="rect">
            <a:avLst/>
          </a:prstGeom>
          <a:noFill/>
          <a:ln w="9525">
            <a:noFill/>
            <a:miter lim="800000"/>
            <a:headEnd/>
            <a:tailEnd/>
          </a:ln>
        </p:spPr>
        <p:txBody>
          <a:bodyPr>
            <a:spAutoFit/>
          </a:bodyPr>
          <a:lstStyle/>
          <a:p>
            <a:pPr>
              <a:defRPr/>
            </a:pPr>
            <a:r>
              <a:rPr lang="en-US" sz="1000" dirty="0">
                <a:solidFill>
                  <a:schemeClr val="accent4">
                    <a:lumMod val="10000"/>
                  </a:schemeClr>
                </a:solidFill>
              </a:rPr>
              <a:t>Data Source: Program records, AIDS Relief, January 2009 – December 2009.</a:t>
            </a:r>
            <a:r>
              <a:rPr lang="en-US" sz="1000" dirty="0"/>
              <a:t>rce: Quarterly Country Summary: Nigeria, 2008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07D09A2-7C76-069D-2896-6C1D1ED36FC6}"/>
              </a:ext>
            </a:extLst>
          </p:cNvPr>
          <p:cNvSpPr>
            <a:spLocks noGrp="1"/>
          </p:cNvSpPr>
          <p:nvPr>
            <p:ph type="title"/>
          </p:nvPr>
        </p:nvSpPr>
        <p:spPr>
          <a:xfrm>
            <a:off x="457200" y="228600"/>
            <a:ext cx="8229600" cy="1143000"/>
          </a:xfrm>
        </p:spPr>
        <p:txBody>
          <a:bodyPr/>
          <a:lstStyle/>
          <a:p>
            <a:r>
              <a:rPr lang="en-US" altLang="en-US" sz="4000"/>
              <a:t>Has the program met its goal?</a:t>
            </a:r>
          </a:p>
        </p:txBody>
      </p:sp>
      <p:graphicFrame>
        <p:nvGraphicFramePr>
          <p:cNvPr id="14339" name="Content Placeholder 3">
            <a:extLst>
              <a:ext uri="{FF2B5EF4-FFF2-40B4-BE49-F238E27FC236}">
                <a16:creationId xmlns:a16="http://schemas.microsoft.com/office/drawing/2014/main" id="{834FD9DA-F78D-E8DF-886B-6C7F1BE38518}"/>
              </a:ext>
            </a:extLst>
          </p:cNvPr>
          <p:cNvGraphicFramePr>
            <a:graphicFrameLocks noGrp="1"/>
          </p:cNvGraphicFramePr>
          <p:nvPr>
            <p:ph idx="1"/>
          </p:nvPr>
        </p:nvGraphicFramePr>
        <p:xfrm>
          <a:off x="431800" y="1890713"/>
          <a:ext cx="8337550" cy="3509962"/>
        </p:xfrm>
        <a:graphic>
          <a:graphicData uri="http://schemas.openxmlformats.org/presentationml/2006/ole">
            <mc:AlternateContent xmlns:mc="http://schemas.openxmlformats.org/markup-compatibility/2006">
              <mc:Choice xmlns:v="urn:schemas-microsoft-com:vml" Requires="v">
                <p:oleObj name="Worksheet" r:id="rId3" imgW="8107776" imgH="3413688" progId="Excel.Sheet.8">
                  <p:embed/>
                </p:oleObj>
              </mc:Choice>
              <mc:Fallback>
                <p:oleObj name="Worksheet" r:id="rId3" imgW="8107776" imgH="3413688" progId="Excel.Sheet.8">
                  <p:embed/>
                  <p:pic>
                    <p:nvPicPr>
                      <p:cNvPr id="14339" name="Content Placeholder 3">
                        <a:extLst>
                          <a:ext uri="{FF2B5EF4-FFF2-40B4-BE49-F238E27FC236}">
                            <a16:creationId xmlns:a16="http://schemas.microsoft.com/office/drawing/2014/main" id="{834FD9DA-F78D-E8DF-886B-6C7F1BE38518}"/>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800" y="1890713"/>
                        <a:ext cx="8337550" cy="350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0" name="TextBox 3">
            <a:extLst>
              <a:ext uri="{FF2B5EF4-FFF2-40B4-BE49-F238E27FC236}">
                <a16:creationId xmlns:a16="http://schemas.microsoft.com/office/drawing/2014/main" id="{1EC2A882-2B06-F975-B515-66731779BBE3}"/>
              </a:ext>
            </a:extLst>
          </p:cNvPr>
          <p:cNvSpPr txBox="1">
            <a:spLocks noChangeArrowheads="1"/>
          </p:cNvSpPr>
          <p:nvPr/>
        </p:nvSpPr>
        <p:spPr bwMode="auto">
          <a:xfrm>
            <a:off x="533400" y="1298575"/>
            <a:ext cx="7848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000" b="1"/>
              <a:t>Percentage of new enrollees tested for HIV at each site, by quarter </a:t>
            </a:r>
          </a:p>
        </p:txBody>
      </p:sp>
      <p:sp>
        <p:nvSpPr>
          <p:cNvPr id="2053" name="TextBox 4">
            <a:extLst>
              <a:ext uri="{FF2B5EF4-FFF2-40B4-BE49-F238E27FC236}">
                <a16:creationId xmlns:a16="http://schemas.microsoft.com/office/drawing/2014/main" id="{37CA4577-6909-90C3-BDB7-8414E7BDF883}"/>
              </a:ext>
            </a:extLst>
          </p:cNvPr>
          <p:cNvSpPr txBox="1">
            <a:spLocks noChangeArrowheads="1"/>
          </p:cNvSpPr>
          <p:nvPr/>
        </p:nvSpPr>
        <p:spPr bwMode="auto">
          <a:xfrm>
            <a:off x="431800" y="5395913"/>
            <a:ext cx="7062787" cy="246221"/>
          </a:xfrm>
          <a:prstGeom prst="rect">
            <a:avLst/>
          </a:prstGeom>
          <a:noFill/>
          <a:ln w="9525">
            <a:noFill/>
            <a:miter lim="800000"/>
            <a:headEnd/>
            <a:tailEnd/>
          </a:ln>
        </p:spPr>
        <p:txBody>
          <a:bodyPr>
            <a:spAutoFit/>
          </a:bodyPr>
          <a:lstStyle/>
          <a:p>
            <a:pPr>
              <a:defRPr/>
            </a:pPr>
            <a:r>
              <a:rPr lang="en-US" sz="1000" dirty="0">
                <a:solidFill>
                  <a:schemeClr val="accent4">
                    <a:lumMod val="10000"/>
                  </a:schemeClr>
                </a:solidFill>
              </a:rPr>
              <a:t>Data Source: Program records, AIDS Relief, January 2009 – December 2009.</a:t>
            </a:r>
            <a:r>
              <a:rPr lang="en-US" sz="1000" dirty="0"/>
              <a:t>. quarterly Country Summary: Nigeria, 2008</a:t>
            </a:r>
          </a:p>
        </p:txBody>
      </p:sp>
      <p:cxnSp>
        <p:nvCxnSpPr>
          <p:cNvPr id="7" name="Straight Connector 6">
            <a:extLst>
              <a:ext uri="{FF2B5EF4-FFF2-40B4-BE49-F238E27FC236}">
                <a16:creationId xmlns:a16="http://schemas.microsoft.com/office/drawing/2014/main" id="{4B36A10E-5FA5-8509-2D8C-A64D0E5580C7}"/>
              </a:ext>
            </a:extLst>
          </p:cNvPr>
          <p:cNvCxnSpPr/>
          <p:nvPr/>
        </p:nvCxnSpPr>
        <p:spPr>
          <a:xfrm>
            <a:off x="1981200" y="2617788"/>
            <a:ext cx="5638800" cy="0"/>
          </a:xfrm>
          <a:prstGeom prst="line">
            <a:avLst/>
          </a:prstGeom>
        </p:spPr>
        <p:style>
          <a:lnRef idx="3">
            <a:schemeClr val="dk1"/>
          </a:lnRef>
          <a:fillRef idx="0">
            <a:schemeClr val="dk1"/>
          </a:fillRef>
          <a:effectRef idx="2">
            <a:schemeClr val="dk1"/>
          </a:effectRef>
          <a:fontRef idx="minor">
            <a:schemeClr val="tx1"/>
          </a:fontRef>
        </p:style>
      </p:cxnSp>
      <p:sp>
        <p:nvSpPr>
          <p:cNvPr id="2" name="TextBox 1">
            <a:extLst>
              <a:ext uri="{FF2B5EF4-FFF2-40B4-BE49-F238E27FC236}">
                <a16:creationId xmlns:a16="http://schemas.microsoft.com/office/drawing/2014/main" id="{AF5C9784-455E-9FA1-A9A4-EE67BBBCE005}"/>
              </a:ext>
            </a:extLst>
          </p:cNvPr>
          <p:cNvSpPr txBox="1"/>
          <p:nvPr/>
        </p:nvSpPr>
        <p:spPr>
          <a:xfrm>
            <a:off x="7883525" y="4306888"/>
            <a:ext cx="992188" cy="368300"/>
          </a:xfrm>
          <a:prstGeom prst="rect">
            <a:avLst/>
          </a:prstGeom>
          <a:noFill/>
        </p:spPr>
        <p:txBody>
          <a:bodyPr>
            <a:spAutoFit/>
          </a:bodyPr>
          <a:lstStyle/>
          <a:p>
            <a:pPr>
              <a:defRPr/>
            </a:pPr>
            <a:r>
              <a:rPr lang="en-US" dirty="0">
                <a:solidFill>
                  <a:schemeClr val="accent4">
                    <a:lumMod val="10000"/>
                  </a:schemeClr>
                </a:solidFill>
              </a:rPr>
              <a:t>  </a:t>
            </a:r>
            <a:r>
              <a:rPr lang="en-US" sz="1600" dirty="0">
                <a:solidFill>
                  <a:schemeClr val="accent4">
                    <a:lumMod val="10000"/>
                  </a:schemeClr>
                </a:solidFill>
              </a:rPr>
              <a:t>Target</a:t>
            </a:r>
          </a:p>
        </p:txBody>
      </p:sp>
      <p:cxnSp>
        <p:nvCxnSpPr>
          <p:cNvPr id="4" name="Straight Connector 3">
            <a:extLst>
              <a:ext uri="{FF2B5EF4-FFF2-40B4-BE49-F238E27FC236}">
                <a16:creationId xmlns:a16="http://schemas.microsoft.com/office/drawing/2014/main" id="{9EE907A9-1752-D7EA-EBAE-E5FFEE76F080}"/>
              </a:ext>
            </a:extLst>
          </p:cNvPr>
          <p:cNvCxnSpPr>
            <a:stCxn id="2" idx="1"/>
          </p:cNvCxnSpPr>
          <p:nvPr/>
        </p:nvCxnSpPr>
        <p:spPr>
          <a:xfrm>
            <a:off x="7883525" y="4491038"/>
            <a:ext cx="204788" cy="0"/>
          </a:xfrm>
          <a:prstGeom prst="line">
            <a:avLst/>
          </a:prstGeom>
          <a:ln w="254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7D05236-3BBF-5458-03F4-61EB7330C127}"/>
              </a:ext>
            </a:extLst>
          </p:cNvPr>
          <p:cNvSpPr>
            <a:spLocks noGrp="1"/>
          </p:cNvSpPr>
          <p:nvPr>
            <p:ph type="title"/>
          </p:nvPr>
        </p:nvSpPr>
        <p:spPr>
          <a:xfrm>
            <a:off x="252413" y="282575"/>
            <a:ext cx="7762875" cy="1143000"/>
          </a:xfrm>
        </p:spPr>
        <p:txBody>
          <a:bodyPr/>
          <a:lstStyle/>
          <a:p>
            <a:r>
              <a:rPr lang="en-US" altLang="en-US"/>
              <a:t>Stacked bar chart</a:t>
            </a:r>
            <a:br>
              <a:rPr lang="en-US" altLang="en-US"/>
            </a:br>
            <a:r>
              <a:rPr lang="en-US" altLang="en-US" sz="2400"/>
              <a:t>Represent components of whole &amp; compare wholes</a:t>
            </a:r>
          </a:p>
        </p:txBody>
      </p:sp>
      <p:graphicFrame>
        <p:nvGraphicFramePr>
          <p:cNvPr id="15363" name="Content Placeholder 3">
            <a:extLst>
              <a:ext uri="{FF2B5EF4-FFF2-40B4-BE49-F238E27FC236}">
                <a16:creationId xmlns:a16="http://schemas.microsoft.com/office/drawing/2014/main" id="{4C1FD5AB-38B6-E528-FEA8-BC3147BDD5F7}"/>
              </a:ext>
            </a:extLst>
          </p:cNvPr>
          <p:cNvGraphicFramePr>
            <a:graphicFrameLocks noGrp="1"/>
          </p:cNvGraphicFramePr>
          <p:nvPr>
            <p:ph idx="1"/>
          </p:nvPr>
        </p:nvGraphicFramePr>
        <p:xfrm>
          <a:off x="658813" y="2193925"/>
          <a:ext cx="7532687" cy="3519488"/>
        </p:xfrm>
        <a:graphic>
          <a:graphicData uri="http://schemas.openxmlformats.org/presentationml/2006/ole">
            <mc:AlternateContent xmlns:mc="http://schemas.openxmlformats.org/markup-compatibility/2006">
              <mc:Choice xmlns:v="urn:schemas-microsoft-com:vml" Requires="v">
                <p:oleObj name="Worksheet" r:id="rId3" imgW="7848531" imgH="3667048" progId="Excel.Sheet.8">
                  <p:embed/>
                </p:oleObj>
              </mc:Choice>
              <mc:Fallback>
                <p:oleObj name="Worksheet" r:id="rId3" imgW="7848531" imgH="3667048" progId="Excel.Sheet.8">
                  <p:embed/>
                  <p:pic>
                    <p:nvPicPr>
                      <p:cNvPr id="15363" name="Content Placeholder 3">
                        <a:extLst>
                          <a:ext uri="{FF2B5EF4-FFF2-40B4-BE49-F238E27FC236}">
                            <a16:creationId xmlns:a16="http://schemas.microsoft.com/office/drawing/2014/main" id="{4C1FD5AB-38B6-E528-FEA8-BC3147BDD5F7}"/>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13" y="2193925"/>
                        <a:ext cx="7532687" cy="351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100" name="TextBox 4">
            <a:extLst>
              <a:ext uri="{FF2B5EF4-FFF2-40B4-BE49-F238E27FC236}">
                <a16:creationId xmlns:a16="http://schemas.microsoft.com/office/drawing/2014/main" id="{F075859E-B89F-67B7-436C-A2EB365E109F}"/>
              </a:ext>
            </a:extLst>
          </p:cNvPr>
          <p:cNvSpPr txBox="1">
            <a:spLocks noChangeArrowheads="1"/>
          </p:cNvSpPr>
          <p:nvPr/>
        </p:nvSpPr>
        <p:spPr bwMode="auto">
          <a:xfrm>
            <a:off x="568325" y="5578475"/>
            <a:ext cx="8023225" cy="368300"/>
          </a:xfrm>
          <a:prstGeom prst="rect">
            <a:avLst/>
          </a:prstGeom>
          <a:solidFill>
            <a:schemeClr val="tx1"/>
          </a:solidFill>
          <a:ln w="9525">
            <a:noFill/>
            <a:miter lim="800000"/>
            <a:headEnd/>
            <a:tailEnd/>
          </a:ln>
        </p:spPr>
        <p:txBody>
          <a:bodyPr>
            <a:spAutoFit/>
          </a:bodyPr>
          <a:lstStyle/>
          <a:p>
            <a:pPr>
              <a:defRPr/>
            </a:pPr>
            <a:r>
              <a:rPr lang="en-US" dirty="0">
                <a:solidFill>
                  <a:schemeClr val="accent4">
                    <a:lumMod val="10000"/>
                  </a:schemeClr>
                </a:solidFill>
              </a:rPr>
              <a:t>Number of months patients have been enrolled in HIV care</a:t>
            </a:r>
          </a:p>
        </p:txBody>
      </p:sp>
      <p:sp>
        <p:nvSpPr>
          <p:cNvPr id="15365" name="TextBox 4">
            <a:extLst>
              <a:ext uri="{FF2B5EF4-FFF2-40B4-BE49-F238E27FC236}">
                <a16:creationId xmlns:a16="http://schemas.microsoft.com/office/drawing/2014/main" id="{E834FA41-9F29-8E15-0F26-3F92CDF74EEE}"/>
              </a:ext>
            </a:extLst>
          </p:cNvPr>
          <p:cNvSpPr txBox="1">
            <a:spLocks noChangeArrowheads="1"/>
          </p:cNvSpPr>
          <p:nvPr/>
        </p:nvSpPr>
        <p:spPr bwMode="auto">
          <a:xfrm>
            <a:off x="568325" y="1547813"/>
            <a:ext cx="8001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b="1"/>
              <a:t>Number of Months Female and Male Patients Have Been </a:t>
            </a:r>
          </a:p>
          <a:p>
            <a:pPr algn="ctr" eaLnBrk="1" hangingPunct="1"/>
            <a:r>
              <a:rPr lang="en-US" altLang="en-US" b="1"/>
              <a:t>Enrolled in HIV Care, by Age Group</a:t>
            </a:r>
            <a:endParaRPr lang="en-US" altLang="en-US"/>
          </a:p>
        </p:txBody>
      </p:sp>
      <p:sp>
        <p:nvSpPr>
          <p:cNvPr id="15366" name="TextBox 2">
            <a:extLst>
              <a:ext uri="{FF2B5EF4-FFF2-40B4-BE49-F238E27FC236}">
                <a16:creationId xmlns:a16="http://schemas.microsoft.com/office/drawing/2014/main" id="{997CD5BB-CB1B-84C8-D62E-128B1D9B4FB0}"/>
              </a:ext>
            </a:extLst>
          </p:cNvPr>
          <p:cNvSpPr txBox="1">
            <a:spLocks noChangeArrowheads="1"/>
          </p:cNvSpPr>
          <p:nvPr/>
        </p:nvSpPr>
        <p:spPr bwMode="auto">
          <a:xfrm>
            <a:off x="791256" y="5576434"/>
            <a:ext cx="8655050" cy="369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91440" tIns="45720" rIns="91440" bIns="45720" anchor="t">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solidFill>
                  <a:schemeClr val="bg1"/>
                </a:solidFill>
                <a:latin typeface="Arial"/>
                <a:cs typeface="Arial"/>
              </a:rPr>
              <a:t>Data source: </a:t>
            </a:r>
            <a:r>
              <a:rPr lang="en-US" altLang="en-US" err="1">
                <a:solidFill>
                  <a:schemeClr val="bg1"/>
                </a:solidFill>
                <a:latin typeface="Arial"/>
                <a:cs typeface="Arial"/>
              </a:rPr>
              <a:t>AIDSRelief</a:t>
            </a:r>
            <a:r>
              <a:rPr lang="en-US" altLang="en-US" dirty="0">
                <a:solidFill>
                  <a:schemeClr val="bg1"/>
                </a:solidFill>
                <a:latin typeface="Arial"/>
                <a:cs typeface="Arial"/>
              </a:rPr>
              <a:t> program records January 2009 - 20011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3D34877-C3AA-8633-4453-9F1745DEB5A4}"/>
              </a:ext>
            </a:extLst>
          </p:cNvPr>
          <p:cNvSpPr>
            <a:spLocks noGrp="1"/>
          </p:cNvSpPr>
          <p:nvPr>
            <p:ph type="title"/>
          </p:nvPr>
        </p:nvSpPr>
        <p:spPr>
          <a:xfrm>
            <a:off x="534988" y="74613"/>
            <a:ext cx="7762875" cy="1143000"/>
          </a:xfrm>
        </p:spPr>
        <p:txBody>
          <a:bodyPr/>
          <a:lstStyle/>
          <a:p>
            <a:r>
              <a:rPr lang="en-US" altLang="en-US"/>
              <a:t>Line graph</a:t>
            </a:r>
          </a:p>
        </p:txBody>
      </p:sp>
      <p:graphicFrame>
        <p:nvGraphicFramePr>
          <p:cNvPr id="16387" name="Content Placeholder 3">
            <a:extLst>
              <a:ext uri="{FF2B5EF4-FFF2-40B4-BE49-F238E27FC236}">
                <a16:creationId xmlns:a16="http://schemas.microsoft.com/office/drawing/2014/main" id="{FD516DD0-A477-5A85-FFE2-E387EE3CA370}"/>
              </a:ext>
            </a:extLst>
          </p:cNvPr>
          <p:cNvGraphicFramePr>
            <a:graphicFrameLocks noGrp="1"/>
          </p:cNvGraphicFramePr>
          <p:nvPr>
            <p:ph idx="1"/>
          </p:nvPr>
        </p:nvGraphicFramePr>
        <p:xfrm>
          <a:off x="685800" y="1987550"/>
          <a:ext cx="7883525" cy="3621088"/>
        </p:xfrm>
        <a:graphic>
          <a:graphicData uri="http://schemas.openxmlformats.org/presentationml/2006/ole">
            <mc:AlternateContent xmlns:mc="http://schemas.openxmlformats.org/markup-compatibility/2006">
              <mc:Choice xmlns:v="urn:schemas-microsoft-com:vml" Requires="v">
                <p:oleObj name="Worksheet" r:id="rId3" imgW="7858249" imgH="3610092" progId="Excel.Sheet.8">
                  <p:embed/>
                </p:oleObj>
              </mc:Choice>
              <mc:Fallback>
                <p:oleObj name="Worksheet" r:id="rId3" imgW="7858249" imgH="3610092" progId="Excel.Sheet.8">
                  <p:embed/>
                  <p:pic>
                    <p:nvPicPr>
                      <p:cNvPr id="16387" name="Content Placeholder 3">
                        <a:extLst>
                          <a:ext uri="{FF2B5EF4-FFF2-40B4-BE49-F238E27FC236}">
                            <a16:creationId xmlns:a16="http://schemas.microsoft.com/office/drawing/2014/main" id="{FD516DD0-A477-5A85-FFE2-E387EE3CA370}"/>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987550"/>
                        <a:ext cx="7883525"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8" name="TextBox 3">
            <a:extLst>
              <a:ext uri="{FF2B5EF4-FFF2-40B4-BE49-F238E27FC236}">
                <a16:creationId xmlns:a16="http://schemas.microsoft.com/office/drawing/2014/main" id="{724923EC-1CA7-7885-26AA-A751B1DC2837}"/>
              </a:ext>
            </a:extLst>
          </p:cNvPr>
          <p:cNvSpPr txBox="1">
            <a:spLocks noChangeArrowheads="1"/>
          </p:cNvSpPr>
          <p:nvPr/>
        </p:nvSpPr>
        <p:spPr bwMode="auto">
          <a:xfrm>
            <a:off x="1203325" y="1403350"/>
            <a:ext cx="7239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b="1"/>
              <a:t>Number of Clinicians Working in Each Clinic During Years 1–4*</a:t>
            </a:r>
          </a:p>
        </p:txBody>
      </p:sp>
      <p:sp>
        <p:nvSpPr>
          <p:cNvPr id="16389" name="TextBox 4">
            <a:extLst>
              <a:ext uri="{FF2B5EF4-FFF2-40B4-BE49-F238E27FC236}">
                <a16:creationId xmlns:a16="http://schemas.microsoft.com/office/drawing/2014/main" id="{A065C008-F817-97E1-BE55-89B9AD2239F8}"/>
              </a:ext>
            </a:extLst>
          </p:cNvPr>
          <p:cNvSpPr txBox="1">
            <a:spLocks noChangeArrowheads="1"/>
          </p:cNvSpPr>
          <p:nvPr/>
        </p:nvSpPr>
        <p:spPr bwMode="auto">
          <a:xfrm>
            <a:off x="377825" y="6357938"/>
            <a:ext cx="40386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*Includes doctors and nurses</a:t>
            </a:r>
          </a:p>
        </p:txBody>
      </p:sp>
      <p:sp>
        <p:nvSpPr>
          <p:cNvPr id="16390" name="TextBox 1">
            <a:extLst>
              <a:ext uri="{FF2B5EF4-FFF2-40B4-BE49-F238E27FC236}">
                <a16:creationId xmlns:a16="http://schemas.microsoft.com/office/drawing/2014/main" id="{3F31A281-8201-5420-813E-754F6A033529}"/>
              </a:ext>
            </a:extLst>
          </p:cNvPr>
          <p:cNvSpPr txBox="1">
            <a:spLocks noChangeArrowheads="1"/>
          </p:cNvSpPr>
          <p:nvPr/>
        </p:nvSpPr>
        <p:spPr bwMode="auto">
          <a:xfrm>
            <a:off x="520700" y="941388"/>
            <a:ext cx="47688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b="1"/>
              <a:t>Displays trends over time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7E61FD0-A698-6706-EF8A-02AEACE11966}"/>
              </a:ext>
            </a:extLst>
          </p:cNvPr>
          <p:cNvSpPr>
            <a:spLocks noGrp="1"/>
          </p:cNvSpPr>
          <p:nvPr>
            <p:ph type="title"/>
          </p:nvPr>
        </p:nvSpPr>
        <p:spPr/>
        <p:txBody>
          <a:bodyPr/>
          <a:lstStyle/>
          <a:p>
            <a:r>
              <a:rPr lang="en-US" altLang="en-US"/>
              <a:t>Line graph</a:t>
            </a:r>
          </a:p>
        </p:txBody>
      </p:sp>
      <p:graphicFrame>
        <p:nvGraphicFramePr>
          <p:cNvPr id="17411" name="Content Placeholder 3">
            <a:extLst>
              <a:ext uri="{FF2B5EF4-FFF2-40B4-BE49-F238E27FC236}">
                <a16:creationId xmlns:a16="http://schemas.microsoft.com/office/drawing/2014/main" id="{AAF67ECF-21C1-0079-6827-9CF4681E9944}"/>
              </a:ext>
            </a:extLst>
          </p:cNvPr>
          <p:cNvGraphicFramePr>
            <a:graphicFrameLocks noGrp="1"/>
          </p:cNvGraphicFramePr>
          <p:nvPr>
            <p:ph idx="1"/>
          </p:nvPr>
        </p:nvGraphicFramePr>
        <p:xfrm>
          <a:off x="493713" y="1339850"/>
          <a:ext cx="8196262" cy="4348163"/>
        </p:xfrm>
        <a:graphic>
          <a:graphicData uri="http://schemas.openxmlformats.org/presentationml/2006/ole">
            <mc:AlternateContent xmlns:mc="http://schemas.openxmlformats.org/markup-compatibility/2006">
              <mc:Choice xmlns:v="urn:schemas-microsoft-com:vml" Requires="v">
                <p:oleObj name="Chart" r:id="rId3" imgW="8229600" imgH="4371975" progId="Excel.Sheet.8">
                  <p:embed/>
                </p:oleObj>
              </mc:Choice>
              <mc:Fallback>
                <p:oleObj name="Chart" r:id="rId3" imgW="8229600" imgH="4371975" progId="Excel.Sheet.8">
                  <p:embed/>
                  <p:pic>
                    <p:nvPicPr>
                      <p:cNvPr id="17411" name="Content Placeholder 3">
                        <a:extLst>
                          <a:ext uri="{FF2B5EF4-FFF2-40B4-BE49-F238E27FC236}">
                            <a16:creationId xmlns:a16="http://schemas.microsoft.com/office/drawing/2014/main" id="{AAF67ECF-21C1-0079-6827-9CF4681E9944}"/>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713" y="1339850"/>
                        <a:ext cx="8196262" cy="434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7412" name="TextBox 3">
            <a:extLst>
              <a:ext uri="{FF2B5EF4-FFF2-40B4-BE49-F238E27FC236}">
                <a16:creationId xmlns:a16="http://schemas.microsoft.com/office/drawing/2014/main" id="{0C3CB1F5-85AA-DD13-F149-E6FAD8CBCBDE}"/>
              </a:ext>
            </a:extLst>
          </p:cNvPr>
          <p:cNvSpPr txBox="1">
            <a:spLocks noChangeArrowheads="1"/>
          </p:cNvSpPr>
          <p:nvPr/>
        </p:nvSpPr>
        <p:spPr bwMode="auto">
          <a:xfrm>
            <a:off x="1295400" y="1077913"/>
            <a:ext cx="7239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b="1"/>
              <a:t>Number of Clinicians Working in Each Clinic During Years 1-4*</a:t>
            </a:r>
          </a:p>
        </p:txBody>
      </p:sp>
      <p:sp>
        <p:nvSpPr>
          <p:cNvPr id="17413" name="TextBox 4">
            <a:extLst>
              <a:ext uri="{FF2B5EF4-FFF2-40B4-BE49-F238E27FC236}">
                <a16:creationId xmlns:a16="http://schemas.microsoft.com/office/drawing/2014/main" id="{521F6A10-CCE1-FD0E-491C-43557520503D}"/>
              </a:ext>
            </a:extLst>
          </p:cNvPr>
          <p:cNvSpPr txBox="1">
            <a:spLocks noChangeArrowheads="1"/>
          </p:cNvSpPr>
          <p:nvPr/>
        </p:nvSpPr>
        <p:spPr bwMode="auto">
          <a:xfrm>
            <a:off x="4709595" y="5753100"/>
            <a:ext cx="40386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2"/>
                </a:solidFill>
              </a:rPr>
              <a:t>*Includes doctors and nurses</a:t>
            </a:r>
          </a:p>
        </p:txBody>
      </p:sp>
      <p:sp>
        <p:nvSpPr>
          <p:cNvPr id="17414" name="TextBox 1">
            <a:extLst>
              <a:ext uri="{FF2B5EF4-FFF2-40B4-BE49-F238E27FC236}">
                <a16:creationId xmlns:a16="http://schemas.microsoft.com/office/drawing/2014/main" id="{7FFDBF46-D148-E6B6-AC48-183F332EF9A9}"/>
              </a:ext>
            </a:extLst>
          </p:cNvPr>
          <p:cNvSpPr txBox="1">
            <a:spLocks noChangeArrowheads="1"/>
          </p:cNvSpPr>
          <p:nvPr/>
        </p:nvSpPr>
        <p:spPr bwMode="auto">
          <a:xfrm>
            <a:off x="1608138" y="5216525"/>
            <a:ext cx="1089025" cy="33813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600">
                <a:solidFill>
                  <a:schemeClr val="bg2"/>
                </a:solidFill>
              </a:rPr>
              <a:t>Y1 1995</a:t>
            </a:r>
          </a:p>
        </p:txBody>
      </p:sp>
      <p:sp>
        <p:nvSpPr>
          <p:cNvPr id="17415" name="TextBox 6">
            <a:extLst>
              <a:ext uri="{FF2B5EF4-FFF2-40B4-BE49-F238E27FC236}">
                <a16:creationId xmlns:a16="http://schemas.microsoft.com/office/drawing/2014/main" id="{049BD8DF-9959-E3C8-4837-8EE8A63D2A21}"/>
              </a:ext>
            </a:extLst>
          </p:cNvPr>
          <p:cNvSpPr txBox="1">
            <a:spLocks noChangeArrowheads="1"/>
          </p:cNvSpPr>
          <p:nvPr/>
        </p:nvSpPr>
        <p:spPr bwMode="auto">
          <a:xfrm>
            <a:off x="2909888" y="5216525"/>
            <a:ext cx="1087437" cy="33813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600">
                <a:solidFill>
                  <a:schemeClr val="bg2"/>
                </a:solidFill>
              </a:rPr>
              <a:t>Y2 1996</a:t>
            </a:r>
          </a:p>
        </p:txBody>
      </p:sp>
      <p:sp>
        <p:nvSpPr>
          <p:cNvPr id="17416" name="TextBox 7">
            <a:extLst>
              <a:ext uri="{FF2B5EF4-FFF2-40B4-BE49-F238E27FC236}">
                <a16:creationId xmlns:a16="http://schemas.microsoft.com/office/drawing/2014/main" id="{9E302085-26E4-B5F1-B8A7-133249B1D79D}"/>
              </a:ext>
            </a:extLst>
          </p:cNvPr>
          <p:cNvSpPr txBox="1">
            <a:spLocks noChangeArrowheads="1"/>
          </p:cNvSpPr>
          <p:nvPr/>
        </p:nvSpPr>
        <p:spPr bwMode="auto">
          <a:xfrm>
            <a:off x="4416425" y="5216525"/>
            <a:ext cx="1089025" cy="33813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600">
                <a:solidFill>
                  <a:schemeClr val="bg2"/>
                </a:solidFill>
              </a:rPr>
              <a:t>Y3 1997</a:t>
            </a:r>
          </a:p>
        </p:txBody>
      </p:sp>
      <p:sp>
        <p:nvSpPr>
          <p:cNvPr id="17417" name="TextBox 8">
            <a:extLst>
              <a:ext uri="{FF2B5EF4-FFF2-40B4-BE49-F238E27FC236}">
                <a16:creationId xmlns:a16="http://schemas.microsoft.com/office/drawing/2014/main" id="{FBFA3819-B578-71F2-2AAB-112F494CD5EA}"/>
              </a:ext>
            </a:extLst>
          </p:cNvPr>
          <p:cNvSpPr txBox="1">
            <a:spLocks noChangeArrowheads="1"/>
          </p:cNvSpPr>
          <p:nvPr/>
        </p:nvSpPr>
        <p:spPr bwMode="auto">
          <a:xfrm>
            <a:off x="6067425" y="5199063"/>
            <a:ext cx="1087438" cy="33813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600">
                <a:solidFill>
                  <a:schemeClr val="bg2"/>
                </a:solidFill>
              </a:rPr>
              <a:t>Y4 1998</a:t>
            </a:r>
          </a:p>
        </p:txBody>
      </p:sp>
      <p:sp>
        <p:nvSpPr>
          <p:cNvPr id="17418" name="TextBox 2">
            <a:extLst>
              <a:ext uri="{FF2B5EF4-FFF2-40B4-BE49-F238E27FC236}">
                <a16:creationId xmlns:a16="http://schemas.microsoft.com/office/drawing/2014/main" id="{99096337-CB77-1D13-445D-880E38E94159}"/>
              </a:ext>
            </a:extLst>
          </p:cNvPr>
          <p:cNvSpPr txBox="1">
            <a:spLocks noChangeArrowheads="1"/>
          </p:cNvSpPr>
          <p:nvPr/>
        </p:nvSpPr>
        <p:spPr bwMode="auto">
          <a:xfrm>
            <a:off x="498474" y="5753100"/>
            <a:ext cx="842224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600" dirty="0">
                <a:solidFill>
                  <a:schemeClr val="bg2"/>
                </a:solidFill>
              </a:rPr>
              <a:t>Zambia Service Provision Assessment, 2007.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9E8029F-3E72-6D44-9BB1-D36522FC6633}"/>
              </a:ext>
            </a:extLst>
          </p:cNvPr>
          <p:cNvSpPr>
            <a:spLocks noGrp="1"/>
          </p:cNvSpPr>
          <p:nvPr>
            <p:ph type="title"/>
          </p:nvPr>
        </p:nvSpPr>
        <p:spPr>
          <a:xfrm>
            <a:off x="457200" y="304800"/>
            <a:ext cx="8229600" cy="1143000"/>
          </a:xfrm>
        </p:spPr>
        <p:txBody>
          <a:bodyPr/>
          <a:lstStyle/>
          <a:p>
            <a:r>
              <a:rPr lang="en-US" altLang="en-US"/>
              <a:t>Pie chart</a:t>
            </a:r>
            <a:br>
              <a:rPr lang="en-US" altLang="en-US"/>
            </a:br>
            <a:r>
              <a:rPr lang="en-US" altLang="en-US" sz="2400"/>
              <a:t>Contribution to the total = 100%</a:t>
            </a:r>
          </a:p>
        </p:txBody>
      </p:sp>
      <p:graphicFrame>
        <p:nvGraphicFramePr>
          <p:cNvPr id="18435" name="Content Placeholder 3">
            <a:extLst>
              <a:ext uri="{FF2B5EF4-FFF2-40B4-BE49-F238E27FC236}">
                <a16:creationId xmlns:a16="http://schemas.microsoft.com/office/drawing/2014/main" id="{DE72B223-6936-6DF9-87CD-4C6587D9F0B7}"/>
              </a:ext>
            </a:extLst>
          </p:cNvPr>
          <p:cNvGraphicFramePr>
            <a:graphicFrameLocks noGrp="1"/>
          </p:cNvGraphicFramePr>
          <p:nvPr>
            <p:ph idx="1"/>
          </p:nvPr>
        </p:nvGraphicFramePr>
        <p:xfrm>
          <a:off x="1616075" y="1419225"/>
          <a:ext cx="5548313" cy="4289425"/>
        </p:xfrm>
        <a:graphic>
          <a:graphicData uri="http://schemas.openxmlformats.org/presentationml/2006/ole">
            <mc:AlternateContent xmlns:mc="http://schemas.openxmlformats.org/markup-compatibility/2006">
              <mc:Choice xmlns:v="urn:schemas-microsoft-com:vml" Requires="v">
                <p:oleObj name="Chart" r:id="rId3" imgW="4295775" imgH="3267075" progId="Excel.Sheet.8">
                  <p:embed/>
                </p:oleObj>
              </mc:Choice>
              <mc:Fallback>
                <p:oleObj name="Chart" r:id="rId3" imgW="4295775" imgH="3267075" progId="Excel.Sheet.8">
                  <p:embed/>
                  <p:pic>
                    <p:nvPicPr>
                      <p:cNvPr id="18435" name="Content Placeholder 3">
                        <a:extLst>
                          <a:ext uri="{FF2B5EF4-FFF2-40B4-BE49-F238E27FC236}">
                            <a16:creationId xmlns:a16="http://schemas.microsoft.com/office/drawing/2014/main" id="{DE72B223-6936-6DF9-87CD-4C6587D9F0B7}"/>
                          </a:ext>
                        </a:extLst>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6075" y="1419225"/>
                        <a:ext cx="5548313"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436" name="TextBox 4">
            <a:extLst>
              <a:ext uri="{FF2B5EF4-FFF2-40B4-BE49-F238E27FC236}">
                <a16:creationId xmlns:a16="http://schemas.microsoft.com/office/drawing/2014/main" id="{FE02A0A3-870E-8D44-E938-0EC6821995A6}"/>
              </a:ext>
            </a:extLst>
          </p:cNvPr>
          <p:cNvSpPr txBox="1">
            <a:spLocks noChangeArrowheads="1"/>
          </p:cNvSpPr>
          <p:nvPr/>
        </p:nvSpPr>
        <p:spPr bwMode="auto">
          <a:xfrm>
            <a:off x="1616075" y="5708650"/>
            <a:ext cx="1295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solidFill>
                  <a:schemeClr val="bg1"/>
                </a:solidFill>
              </a:rPr>
              <a:t>N=150</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3">
            <a:extLst>
              <a:ext uri="{FF2B5EF4-FFF2-40B4-BE49-F238E27FC236}">
                <a16:creationId xmlns:a16="http://schemas.microsoft.com/office/drawing/2014/main" id="{E4AD6BCC-22E7-10C0-5C22-832B16841CD1}"/>
              </a:ext>
            </a:extLst>
          </p:cNvPr>
          <p:cNvSpPr>
            <a:spLocks noGrp="1"/>
          </p:cNvSpPr>
          <p:nvPr>
            <p:ph type="ctrTitle"/>
          </p:nvPr>
        </p:nvSpPr>
        <p:spPr/>
        <p:txBody>
          <a:bodyPr/>
          <a:lstStyle/>
          <a:p>
            <a:pPr eaLnBrk="1" hangingPunct="1"/>
            <a:r>
              <a:rPr lang="en-US" altLang="en-US"/>
              <a:t>Interpreting data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F4A9629-7C87-2A61-EC4F-368AF82A4068}"/>
              </a:ext>
            </a:extLst>
          </p:cNvPr>
          <p:cNvSpPr>
            <a:spLocks noGrp="1"/>
          </p:cNvSpPr>
          <p:nvPr>
            <p:ph type="title"/>
          </p:nvPr>
        </p:nvSpPr>
        <p:spPr/>
        <p:txBody>
          <a:bodyPr/>
          <a:lstStyle/>
          <a:p>
            <a:r>
              <a:rPr lang="en-US" altLang="en-US"/>
              <a:t>Interpreting data</a:t>
            </a:r>
          </a:p>
        </p:txBody>
      </p:sp>
      <p:sp>
        <p:nvSpPr>
          <p:cNvPr id="20483" name="Content Placeholder 2">
            <a:extLst>
              <a:ext uri="{FF2B5EF4-FFF2-40B4-BE49-F238E27FC236}">
                <a16:creationId xmlns:a16="http://schemas.microsoft.com/office/drawing/2014/main" id="{239B0881-C27F-B325-4651-C3BB7D57DC00}"/>
              </a:ext>
            </a:extLst>
          </p:cNvPr>
          <p:cNvSpPr>
            <a:spLocks noGrp="1"/>
          </p:cNvSpPr>
          <p:nvPr>
            <p:ph idx="1"/>
          </p:nvPr>
        </p:nvSpPr>
        <p:spPr/>
        <p:txBody>
          <a:bodyPr/>
          <a:lstStyle/>
          <a:p>
            <a:pPr marL="0" indent="0">
              <a:buNone/>
            </a:pPr>
            <a:r>
              <a:rPr lang="en-US" altLang="en-US" dirty="0"/>
              <a:t>=Adding meaning to information by making connections and comparisons and exploring causes and consequences</a:t>
            </a:r>
          </a:p>
        </p:txBody>
      </p:sp>
      <p:graphicFrame>
        <p:nvGraphicFramePr>
          <p:cNvPr id="4" name="Diagram 3">
            <a:extLst>
              <a:ext uri="{FF2B5EF4-FFF2-40B4-BE49-F238E27FC236}">
                <a16:creationId xmlns:a16="http://schemas.microsoft.com/office/drawing/2014/main" id="{E9607E47-8CF6-3D7D-8C15-6DD6E7F82CA5}"/>
              </a:ext>
            </a:extLst>
          </p:cNvPr>
          <p:cNvGraphicFramePr/>
          <p:nvPr/>
        </p:nvGraphicFramePr>
        <p:xfrm>
          <a:off x="533400" y="2853558"/>
          <a:ext cx="8153400" cy="3852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45E4F7B-E828-6312-8810-A9E502F478D1}"/>
              </a:ext>
            </a:extLst>
          </p:cNvPr>
          <p:cNvSpPr>
            <a:spLocks noGrp="1"/>
          </p:cNvSpPr>
          <p:nvPr>
            <p:ph type="title"/>
          </p:nvPr>
        </p:nvSpPr>
        <p:spPr>
          <a:xfrm>
            <a:off x="568325" y="274638"/>
            <a:ext cx="8118475" cy="1143000"/>
          </a:xfrm>
        </p:spPr>
        <p:txBody>
          <a:bodyPr>
            <a:normAutofit fontScale="90000"/>
          </a:bodyPr>
          <a:lstStyle/>
          <a:p>
            <a:r>
              <a:rPr lang="en-US" altLang="en-US"/>
              <a:t>Interpretation – relevance of finding</a:t>
            </a:r>
          </a:p>
        </p:txBody>
      </p:sp>
      <p:sp>
        <p:nvSpPr>
          <p:cNvPr id="21507" name="Content Placeholder 2">
            <a:extLst>
              <a:ext uri="{FF2B5EF4-FFF2-40B4-BE49-F238E27FC236}">
                <a16:creationId xmlns:a16="http://schemas.microsoft.com/office/drawing/2014/main" id="{83DC353D-45E1-DC3F-A610-641646E12E94}"/>
              </a:ext>
            </a:extLst>
          </p:cNvPr>
          <p:cNvSpPr>
            <a:spLocks noGrp="1"/>
          </p:cNvSpPr>
          <p:nvPr>
            <p:ph idx="1"/>
          </p:nvPr>
        </p:nvSpPr>
        <p:spPr/>
        <p:txBody>
          <a:bodyPr/>
          <a:lstStyle/>
          <a:p>
            <a:r>
              <a:rPr lang="en-US" altLang="en-US"/>
              <a:t>Adding meaning to information by making connections and comparisons and exploring causes and consequences</a:t>
            </a:r>
          </a:p>
        </p:txBody>
      </p:sp>
      <p:graphicFrame>
        <p:nvGraphicFramePr>
          <p:cNvPr id="4" name="Diagram 3">
            <a:extLst>
              <a:ext uri="{FF2B5EF4-FFF2-40B4-BE49-F238E27FC236}">
                <a16:creationId xmlns:a16="http://schemas.microsoft.com/office/drawing/2014/main" id="{07BBE2B5-9170-ED31-3CA0-AA11EAAAA043}"/>
              </a:ext>
            </a:extLst>
          </p:cNvPr>
          <p:cNvGraphicFramePr/>
          <p:nvPr/>
        </p:nvGraphicFramePr>
        <p:xfrm>
          <a:off x="533400" y="2853558"/>
          <a:ext cx="8153400" cy="3852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Oval 1">
            <a:extLst>
              <a:ext uri="{FF2B5EF4-FFF2-40B4-BE49-F238E27FC236}">
                <a16:creationId xmlns:a16="http://schemas.microsoft.com/office/drawing/2014/main" id="{6B262000-5D36-F2A3-E167-186E6F13A7E1}"/>
              </a:ext>
            </a:extLst>
          </p:cNvPr>
          <p:cNvSpPr/>
          <p:nvPr/>
        </p:nvSpPr>
        <p:spPr>
          <a:xfrm>
            <a:off x="568325" y="3752850"/>
            <a:ext cx="2427288" cy="203358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87379E2-1CBA-3574-F8B3-25CE216CE0E4}"/>
              </a:ext>
            </a:extLst>
          </p:cNvPr>
          <p:cNvSpPr>
            <a:spLocks noGrp="1"/>
          </p:cNvSpPr>
          <p:nvPr>
            <p:ph type="title"/>
          </p:nvPr>
        </p:nvSpPr>
        <p:spPr>
          <a:xfrm>
            <a:off x="625475" y="274638"/>
            <a:ext cx="8061325" cy="1143000"/>
          </a:xfrm>
        </p:spPr>
        <p:txBody>
          <a:bodyPr>
            <a:normAutofit fontScale="90000"/>
          </a:bodyPr>
          <a:lstStyle/>
          <a:p>
            <a:pPr eaLnBrk="1" hangingPunct="1"/>
            <a:r>
              <a:rPr lang="en-US" altLang="en-US"/>
              <a:t>Interpretation – relevance of finding</a:t>
            </a:r>
          </a:p>
        </p:txBody>
      </p:sp>
      <p:sp>
        <p:nvSpPr>
          <p:cNvPr id="22531" name="Content Placeholder 2">
            <a:extLst>
              <a:ext uri="{FF2B5EF4-FFF2-40B4-BE49-F238E27FC236}">
                <a16:creationId xmlns:a16="http://schemas.microsoft.com/office/drawing/2014/main" id="{9139F523-CBE0-B5E0-9843-B2C0F04AACFF}"/>
              </a:ext>
            </a:extLst>
          </p:cNvPr>
          <p:cNvSpPr>
            <a:spLocks noGrp="1"/>
          </p:cNvSpPr>
          <p:nvPr>
            <p:ph idx="1"/>
          </p:nvPr>
        </p:nvSpPr>
        <p:spPr/>
        <p:txBody>
          <a:bodyPr/>
          <a:lstStyle/>
          <a:p>
            <a:pPr eaLnBrk="1" hangingPunct="1"/>
            <a:r>
              <a:rPr lang="en-US" altLang="en-US"/>
              <a:t>Does the indicator meet the target?</a:t>
            </a:r>
          </a:p>
          <a:p>
            <a:pPr eaLnBrk="1" hangingPunct="1"/>
            <a:r>
              <a:rPr lang="en-US" altLang="en-US"/>
              <a:t>How far from the target is it?</a:t>
            </a:r>
          </a:p>
          <a:p>
            <a:pPr eaLnBrk="1" hangingPunct="1"/>
            <a:r>
              <a:rPr lang="en-US" altLang="en-US"/>
              <a:t>How does it compare (to other time periods, other facilities)?</a:t>
            </a:r>
          </a:p>
          <a:p>
            <a:pPr eaLnBrk="1" hangingPunct="1"/>
            <a:r>
              <a:rPr lang="en-US" altLang="en-US"/>
              <a:t>Are there any extreme highs and lows in the data?</a:t>
            </a:r>
          </a:p>
          <a:p>
            <a:pPr eaLnBrk="1" hangingPunct="1"/>
            <a:endParaRPr lang="en-US" altLang="en-US"/>
          </a:p>
          <a:p>
            <a:pPr eaLnBrk="1" hangingPunct="1"/>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B9E4C1F8-87B4-B525-111C-60431796FC78}"/>
              </a:ext>
            </a:extLst>
          </p:cNvPr>
          <p:cNvGraphicFramePr/>
          <p:nvPr/>
        </p:nvGraphicFramePr>
        <p:xfrm>
          <a:off x="503182" y="3005959"/>
          <a:ext cx="8153400" cy="3852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5" name="Title 5">
            <a:extLst>
              <a:ext uri="{FF2B5EF4-FFF2-40B4-BE49-F238E27FC236}">
                <a16:creationId xmlns:a16="http://schemas.microsoft.com/office/drawing/2014/main" id="{7B7D0A02-72AD-D311-682F-C0E70257D781}"/>
              </a:ext>
            </a:extLst>
          </p:cNvPr>
          <p:cNvSpPr>
            <a:spLocks noGrp="1"/>
          </p:cNvSpPr>
          <p:nvPr>
            <p:ph type="title"/>
          </p:nvPr>
        </p:nvSpPr>
        <p:spPr>
          <a:xfrm>
            <a:off x="465138" y="369888"/>
            <a:ext cx="8229600" cy="1143000"/>
          </a:xfrm>
        </p:spPr>
        <p:txBody>
          <a:bodyPr/>
          <a:lstStyle/>
          <a:p>
            <a:r>
              <a:rPr lang="en-US" altLang="en-US"/>
              <a:t>Interpretation – possible causes?</a:t>
            </a:r>
          </a:p>
        </p:txBody>
      </p:sp>
      <p:sp>
        <p:nvSpPr>
          <p:cNvPr id="2" name="Oval 1">
            <a:extLst>
              <a:ext uri="{FF2B5EF4-FFF2-40B4-BE49-F238E27FC236}">
                <a16:creationId xmlns:a16="http://schemas.microsoft.com/office/drawing/2014/main" id="{43F1C762-C938-7CE9-7838-51BB777D9EF4}"/>
              </a:ext>
            </a:extLst>
          </p:cNvPr>
          <p:cNvSpPr/>
          <p:nvPr/>
        </p:nvSpPr>
        <p:spPr>
          <a:xfrm>
            <a:off x="2370138" y="4270375"/>
            <a:ext cx="2317750" cy="1670050"/>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23557" name="TextBox 3">
            <a:extLst>
              <a:ext uri="{FF2B5EF4-FFF2-40B4-BE49-F238E27FC236}">
                <a16:creationId xmlns:a16="http://schemas.microsoft.com/office/drawing/2014/main" id="{BD5837D8-1B62-A528-AAAB-3D83EB53CE2B}"/>
              </a:ext>
            </a:extLst>
          </p:cNvPr>
          <p:cNvSpPr txBox="1">
            <a:spLocks noChangeArrowheads="1"/>
          </p:cNvSpPr>
          <p:nvPr/>
        </p:nvSpPr>
        <p:spPr bwMode="auto">
          <a:xfrm>
            <a:off x="733425" y="1512888"/>
            <a:ext cx="7693025"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200"/>
              </a:spcBef>
              <a:spcAft>
                <a:spcPts val="1200"/>
              </a:spcAft>
              <a:buFont typeface="Arial" panose="020B0604020202020204" pitchFamily="34" charset="0"/>
              <a:buChar char="•"/>
            </a:pPr>
            <a:r>
              <a:rPr lang="en-US" altLang="en-US" sz="2600">
                <a:cs typeface="Arial" panose="020B0604020202020204" pitchFamily="34" charset="0"/>
              </a:rPr>
              <a:t>Supplement with expert opinion</a:t>
            </a:r>
          </a:p>
          <a:p>
            <a:pPr lvl="1" eaLnBrk="1" hangingPunct="1">
              <a:buFont typeface="Arial" panose="020B0604020202020204" pitchFamily="34" charset="0"/>
              <a:buChar char="•"/>
            </a:pPr>
            <a:r>
              <a:rPr lang="en-US" altLang="en-US" sz="2400">
                <a:cs typeface="Arial" panose="020B0604020202020204" pitchFamily="34" charset="0"/>
              </a:rPr>
              <a:t>Others with knowledge of the program or target population  </a:t>
            </a:r>
          </a:p>
          <a:p>
            <a:pPr eaLnBrk="1" hangingPunct="1">
              <a:buFont typeface="Arial" panose="020B0604020202020204" pitchFamily="34" charset="0"/>
              <a:buChar char="•"/>
            </a:pPr>
            <a:endParaRPr lang="en-US" altLang="en-US" sz="26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A8CADB41-565D-DDA0-3213-2B50CC94DAA5}"/>
              </a:ext>
            </a:extLst>
          </p:cNvPr>
          <p:cNvGraphicFramePr/>
          <p:nvPr/>
        </p:nvGraphicFramePr>
        <p:xfrm>
          <a:off x="503182" y="3005959"/>
          <a:ext cx="8153400" cy="3852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79" name="Title 5">
            <a:extLst>
              <a:ext uri="{FF2B5EF4-FFF2-40B4-BE49-F238E27FC236}">
                <a16:creationId xmlns:a16="http://schemas.microsoft.com/office/drawing/2014/main" id="{6665425A-1F37-A3AB-8CEB-03BDD4E2D976}"/>
              </a:ext>
            </a:extLst>
          </p:cNvPr>
          <p:cNvSpPr>
            <a:spLocks noGrp="1"/>
          </p:cNvSpPr>
          <p:nvPr>
            <p:ph type="title"/>
          </p:nvPr>
        </p:nvSpPr>
        <p:spPr>
          <a:xfrm>
            <a:off x="457200" y="457200"/>
            <a:ext cx="8229600" cy="1143000"/>
          </a:xfrm>
        </p:spPr>
        <p:txBody>
          <a:bodyPr>
            <a:normAutofit fontScale="90000"/>
          </a:bodyPr>
          <a:lstStyle/>
          <a:p>
            <a:r>
              <a:rPr lang="en-US" altLang="en-US"/>
              <a:t>Interpretation – consider other data</a:t>
            </a:r>
          </a:p>
        </p:txBody>
      </p:sp>
      <p:sp>
        <p:nvSpPr>
          <p:cNvPr id="2" name="Oval 1">
            <a:extLst>
              <a:ext uri="{FF2B5EF4-FFF2-40B4-BE49-F238E27FC236}">
                <a16:creationId xmlns:a16="http://schemas.microsoft.com/office/drawing/2014/main" id="{C6E207D4-24CD-E8E5-5615-295A5F077F24}"/>
              </a:ext>
            </a:extLst>
          </p:cNvPr>
          <p:cNvSpPr/>
          <p:nvPr/>
        </p:nvSpPr>
        <p:spPr>
          <a:xfrm>
            <a:off x="4430713" y="4162425"/>
            <a:ext cx="2316162" cy="1670050"/>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24581" name="TextBox 3">
            <a:extLst>
              <a:ext uri="{FF2B5EF4-FFF2-40B4-BE49-F238E27FC236}">
                <a16:creationId xmlns:a16="http://schemas.microsoft.com/office/drawing/2014/main" id="{56625BF8-933D-046E-DE5E-AA2DB17B02EC}"/>
              </a:ext>
            </a:extLst>
          </p:cNvPr>
          <p:cNvSpPr txBox="1">
            <a:spLocks noChangeArrowheads="1"/>
          </p:cNvSpPr>
          <p:nvPr/>
        </p:nvSpPr>
        <p:spPr bwMode="auto">
          <a:xfrm>
            <a:off x="1076325" y="1852613"/>
            <a:ext cx="751205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3429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1200"/>
              </a:spcBef>
              <a:spcAft>
                <a:spcPts val="1200"/>
              </a:spcAft>
            </a:pPr>
            <a:r>
              <a:rPr lang="en-US" altLang="en-US" sz="2600"/>
              <a:t>Use routine service data to clarify questions</a:t>
            </a:r>
          </a:p>
          <a:p>
            <a:pPr lvl="1" eaLnBrk="1" hangingPunct="1">
              <a:spcAft>
                <a:spcPts val="1200"/>
              </a:spcAft>
              <a:buFont typeface="Arial" panose="020B0604020202020204" pitchFamily="34" charset="0"/>
              <a:buChar char="•"/>
            </a:pPr>
            <a:r>
              <a:rPr lang="en-US" altLang="en-US" sz="2400">
                <a:cs typeface="Arial" panose="020B0604020202020204" pitchFamily="34" charset="0"/>
              </a:rPr>
              <a:t>Calculate nurse-to-client ratio, review commodities data against client load, etc.</a:t>
            </a:r>
          </a:p>
          <a:p>
            <a:pPr eaLnBrk="1" hangingPunct="1">
              <a:spcAft>
                <a:spcPts val="1200"/>
              </a:spcAft>
            </a:pPr>
            <a:r>
              <a:rPr lang="en-US" altLang="en-US" sz="2600">
                <a:cs typeface="Arial" panose="020B0604020202020204" pitchFamily="34" charset="0"/>
              </a:rPr>
              <a:t>Use other data sources </a:t>
            </a:r>
            <a:endParaRPr lang="en-US" altLang="en-US" sz="2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6B0D64D-A312-98FE-2282-37DA78702A71}"/>
              </a:ext>
            </a:extLst>
          </p:cNvPr>
          <p:cNvSpPr>
            <a:spLocks noGrp="1"/>
          </p:cNvSpPr>
          <p:nvPr>
            <p:ph type="title"/>
          </p:nvPr>
        </p:nvSpPr>
        <p:spPr>
          <a:xfrm>
            <a:off x="657225" y="263525"/>
            <a:ext cx="7762875" cy="1143000"/>
          </a:xfrm>
        </p:spPr>
        <p:txBody>
          <a:bodyPr>
            <a:normAutofit fontScale="90000"/>
          </a:bodyPr>
          <a:lstStyle/>
          <a:p>
            <a:pPr eaLnBrk="1" hangingPunct="1"/>
            <a:r>
              <a:rPr lang="en-US" altLang="en-US"/>
              <a:t>Interpretation – other data sources</a:t>
            </a:r>
          </a:p>
        </p:txBody>
      </p:sp>
      <p:sp>
        <p:nvSpPr>
          <p:cNvPr id="25603" name="Content Placeholder 1">
            <a:extLst>
              <a:ext uri="{FF2B5EF4-FFF2-40B4-BE49-F238E27FC236}">
                <a16:creationId xmlns:a16="http://schemas.microsoft.com/office/drawing/2014/main" id="{B11778A0-4359-5325-37B0-5FE8807947A2}"/>
              </a:ext>
            </a:extLst>
          </p:cNvPr>
          <p:cNvSpPr>
            <a:spLocks noGrp="1"/>
          </p:cNvSpPr>
          <p:nvPr>
            <p:ph idx="1"/>
          </p:nvPr>
        </p:nvSpPr>
        <p:spPr>
          <a:xfrm>
            <a:off x="923925" y="1600200"/>
            <a:ext cx="7762875" cy="2278063"/>
          </a:xfrm>
        </p:spPr>
        <p:txBody>
          <a:bodyPr/>
          <a:lstStyle/>
          <a:p>
            <a:r>
              <a:rPr lang="en-US" altLang="en-US"/>
              <a:t>Situation analyses</a:t>
            </a:r>
          </a:p>
          <a:p>
            <a:r>
              <a:rPr lang="en-US" altLang="en-US"/>
              <a:t>Demographic and health surveys</a:t>
            </a:r>
          </a:p>
          <a:p>
            <a:r>
              <a:rPr lang="en-US" altLang="en-US"/>
              <a:t>Performance improvement data</a:t>
            </a:r>
          </a:p>
        </p:txBody>
      </p:sp>
      <p:graphicFrame>
        <p:nvGraphicFramePr>
          <p:cNvPr id="6" name="Diagram 5">
            <a:extLst>
              <a:ext uri="{FF2B5EF4-FFF2-40B4-BE49-F238E27FC236}">
                <a16:creationId xmlns:a16="http://schemas.microsoft.com/office/drawing/2014/main" id="{8B4087ED-0CBF-2890-CF41-C8D79C970FEA}"/>
              </a:ext>
            </a:extLst>
          </p:cNvPr>
          <p:cNvGraphicFramePr/>
          <p:nvPr/>
        </p:nvGraphicFramePr>
        <p:xfrm>
          <a:off x="468458" y="3136739"/>
          <a:ext cx="8153400" cy="3721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2">
            <a:extLst>
              <a:ext uri="{FF2B5EF4-FFF2-40B4-BE49-F238E27FC236}">
                <a16:creationId xmlns:a16="http://schemas.microsoft.com/office/drawing/2014/main" id="{A0C49FE5-018A-2E02-6F94-8C97767BE350}"/>
              </a:ext>
            </a:extLst>
          </p:cNvPr>
          <p:cNvSpPr/>
          <p:nvPr/>
        </p:nvSpPr>
        <p:spPr>
          <a:xfrm>
            <a:off x="4419600" y="4240213"/>
            <a:ext cx="2476500" cy="14351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B43AF49-0E2C-0981-3EEA-36F8108C0E93}"/>
              </a:ext>
            </a:extLst>
          </p:cNvPr>
          <p:cNvSpPr>
            <a:spLocks noGrp="1"/>
          </p:cNvSpPr>
          <p:nvPr>
            <p:ph type="title"/>
          </p:nvPr>
        </p:nvSpPr>
        <p:spPr>
          <a:xfrm>
            <a:off x="706438" y="274638"/>
            <a:ext cx="7980362" cy="1143000"/>
          </a:xfrm>
        </p:spPr>
        <p:txBody>
          <a:bodyPr>
            <a:normAutofit fontScale="90000"/>
          </a:bodyPr>
          <a:lstStyle/>
          <a:p>
            <a:pPr eaLnBrk="1" hangingPunct="1"/>
            <a:r>
              <a:rPr lang="en-US" altLang="en-US"/>
              <a:t>Interpretation – conduct further research</a:t>
            </a:r>
          </a:p>
        </p:txBody>
      </p:sp>
      <p:sp>
        <p:nvSpPr>
          <p:cNvPr id="26627" name="Content Placeholder 1">
            <a:extLst>
              <a:ext uri="{FF2B5EF4-FFF2-40B4-BE49-F238E27FC236}">
                <a16:creationId xmlns:a16="http://schemas.microsoft.com/office/drawing/2014/main" id="{4408AB84-DFC1-E678-B204-BD8F9EB5C8F1}"/>
              </a:ext>
            </a:extLst>
          </p:cNvPr>
          <p:cNvSpPr>
            <a:spLocks noGrp="1"/>
          </p:cNvSpPr>
          <p:nvPr>
            <p:ph idx="1"/>
          </p:nvPr>
        </p:nvSpPr>
        <p:spPr>
          <a:xfrm>
            <a:off x="923925" y="1600200"/>
            <a:ext cx="7762875" cy="2278063"/>
          </a:xfrm>
        </p:spPr>
        <p:txBody>
          <a:bodyPr/>
          <a:lstStyle/>
          <a:p>
            <a:r>
              <a:rPr lang="en-US" altLang="en-US" dirty="0"/>
              <a:t>Data gap             conduct further research</a:t>
            </a:r>
          </a:p>
          <a:p>
            <a:r>
              <a:rPr lang="en-US" altLang="en-US" dirty="0"/>
              <a:t>Methodology depends on questions being asked and resources available</a:t>
            </a:r>
          </a:p>
        </p:txBody>
      </p:sp>
      <p:graphicFrame>
        <p:nvGraphicFramePr>
          <p:cNvPr id="6" name="Diagram 5">
            <a:extLst>
              <a:ext uri="{FF2B5EF4-FFF2-40B4-BE49-F238E27FC236}">
                <a16:creationId xmlns:a16="http://schemas.microsoft.com/office/drawing/2014/main" id="{8591BF36-F977-59C5-A48A-8B6B79A61065}"/>
              </a:ext>
            </a:extLst>
          </p:cNvPr>
          <p:cNvGraphicFramePr/>
          <p:nvPr/>
        </p:nvGraphicFramePr>
        <p:xfrm>
          <a:off x="468458" y="3136739"/>
          <a:ext cx="8153400" cy="3721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2">
            <a:extLst>
              <a:ext uri="{FF2B5EF4-FFF2-40B4-BE49-F238E27FC236}">
                <a16:creationId xmlns:a16="http://schemas.microsoft.com/office/drawing/2014/main" id="{5FEC5390-45F8-4F33-D429-342EA0E05274}"/>
              </a:ext>
            </a:extLst>
          </p:cNvPr>
          <p:cNvSpPr/>
          <p:nvPr/>
        </p:nvSpPr>
        <p:spPr>
          <a:xfrm>
            <a:off x="6189663" y="4240213"/>
            <a:ext cx="2476500" cy="14351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7" name="Notched Right Arrow 6">
            <a:extLst>
              <a:ext uri="{FF2B5EF4-FFF2-40B4-BE49-F238E27FC236}">
                <a16:creationId xmlns:a16="http://schemas.microsoft.com/office/drawing/2014/main" id="{A3F6BC22-0E5C-81CE-8843-3E1D8250579F}"/>
              </a:ext>
            </a:extLst>
          </p:cNvPr>
          <p:cNvSpPr/>
          <p:nvPr/>
        </p:nvSpPr>
        <p:spPr>
          <a:xfrm>
            <a:off x="3117396" y="1715181"/>
            <a:ext cx="971550" cy="358775"/>
          </a:xfrm>
          <a:prstGeom prst="notched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3">
            <a:extLst>
              <a:ext uri="{FF2B5EF4-FFF2-40B4-BE49-F238E27FC236}">
                <a16:creationId xmlns:a16="http://schemas.microsoft.com/office/drawing/2014/main" id="{E4AD6BCC-22E7-10C0-5C22-832B16841CD1}"/>
              </a:ext>
            </a:extLst>
          </p:cNvPr>
          <p:cNvSpPr>
            <a:spLocks noGrp="1"/>
          </p:cNvSpPr>
          <p:nvPr>
            <p:ph type="ctrTitle"/>
          </p:nvPr>
        </p:nvSpPr>
        <p:spPr>
          <a:xfrm>
            <a:off x="846854" y="1515311"/>
            <a:ext cx="7772400" cy="1470025"/>
          </a:xfrm>
        </p:spPr>
        <p:txBody>
          <a:bodyPr>
            <a:normAutofit/>
          </a:bodyPr>
          <a:lstStyle/>
          <a:p>
            <a:r>
              <a:rPr lang="en-US" altLang="en-US" dirty="0"/>
              <a:t>Concepts</a:t>
            </a:r>
            <a:br>
              <a:rPr lang="en-US" altLang="en-US" dirty="0"/>
            </a:br>
            <a:r>
              <a:rPr lang="en-US" altLang="en-US" dirty="0"/>
              <a:t>Reliability and Validity </a:t>
            </a:r>
          </a:p>
        </p:txBody>
      </p:sp>
    </p:spTree>
    <p:extLst>
      <p:ext uri="{BB962C8B-B14F-4D97-AF65-F5344CB8AC3E}">
        <p14:creationId xmlns:p14="http://schemas.microsoft.com/office/powerpoint/2010/main" val="14804669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D4E-9DA8-44BE-B70E-933F96E6A2DC}"/>
              </a:ext>
            </a:extLst>
          </p:cNvPr>
          <p:cNvSpPr>
            <a:spLocks noGrp="1"/>
          </p:cNvSpPr>
          <p:nvPr>
            <p:ph type="title"/>
          </p:nvPr>
        </p:nvSpPr>
        <p:spPr>
          <a:xfrm>
            <a:off x="683568" y="404664"/>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F547EA41-4851-4AF9-92B8-94EA64F4A9B2}"/>
              </a:ext>
            </a:extLst>
          </p:cNvPr>
          <p:cNvSpPr>
            <a:spLocks noGrp="1"/>
          </p:cNvSpPr>
          <p:nvPr>
            <p:ph idx="1"/>
          </p:nvPr>
        </p:nvSpPr>
        <p:spPr>
          <a:xfrm>
            <a:off x="539552" y="1628800"/>
            <a:ext cx="8229600" cy="3243834"/>
          </a:xfrm>
        </p:spPr>
        <p:txBody>
          <a:bodyPr>
            <a:normAutofit fontScale="62500" lnSpcReduction="20000"/>
          </a:bodyPr>
          <a:lstStyle/>
          <a:p>
            <a:r>
              <a:rPr lang="en-GB" b="0" i="0" dirty="0">
                <a:effectLst/>
                <a:latin typeface="Myriad Pro (Body)"/>
              </a:rPr>
              <a:t>Reliability and validity are closely related, but they mean different things. </a:t>
            </a:r>
          </a:p>
          <a:p>
            <a:endParaRPr lang="en-GB" b="0" i="0" dirty="0">
              <a:effectLst/>
              <a:latin typeface="Myriad Pro (Body)"/>
            </a:endParaRPr>
          </a:p>
          <a:p>
            <a:r>
              <a:rPr lang="en-GB" b="0" i="0" dirty="0">
                <a:effectLst/>
                <a:latin typeface="Myriad Pro (Body)"/>
              </a:rPr>
              <a:t>A measurement can be reliable without being valid. However, if a measurement is valid, it is usually also reliable.</a:t>
            </a:r>
            <a:endParaRPr lang="en-GB" dirty="0">
              <a:latin typeface="Myriad Pro (Body)"/>
            </a:endParaRPr>
          </a:p>
          <a:p>
            <a:endParaRPr lang="en-GB" dirty="0">
              <a:latin typeface="Myriad Pro (Body)"/>
            </a:endParaRPr>
          </a:p>
          <a:p>
            <a:r>
              <a:rPr lang="en-GB" b="1" dirty="0">
                <a:latin typeface="Myriad Pro (Body)"/>
              </a:rPr>
              <a:t>Reliability and validity </a:t>
            </a:r>
            <a:r>
              <a:rPr lang="en-GB" dirty="0">
                <a:latin typeface="Myriad Pro (Body)"/>
              </a:rPr>
              <a:t>are concepts used to evaluate the </a:t>
            </a:r>
            <a:r>
              <a:rPr lang="en-GB" b="1" dirty="0">
                <a:latin typeface="Myriad Pro (Body)"/>
              </a:rPr>
              <a:t>quality of research. </a:t>
            </a:r>
          </a:p>
          <a:p>
            <a:pPr marL="82296" indent="0">
              <a:buNone/>
            </a:pPr>
            <a:endParaRPr lang="en-GB" dirty="0">
              <a:latin typeface="Myriad Pro (Body)"/>
            </a:endParaRPr>
          </a:p>
          <a:p>
            <a:r>
              <a:rPr lang="en-GB" dirty="0">
                <a:latin typeface="Myriad Pro (Body)"/>
              </a:rPr>
              <a:t>They indicate how well a method, technique or test measures something. </a:t>
            </a:r>
          </a:p>
          <a:p>
            <a:endParaRPr lang="en-GB" dirty="0"/>
          </a:p>
        </p:txBody>
      </p:sp>
    </p:spTree>
    <p:extLst>
      <p:ext uri="{BB962C8B-B14F-4D97-AF65-F5344CB8AC3E}">
        <p14:creationId xmlns:p14="http://schemas.microsoft.com/office/powerpoint/2010/main" val="5071739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E2269-C972-4FA3-9D06-4D6EEBCA7777}"/>
              </a:ext>
            </a:extLst>
          </p:cNvPr>
          <p:cNvSpPr>
            <a:spLocks noGrp="1"/>
          </p:cNvSpPr>
          <p:nvPr>
            <p:ph type="title"/>
          </p:nvPr>
        </p:nvSpPr>
        <p:spPr>
          <a:xfrm>
            <a:off x="611560" y="386822"/>
            <a:ext cx="8229600" cy="800100"/>
          </a:xfrm>
        </p:spPr>
        <p:txBody>
          <a:bodyPr/>
          <a:lstStyle/>
          <a:p>
            <a:r>
              <a:rPr lang="en-GB" b="1"/>
              <a:t>Reliability</a:t>
            </a:r>
          </a:p>
        </p:txBody>
      </p:sp>
      <p:sp>
        <p:nvSpPr>
          <p:cNvPr id="3" name="Content Placeholder 2">
            <a:extLst>
              <a:ext uri="{FF2B5EF4-FFF2-40B4-BE49-F238E27FC236}">
                <a16:creationId xmlns:a16="http://schemas.microsoft.com/office/drawing/2014/main" id="{B30AFFCF-312D-46CD-847E-37DF5860994D}"/>
              </a:ext>
            </a:extLst>
          </p:cNvPr>
          <p:cNvSpPr>
            <a:spLocks noGrp="1"/>
          </p:cNvSpPr>
          <p:nvPr>
            <p:ph idx="1"/>
          </p:nvPr>
        </p:nvSpPr>
        <p:spPr>
          <a:xfrm>
            <a:off x="611560" y="1807083"/>
            <a:ext cx="8229600" cy="3243834"/>
          </a:xfrm>
        </p:spPr>
        <p:txBody>
          <a:bodyPr>
            <a:normAutofit fontScale="92500" lnSpcReduction="10000"/>
          </a:bodyPr>
          <a:lstStyle/>
          <a:p>
            <a:r>
              <a:rPr lang="en-GB" b="0" i="0" dirty="0">
                <a:effectLst/>
                <a:latin typeface="Myriad Pro (Body)"/>
              </a:rPr>
              <a:t>Reliability refers to how consistently a method measures something. </a:t>
            </a:r>
          </a:p>
          <a:p>
            <a:endParaRPr lang="en-GB" dirty="0">
              <a:latin typeface="Myriad Pro (Body)"/>
            </a:endParaRPr>
          </a:p>
          <a:p>
            <a:r>
              <a:rPr lang="en-GB" b="0" i="0" dirty="0">
                <a:effectLst/>
                <a:latin typeface="Myriad Pro (Body)"/>
              </a:rPr>
              <a:t>If the same result can be consistently achieved by using the same methods under the same circumstances, the measurement is considered reliable.</a:t>
            </a:r>
            <a:endParaRPr lang="en-GB" dirty="0">
              <a:latin typeface="Myriad Pro (Body)"/>
            </a:endParaRPr>
          </a:p>
        </p:txBody>
      </p:sp>
    </p:spTree>
    <p:extLst>
      <p:ext uri="{BB962C8B-B14F-4D97-AF65-F5344CB8AC3E}">
        <p14:creationId xmlns:p14="http://schemas.microsoft.com/office/powerpoint/2010/main" val="3881622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3967-6092-4AA5-8D04-181FA823CEDD}"/>
              </a:ext>
            </a:extLst>
          </p:cNvPr>
          <p:cNvSpPr>
            <a:spLocks noGrp="1"/>
          </p:cNvSpPr>
          <p:nvPr>
            <p:ph type="title"/>
          </p:nvPr>
        </p:nvSpPr>
        <p:spPr>
          <a:xfrm>
            <a:off x="611560" y="483120"/>
            <a:ext cx="8229600" cy="800100"/>
          </a:xfrm>
        </p:spPr>
        <p:txBody>
          <a:bodyPr/>
          <a:lstStyle/>
          <a:p>
            <a:r>
              <a:rPr lang="en-GB" b="1"/>
              <a:t>Reliability example</a:t>
            </a:r>
          </a:p>
        </p:txBody>
      </p:sp>
      <p:sp>
        <p:nvSpPr>
          <p:cNvPr id="3" name="Content Placeholder 2">
            <a:extLst>
              <a:ext uri="{FF2B5EF4-FFF2-40B4-BE49-F238E27FC236}">
                <a16:creationId xmlns:a16="http://schemas.microsoft.com/office/drawing/2014/main" id="{E90FAF8F-7455-44AB-A667-89D621EECABA}"/>
              </a:ext>
            </a:extLst>
          </p:cNvPr>
          <p:cNvSpPr>
            <a:spLocks noGrp="1"/>
          </p:cNvSpPr>
          <p:nvPr>
            <p:ph idx="1"/>
          </p:nvPr>
        </p:nvSpPr>
        <p:spPr>
          <a:xfrm>
            <a:off x="457200" y="1700808"/>
            <a:ext cx="8229600" cy="3816424"/>
          </a:xfrm>
        </p:spPr>
        <p:txBody>
          <a:bodyPr>
            <a:normAutofit fontScale="70000" lnSpcReduction="20000"/>
          </a:bodyPr>
          <a:lstStyle/>
          <a:p>
            <a:pPr algn="l"/>
            <a:r>
              <a:rPr lang="en-GB" sz="3400" b="0" i="0" dirty="0">
                <a:effectLst/>
                <a:latin typeface="Myriad Pro (Body)"/>
              </a:rPr>
              <a:t>You measure the temperature of a liquid sample several times under identical conditions. The thermometer displays the same temperature every time, so the results are </a:t>
            </a:r>
            <a:r>
              <a:rPr lang="en-GB" sz="3400" b="1" i="1" dirty="0">
                <a:effectLst/>
                <a:latin typeface="Myriad Pro (Body)"/>
              </a:rPr>
              <a:t>reliable</a:t>
            </a:r>
            <a:r>
              <a:rPr lang="en-GB" sz="3400" b="0" i="0" dirty="0">
                <a:effectLst/>
                <a:latin typeface="Myriad Pro (Body)"/>
              </a:rPr>
              <a:t>.</a:t>
            </a:r>
          </a:p>
          <a:p>
            <a:pPr algn="l"/>
            <a:endParaRPr lang="en-GB" sz="3400" b="0" i="0" dirty="0">
              <a:effectLst/>
              <a:latin typeface="Myriad Pro (Body)"/>
            </a:endParaRPr>
          </a:p>
          <a:p>
            <a:pPr algn="l"/>
            <a:r>
              <a:rPr lang="en-GB" sz="3400" b="0" i="0" dirty="0">
                <a:effectLst/>
                <a:latin typeface="Myriad Pro (Body)"/>
              </a:rPr>
              <a:t>A doctor uses a symptom questionnaire to diagnose a patient with a long-term medical condition. </a:t>
            </a:r>
          </a:p>
          <a:p>
            <a:pPr algn="l"/>
            <a:r>
              <a:rPr lang="en-GB" sz="3400" b="0" i="0" dirty="0">
                <a:effectLst/>
                <a:latin typeface="Myriad Pro (Body)"/>
              </a:rPr>
              <a:t>Several different doctors use the same questionnaire with the same patient but give different diagnoses. </a:t>
            </a:r>
          </a:p>
          <a:p>
            <a:pPr algn="l"/>
            <a:r>
              <a:rPr lang="en-GB" sz="3400" b="0" i="0" dirty="0">
                <a:effectLst/>
                <a:latin typeface="Myriad Pro (Body)"/>
              </a:rPr>
              <a:t>This indicates that the questionnaire has low reliability as a measure of the condition.</a:t>
            </a:r>
          </a:p>
          <a:p>
            <a:endParaRPr lang="en-GB" dirty="0"/>
          </a:p>
        </p:txBody>
      </p:sp>
    </p:spTree>
    <p:extLst>
      <p:ext uri="{BB962C8B-B14F-4D97-AF65-F5344CB8AC3E}">
        <p14:creationId xmlns:p14="http://schemas.microsoft.com/office/powerpoint/2010/main" val="1296739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71BD-53B4-4FF4-8FD1-D87E3AF80416}"/>
              </a:ext>
            </a:extLst>
          </p:cNvPr>
          <p:cNvSpPr>
            <a:spLocks noGrp="1"/>
          </p:cNvSpPr>
          <p:nvPr>
            <p:ph type="title"/>
          </p:nvPr>
        </p:nvSpPr>
        <p:spPr>
          <a:xfrm>
            <a:off x="539552" y="681210"/>
            <a:ext cx="8229600" cy="800100"/>
          </a:xfrm>
        </p:spPr>
        <p:txBody>
          <a:bodyPr/>
          <a:lstStyle/>
          <a:p>
            <a:r>
              <a:rPr lang="en-GB" b="1"/>
              <a:t>Validity</a:t>
            </a:r>
          </a:p>
        </p:txBody>
      </p:sp>
      <p:sp>
        <p:nvSpPr>
          <p:cNvPr id="3" name="Content Placeholder 2">
            <a:extLst>
              <a:ext uri="{FF2B5EF4-FFF2-40B4-BE49-F238E27FC236}">
                <a16:creationId xmlns:a16="http://schemas.microsoft.com/office/drawing/2014/main" id="{691FD48F-14F4-4DD4-A1D4-EFD86225DA69}"/>
              </a:ext>
            </a:extLst>
          </p:cNvPr>
          <p:cNvSpPr>
            <a:spLocks noGrp="1"/>
          </p:cNvSpPr>
          <p:nvPr>
            <p:ph idx="1"/>
          </p:nvPr>
        </p:nvSpPr>
        <p:spPr>
          <a:xfrm>
            <a:off x="539552" y="1916832"/>
            <a:ext cx="8229600" cy="3243834"/>
          </a:xfrm>
        </p:spPr>
        <p:txBody>
          <a:bodyPr>
            <a:normAutofit fontScale="92500" lnSpcReduction="10000"/>
          </a:bodyPr>
          <a:lstStyle/>
          <a:p>
            <a:pPr algn="l"/>
            <a:r>
              <a:rPr lang="en-GB" sz="2400" dirty="0">
                <a:latin typeface="Myriad Pro (Body)"/>
              </a:rPr>
              <a:t>Validity refers to how accurately a method measures what it is intended to measure.</a:t>
            </a:r>
          </a:p>
          <a:p>
            <a:pPr algn="l"/>
            <a:endParaRPr lang="en-GB" sz="2400" dirty="0">
              <a:latin typeface="Myriad Pro (Body)"/>
            </a:endParaRPr>
          </a:p>
          <a:p>
            <a:pPr algn="l"/>
            <a:r>
              <a:rPr lang="en-GB" sz="2400" dirty="0">
                <a:latin typeface="Myriad Pro (Body)"/>
              </a:rPr>
              <a:t> If research has high validity, that means it produces results that correspond to real properties, characteristics, and variations in the physical or social world.</a:t>
            </a:r>
          </a:p>
          <a:p>
            <a:pPr algn="l"/>
            <a:endParaRPr lang="en-GB" sz="2400" dirty="0">
              <a:latin typeface="Myriad Pro (Body)"/>
            </a:endParaRPr>
          </a:p>
          <a:p>
            <a:pPr algn="l"/>
            <a:r>
              <a:rPr lang="en-GB" sz="2400" dirty="0">
                <a:latin typeface="Myriad Pro (Body)"/>
              </a:rPr>
              <a:t>High reliability is one indicator that a measurement is valid. If a method is </a:t>
            </a:r>
            <a:r>
              <a:rPr lang="en-GB" sz="2400" b="1" dirty="0">
                <a:latin typeface="Myriad Pro (Body)"/>
              </a:rPr>
              <a:t>not reliable</a:t>
            </a:r>
            <a:r>
              <a:rPr lang="en-GB" sz="2400" dirty="0">
                <a:latin typeface="Myriad Pro (Body)"/>
              </a:rPr>
              <a:t>, it probably is </a:t>
            </a:r>
            <a:r>
              <a:rPr lang="en-GB" sz="2400" b="1" dirty="0">
                <a:latin typeface="Myriad Pro (Body)"/>
              </a:rPr>
              <a:t>not valid</a:t>
            </a:r>
            <a:r>
              <a:rPr lang="en-GB" sz="2400" dirty="0">
                <a:latin typeface="Myriad Pro (Body)"/>
              </a:rPr>
              <a:t>.</a:t>
            </a:r>
          </a:p>
          <a:p>
            <a:endParaRPr lang="en-GB" dirty="0"/>
          </a:p>
        </p:txBody>
      </p:sp>
    </p:spTree>
    <p:extLst>
      <p:ext uri="{BB962C8B-B14F-4D97-AF65-F5344CB8AC3E}">
        <p14:creationId xmlns:p14="http://schemas.microsoft.com/office/powerpoint/2010/main" val="947330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14721-DC6B-41D3-A7ED-CC7C0B8770BC}"/>
              </a:ext>
            </a:extLst>
          </p:cNvPr>
          <p:cNvSpPr>
            <a:spLocks noGrp="1"/>
          </p:cNvSpPr>
          <p:nvPr>
            <p:ph type="title"/>
          </p:nvPr>
        </p:nvSpPr>
        <p:spPr>
          <a:xfrm>
            <a:off x="539552" y="547276"/>
            <a:ext cx="8229600" cy="800100"/>
          </a:xfrm>
        </p:spPr>
        <p:txBody>
          <a:bodyPr/>
          <a:lstStyle/>
          <a:p>
            <a:r>
              <a:rPr lang="en-GB" b="1"/>
              <a:t>Validity  Example</a:t>
            </a:r>
          </a:p>
        </p:txBody>
      </p:sp>
      <p:sp>
        <p:nvSpPr>
          <p:cNvPr id="3" name="Content Placeholder 2">
            <a:extLst>
              <a:ext uri="{FF2B5EF4-FFF2-40B4-BE49-F238E27FC236}">
                <a16:creationId xmlns:a16="http://schemas.microsoft.com/office/drawing/2014/main" id="{243B8517-82D3-4CD9-9BDA-479DFC848411}"/>
              </a:ext>
            </a:extLst>
          </p:cNvPr>
          <p:cNvSpPr>
            <a:spLocks noGrp="1"/>
          </p:cNvSpPr>
          <p:nvPr>
            <p:ph idx="1"/>
          </p:nvPr>
        </p:nvSpPr>
        <p:spPr>
          <a:xfrm>
            <a:off x="539552" y="1916832"/>
            <a:ext cx="8229600" cy="3243834"/>
          </a:xfrm>
        </p:spPr>
        <p:txBody>
          <a:bodyPr>
            <a:normAutofit fontScale="70000" lnSpcReduction="20000"/>
          </a:bodyPr>
          <a:lstStyle/>
          <a:p>
            <a:pPr algn="l"/>
            <a:r>
              <a:rPr lang="en-GB" b="0" i="0" dirty="0">
                <a:effectLst/>
                <a:latin typeface="Myriad Pro (Body)"/>
              </a:rPr>
              <a:t>If the thermometer shows different temperatures each time, even though you have carefully controlled conditions to ensure the sample’s temperature stays the same, the thermometer is probably malfunctioning, and therefore its measurements are not valid.</a:t>
            </a:r>
          </a:p>
          <a:p>
            <a:pPr algn="l"/>
            <a:endParaRPr lang="en-GB" b="0" i="0" dirty="0">
              <a:effectLst/>
              <a:latin typeface="Myriad Pro (Body)"/>
            </a:endParaRPr>
          </a:p>
          <a:p>
            <a:pPr algn="l"/>
            <a:r>
              <a:rPr lang="en-GB" b="0" i="0" dirty="0">
                <a:effectLst/>
                <a:latin typeface="Myriad Pro (Body)"/>
              </a:rPr>
              <a:t>If a symptom questionnaire results in a reliable diagnosis when answered at different times and with different doctors, this indicates that it has high validity as a measurement of the medical condition.</a:t>
            </a:r>
          </a:p>
          <a:p>
            <a:endParaRPr lang="en-GB" dirty="0"/>
          </a:p>
        </p:txBody>
      </p:sp>
    </p:spTree>
    <p:extLst>
      <p:ext uri="{BB962C8B-B14F-4D97-AF65-F5344CB8AC3E}">
        <p14:creationId xmlns:p14="http://schemas.microsoft.com/office/powerpoint/2010/main" val="300401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EBAF-45B5-43A3-A3D6-142CBACC3CE2}"/>
              </a:ext>
            </a:extLst>
          </p:cNvPr>
          <p:cNvSpPr>
            <a:spLocks noGrp="1"/>
          </p:cNvSpPr>
          <p:nvPr>
            <p:ph type="title"/>
          </p:nvPr>
        </p:nvSpPr>
        <p:spPr>
          <a:xfrm>
            <a:off x="499730" y="548680"/>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81E80805-8C78-4D1B-8534-65E258152374}"/>
              </a:ext>
            </a:extLst>
          </p:cNvPr>
          <p:cNvSpPr>
            <a:spLocks noGrp="1"/>
          </p:cNvSpPr>
          <p:nvPr>
            <p:ph idx="1"/>
          </p:nvPr>
        </p:nvSpPr>
        <p:spPr>
          <a:xfrm>
            <a:off x="499730" y="1916832"/>
            <a:ext cx="8229600" cy="3243834"/>
          </a:xfrm>
        </p:spPr>
        <p:txBody>
          <a:bodyPr/>
          <a:lstStyle/>
          <a:p>
            <a:r>
              <a:rPr lang="en-GB" sz="2400" dirty="0">
                <a:latin typeface="Myriad Pro (Body)"/>
              </a:rPr>
              <a:t>Reliability is about the consistency of a measure, and validity is about the accuracy of a measure.</a:t>
            </a:r>
          </a:p>
          <a:p>
            <a:endParaRPr lang="en-GB" sz="2400" dirty="0">
              <a:latin typeface="Myriad Pro (Body)"/>
            </a:endParaRPr>
          </a:p>
          <a:p>
            <a:r>
              <a:rPr lang="en-GB" sz="2400" dirty="0">
                <a:latin typeface="Myriad Pro (Body)"/>
              </a:rPr>
              <a:t>It is important to consider reliability and validity when you are creating your </a:t>
            </a:r>
            <a:r>
              <a:rPr lang="en-GB" sz="2400" dirty="0">
                <a:latin typeface="Myriad Pro (Body)"/>
                <a:hlinkClick r:id="rId2">
                  <a:extLst>
                    <a:ext uri="{A12FA001-AC4F-418D-AE19-62706E023703}">
                      <ahyp:hlinkClr xmlns:ahyp="http://schemas.microsoft.com/office/drawing/2018/hyperlinkcolor" val="tx"/>
                    </a:ext>
                  </a:extLst>
                </a:hlinkClick>
              </a:rPr>
              <a:t>research design</a:t>
            </a:r>
            <a:r>
              <a:rPr lang="en-GB" sz="2400" dirty="0">
                <a:latin typeface="Myriad Pro (Body)"/>
              </a:rPr>
              <a:t>, planning your methods, and writing up your results, especially in </a:t>
            </a:r>
            <a:r>
              <a:rPr lang="en-GB" sz="2400" dirty="0">
                <a:latin typeface="Myriad Pro (Body)"/>
                <a:hlinkClick r:id="rId3">
                  <a:extLst>
                    <a:ext uri="{A12FA001-AC4F-418D-AE19-62706E023703}">
                      <ahyp:hlinkClr xmlns:ahyp="http://schemas.microsoft.com/office/drawing/2018/hyperlinkcolor" val="tx"/>
                    </a:ext>
                  </a:extLst>
                </a:hlinkClick>
              </a:rPr>
              <a:t>quantitative research</a:t>
            </a:r>
            <a:r>
              <a:rPr lang="en-GB" sz="2400" dirty="0">
                <a:latin typeface="Myriad Pro (Body)"/>
              </a:rPr>
              <a:t>.</a:t>
            </a:r>
          </a:p>
          <a:p>
            <a:endParaRPr lang="en-GB" dirty="0"/>
          </a:p>
        </p:txBody>
      </p:sp>
    </p:spTree>
    <p:extLst>
      <p:ext uri="{BB962C8B-B14F-4D97-AF65-F5344CB8AC3E}">
        <p14:creationId xmlns:p14="http://schemas.microsoft.com/office/powerpoint/2010/main" val="1690041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ACC3-7EAA-4A6B-8283-979A296EAFB0}"/>
              </a:ext>
            </a:extLst>
          </p:cNvPr>
          <p:cNvSpPr>
            <a:spLocks noGrp="1"/>
          </p:cNvSpPr>
          <p:nvPr>
            <p:ph type="title"/>
          </p:nvPr>
        </p:nvSpPr>
        <p:spPr>
          <a:xfrm>
            <a:off x="472060" y="548680"/>
            <a:ext cx="8229600" cy="800100"/>
          </a:xfrm>
        </p:spPr>
        <p:txBody>
          <a:bodyPr/>
          <a:lstStyle/>
          <a:p>
            <a:r>
              <a:rPr lang="en-GB" b="1" i="0">
                <a:solidFill>
                  <a:srgbClr val="1B2B68"/>
                </a:solidFill>
                <a:effectLst/>
                <a:latin typeface="Inter"/>
              </a:rPr>
              <a:t>Summary Reliability vs validity</a:t>
            </a:r>
            <a:endParaRPr lang="en-GB"/>
          </a:p>
        </p:txBody>
      </p:sp>
      <p:graphicFrame>
        <p:nvGraphicFramePr>
          <p:cNvPr id="4" name="Content Placeholder 3">
            <a:extLst>
              <a:ext uri="{FF2B5EF4-FFF2-40B4-BE49-F238E27FC236}">
                <a16:creationId xmlns:a16="http://schemas.microsoft.com/office/drawing/2014/main" id="{A736A9D0-543A-4BEC-9EE4-09ED850F069E}"/>
              </a:ext>
            </a:extLst>
          </p:cNvPr>
          <p:cNvGraphicFramePr>
            <a:graphicFrameLocks noGrp="1"/>
          </p:cNvGraphicFramePr>
          <p:nvPr>
            <p:ph idx="1"/>
          </p:nvPr>
        </p:nvGraphicFramePr>
        <p:xfrm>
          <a:off x="755576" y="1619798"/>
          <a:ext cx="7830872" cy="3618403"/>
        </p:xfrm>
        <a:graphic>
          <a:graphicData uri="http://schemas.openxmlformats.org/drawingml/2006/table">
            <a:tbl>
              <a:tblPr/>
              <a:tblGrid>
                <a:gridCol w="1599263">
                  <a:extLst>
                    <a:ext uri="{9D8B030D-6E8A-4147-A177-3AD203B41FA5}">
                      <a16:colId xmlns:a16="http://schemas.microsoft.com/office/drawing/2014/main" val="3028536967"/>
                    </a:ext>
                  </a:extLst>
                </a:gridCol>
                <a:gridCol w="3202148">
                  <a:extLst>
                    <a:ext uri="{9D8B030D-6E8A-4147-A177-3AD203B41FA5}">
                      <a16:colId xmlns:a16="http://schemas.microsoft.com/office/drawing/2014/main" val="152306223"/>
                    </a:ext>
                  </a:extLst>
                </a:gridCol>
                <a:gridCol w="3029461">
                  <a:extLst>
                    <a:ext uri="{9D8B030D-6E8A-4147-A177-3AD203B41FA5}">
                      <a16:colId xmlns:a16="http://schemas.microsoft.com/office/drawing/2014/main" val="386638146"/>
                    </a:ext>
                  </a:extLst>
                </a:gridCol>
              </a:tblGrid>
              <a:tr h="507038">
                <a:tc>
                  <a:txBody>
                    <a:bodyPr/>
                    <a:lstStyle/>
                    <a:p>
                      <a:pPr algn="l" fontAlgn="t"/>
                      <a:br>
                        <a:rPr lang="en-GB" sz="1400">
                          <a:effectLst/>
                        </a:rPr>
                      </a:br>
                      <a:endParaRPr lang="en-GB" sz="1400">
                        <a:effectLst/>
                      </a:endParaRPr>
                    </a:p>
                  </a:txBody>
                  <a:tcPr marL="20658" marR="20658" marT="10329" marB="10329">
                    <a:lnL>
                      <a:noFill/>
                    </a:lnL>
                    <a:lnR>
                      <a:noFill/>
                    </a:lnR>
                    <a:lnT>
                      <a:noFill/>
                    </a:lnT>
                    <a:lnB>
                      <a:noFill/>
                    </a:lnB>
                  </a:tcPr>
                </a:tc>
                <a:tc>
                  <a:txBody>
                    <a:bodyPr/>
                    <a:lstStyle/>
                    <a:p>
                      <a:pPr algn="l" fontAlgn="t"/>
                      <a:r>
                        <a:rPr lang="en-GB" sz="1400" b="1">
                          <a:effectLst/>
                        </a:rPr>
                        <a:t>                                                                                      Reliability</a:t>
                      </a:r>
                    </a:p>
                  </a:txBody>
                  <a:tcPr marL="20658" marR="20658" marT="10329" marB="10329">
                    <a:lnL>
                      <a:noFill/>
                    </a:lnL>
                    <a:lnR>
                      <a:noFill/>
                    </a:lnR>
                    <a:lnT>
                      <a:noFill/>
                    </a:lnT>
                    <a:lnB>
                      <a:noFill/>
                    </a:lnB>
                  </a:tcPr>
                </a:tc>
                <a:tc>
                  <a:txBody>
                    <a:bodyPr/>
                    <a:lstStyle/>
                    <a:p>
                      <a:r>
                        <a:rPr lang="en-GB" sz="1400" b="1"/>
                        <a:t>Validity</a:t>
                      </a:r>
                    </a:p>
                  </a:txBody>
                  <a:tcPr marL="20658" marR="20658" marT="10329" marB="10329">
                    <a:lnL>
                      <a:noFill/>
                    </a:lnL>
                  </a:tcPr>
                </a:tc>
                <a:extLst>
                  <a:ext uri="{0D108BD9-81ED-4DB2-BD59-A6C34878D82A}">
                    <a16:rowId xmlns:a16="http://schemas.microsoft.com/office/drawing/2014/main" val="2459365484"/>
                  </a:ext>
                </a:extLst>
              </a:tr>
              <a:tr h="1060169">
                <a:tc>
                  <a:txBody>
                    <a:bodyPr/>
                    <a:lstStyle/>
                    <a:p>
                      <a:pPr algn="l" fontAlgn="t"/>
                      <a:r>
                        <a:rPr lang="en-GB" sz="1400">
                          <a:effectLst/>
                        </a:rPr>
                        <a:t>What does it tell you?</a:t>
                      </a:r>
                    </a:p>
                  </a:txBody>
                  <a:tcPr marL="20658" marR="20658" marT="10329" marB="1032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can be reproduced when the research is repeated under the same conditions.</a:t>
                      </a:r>
                    </a:p>
                  </a:txBody>
                  <a:tcPr marL="20658" marR="20658" marT="10329" marB="1032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really measure what they are supposed to measure.</a:t>
                      </a:r>
                    </a:p>
                  </a:txBody>
                  <a:tcPr marL="20658" marR="20658" marT="10329" marB="10329">
                    <a:lnL>
                      <a:noFill/>
                    </a:lnL>
                    <a:lnR>
                      <a:noFill/>
                    </a:lnR>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861933091"/>
                  </a:ext>
                </a:extLst>
              </a:tr>
              <a:tr h="1129310">
                <a:tc>
                  <a:txBody>
                    <a:bodyPr/>
                    <a:lstStyle/>
                    <a:p>
                      <a:pPr algn="l" fontAlgn="t"/>
                      <a:r>
                        <a:rPr lang="en-GB" sz="1400">
                          <a:effectLst/>
                        </a:rPr>
                        <a:t>How is it assessed?</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the consistency of results across time, across different observers, and across parts of the test itself.</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how well the results correspond to established theories and other measures of the same concept.</a:t>
                      </a:r>
                    </a:p>
                  </a:txBody>
                  <a:tcPr marL="20658" marR="20658" marT="10329" marB="1032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1312352032"/>
                  </a:ext>
                </a:extLst>
              </a:tr>
              <a:tr h="921886">
                <a:tc>
                  <a:txBody>
                    <a:bodyPr/>
                    <a:lstStyle/>
                    <a:p>
                      <a:pPr algn="l" fontAlgn="t"/>
                      <a:r>
                        <a:rPr lang="en-GB" sz="1400">
                          <a:effectLst/>
                        </a:rPr>
                        <a:t>How do they relate?</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reliable measurement is not always valid: the results might be reproducible, but they’re not necessarily correct.</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valid measurement is generally reliable: if a test produces accurate results, they should be reproducible.</a:t>
                      </a:r>
                    </a:p>
                  </a:txBody>
                  <a:tcPr marL="20658" marR="20658" marT="10329" marB="10329">
                    <a:lnL>
                      <a:noFill/>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891626354"/>
                  </a:ext>
                </a:extLst>
              </a:tr>
            </a:tbl>
          </a:graphicData>
        </a:graphic>
      </p:graphicFrame>
    </p:spTree>
    <p:extLst>
      <p:ext uri="{BB962C8B-B14F-4D97-AF65-F5344CB8AC3E}">
        <p14:creationId xmlns:p14="http://schemas.microsoft.com/office/powerpoint/2010/main" val="1858947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08F2-BE50-49AB-942F-FC4786931DBB}"/>
              </a:ext>
            </a:extLst>
          </p:cNvPr>
          <p:cNvSpPr>
            <a:spLocks noGrp="1"/>
          </p:cNvSpPr>
          <p:nvPr>
            <p:ph type="title"/>
          </p:nvPr>
        </p:nvSpPr>
        <p:spPr/>
        <p:txBody>
          <a:bodyPr/>
          <a:lstStyle/>
          <a:p>
            <a:r>
              <a:rPr lang="en-GB" b="1"/>
              <a:t>Reliability vs validity</a:t>
            </a:r>
          </a:p>
        </p:txBody>
      </p:sp>
      <p:sp>
        <p:nvSpPr>
          <p:cNvPr id="3" name="Content Placeholder 2">
            <a:extLst>
              <a:ext uri="{FF2B5EF4-FFF2-40B4-BE49-F238E27FC236}">
                <a16:creationId xmlns:a16="http://schemas.microsoft.com/office/drawing/2014/main" id="{4C09C94F-DEC2-4B80-8A31-78608B01CC78}"/>
              </a:ext>
            </a:extLst>
          </p:cNvPr>
          <p:cNvSpPr>
            <a:spLocks noGrp="1"/>
          </p:cNvSpPr>
          <p:nvPr>
            <p:ph idx="1"/>
          </p:nvPr>
        </p:nvSpPr>
        <p:spPr/>
        <p:txBody>
          <a:bodyPr/>
          <a:lstStyle/>
          <a:p>
            <a:r>
              <a:rPr lang="en-GB"/>
              <a:t>However, reliability on its own is not enough to ensure validity.</a:t>
            </a:r>
          </a:p>
          <a:p>
            <a:pPr marL="0" indent="0">
              <a:buNone/>
            </a:pPr>
            <a:endParaRPr lang="en-GB"/>
          </a:p>
          <a:p>
            <a:r>
              <a:rPr lang="en-GB"/>
              <a:t>Even if a test is reliable, it may not accurately reflect the real situation.</a:t>
            </a:r>
          </a:p>
        </p:txBody>
      </p:sp>
    </p:spTree>
    <p:extLst>
      <p:ext uri="{BB962C8B-B14F-4D97-AF65-F5344CB8AC3E}">
        <p14:creationId xmlns:p14="http://schemas.microsoft.com/office/powerpoint/2010/main" val="3689980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C3544E9E-9C03-51FA-05E7-72F175C822B1}"/>
              </a:ext>
            </a:extLst>
          </p:cNvPr>
          <p:cNvSpPr>
            <a:spLocks noGrp="1"/>
          </p:cNvSpPr>
          <p:nvPr>
            <p:ph type="title"/>
          </p:nvPr>
        </p:nvSpPr>
        <p:spPr/>
        <p:txBody>
          <a:bodyPr/>
          <a:lstStyle/>
          <a:p>
            <a:r>
              <a:rPr lang="en-US" altLang="en-US"/>
              <a:t>Key messages</a:t>
            </a:r>
          </a:p>
        </p:txBody>
      </p:sp>
      <p:sp>
        <p:nvSpPr>
          <p:cNvPr id="27651" name="Content Placeholder 2">
            <a:extLst>
              <a:ext uri="{FF2B5EF4-FFF2-40B4-BE49-F238E27FC236}">
                <a16:creationId xmlns:a16="http://schemas.microsoft.com/office/drawing/2014/main" id="{0715C8FF-16AE-0F57-5B8C-F68731FBA9D1}"/>
              </a:ext>
            </a:extLst>
          </p:cNvPr>
          <p:cNvSpPr>
            <a:spLocks noGrp="1"/>
          </p:cNvSpPr>
          <p:nvPr>
            <p:ph idx="1"/>
          </p:nvPr>
        </p:nvSpPr>
        <p:spPr/>
        <p:txBody>
          <a:bodyPr>
            <a:normAutofit fontScale="92500" lnSpcReduction="10000"/>
          </a:bodyPr>
          <a:lstStyle/>
          <a:p>
            <a:r>
              <a:rPr lang="en-US" altLang="en-US"/>
              <a:t>Use the right graph for the right data</a:t>
            </a:r>
          </a:p>
          <a:p>
            <a:pPr lvl="1"/>
            <a:r>
              <a:rPr lang="en-US" altLang="en-US"/>
              <a:t>Tables – can display a large amount of data</a:t>
            </a:r>
          </a:p>
          <a:p>
            <a:pPr lvl="1"/>
            <a:r>
              <a:rPr lang="en-US" altLang="en-US"/>
              <a:t>Graphs/charts – visual, easier to detect patterns</a:t>
            </a:r>
          </a:p>
          <a:p>
            <a:pPr lvl="1"/>
            <a:r>
              <a:rPr lang="en-US" altLang="en-US"/>
              <a:t>Label the components of your graphic</a:t>
            </a:r>
          </a:p>
          <a:p>
            <a:pPr eaLnBrk="1" hangingPunct="1"/>
            <a:r>
              <a:rPr lang="en-US" altLang="en-US"/>
              <a:t>Interpreting</a:t>
            </a:r>
            <a:r>
              <a:rPr lang="en-US" altLang="en-US" i="1"/>
              <a:t> </a:t>
            </a:r>
            <a:r>
              <a:rPr lang="en-US" altLang="en-US"/>
              <a:t>data</a:t>
            </a:r>
            <a:r>
              <a:rPr lang="en-US" altLang="en-US" i="1"/>
              <a:t> a</a:t>
            </a:r>
            <a:r>
              <a:rPr lang="en-US" altLang="en-US"/>
              <a:t>dds meaning by making connections and comparisons to program</a:t>
            </a:r>
          </a:p>
          <a:p>
            <a:pPr eaLnBrk="1" hangingPunct="1"/>
            <a:r>
              <a:rPr lang="en-US" altLang="en-US"/>
              <a:t>Service data are good at tracking progress &amp; identifying concerns – do not show causality</a:t>
            </a:r>
          </a:p>
          <a:p>
            <a:pPr eaLnBrk="1" hangingPunct="1"/>
            <a:endParaRPr lang="en-US"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FC7A-80C3-BF2B-2C73-88F5FFBEE9B0}"/>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6E326A9-BC77-4AB7-0C60-C5D42036E836}"/>
              </a:ext>
            </a:extLst>
          </p:cNvPr>
          <p:cNvSpPr>
            <a:spLocks noGrp="1"/>
          </p:cNvSpPr>
          <p:nvPr>
            <p:ph idx="1"/>
          </p:nvPr>
        </p:nvSpPr>
        <p:spPr/>
        <p:txBody>
          <a:bodyPr vert="horz" lIns="91440" tIns="45720" rIns="91440" bIns="45720" rtlCol="0" anchor="t">
            <a:normAutofit/>
          </a:bodyPr>
          <a:lstStyle/>
          <a:p>
            <a:r>
              <a:rPr lang="en-GB" sz="2300" dirty="0">
                <a:ea typeface="+mn-lt"/>
                <a:cs typeface="+mn-lt"/>
              </a:rPr>
              <a:t>Grimble, G., Lobo, D., </a:t>
            </a:r>
            <a:r>
              <a:rPr lang="en-GB" sz="2300" dirty="0" err="1">
                <a:ea typeface="+mn-lt"/>
                <a:cs typeface="+mn-lt"/>
              </a:rPr>
              <a:t>Delzenne</a:t>
            </a:r>
            <a:r>
              <a:rPr lang="en-GB" sz="2300" dirty="0">
                <a:ea typeface="+mn-lt"/>
                <a:cs typeface="+mn-lt"/>
              </a:rPr>
              <a:t>, N.</a:t>
            </a:r>
            <a:r>
              <a:rPr lang="en-GB" sz="2300" dirty="0"/>
              <a:t> and Deutz, N. (2023). Presentation and publication skills: How to present a paper, Clinical Nutrition ESPEN, Volume 57, 410 – 413.</a:t>
            </a:r>
            <a:endParaRPr lang="en-GB" dirty="0"/>
          </a:p>
          <a:p>
            <a:r>
              <a:rPr lang="en-GB" sz="2300" dirty="0"/>
              <a:t>Becker, L. (2014). Presenting your research: Conferences, Symposiums, Poster Presentations and beyond. Sage. Los Angeles. </a:t>
            </a:r>
          </a:p>
          <a:p>
            <a:r>
              <a:rPr lang="en-GB" sz="2300" dirty="0"/>
              <a:t>Golash-Boza, T. (2022). 6 Tips for giving a fabulous academic presentation. The Wiley Network. Accessed at: </a:t>
            </a:r>
            <a:r>
              <a:rPr lang="en-GB" sz="2300" dirty="0">
                <a:ea typeface="+mn-lt"/>
                <a:cs typeface="+mn-lt"/>
                <a:hlinkClick r:id="rId2"/>
              </a:rPr>
              <a:t>6 Tips For Giving a Fabulous Academic Presentation</a:t>
            </a:r>
            <a:endParaRPr lang="en-GB" sz="2300" dirty="0"/>
          </a:p>
          <a:p>
            <a:endParaRPr lang="en-GB" sz="2300" dirty="0"/>
          </a:p>
          <a:p>
            <a:endParaRPr lang="en-GB" sz="2300" dirty="0"/>
          </a:p>
        </p:txBody>
      </p:sp>
    </p:spTree>
    <p:extLst>
      <p:ext uri="{BB962C8B-B14F-4D97-AF65-F5344CB8AC3E}">
        <p14:creationId xmlns:p14="http://schemas.microsoft.com/office/powerpoint/2010/main" val="28754588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1546622" y="857250"/>
            <a:ext cx="6172200" cy="857250"/>
          </a:xfrm>
        </p:spPr>
        <p:txBody>
          <a:bodyPr/>
          <a:lstStyle/>
          <a:p>
            <a:r>
              <a:rPr lang="en-GB" altLang="en-US"/>
              <a:t>Seminar session</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316" y="1819275"/>
            <a:ext cx="5724525" cy="321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E2FBE-E96F-1BE5-FC61-9AECF2A529F4}"/>
              </a:ext>
            </a:extLst>
          </p:cNvPr>
          <p:cNvSpPr>
            <a:spLocks noGrp="1"/>
          </p:cNvSpPr>
          <p:nvPr>
            <p:ph type="title"/>
          </p:nvPr>
        </p:nvSpPr>
        <p:spPr>
          <a:xfrm>
            <a:off x="457200" y="243575"/>
            <a:ext cx="8229600" cy="857250"/>
          </a:xfrm>
        </p:spPr>
        <p:txBody>
          <a:bodyPr>
            <a:noAutofit/>
          </a:bodyPr>
          <a:lstStyle/>
          <a:p>
            <a:r>
              <a:rPr lang="en-GB" sz="3000" dirty="0">
                <a:latin typeface="Arial" panose="020B0604020202020204" pitchFamily="34" charset="0"/>
                <a:cs typeface="Arial" panose="020B0604020202020204" pitchFamily="34" charset="0"/>
              </a:rPr>
              <a:t>SPSS data case study</a:t>
            </a:r>
            <a:br>
              <a:rPr lang="en-GB" sz="3000" dirty="0">
                <a:latin typeface="Arial" panose="020B0604020202020204" pitchFamily="34" charset="0"/>
                <a:cs typeface="Arial" panose="020B0604020202020204" pitchFamily="34" charset="0"/>
              </a:rPr>
            </a:br>
            <a:r>
              <a:rPr lang="en-GB" sz="3000" dirty="0">
                <a:solidFill>
                  <a:srgbClr val="FF0000"/>
                </a:solidFill>
                <a:highlight>
                  <a:srgbClr val="FFFFFF"/>
                </a:highlight>
                <a:latin typeface="Arial" panose="020B0604020202020204" pitchFamily="34" charset="0"/>
                <a:cs typeface="Arial" panose="020B0604020202020204" pitchFamily="34" charset="0"/>
              </a:rPr>
              <a:t>S</a:t>
            </a:r>
            <a:r>
              <a:rPr lang="en-GB" sz="3000" dirty="0">
                <a:solidFill>
                  <a:srgbClr val="202124"/>
                </a:solidFill>
                <a:highlight>
                  <a:srgbClr val="FFFFFF"/>
                </a:highlight>
                <a:latin typeface="Arial" panose="020B0604020202020204" pitchFamily="34" charset="0"/>
                <a:cs typeface="Arial" panose="020B0604020202020204" pitchFamily="34" charset="0"/>
              </a:rPr>
              <a:t>tatistical </a:t>
            </a:r>
            <a:r>
              <a:rPr lang="en-GB" sz="3000" dirty="0">
                <a:solidFill>
                  <a:srgbClr val="FF0000"/>
                </a:solidFill>
                <a:highlight>
                  <a:srgbClr val="FFFFFF"/>
                </a:highlight>
                <a:latin typeface="Arial" panose="020B0604020202020204" pitchFamily="34" charset="0"/>
                <a:cs typeface="Arial" panose="020B0604020202020204" pitchFamily="34" charset="0"/>
              </a:rPr>
              <a:t>P</a:t>
            </a:r>
            <a:r>
              <a:rPr lang="en-GB" sz="3000" dirty="0">
                <a:solidFill>
                  <a:srgbClr val="202124"/>
                </a:solidFill>
                <a:highlight>
                  <a:srgbClr val="FFFFFF"/>
                </a:highlight>
                <a:latin typeface="Arial" panose="020B0604020202020204" pitchFamily="34" charset="0"/>
                <a:cs typeface="Arial" panose="020B0604020202020204" pitchFamily="34" charset="0"/>
              </a:rPr>
              <a:t>ackage for the </a:t>
            </a:r>
            <a:r>
              <a:rPr lang="en-GB" sz="3000" dirty="0">
                <a:solidFill>
                  <a:srgbClr val="FF0000"/>
                </a:solidFill>
                <a:highlight>
                  <a:srgbClr val="FFFFFF"/>
                </a:highlight>
                <a:latin typeface="Arial" panose="020B0604020202020204" pitchFamily="34" charset="0"/>
                <a:cs typeface="Arial" panose="020B0604020202020204" pitchFamily="34" charset="0"/>
              </a:rPr>
              <a:t>S</a:t>
            </a:r>
            <a:r>
              <a:rPr lang="en-GB" sz="3000" dirty="0">
                <a:solidFill>
                  <a:srgbClr val="202124"/>
                </a:solidFill>
                <a:highlight>
                  <a:srgbClr val="FFFFFF"/>
                </a:highlight>
                <a:latin typeface="Arial" panose="020B0604020202020204" pitchFamily="34" charset="0"/>
                <a:cs typeface="Arial" panose="020B0604020202020204" pitchFamily="34" charset="0"/>
              </a:rPr>
              <a:t>ocial </a:t>
            </a:r>
            <a:r>
              <a:rPr lang="en-GB" sz="3000" dirty="0">
                <a:solidFill>
                  <a:srgbClr val="FF0000"/>
                </a:solidFill>
                <a:highlight>
                  <a:srgbClr val="FFFFFF"/>
                </a:highlight>
                <a:latin typeface="Arial" panose="020B0604020202020204" pitchFamily="34" charset="0"/>
                <a:cs typeface="Arial" panose="020B0604020202020204" pitchFamily="34" charset="0"/>
              </a:rPr>
              <a:t>S</a:t>
            </a:r>
            <a:r>
              <a:rPr lang="en-GB" sz="3000" dirty="0">
                <a:solidFill>
                  <a:srgbClr val="202124"/>
                </a:solidFill>
                <a:highlight>
                  <a:srgbClr val="FFFFFF"/>
                </a:highlight>
                <a:latin typeface="Arial" panose="020B0604020202020204" pitchFamily="34" charset="0"/>
                <a:cs typeface="Arial" panose="020B0604020202020204" pitchFamily="34" charset="0"/>
              </a:rPr>
              <a:t>ciences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A6B090-56CB-00D1-EED9-E905D2683359}"/>
              </a:ext>
            </a:extLst>
          </p:cNvPr>
          <p:cNvSpPr>
            <a:spLocks noGrp="1"/>
          </p:cNvSpPr>
          <p:nvPr>
            <p:ph idx="1"/>
          </p:nvPr>
        </p:nvSpPr>
        <p:spPr>
          <a:xfrm>
            <a:off x="457200" y="1832344"/>
            <a:ext cx="8229600" cy="3768355"/>
          </a:xfrm>
        </p:spPr>
        <p:txBody>
          <a:bodyPr>
            <a:noAutofit/>
          </a:bodyPr>
          <a:lstStyle/>
          <a:p>
            <a:pPr marL="0" indent="0">
              <a:buNone/>
            </a:pPr>
            <a:r>
              <a:rPr lang="en-GB" sz="2300" dirty="0"/>
              <a:t>Use and analyse one of the datasets and present your data findings in class. For example:</a:t>
            </a:r>
          </a:p>
          <a:p>
            <a:pPr>
              <a:buFontTx/>
              <a:buChar char="-"/>
            </a:pPr>
            <a:r>
              <a:rPr lang="en-GB" sz="2300" dirty="0"/>
              <a:t>Mean</a:t>
            </a:r>
          </a:p>
          <a:p>
            <a:pPr>
              <a:buFontTx/>
              <a:buChar char="-"/>
            </a:pPr>
            <a:r>
              <a:rPr lang="en-GB" sz="2300" dirty="0"/>
              <a:t>SD</a:t>
            </a:r>
          </a:p>
          <a:p>
            <a:pPr>
              <a:buFontTx/>
              <a:buChar char="-"/>
            </a:pPr>
            <a:r>
              <a:rPr lang="en-GB" sz="2300" dirty="0"/>
              <a:t>Median</a:t>
            </a:r>
          </a:p>
          <a:p>
            <a:pPr>
              <a:buFontTx/>
              <a:buChar char="-"/>
            </a:pPr>
            <a:r>
              <a:rPr lang="en-GB" sz="2300" dirty="0"/>
              <a:t>Percentages</a:t>
            </a:r>
          </a:p>
          <a:p>
            <a:pPr marL="0" indent="0">
              <a:buNone/>
            </a:pPr>
            <a:endParaRPr lang="en-GB" sz="2300" dirty="0"/>
          </a:p>
        </p:txBody>
      </p:sp>
      <p:pic>
        <p:nvPicPr>
          <p:cNvPr id="49154" name="Picture 2" descr="Getting Started with SPSS Syntax">
            <a:extLst>
              <a:ext uri="{FF2B5EF4-FFF2-40B4-BE49-F238E27FC236}">
                <a16:creationId xmlns:a16="http://schemas.microsoft.com/office/drawing/2014/main" id="{D7400D00-E77D-9964-F19E-F2643B8653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9430" y="3716521"/>
            <a:ext cx="19431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8079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9D074-32B9-61F5-97DD-A48F656461FC}"/>
              </a:ext>
            </a:extLst>
          </p:cNvPr>
          <p:cNvSpPr>
            <a:spLocks noGrp="1"/>
          </p:cNvSpPr>
          <p:nvPr>
            <p:ph type="title"/>
          </p:nvPr>
        </p:nvSpPr>
        <p:spPr/>
        <p:txBody>
          <a:bodyPr/>
          <a:lstStyle/>
          <a:p>
            <a:r>
              <a:rPr lang="en-GB" dirty="0"/>
              <a:t>Excel </a:t>
            </a:r>
          </a:p>
        </p:txBody>
      </p:sp>
      <p:sp>
        <p:nvSpPr>
          <p:cNvPr id="3" name="Content Placeholder 2">
            <a:extLst>
              <a:ext uri="{FF2B5EF4-FFF2-40B4-BE49-F238E27FC236}">
                <a16:creationId xmlns:a16="http://schemas.microsoft.com/office/drawing/2014/main" id="{A8500137-8A46-3DF8-F022-AC0677D958F4}"/>
              </a:ext>
            </a:extLst>
          </p:cNvPr>
          <p:cNvSpPr>
            <a:spLocks noGrp="1"/>
          </p:cNvSpPr>
          <p:nvPr>
            <p:ph idx="1"/>
          </p:nvPr>
        </p:nvSpPr>
        <p:spPr>
          <a:xfrm>
            <a:off x="457200" y="1661161"/>
            <a:ext cx="8229600" cy="3917032"/>
          </a:xfrm>
        </p:spPr>
        <p:txBody>
          <a:bodyPr>
            <a:normAutofit/>
          </a:bodyPr>
          <a:lstStyle/>
          <a:p>
            <a:pPr marL="0" indent="0">
              <a:buNone/>
            </a:pPr>
            <a:r>
              <a:rPr lang="en-GB" sz="2700" dirty="0"/>
              <a:t>Use and analyse one of the datasets and present your data findings in class. For example:</a:t>
            </a:r>
          </a:p>
          <a:p>
            <a:pPr>
              <a:buFontTx/>
              <a:buChar char="-"/>
            </a:pPr>
            <a:r>
              <a:rPr lang="en-GB" sz="2700" dirty="0"/>
              <a:t>Mean</a:t>
            </a:r>
          </a:p>
          <a:p>
            <a:pPr>
              <a:buFontTx/>
              <a:buChar char="-"/>
            </a:pPr>
            <a:r>
              <a:rPr lang="en-GB" sz="2700" dirty="0"/>
              <a:t>SD</a:t>
            </a:r>
          </a:p>
          <a:p>
            <a:pPr>
              <a:buFontTx/>
              <a:buChar char="-"/>
            </a:pPr>
            <a:r>
              <a:rPr lang="en-GB" sz="2700" dirty="0"/>
              <a:t>Median</a:t>
            </a:r>
          </a:p>
          <a:p>
            <a:pPr>
              <a:buFontTx/>
              <a:buChar char="-"/>
            </a:pPr>
            <a:r>
              <a:rPr lang="en-GB" sz="2700" dirty="0"/>
              <a:t>Percentages</a:t>
            </a:r>
          </a:p>
          <a:p>
            <a:endParaRPr lang="en-GB" sz="2700" dirty="0"/>
          </a:p>
        </p:txBody>
      </p:sp>
      <p:pic>
        <p:nvPicPr>
          <p:cNvPr id="50178" name="Picture 2">
            <a:extLst>
              <a:ext uri="{FF2B5EF4-FFF2-40B4-BE49-F238E27FC236}">
                <a16:creationId xmlns:a16="http://schemas.microsoft.com/office/drawing/2014/main" id="{B0B1F9B9-AEF0-BACA-C9DD-B14238E00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3749393"/>
            <a:ext cx="19431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8322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88332-538A-9D32-F943-503EEFA5CF32}"/>
              </a:ext>
            </a:extLst>
          </p:cNvPr>
          <p:cNvSpPr>
            <a:spLocks noGrp="1"/>
          </p:cNvSpPr>
          <p:nvPr>
            <p:ph type="title"/>
          </p:nvPr>
        </p:nvSpPr>
        <p:spPr/>
        <p:txBody>
          <a:bodyPr/>
          <a:lstStyle/>
          <a:p>
            <a:r>
              <a:rPr lang="en-GB" dirty="0" err="1"/>
              <a:t>Nvivo</a:t>
            </a:r>
            <a:endParaRPr lang="en-GB" dirty="0"/>
          </a:p>
        </p:txBody>
      </p:sp>
      <p:sp>
        <p:nvSpPr>
          <p:cNvPr id="3" name="Content Placeholder 2">
            <a:extLst>
              <a:ext uri="{FF2B5EF4-FFF2-40B4-BE49-F238E27FC236}">
                <a16:creationId xmlns:a16="http://schemas.microsoft.com/office/drawing/2014/main" id="{C4DFAA59-8F2D-B28D-447E-A3F5F6F26FD8}"/>
              </a:ext>
            </a:extLst>
          </p:cNvPr>
          <p:cNvSpPr>
            <a:spLocks noGrp="1"/>
          </p:cNvSpPr>
          <p:nvPr>
            <p:ph idx="1"/>
          </p:nvPr>
        </p:nvSpPr>
        <p:spPr>
          <a:xfrm>
            <a:off x="594360" y="2666330"/>
            <a:ext cx="8229600" cy="3917032"/>
          </a:xfrm>
        </p:spPr>
        <p:txBody>
          <a:bodyPr>
            <a:normAutofit/>
          </a:bodyPr>
          <a:lstStyle/>
          <a:p>
            <a:pPr marL="0" indent="0">
              <a:buNone/>
            </a:pPr>
            <a:r>
              <a:rPr lang="en-GB" sz="3200" dirty="0"/>
              <a:t>Use and analyse your data and present your thematic findings in class</a:t>
            </a:r>
          </a:p>
          <a:p>
            <a:pPr>
              <a:buFontTx/>
              <a:buChar char="-"/>
            </a:pPr>
            <a:endParaRPr lang="en-GB" sz="3200" dirty="0"/>
          </a:p>
          <a:p>
            <a:pPr>
              <a:buFontTx/>
              <a:buChar char="-"/>
            </a:pPr>
            <a:endParaRPr lang="en-GB" dirty="0"/>
          </a:p>
          <a:p>
            <a:pPr>
              <a:buFontTx/>
              <a:buChar char="-"/>
            </a:pPr>
            <a:endParaRPr lang="en-GB" dirty="0"/>
          </a:p>
        </p:txBody>
      </p:sp>
      <p:pic>
        <p:nvPicPr>
          <p:cNvPr id="1026" name="Picture 2" descr="NVivo | OSU Software | Oregon State University">
            <a:extLst>
              <a:ext uri="{FF2B5EF4-FFF2-40B4-BE49-F238E27FC236}">
                <a16:creationId xmlns:a16="http://schemas.microsoft.com/office/drawing/2014/main" id="{1FD8B744-3EAE-C09D-8F73-9932416F1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4160" y="72390"/>
            <a:ext cx="22098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28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262899" y="1849950"/>
            <a:ext cx="6869430" cy="2215991"/>
          </a:xfrm>
          <a:prstGeom prst="rect">
            <a:avLst/>
          </a:prstGeom>
          <a:ln w="28574">
            <a:solidFill>
              <a:srgbClr val="FFFFFF"/>
            </a:solidFill>
          </a:ln>
        </p:spPr>
        <p:txBody>
          <a:bodyPr vert="horz" wrap="square" lIns="0" tIns="0" rIns="0" bIns="0" rtlCol="0">
            <a:spAutoFit/>
          </a:bodyPr>
          <a:lstStyle/>
          <a:p>
            <a:pPr marR="63499" algn="ctr"/>
            <a:r>
              <a:rPr sz="3600" b="1" spc="-125" dirty="0">
                <a:latin typeface="Tahoma"/>
                <a:cs typeface="Tahoma"/>
              </a:rPr>
              <a:t>Questions?</a:t>
            </a:r>
            <a:endParaRPr lang="en-GB" sz="3600" b="1" spc="-125" dirty="0">
              <a:latin typeface="Tahoma"/>
              <a:cs typeface="Tahoma"/>
            </a:endParaRPr>
          </a:p>
          <a:p>
            <a:pPr marR="63499" algn="ctr"/>
            <a:endParaRPr lang="en-GB" sz="3600" dirty="0">
              <a:latin typeface="Tahoma"/>
              <a:cs typeface="Tahoma"/>
            </a:endParaRPr>
          </a:p>
          <a:p>
            <a:pPr marR="63499" algn="ctr"/>
            <a:endParaRPr lang="en-GB" sz="3600" dirty="0">
              <a:latin typeface="Tahoma"/>
              <a:cs typeface="Tahoma"/>
            </a:endParaRPr>
          </a:p>
          <a:p>
            <a:pPr marR="63499" algn="ctr"/>
            <a:r>
              <a:rPr lang="en-GB" sz="3600" dirty="0">
                <a:latin typeface="Tahoma"/>
                <a:cs typeface="Tahoma"/>
              </a:rPr>
              <a:t>What did you learn today?</a:t>
            </a:r>
            <a:endParaRPr sz="3600" dirty="0">
              <a:latin typeface="Tahoma"/>
              <a:cs typeface="Tahoma"/>
            </a:endParaRPr>
          </a:p>
        </p:txBody>
      </p:sp>
      <p:sp>
        <p:nvSpPr>
          <p:cNvPr id="3" name="object 3"/>
          <p:cNvSpPr txBox="1"/>
          <p:nvPr/>
        </p:nvSpPr>
        <p:spPr>
          <a:xfrm>
            <a:off x="8793264" y="5641080"/>
            <a:ext cx="172720" cy="166712"/>
          </a:xfrm>
          <a:prstGeom prst="rect">
            <a:avLst/>
          </a:prstGeom>
        </p:spPr>
        <p:txBody>
          <a:bodyPr vert="horz" wrap="square" lIns="0" tIns="12700" rIns="0" bIns="0" rtlCol="0">
            <a:spAutoFit/>
          </a:bodyPr>
          <a:lstStyle/>
          <a:p>
            <a:pPr marL="12700">
              <a:spcBef>
                <a:spcPts val="100"/>
              </a:spcBef>
            </a:pPr>
            <a:r>
              <a:rPr sz="1000" spc="-25" dirty="0">
                <a:solidFill>
                  <a:srgbClr val="5E686C"/>
                </a:solidFill>
                <a:latin typeface="Tahoma"/>
                <a:cs typeface="Tahoma"/>
              </a:rPr>
              <a:t>26</a:t>
            </a:r>
            <a:endParaRPr sz="1000">
              <a:latin typeface="Tahoma"/>
              <a:cs typeface="Tahoma"/>
            </a:endParaRPr>
          </a:p>
        </p:txBody>
      </p:sp>
    </p:spTree>
    <p:extLst>
      <p:ext uri="{BB962C8B-B14F-4D97-AF65-F5344CB8AC3E}">
        <p14:creationId xmlns:p14="http://schemas.microsoft.com/office/powerpoint/2010/main" val="19918425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TotalTime>
  <Words>2048</Words>
  <Application>Microsoft Office PowerPoint</Application>
  <PresentationFormat>On-screen Show (4:3)</PresentationFormat>
  <Paragraphs>317</Paragraphs>
  <Slides>43</Slides>
  <Notes>27</Notes>
  <HiddenSlides>1</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43</vt:i4>
      </vt:variant>
    </vt:vector>
  </HeadingPairs>
  <TitlesOfParts>
    <vt:vector size="57" baseType="lpstr">
      <vt:lpstr>Verdana</vt:lpstr>
      <vt:lpstr>Calibri</vt:lpstr>
      <vt:lpstr>Inter</vt:lpstr>
      <vt:lpstr>Myriad Pro</vt:lpstr>
      <vt:lpstr>Myriad Pro (Body)</vt:lpstr>
      <vt:lpstr>DengXian</vt:lpstr>
      <vt:lpstr>Wingdings</vt:lpstr>
      <vt:lpstr>Google Sans</vt:lpstr>
      <vt:lpstr>Tahoma</vt:lpstr>
      <vt:lpstr>Arial</vt:lpstr>
      <vt:lpstr>Times New Roman</vt:lpstr>
      <vt:lpstr>20140311PresentationUWTSDTemplate</vt:lpstr>
      <vt:lpstr>Worksheet</vt:lpstr>
      <vt:lpstr>Chart</vt:lpstr>
      <vt:lpstr>  Public Health and Social Care in Practice Dissertation LCHS7004   Workshop 5    </vt:lpstr>
      <vt:lpstr>Learning outcomes</vt:lpstr>
      <vt:lpstr>Aims of the Session</vt:lpstr>
      <vt:lpstr>Learn to give presentations</vt:lpstr>
      <vt:lpstr>7min Research Protocol Presentations</vt:lpstr>
      <vt:lpstr>Summarizing data</vt:lpstr>
      <vt:lpstr>Basic guidance when summarizing data</vt:lpstr>
      <vt:lpstr>Tables: Frequency distribution</vt:lpstr>
      <vt:lpstr>Tables: Relative frequency</vt:lpstr>
      <vt:lpstr>Tables</vt:lpstr>
      <vt:lpstr>Charts and graphs</vt:lpstr>
      <vt:lpstr>Use the right type of graphic</vt:lpstr>
      <vt:lpstr>Bar chart Comparing categories </vt:lpstr>
      <vt:lpstr>Percentage of new enrollees tested for HIV at each site, by quarter  </vt:lpstr>
      <vt:lpstr>Has the program met its goal?</vt:lpstr>
      <vt:lpstr>Stacked bar chart Represent components of whole &amp; compare wholes</vt:lpstr>
      <vt:lpstr>Line graph</vt:lpstr>
      <vt:lpstr>Line graph</vt:lpstr>
      <vt:lpstr>Pie chart Contribution to the total = 100%</vt:lpstr>
      <vt:lpstr>Interpreting data</vt:lpstr>
      <vt:lpstr>Interpreting data</vt:lpstr>
      <vt:lpstr>Interpretation – relevance of finding</vt:lpstr>
      <vt:lpstr>Interpretation – relevance of finding</vt:lpstr>
      <vt:lpstr>Interpretation – possible causes?</vt:lpstr>
      <vt:lpstr>Interpretation – consider other data</vt:lpstr>
      <vt:lpstr>Interpretation – other data sources</vt:lpstr>
      <vt:lpstr>Interpretation – conduct further research</vt:lpstr>
      <vt:lpstr>Concepts Reliability and Validity </vt:lpstr>
      <vt:lpstr>Reliability and validity </vt:lpstr>
      <vt:lpstr>Reliability</vt:lpstr>
      <vt:lpstr>Reliability example</vt:lpstr>
      <vt:lpstr>Validity</vt:lpstr>
      <vt:lpstr>Validity  Example</vt:lpstr>
      <vt:lpstr>Reliability and validity </vt:lpstr>
      <vt:lpstr>Summary Reliability vs validity</vt:lpstr>
      <vt:lpstr>Reliability vs validity</vt:lpstr>
      <vt:lpstr>Key messages</vt:lpstr>
      <vt:lpstr>References</vt:lpstr>
      <vt:lpstr>Seminar session</vt:lpstr>
      <vt:lpstr>SPSS data case study Statistical Package for the Social Sciences</vt:lpstr>
      <vt:lpstr>Excel </vt:lpstr>
      <vt:lpstr>Nvivo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77</cp:revision>
  <dcterms:created xsi:type="dcterms:W3CDTF">2015-04-14T15:21:28Z</dcterms:created>
  <dcterms:modified xsi:type="dcterms:W3CDTF">2025-05-29T13:02:43Z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