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72" r:id="rId4"/>
    <p:sldId id="258" r:id="rId5"/>
    <p:sldId id="268" r:id="rId6"/>
    <p:sldId id="260" r:id="rId7"/>
    <p:sldId id="270" r:id="rId8"/>
    <p:sldId id="261" r:id="rId9"/>
    <p:sldId id="273" r:id="rId10"/>
    <p:sldId id="262" r:id="rId11"/>
    <p:sldId id="263" r:id="rId12"/>
    <p:sldId id="271" r:id="rId13"/>
    <p:sldId id="267"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09" autoAdjust="0"/>
    <p:restoredTop sz="84727" autoAdjust="0"/>
  </p:normalViewPr>
  <p:slideViewPr>
    <p:cSldViewPr snapToGrid="0">
      <p:cViewPr varScale="1">
        <p:scale>
          <a:sx n="66" d="100"/>
          <a:sy n="66" d="100"/>
        </p:scale>
        <p:origin x="129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A3DC94-85F5-4DEA-9989-41B00F79AC96}" type="datetimeFigureOut">
              <a:rPr lang="en-US" smtClean="0"/>
              <a:t>11/23/2025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4BFBFB-4E77-416B-9C7E-7FA554DEC6A6}" type="slidenum">
              <a:rPr lang="en-US" smtClean="0"/>
              <a:t>‹#›</a:t>
            </a:fld>
            <a:endParaRPr lang="en-US"/>
          </a:p>
        </p:txBody>
      </p:sp>
    </p:spTree>
    <p:extLst>
      <p:ext uri="{BB962C8B-B14F-4D97-AF65-F5344CB8AC3E}">
        <p14:creationId xmlns:p14="http://schemas.microsoft.com/office/powerpoint/2010/main" val="4074684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explains how the diagnostic imaging revolution has occurred within the NHS through Artificial Intelligence, and it will be founded on the AI-enhanced OCT scanning in Moorfields Eye Hospital. This technology represents a physical OCT device that records 3-D scans of the retina and is then connected with the AI software that was developed by DeepMind, and is able to scan and differentiate the patients that need urgent attention. I will also describe how it can be put into practice and evaluate the implications it will have on the human resource, service delivery, patients and communities and provide new ideas on how AI in the NHS can be scaled, taking into consideration the ethical aspects of it. It will also be possible to consider how the digital leaders will be able to address complex and unpredictable clinical environments with the assistance of efficient governance, training, and collaboration.</a:t>
            </a:r>
          </a:p>
        </p:txBody>
      </p:sp>
      <p:sp>
        <p:nvSpPr>
          <p:cNvPr id="4" name="Slide Number Placeholder 3"/>
          <p:cNvSpPr>
            <a:spLocks noGrp="1"/>
          </p:cNvSpPr>
          <p:nvPr>
            <p:ph type="sldNum" sz="quarter" idx="10"/>
          </p:nvPr>
        </p:nvSpPr>
        <p:spPr/>
        <p:txBody>
          <a:bodyPr/>
          <a:lstStyle/>
          <a:p>
            <a:fld id="{254BFBFB-4E77-416B-9C7E-7FA554DEC6A6}" type="slidenum">
              <a:rPr lang="en-US" smtClean="0"/>
              <a:t>1</a:t>
            </a:fld>
            <a:endParaRPr lang="en-US"/>
          </a:p>
        </p:txBody>
      </p:sp>
    </p:spTree>
    <p:extLst>
      <p:ext uri="{BB962C8B-B14F-4D97-AF65-F5344CB8AC3E}">
        <p14:creationId xmlns:p14="http://schemas.microsoft.com/office/powerpoint/2010/main" val="3255712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is being burdened with the ageing population and the side effects of rising chronic diseases like diabetic retinopathy and macular degeneration. These demand extremely huge retinal imaging volumes - exceeding 10 million OCT scans/year. Paper-based review has brought about obstructions and unjustified referrals. Diagnostic obstructions increased by more than 40% after the pandemic. AI was a solution to this intricate issue, providing a fast diagnosis without compromising quality and accuracy. In 2016, Moorfields Eye Hospital collaborated with DeepMind in developing a deep-learning algorithm that can analyse OCT scans and prescribe referrals with the expertise level (De </a:t>
            </a:r>
            <a:r>
              <a:rPr lang="en-US" sz="1200" kern="1200" dirty="0" err="1">
                <a:solidFill>
                  <a:schemeClr val="tx1"/>
                </a:solidFill>
                <a:effectLst/>
                <a:latin typeface="+mn-lt"/>
                <a:ea typeface="+mn-ea"/>
                <a:cs typeface="+mn-cs"/>
              </a:rPr>
              <a:t>Fauw</a:t>
            </a:r>
            <a:r>
              <a:rPr lang="en-US" sz="1200" kern="1200" dirty="0">
                <a:solidFill>
                  <a:schemeClr val="tx1"/>
                </a:solidFill>
                <a:effectLst/>
                <a:latin typeface="+mn-lt"/>
                <a:ea typeface="+mn-ea"/>
                <a:cs typeface="+mn-cs"/>
              </a:rPr>
              <a:t> et al., 2018). This presentation puts the innovation as not only a technological increase but also a strategic response to real-world forces in a resource-constrained and uncertain clinical environment.</a:t>
            </a:r>
          </a:p>
        </p:txBody>
      </p:sp>
      <p:sp>
        <p:nvSpPr>
          <p:cNvPr id="4" name="Slide Number Placeholder 3"/>
          <p:cNvSpPr>
            <a:spLocks noGrp="1"/>
          </p:cNvSpPr>
          <p:nvPr>
            <p:ph type="sldNum" sz="quarter" idx="10"/>
          </p:nvPr>
        </p:nvSpPr>
        <p:spPr/>
        <p:txBody>
          <a:bodyPr/>
          <a:lstStyle/>
          <a:p>
            <a:fld id="{254BFBFB-4E77-416B-9C7E-7FA554DEC6A6}" type="slidenum">
              <a:rPr lang="en-US" smtClean="0"/>
              <a:t>2</a:t>
            </a:fld>
            <a:endParaRPr lang="en-US"/>
          </a:p>
        </p:txBody>
      </p:sp>
    </p:spTree>
    <p:extLst>
      <p:ext uri="{BB962C8B-B14F-4D97-AF65-F5344CB8AC3E}">
        <p14:creationId xmlns:p14="http://schemas.microsoft.com/office/powerpoint/2010/main" val="2821956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Such a partnership as Moorfields and DeepMind is one of the pilot uses of AI in an NHS Trust. The algorithm was qualified with tens of thousands of </a:t>
            </a:r>
            <a:r>
              <a:rPr lang="en-US" sz="1200" kern="1200" dirty="0" err="1">
                <a:solidFill>
                  <a:schemeClr val="tx1"/>
                </a:solidFill>
                <a:effectLst/>
                <a:latin typeface="+mn-lt"/>
                <a:ea typeface="+mn-ea"/>
                <a:cs typeface="+mn-cs"/>
              </a:rPr>
              <a:t>anonymised</a:t>
            </a:r>
            <a:r>
              <a:rPr lang="en-US" sz="1200" kern="1200" dirty="0">
                <a:solidFill>
                  <a:schemeClr val="tx1"/>
                </a:solidFill>
                <a:effectLst/>
                <a:latin typeface="+mn-lt"/>
                <a:ea typeface="+mn-ea"/>
                <a:cs typeface="+mn-cs"/>
              </a:rPr>
              <a:t> OCT scans (used in the project). In the year 2018, Nature Medicine published findings that demonstrated expert-level accuracy in referral to more than 50 eye conditions. It not only demanded data scientists but also clinicians and the IT team to work collaboratively on the design of the workflow. Employees were trained on digital skills and AI governance briefings to deal with data ethics and bias. Moorfields became a member of the INSIGHT hub in 2021, a national data repository which supplies safe research using AI under the supervision of NHS Digital. The case illustrates the need to have cross-disciplinary leadership and a system-based approach towards problem-solving in a complex environment brought by digital innovation.</a:t>
            </a:r>
          </a:p>
        </p:txBody>
      </p:sp>
      <p:sp>
        <p:nvSpPr>
          <p:cNvPr id="4" name="Slide Number Placeholder 3"/>
          <p:cNvSpPr>
            <a:spLocks noGrp="1"/>
          </p:cNvSpPr>
          <p:nvPr>
            <p:ph type="sldNum" sz="quarter" idx="10"/>
          </p:nvPr>
        </p:nvSpPr>
        <p:spPr/>
        <p:txBody>
          <a:bodyPr/>
          <a:lstStyle/>
          <a:p>
            <a:fld id="{254BFBFB-4E77-416B-9C7E-7FA554DEC6A6}" type="slidenum">
              <a:rPr lang="en-US" smtClean="0"/>
              <a:t>4</a:t>
            </a:fld>
            <a:endParaRPr lang="en-US"/>
          </a:p>
        </p:txBody>
      </p:sp>
    </p:spTree>
    <p:extLst>
      <p:ext uri="{BB962C8B-B14F-4D97-AF65-F5344CB8AC3E}">
        <p14:creationId xmlns:p14="http://schemas.microsoft.com/office/powerpoint/2010/main" val="1972956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AI triage has changed the clinician into someone who is responsive to diagnostic information. The use of AI in Ophthalmology has been implemented in a way that AI outcomes are checked by an Ophthalmologist rather than all the scans being examined by a human eye, which in turn saves time that is usually spent on simple cases. It entails the new potentials in information analysis, strict scrutiny and ethics, which are indicated in the Topol Review (2019). Staff training, therefore, transcends to a change of digital mindset rather than technical operation. Service delivery has been more </a:t>
            </a:r>
            <a:r>
              <a:rPr lang="en-US" sz="1200" kern="1200" dirty="0" err="1">
                <a:solidFill>
                  <a:schemeClr val="tx1"/>
                </a:solidFill>
                <a:effectLst/>
                <a:latin typeface="+mn-lt"/>
                <a:ea typeface="+mn-ea"/>
                <a:cs typeface="+mn-cs"/>
              </a:rPr>
              <a:t>optimised</a:t>
            </a:r>
            <a:r>
              <a:rPr lang="en-US" sz="1200" kern="1200" dirty="0">
                <a:solidFill>
                  <a:schemeClr val="tx1"/>
                </a:solidFill>
                <a:effectLst/>
                <a:latin typeface="+mn-lt"/>
                <a:ea typeface="+mn-ea"/>
                <a:cs typeface="+mn-cs"/>
              </a:rPr>
              <a:t> and faster, with AI taking just a few minutes, instead of days, to locate an urgent case. Scaling may, however, be slowed down by the issue of interoperability between the IT systems (PACS and EPR) in hospitals. The hospitals must adopt standardised norms and cybersecurity measures to perform successfully in complicated and ambiguous clinical cases. Therefore, technology cannot transform; it is human and organisational adaptation that makes the innovation process successfully complete.</a:t>
            </a:r>
          </a:p>
        </p:txBody>
      </p:sp>
      <p:sp>
        <p:nvSpPr>
          <p:cNvPr id="4" name="Slide Number Placeholder 3"/>
          <p:cNvSpPr>
            <a:spLocks noGrp="1"/>
          </p:cNvSpPr>
          <p:nvPr>
            <p:ph type="sldNum" sz="quarter" idx="10"/>
          </p:nvPr>
        </p:nvSpPr>
        <p:spPr/>
        <p:txBody>
          <a:bodyPr/>
          <a:lstStyle/>
          <a:p>
            <a:fld id="{254BFBFB-4E77-416B-9C7E-7FA554DEC6A6}" type="slidenum">
              <a:rPr lang="en-US" smtClean="0"/>
              <a:t>5</a:t>
            </a:fld>
            <a:endParaRPr lang="en-US"/>
          </a:p>
        </p:txBody>
      </p:sp>
    </p:spTree>
    <p:extLst>
      <p:ext uri="{BB962C8B-B14F-4D97-AF65-F5344CB8AC3E}">
        <p14:creationId xmlns:p14="http://schemas.microsoft.com/office/powerpoint/2010/main" val="998078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OCT with AI additions can give patients a shorter wait time and quicker treatment, particularly in the case of threatening eye diseases. It is proven through clinical research that weeks of delay can result in permanent blindness, and hence the pace of AI makes it life-saving. But trust is based on openness/transparency. Following the Royal Free DeepMind data incident, patients now understand the way their data is used better. Moorfields is now offering good patient data on data governance and consent. Another issue is the presence of bias - the retinal pattern may be misclassified as the algorithm has been trained based on small ethnic samples. Inequity should be avoided by inclusive data collection and independent auditing. While remote care models are also considered as community benefits, as they assist patients in rural areas to receive a specialist’s opinion without the travel burden. Overall, patient experience is enhanced when high consideration is given to ethics, equity and effective communication while implementing innovation.</a:t>
            </a:r>
          </a:p>
        </p:txBody>
      </p:sp>
      <p:sp>
        <p:nvSpPr>
          <p:cNvPr id="4" name="Slide Number Placeholder 3"/>
          <p:cNvSpPr>
            <a:spLocks noGrp="1"/>
          </p:cNvSpPr>
          <p:nvPr>
            <p:ph type="sldNum" sz="quarter" idx="10"/>
          </p:nvPr>
        </p:nvSpPr>
        <p:spPr/>
        <p:txBody>
          <a:bodyPr/>
          <a:lstStyle/>
          <a:p>
            <a:fld id="{254BFBFB-4E77-416B-9C7E-7FA554DEC6A6}" type="slidenum">
              <a:rPr lang="en-US" smtClean="0"/>
              <a:t>6</a:t>
            </a:fld>
            <a:endParaRPr lang="en-US"/>
          </a:p>
        </p:txBody>
      </p:sp>
    </p:spTree>
    <p:extLst>
      <p:ext uri="{BB962C8B-B14F-4D97-AF65-F5344CB8AC3E}">
        <p14:creationId xmlns:p14="http://schemas.microsoft.com/office/powerpoint/2010/main" val="155582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54BFBFB-4E77-416B-9C7E-7FA554DEC6A6}" type="slidenum">
              <a:rPr lang="en-US" smtClean="0"/>
              <a:t>7</a:t>
            </a:fld>
            <a:endParaRPr lang="en-US"/>
          </a:p>
        </p:txBody>
      </p:sp>
    </p:spTree>
    <p:extLst>
      <p:ext uri="{BB962C8B-B14F-4D97-AF65-F5344CB8AC3E}">
        <p14:creationId xmlns:p14="http://schemas.microsoft.com/office/powerpoint/2010/main" val="3373699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digital transformation does not always thrive as integration of AI has uncontrollable environments, such as old IT infrastructure, unpredictable regulations and quick changes in Algorithms. The primary issues are data bias, knowledge gap, and cybersecurity problems. The NHS AI Lab responded to them by creating the AI Assurance Framework (2023) as a standardised risk assessment framework, and NICE currently performs early value evaluations of AI tools. Not only do hospitals like Moorfields use the impact assessment of data protection, but they also use synthetic data to test the security when they are fully implemented. Bias and safety-related models should also go through multidisciplinary AI ethics boards to determine how to solve the problems at regular inspection. In this respect, AI is not a technical process, but a strategy that must be ethical and keep pace with the current changes.</a:t>
            </a:r>
          </a:p>
        </p:txBody>
      </p:sp>
      <p:sp>
        <p:nvSpPr>
          <p:cNvPr id="4" name="Slide Number Placeholder 3"/>
          <p:cNvSpPr>
            <a:spLocks noGrp="1"/>
          </p:cNvSpPr>
          <p:nvPr>
            <p:ph type="sldNum" sz="quarter" idx="10"/>
          </p:nvPr>
        </p:nvSpPr>
        <p:spPr/>
        <p:txBody>
          <a:bodyPr/>
          <a:lstStyle/>
          <a:p>
            <a:fld id="{254BFBFB-4E77-416B-9C7E-7FA554DEC6A6}" type="slidenum">
              <a:rPr lang="en-US" smtClean="0"/>
              <a:t>8</a:t>
            </a:fld>
            <a:endParaRPr lang="en-US"/>
          </a:p>
        </p:txBody>
      </p:sp>
    </p:spTree>
    <p:extLst>
      <p:ext uri="{BB962C8B-B14F-4D97-AF65-F5344CB8AC3E}">
        <p14:creationId xmlns:p14="http://schemas.microsoft.com/office/powerpoint/2010/main" val="13701769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few recommendations are presented here in order to scale this innovation in an ethical and sustainable way. To start with, it is necessary to create local AI governance committees that will involve clinicians, data scientists, and patients to openly and collaboratively manage the implementation. Second, develop the digital CPD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in order to overcome the knowledge gap, enhance AI literacy and reduce staff fear of change adoption. Third, deploy modular AI systems with the capability to interoperate with various OCT devices and EPR systems by improving their interoperability. Fourth, the community education activities (awareness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can increase the level of trust in the population by explaining AI and shedding light on its advantages. Lastly, recent support with the help of the NHS AI Lab and the UK research and information department will make new models open-source, auditable, and safe. These suggestions move beyond the issue of the training to the future-planning solutions of the AI-ready NHS.</a:t>
            </a:r>
          </a:p>
        </p:txBody>
      </p:sp>
      <p:sp>
        <p:nvSpPr>
          <p:cNvPr id="4" name="Slide Number Placeholder 3"/>
          <p:cNvSpPr>
            <a:spLocks noGrp="1"/>
          </p:cNvSpPr>
          <p:nvPr>
            <p:ph type="sldNum" sz="quarter" idx="10"/>
          </p:nvPr>
        </p:nvSpPr>
        <p:spPr/>
        <p:txBody>
          <a:bodyPr/>
          <a:lstStyle/>
          <a:p>
            <a:fld id="{254BFBFB-4E77-416B-9C7E-7FA554DEC6A6}" type="slidenum">
              <a:rPr lang="en-US" smtClean="0"/>
              <a:t>10</a:t>
            </a:fld>
            <a:endParaRPr lang="en-US"/>
          </a:p>
        </p:txBody>
      </p:sp>
    </p:spTree>
    <p:extLst>
      <p:ext uri="{BB962C8B-B14F-4D97-AF65-F5344CB8AC3E}">
        <p14:creationId xmlns:p14="http://schemas.microsoft.com/office/powerpoint/2010/main" val="2129165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Altogether, the introduction of AI-based OCT has greatly increased the speed and accuracy of diagnosis in retinal care and </a:t>
            </a:r>
            <a:r>
              <a:rPr lang="en-US" sz="1200" kern="1200" dirty="0" err="1">
                <a:solidFill>
                  <a:schemeClr val="tx1"/>
                </a:solidFill>
                <a:effectLst/>
                <a:latin typeface="+mn-lt"/>
                <a:ea typeface="+mn-ea"/>
                <a:cs typeface="+mn-cs"/>
              </a:rPr>
              <a:t>minimised</a:t>
            </a:r>
            <a:r>
              <a:rPr lang="en-US" sz="1200" kern="1200" dirty="0">
                <a:solidFill>
                  <a:schemeClr val="tx1"/>
                </a:solidFill>
                <a:effectLst/>
                <a:latin typeface="+mn-lt"/>
                <a:ea typeface="+mn-ea"/>
                <a:cs typeface="+mn-cs"/>
              </a:rPr>
              <a:t> workload pressures in Moorfields and other places. Besides that, ethical leadership, inclusive design, and constant assessment are the key to real digital transformation. The case demonstrates that technology and human factors should perform simultaneously to provide sustainable change.</a:t>
            </a:r>
          </a:p>
        </p:txBody>
      </p:sp>
      <p:sp>
        <p:nvSpPr>
          <p:cNvPr id="4" name="Slide Number Placeholder 3"/>
          <p:cNvSpPr>
            <a:spLocks noGrp="1"/>
          </p:cNvSpPr>
          <p:nvPr>
            <p:ph type="sldNum" sz="quarter" idx="10"/>
          </p:nvPr>
        </p:nvSpPr>
        <p:spPr/>
        <p:txBody>
          <a:bodyPr/>
          <a:lstStyle/>
          <a:p>
            <a:fld id="{254BFBFB-4E77-416B-9C7E-7FA554DEC6A6}" type="slidenum">
              <a:rPr lang="en-US" smtClean="0"/>
              <a:t>11</a:t>
            </a:fld>
            <a:endParaRPr lang="en-US"/>
          </a:p>
        </p:txBody>
      </p:sp>
    </p:spTree>
    <p:extLst>
      <p:ext uri="{BB962C8B-B14F-4D97-AF65-F5344CB8AC3E}">
        <p14:creationId xmlns:p14="http://schemas.microsoft.com/office/powerpoint/2010/main" val="1785881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11/23/2025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14752" y="1872867"/>
            <a:ext cx="9313816" cy="2145459"/>
          </a:xfrm>
        </p:spPr>
        <p:txBody>
          <a:bodyPr>
            <a:normAutofit fontScale="90000"/>
          </a:bodyPr>
          <a:lstStyle/>
          <a:p>
            <a:r>
              <a:rPr lang="en-US" sz="3200" dirty="0"/>
              <a:t>       </a:t>
            </a:r>
            <a:r>
              <a:rPr lang="en-US" sz="3600" i="1" dirty="0"/>
              <a:t>AI-Enhanced Optical Coherence Tomography (OCT) Scanning in the NHS: A Moorfields–DeepMind Case Study</a:t>
            </a:r>
            <a:br>
              <a:rPr lang="en-US" sz="3600" dirty="0"/>
            </a:br>
            <a:endParaRPr lang="en-US" sz="3200" dirty="0"/>
          </a:p>
        </p:txBody>
      </p:sp>
      <p:sp>
        <p:nvSpPr>
          <p:cNvPr id="3" name="Subtitle 2"/>
          <p:cNvSpPr>
            <a:spLocks noGrp="1"/>
          </p:cNvSpPr>
          <p:nvPr>
            <p:ph type="subTitle" idx="1"/>
          </p:nvPr>
        </p:nvSpPr>
        <p:spPr>
          <a:xfrm>
            <a:off x="2050869" y="3108960"/>
            <a:ext cx="9453744" cy="3487783"/>
          </a:xfrm>
        </p:spPr>
        <p:txBody>
          <a:bodyPr>
            <a:normAutofit/>
          </a:bodyPr>
          <a:lstStyle/>
          <a:p>
            <a:endParaRPr lang="en-US" sz="2800" b="1" dirty="0"/>
          </a:p>
          <a:p>
            <a:endParaRPr lang="en-US" sz="2400" b="1" dirty="0"/>
          </a:p>
          <a:p>
            <a:endParaRPr lang="en-US" sz="2400" b="1" dirty="0"/>
          </a:p>
          <a:p>
            <a:endParaRPr lang="en-US" sz="2400" b="1" dirty="0"/>
          </a:p>
          <a:p>
            <a:endParaRPr lang="en-US" sz="2400" b="1" dirty="0"/>
          </a:p>
          <a:p>
            <a:r>
              <a:rPr lang="en-US" sz="2400" b="1" dirty="0"/>
              <a:t>                                                     presented by: Amreen Akhtar </a:t>
            </a:r>
          </a:p>
          <a:p>
            <a:r>
              <a:rPr lang="en-US" sz="2400" b="1"/>
              <a:t>                                                     Student number: 2214675</a:t>
            </a:r>
            <a:endParaRPr lang="en-US" sz="2400" b="1" dirty="0"/>
          </a:p>
        </p:txBody>
      </p:sp>
    </p:spTree>
    <p:extLst>
      <p:ext uri="{BB962C8B-B14F-4D97-AF65-F5344CB8AC3E}">
        <p14:creationId xmlns:p14="http://schemas.microsoft.com/office/powerpoint/2010/main" val="30812335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Introduction &amp; Context </a:t>
            </a:r>
            <a:endParaRPr lang="en-US" sz="3200" b="1" dirty="0"/>
          </a:p>
        </p:txBody>
      </p:sp>
      <p:sp>
        <p:nvSpPr>
          <p:cNvPr id="3" name="Content Placeholder 2"/>
          <p:cNvSpPr>
            <a:spLocks noGrp="1"/>
          </p:cNvSpPr>
          <p:nvPr>
            <p:ph idx="1"/>
          </p:nvPr>
        </p:nvSpPr>
        <p:spPr>
          <a:xfrm>
            <a:off x="2412693" y="1905000"/>
            <a:ext cx="9254169" cy="4006222"/>
          </a:xfrm>
        </p:spPr>
        <p:txBody>
          <a:bodyPr>
            <a:normAutofit/>
          </a:bodyPr>
          <a:lstStyle/>
          <a:p>
            <a:pPr lvl="0"/>
            <a:r>
              <a:rPr lang="en-US" sz="2000" dirty="0"/>
              <a:t>The NHS is under pressure due to the increasing number of cases of chronic eye diseases and the shortage of workforce after COVID-19.</a:t>
            </a:r>
          </a:p>
          <a:p>
            <a:pPr lvl="0"/>
            <a:r>
              <a:rPr lang="en-US" sz="2000" dirty="0"/>
              <a:t>An annual scan of more than 10 million OCT causes diagnostic bottlenecks and time waste.</a:t>
            </a:r>
          </a:p>
          <a:p>
            <a:pPr lvl="0"/>
            <a:r>
              <a:rPr lang="en-US" sz="2000" dirty="0"/>
              <a:t>AI is implemented to increase the precision, effectiveness, and time-saving of diagnosis.</a:t>
            </a:r>
          </a:p>
          <a:p>
            <a:pPr lvl="0"/>
            <a:r>
              <a:rPr lang="en-US" sz="2000" dirty="0"/>
              <a:t>The innovation directly addresses the NHS digital transformation objectives and sustainability issues.</a:t>
            </a:r>
          </a:p>
        </p:txBody>
      </p:sp>
    </p:spTree>
    <p:extLst>
      <p:ext uri="{BB962C8B-B14F-4D97-AF65-F5344CB8AC3E}">
        <p14:creationId xmlns:p14="http://schemas.microsoft.com/office/powerpoint/2010/main" val="984893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enerated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20903" y="609599"/>
            <a:ext cx="5984090" cy="5391807"/>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0911" y="609599"/>
            <a:ext cx="5081752" cy="5391807"/>
          </a:xfrm>
          <a:prstGeom prst="rect">
            <a:avLst/>
          </a:prstGeom>
          <a:ln>
            <a:solidFill>
              <a:schemeClr val="accent1"/>
            </a:solidFill>
          </a:ln>
        </p:spPr>
      </p:pic>
    </p:spTree>
    <p:extLst>
      <p:ext uri="{BB962C8B-B14F-4D97-AF65-F5344CB8AC3E}">
        <p14:creationId xmlns:p14="http://schemas.microsoft.com/office/powerpoint/2010/main" val="19883200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656194"/>
            <a:ext cx="8911687" cy="1280890"/>
          </a:xfrm>
        </p:spPr>
        <p:txBody>
          <a:bodyPr>
            <a:normAutofit/>
          </a:bodyPr>
          <a:lstStyle/>
          <a:p>
            <a:r>
              <a:rPr lang="en-US" sz="3200" b="1" dirty="0"/>
              <a:t>Case Study: Moorfields–DeepMind Implementation</a:t>
            </a:r>
          </a:p>
        </p:txBody>
      </p:sp>
      <p:sp>
        <p:nvSpPr>
          <p:cNvPr id="3" name="Content Placeholder 2"/>
          <p:cNvSpPr>
            <a:spLocks noGrp="1"/>
          </p:cNvSpPr>
          <p:nvPr>
            <p:ph idx="1"/>
          </p:nvPr>
        </p:nvSpPr>
        <p:spPr/>
        <p:txBody>
          <a:bodyPr>
            <a:normAutofit/>
          </a:bodyPr>
          <a:lstStyle/>
          <a:p>
            <a:pPr lvl="0"/>
            <a:r>
              <a:rPr lang="en-US" sz="2000" dirty="0"/>
              <a:t>Collaboration launched in 2016 to develop AI capable of interpreting complex retinal OCT scans.</a:t>
            </a:r>
          </a:p>
          <a:p>
            <a:pPr lvl="0"/>
            <a:r>
              <a:rPr lang="en-US" sz="2000" dirty="0"/>
              <a:t>Thousands of anonymised patient scans trained the algorithm to align expert-level performance.</a:t>
            </a:r>
          </a:p>
          <a:p>
            <a:pPr lvl="0"/>
            <a:r>
              <a:rPr lang="en-US" sz="2000" dirty="0"/>
              <a:t>Implementation required multidisciplinary teamwork between clinicians, IT experts, and data scientists.</a:t>
            </a:r>
          </a:p>
          <a:p>
            <a:pPr lvl="0"/>
            <a:r>
              <a:rPr lang="en-US" sz="2000" dirty="0"/>
              <a:t>Integrated through the INSIGHT Data Hub to ensure governance, security, and ethical compliance.</a:t>
            </a:r>
          </a:p>
        </p:txBody>
      </p:sp>
    </p:spTree>
    <p:extLst>
      <p:ext uri="{BB962C8B-B14F-4D97-AF65-F5344CB8AC3E}">
        <p14:creationId xmlns:p14="http://schemas.microsoft.com/office/powerpoint/2010/main" val="37261326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Impact on Workforce &amp; Service Delivery</a:t>
            </a:r>
            <a:endParaRPr lang="en-US" sz="3200" b="1" dirty="0"/>
          </a:p>
        </p:txBody>
      </p:sp>
      <p:sp>
        <p:nvSpPr>
          <p:cNvPr id="3" name="Content Placeholder 2"/>
          <p:cNvSpPr>
            <a:spLocks noGrp="1"/>
          </p:cNvSpPr>
          <p:nvPr>
            <p:ph idx="1"/>
          </p:nvPr>
        </p:nvSpPr>
        <p:spPr>
          <a:xfrm>
            <a:off x="2589212" y="2133600"/>
            <a:ext cx="8915400" cy="4267200"/>
          </a:xfrm>
        </p:spPr>
        <p:txBody>
          <a:bodyPr>
            <a:normAutofit/>
          </a:bodyPr>
          <a:lstStyle/>
          <a:p>
            <a:r>
              <a:rPr lang="en-US" sz="2000" dirty="0"/>
              <a:t>Clinicians now act as AI supervisors, verifying and </a:t>
            </a:r>
            <a:r>
              <a:rPr lang="en-US" sz="2000" dirty="0" err="1"/>
              <a:t>contextualising</a:t>
            </a:r>
            <a:r>
              <a:rPr lang="en-US" sz="2000" dirty="0"/>
              <a:t> algorithmic diagnostic outputs.</a:t>
            </a:r>
          </a:p>
          <a:p>
            <a:r>
              <a:rPr lang="en-US" sz="2000" dirty="0"/>
              <a:t>Reduced manual workload allows ophthalmologists to </a:t>
            </a:r>
            <a:r>
              <a:rPr lang="en-US" sz="2000" dirty="0" err="1"/>
              <a:t>prioritise</a:t>
            </a:r>
            <a:r>
              <a:rPr lang="en-US" sz="2000" dirty="0"/>
              <a:t> complex and urgent patient cases.</a:t>
            </a:r>
          </a:p>
          <a:p>
            <a:r>
              <a:rPr lang="en-US" sz="2000" dirty="0"/>
              <a:t>AI integration accelerates referrals, improves triage accuracy, and streamlines clinical workflows.</a:t>
            </a:r>
          </a:p>
          <a:p>
            <a:r>
              <a:rPr lang="en-US" sz="2000" dirty="0"/>
              <a:t>Workforce development aligns with the </a:t>
            </a:r>
            <a:r>
              <a:rPr lang="en-US" sz="2000" i="1" dirty="0"/>
              <a:t>Topol Review (2019)</a:t>
            </a:r>
            <a:r>
              <a:rPr lang="en-US" sz="2000" dirty="0"/>
              <a:t> to enhance digital literacy and readiness.</a:t>
            </a:r>
          </a:p>
        </p:txBody>
      </p:sp>
    </p:spTree>
    <p:extLst>
      <p:ext uri="{BB962C8B-B14F-4D97-AF65-F5344CB8AC3E}">
        <p14:creationId xmlns:p14="http://schemas.microsoft.com/office/powerpoint/2010/main" val="114331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Impact on Patients &amp; Communities</a:t>
            </a:r>
          </a:p>
        </p:txBody>
      </p:sp>
      <p:sp>
        <p:nvSpPr>
          <p:cNvPr id="3" name="Content Placeholder 2"/>
          <p:cNvSpPr>
            <a:spLocks noGrp="1"/>
          </p:cNvSpPr>
          <p:nvPr>
            <p:ph idx="1"/>
          </p:nvPr>
        </p:nvSpPr>
        <p:spPr>
          <a:xfrm>
            <a:off x="2589212" y="1648853"/>
            <a:ext cx="8915400" cy="3777622"/>
          </a:xfrm>
        </p:spPr>
        <p:txBody>
          <a:bodyPr>
            <a:noAutofit/>
          </a:bodyPr>
          <a:lstStyle/>
          <a:p>
            <a:pPr lvl="0"/>
            <a:r>
              <a:rPr lang="en-US" sz="2000" dirty="0"/>
              <a:t>AI-powered OCT significantly reduces waiting times, enabling faster diagnosis and early treatment.</a:t>
            </a:r>
          </a:p>
          <a:p>
            <a:pPr lvl="0"/>
            <a:r>
              <a:rPr lang="en-US" sz="2000" dirty="0"/>
              <a:t>Improved patient satisfaction through transparency, accuracy, and reduced appointment delays.</a:t>
            </a:r>
          </a:p>
          <a:p>
            <a:pPr lvl="0"/>
            <a:r>
              <a:rPr lang="en-US" sz="2000" dirty="0"/>
              <a:t>Public trust strengthened by data protection reforms following the Royal Free–DeepMind incident.</a:t>
            </a:r>
          </a:p>
          <a:p>
            <a:pPr lvl="0"/>
            <a:r>
              <a:rPr lang="en-US" sz="2000" dirty="0"/>
              <a:t>Enhanced equity as rural and elderly patients gain remote access to advanced eye care services.</a:t>
            </a:r>
          </a:p>
        </p:txBody>
      </p:sp>
    </p:spTree>
    <p:extLst>
      <p:ext uri="{BB962C8B-B14F-4D97-AF65-F5344CB8AC3E}">
        <p14:creationId xmlns:p14="http://schemas.microsoft.com/office/powerpoint/2010/main" val="3530987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icture Placeholder 4"/>
          <p:cNvSpPr>
            <a:spLocks noGrp="1"/>
          </p:cNvSpPr>
          <p:nvPr>
            <p:ph type="pic" idx="1"/>
          </p:nvPr>
        </p:nvSpPr>
        <p:spPr/>
        <p:txBody>
          <a:bodyPr/>
          <a:lstStyle/>
          <a:p>
            <a:endParaRPr lang="en-GB"/>
          </a:p>
        </p:txBody>
      </p:sp>
      <p:pic>
        <p:nvPicPr>
          <p:cNvPr id="6" name="Picture 5"/>
          <p:cNvPicPr>
            <a:picLocks noChangeAspect="1"/>
          </p:cNvPicPr>
          <p:nvPr/>
        </p:nvPicPr>
        <p:blipFill>
          <a:blip r:embed="rId3"/>
          <a:stretch>
            <a:fillRect/>
          </a:stretch>
        </p:blipFill>
        <p:spPr>
          <a:xfrm>
            <a:off x="1568275" y="493907"/>
            <a:ext cx="9936337" cy="5849166"/>
          </a:xfrm>
          <a:prstGeom prst="rect">
            <a:avLst/>
          </a:prstGeom>
        </p:spPr>
      </p:pic>
    </p:spTree>
    <p:extLst>
      <p:ext uri="{BB962C8B-B14F-4D97-AF65-F5344CB8AC3E}">
        <p14:creationId xmlns:p14="http://schemas.microsoft.com/office/powerpoint/2010/main" val="2416869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4863" y="624110"/>
            <a:ext cx="8889749" cy="1280890"/>
          </a:xfrm>
        </p:spPr>
        <p:txBody>
          <a:bodyPr>
            <a:normAutofit/>
          </a:bodyPr>
          <a:lstStyle/>
          <a:p>
            <a:r>
              <a:rPr lang="en-US" sz="3200" b="1" dirty="0"/>
              <a:t>Challenges &amp; Problem-Solving</a:t>
            </a:r>
          </a:p>
        </p:txBody>
      </p:sp>
      <p:sp>
        <p:nvSpPr>
          <p:cNvPr id="3" name="Content Placeholder 2"/>
          <p:cNvSpPr>
            <a:spLocks noGrp="1"/>
          </p:cNvSpPr>
          <p:nvPr>
            <p:ph idx="1"/>
          </p:nvPr>
        </p:nvSpPr>
        <p:spPr>
          <a:xfrm>
            <a:off x="2589212" y="1659869"/>
            <a:ext cx="8915400" cy="4112217"/>
          </a:xfrm>
        </p:spPr>
        <p:txBody>
          <a:bodyPr>
            <a:normAutofit/>
          </a:bodyPr>
          <a:lstStyle/>
          <a:p>
            <a:r>
              <a:rPr lang="en-US" sz="2000" dirty="0"/>
              <a:t>Integration barriers include interoperability gaps, algorithmic bias, and uneven digital maturity.</a:t>
            </a:r>
          </a:p>
          <a:p>
            <a:r>
              <a:rPr lang="en-US" sz="2000" dirty="0"/>
              <a:t>Ethical challenges arise from </a:t>
            </a:r>
            <a:r>
              <a:rPr lang="en-US" sz="2000" dirty="0" err="1"/>
              <a:t>explainability</a:t>
            </a:r>
            <a:r>
              <a:rPr lang="en-US" sz="2000" dirty="0"/>
              <a:t> issues, data ownership, and privacy compliance.</a:t>
            </a:r>
          </a:p>
          <a:p>
            <a:r>
              <a:rPr lang="en-US" sz="2000" dirty="0"/>
              <a:t>The NHS AI Lab’s Assurance Framework (2023) supports risk assessment and transparent governance.</a:t>
            </a:r>
          </a:p>
          <a:p>
            <a:r>
              <a:rPr lang="en-US" sz="2000" dirty="0"/>
              <a:t>Effective problem-solving requires multidisciplinary ethics boards and ongoing bias monitoring.</a:t>
            </a:r>
          </a:p>
        </p:txBody>
      </p:sp>
    </p:spTree>
    <p:extLst>
      <p:ext uri="{BB962C8B-B14F-4D97-AF65-F5344CB8AC3E}">
        <p14:creationId xmlns:p14="http://schemas.microsoft.com/office/powerpoint/2010/main" val="819821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01648" y="756744"/>
            <a:ext cx="6099705" cy="5602013"/>
          </a:xfrm>
          <a:ln>
            <a:solidFill>
              <a:schemeClr val="accent1"/>
            </a:solidFill>
          </a:ln>
        </p:spPr>
      </p:pic>
    </p:spTree>
    <p:extLst>
      <p:ext uri="{BB962C8B-B14F-4D97-AF65-F5344CB8AC3E}">
        <p14:creationId xmlns:p14="http://schemas.microsoft.com/office/powerpoint/2010/main" val="4237644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9261224" cy="1280890"/>
          </a:xfrm>
        </p:spPr>
        <p:txBody>
          <a:bodyPr/>
          <a:lstStyle/>
          <a:p>
            <a:r>
              <a:rPr lang="en-US" b="1" dirty="0"/>
              <a:t>Innovative Solutions &amp; Recommendations</a:t>
            </a:r>
          </a:p>
        </p:txBody>
      </p:sp>
      <p:sp>
        <p:nvSpPr>
          <p:cNvPr id="3" name="Content Placeholder 2"/>
          <p:cNvSpPr>
            <a:spLocks noGrp="1"/>
          </p:cNvSpPr>
          <p:nvPr>
            <p:ph idx="1"/>
          </p:nvPr>
        </p:nvSpPr>
        <p:spPr/>
        <p:txBody>
          <a:bodyPr>
            <a:normAutofit/>
          </a:bodyPr>
          <a:lstStyle/>
          <a:p>
            <a:r>
              <a:rPr lang="en-US" sz="2000" dirty="0"/>
              <a:t>Establish local AI governance committees with clinicians, data scientists, and patient advocates.</a:t>
            </a:r>
          </a:p>
          <a:p>
            <a:r>
              <a:rPr lang="en-US" sz="2000" dirty="0"/>
              <a:t>Expand NHS digital CPD </a:t>
            </a:r>
            <a:r>
              <a:rPr lang="en-US" sz="2000" dirty="0" err="1"/>
              <a:t>programmes</a:t>
            </a:r>
            <a:r>
              <a:rPr lang="en-US" sz="2000" dirty="0"/>
              <a:t> to strengthen workforce AI literacy and practical skills.</a:t>
            </a:r>
          </a:p>
          <a:p>
            <a:r>
              <a:rPr lang="en-US" sz="2000" dirty="0"/>
              <a:t>Deploy modular AI systems to improve interoperability across different OCT vendors and hospitals.</a:t>
            </a:r>
          </a:p>
          <a:p>
            <a:r>
              <a:rPr lang="en-US" sz="2000" dirty="0"/>
              <a:t>Promote community awareness campaigns to enhance digital trust and patient engagement.</a:t>
            </a:r>
          </a:p>
          <a:p>
            <a:r>
              <a:rPr lang="en-US" sz="2000" dirty="0"/>
              <a:t>Support the NHS AI Innovation Fund to ensure ongoing research, safety, and open-source models.</a:t>
            </a:r>
            <a:endParaRPr lang="en-US" sz="2400" dirty="0"/>
          </a:p>
        </p:txBody>
      </p:sp>
    </p:spTree>
    <p:extLst>
      <p:ext uri="{BB962C8B-B14F-4D97-AF65-F5344CB8AC3E}">
        <p14:creationId xmlns:p14="http://schemas.microsoft.com/office/powerpoint/2010/main" val="640744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Conclusion &amp; Q&amp;A </a:t>
            </a:r>
          </a:p>
        </p:txBody>
      </p:sp>
      <p:sp>
        <p:nvSpPr>
          <p:cNvPr id="3" name="Content Placeholder 2"/>
          <p:cNvSpPr>
            <a:spLocks noGrp="1"/>
          </p:cNvSpPr>
          <p:nvPr>
            <p:ph idx="1"/>
          </p:nvPr>
        </p:nvSpPr>
        <p:spPr>
          <a:xfrm>
            <a:off x="2589212" y="1692920"/>
            <a:ext cx="8915400" cy="3777622"/>
          </a:xfrm>
        </p:spPr>
        <p:txBody>
          <a:bodyPr>
            <a:normAutofit/>
          </a:bodyPr>
          <a:lstStyle/>
          <a:p>
            <a:r>
              <a:rPr lang="en-US" sz="2000" dirty="0"/>
              <a:t>AI use with the supplement of the use of OCT technology has increased the accuracy of the diagnostic process, its speed, and resource efficiency in the NHS.</a:t>
            </a:r>
          </a:p>
          <a:p>
            <a:r>
              <a:rPr lang="en-US" sz="2000" dirty="0"/>
              <a:t>Sustainability change will require only ethical leadership, including data and continuous evaluation.</a:t>
            </a:r>
          </a:p>
          <a:p>
            <a:r>
              <a:rPr lang="en-US" sz="2000" dirty="0"/>
              <a:t>Moderate innovation and patient safety, governance, and equity are the key to future success.</a:t>
            </a:r>
          </a:p>
          <a:p>
            <a:r>
              <a:rPr lang="en-US" sz="2000" dirty="0"/>
              <a:t>The expected areas of question and answer include the following: data privacy, reduction in bias, role-played by clinicians, and cost-effectiveness information.</a:t>
            </a:r>
          </a:p>
        </p:txBody>
      </p:sp>
    </p:spTree>
    <p:extLst>
      <p:ext uri="{BB962C8B-B14F-4D97-AF65-F5344CB8AC3E}">
        <p14:creationId xmlns:p14="http://schemas.microsoft.com/office/powerpoint/2010/main" val="30234600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Question &amp; Answers </a:t>
            </a:r>
            <a:br>
              <a:rPr lang="en-GB" b="1" dirty="0"/>
            </a:br>
            <a:endParaRPr lang="en-GB" b="1" dirty="0"/>
          </a:p>
        </p:txBody>
      </p:sp>
      <p:sp>
        <p:nvSpPr>
          <p:cNvPr id="3" name="Content Placeholder 2"/>
          <p:cNvSpPr>
            <a:spLocks noGrp="1"/>
          </p:cNvSpPr>
          <p:nvPr>
            <p:ph idx="1"/>
          </p:nvPr>
        </p:nvSpPr>
        <p:spPr>
          <a:xfrm>
            <a:off x="2589212" y="1520327"/>
            <a:ext cx="8915400" cy="4538949"/>
          </a:xfrm>
        </p:spPr>
        <p:txBody>
          <a:bodyPr>
            <a:normAutofit/>
          </a:bodyPr>
          <a:lstStyle/>
          <a:p>
            <a:r>
              <a:rPr lang="en-US" dirty="0"/>
              <a:t>Will AI take over clinicians? </a:t>
            </a:r>
          </a:p>
          <a:p>
            <a:pPr marL="0" indent="0">
              <a:buNone/>
            </a:pPr>
            <a:r>
              <a:rPr lang="en-US" dirty="0"/>
              <a:t>No, undeniably artificial intelligence enhances the experience through the process of filtering generated cases, but a physician must stay at the forefront.</a:t>
            </a:r>
          </a:p>
          <a:p>
            <a:r>
              <a:rPr lang="en-US" dirty="0"/>
              <a:t>How do you guarantee the privacy of data? </a:t>
            </a:r>
          </a:p>
          <a:p>
            <a:pPr marL="0" indent="0">
              <a:buNone/>
            </a:pPr>
            <a:r>
              <a:rPr lang="en-US" dirty="0"/>
              <a:t>NHS data governance procedures, de-identification and patient transparency.</a:t>
            </a:r>
          </a:p>
          <a:p>
            <a:r>
              <a:rPr lang="en-US" dirty="0"/>
              <a:t>What about bias in AI models?</a:t>
            </a:r>
          </a:p>
          <a:p>
            <a:pPr marL="0" indent="0">
              <a:buNone/>
            </a:pPr>
            <a:r>
              <a:rPr lang="en-US" dirty="0"/>
              <a:t>Equity is reduced by the routine audit of the AI models and different datasets.</a:t>
            </a:r>
          </a:p>
          <a:p>
            <a:pPr marL="0" indent="0">
              <a:buNone/>
            </a:pPr>
            <a:r>
              <a:rPr lang="en-US" dirty="0"/>
              <a:t>To deliver digital transformation, it is important to conclude that machine (AI) can never be a replacement for humans; however, to enable people to work more smartly, quickly and more compassionately in a connected healthcare system. Thank you.</a:t>
            </a:r>
          </a:p>
        </p:txBody>
      </p:sp>
    </p:spTree>
    <p:extLst>
      <p:ext uri="{BB962C8B-B14F-4D97-AF65-F5344CB8AC3E}">
        <p14:creationId xmlns:p14="http://schemas.microsoft.com/office/powerpoint/2010/main" val="10823997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Reference List:</a:t>
            </a:r>
          </a:p>
        </p:txBody>
      </p:sp>
      <p:sp>
        <p:nvSpPr>
          <p:cNvPr id="6" name="Content Placeholder 5"/>
          <p:cNvSpPr>
            <a:spLocks noGrp="1"/>
          </p:cNvSpPr>
          <p:nvPr>
            <p:ph idx="1"/>
          </p:nvPr>
        </p:nvSpPr>
        <p:spPr>
          <a:xfrm>
            <a:off x="2589212" y="1379621"/>
            <a:ext cx="8915400" cy="5069305"/>
          </a:xfrm>
        </p:spPr>
        <p:txBody>
          <a:bodyPr>
            <a:normAutofit/>
          </a:bodyPr>
          <a:lstStyle/>
          <a:p>
            <a:endParaRPr lang="en-US" dirty="0"/>
          </a:p>
          <a:p>
            <a:endParaRPr lang="en-US" dirty="0"/>
          </a:p>
          <a:p>
            <a:endParaRPr lang="en-US" dirty="0"/>
          </a:p>
          <a:p>
            <a:endParaRPr lang="en-US" dirty="0"/>
          </a:p>
        </p:txBody>
      </p:sp>
      <p:sp>
        <p:nvSpPr>
          <p:cNvPr id="3" name="Rectangle 1"/>
          <p:cNvSpPr>
            <a:spLocks noChangeArrowheads="1"/>
          </p:cNvSpPr>
          <p:nvPr/>
        </p:nvSpPr>
        <p:spPr bwMode="auto">
          <a:xfrm rot="10800000" flipV="1">
            <a:off x="1493226" y="1539079"/>
            <a:ext cx="10258097"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rPr>
              <a:t>De </a:t>
            </a:r>
            <a:r>
              <a:rPr kumimoji="0" lang="en-US" altLang="en-US" sz="1800" b="0" i="0" u="none" strike="noStrike" cap="none" normalizeH="0" baseline="0" dirty="0" err="1">
                <a:ln>
                  <a:noFill/>
                </a:ln>
                <a:solidFill>
                  <a:schemeClr val="tx1"/>
                </a:solidFill>
                <a:effectLst/>
              </a:rPr>
              <a:t>Fauw</a:t>
            </a:r>
            <a:r>
              <a:rPr kumimoji="0" lang="en-US" altLang="en-US" sz="1800" b="0" i="0" u="none" strike="noStrike" cap="none" normalizeH="0" baseline="0" dirty="0">
                <a:ln>
                  <a:noFill/>
                </a:ln>
                <a:solidFill>
                  <a:schemeClr val="tx1"/>
                </a:solidFill>
                <a:effectLst/>
              </a:rPr>
              <a:t> J et al. (2018) </a:t>
            </a:r>
            <a:r>
              <a:rPr kumimoji="0" lang="en-US" altLang="en-US" sz="1800" b="0" i="1" u="none" strike="noStrike" cap="none" normalizeH="0" baseline="0" dirty="0">
                <a:ln>
                  <a:noFill/>
                </a:ln>
                <a:solidFill>
                  <a:schemeClr val="tx1"/>
                </a:solidFill>
                <a:effectLst/>
              </a:rPr>
              <a:t>Nature Medicine</a:t>
            </a:r>
            <a:r>
              <a:rPr kumimoji="0" lang="en-US" altLang="en-US" sz="1800" b="0" i="0" u="none" strike="noStrike" cap="none" normalizeH="0" baseline="0" dirty="0">
                <a:ln>
                  <a:noFill/>
                </a:ln>
                <a:solidFill>
                  <a:schemeClr val="tx1"/>
                </a:solidFill>
                <a:effectLst/>
              </a:rPr>
              <a:t>, 24(9), 1342–1350.</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rPr>
              <a:t>Topol E. (2019) </a:t>
            </a:r>
            <a:r>
              <a:rPr kumimoji="0" lang="en-US" altLang="en-US" sz="1800" b="0" i="1" u="none" strike="noStrike" cap="none" normalizeH="0" baseline="0" dirty="0">
                <a:ln>
                  <a:noFill/>
                </a:ln>
                <a:solidFill>
                  <a:schemeClr val="tx1"/>
                </a:solidFill>
                <a:effectLst/>
              </a:rPr>
              <a:t>Preparing the Healthcare Workforce for the Digital Future.</a:t>
            </a:r>
            <a:r>
              <a:rPr kumimoji="0" lang="en-US" altLang="en-US" sz="1800" b="0" i="0" u="none" strike="noStrike" cap="none" normalizeH="0" baseline="0" dirty="0">
                <a:ln>
                  <a:noFill/>
                </a:ln>
                <a:solidFill>
                  <a:schemeClr val="tx1"/>
                </a:solidFill>
                <a:effectLst/>
              </a:rPr>
              <a:t> Health Education England.</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rPr>
              <a:t>NHS AI Lab (2023) </a:t>
            </a:r>
            <a:r>
              <a:rPr kumimoji="0" lang="en-US" altLang="en-US" sz="1800" b="0" i="1" u="none" strike="noStrike" cap="none" normalizeH="0" baseline="0" dirty="0">
                <a:ln>
                  <a:noFill/>
                </a:ln>
                <a:solidFill>
                  <a:schemeClr val="tx1"/>
                </a:solidFill>
                <a:effectLst/>
              </a:rPr>
              <a:t>AI Assurance Guidance.</a:t>
            </a:r>
            <a:r>
              <a:rPr kumimoji="0" lang="en-US" altLang="en-US" sz="1800" b="0" i="0" u="none" strike="noStrike" cap="none" normalizeH="0" baseline="0" dirty="0">
                <a:ln>
                  <a:noFill/>
                </a:ln>
                <a:solidFill>
                  <a:schemeClr val="tx1"/>
                </a:solidFill>
                <a:effectLst/>
              </a:rPr>
              <a:t> NHS England.</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rPr>
              <a:t>NICE (2024) </a:t>
            </a:r>
            <a:r>
              <a:rPr kumimoji="0" lang="en-US" altLang="en-US" sz="1800" b="0" i="1" u="none" strike="noStrike" cap="none" normalizeH="0" baseline="0" dirty="0">
                <a:ln>
                  <a:noFill/>
                </a:ln>
                <a:solidFill>
                  <a:schemeClr val="tx1"/>
                </a:solidFill>
                <a:effectLst/>
              </a:rPr>
              <a:t>HTE20 Early Value Assessment: AI Technologies in Diagnostics.</a:t>
            </a:r>
            <a:r>
              <a:rPr kumimoji="0" lang="en-US" altLang="en-US" sz="1800" b="0" i="0" u="none" strike="noStrike" cap="none" normalizeH="0" baseline="0" dirty="0">
                <a:ln>
                  <a:noFill/>
                </a:ln>
                <a:solidFill>
                  <a:schemeClr val="tx1"/>
                </a:solidFill>
                <a:effectLst/>
              </a:rPr>
              <a:t> London: NICE.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rPr>
              <a:t>Kelly C et al. (2019) </a:t>
            </a:r>
            <a:r>
              <a:rPr kumimoji="0" lang="en-US" altLang="en-US" sz="1800" b="0" i="1" u="none" strike="noStrike" cap="none" normalizeH="0" baseline="0" dirty="0">
                <a:ln>
                  <a:noFill/>
                </a:ln>
                <a:solidFill>
                  <a:schemeClr val="tx1"/>
                </a:solidFill>
                <a:effectLst/>
              </a:rPr>
              <a:t>BMC Medicine</a:t>
            </a:r>
            <a:r>
              <a:rPr kumimoji="0" lang="en-US" altLang="en-US" sz="1800" b="0" i="0" u="none" strike="noStrike" cap="none" normalizeH="0" baseline="0" dirty="0">
                <a:ln>
                  <a:noFill/>
                </a:ln>
                <a:solidFill>
                  <a:schemeClr val="tx1"/>
                </a:solidFill>
                <a:effectLst/>
              </a:rPr>
              <a:t>, 17(1): 195.</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err="1">
                <a:ln>
                  <a:noFill/>
                </a:ln>
                <a:solidFill>
                  <a:schemeClr val="tx1"/>
                </a:solidFill>
                <a:effectLst/>
              </a:rPr>
              <a:t>Moorfields</a:t>
            </a:r>
            <a:r>
              <a:rPr kumimoji="0" lang="en-US" altLang="en-US" sz="1800" b="0" i="0" u="none" strike="noStrike" cap="none" normalizeH="0" baseline="0" dirty="0">
                <a:ln>
                  <a:noFill/>
                </a:ln>
                <a:solidFill>
                  <a:schemeClr val="tx1"/>
                </a:solidFill>
                <a:effectLst/>
              </a:rPr>
              <a:t> Eye Hospital (2024) </a:t>
            </a:r>
            <a:r>
              <a:rPr kumimoji="0" lang="en-US" altLang="en-US" sz="1800" b="0" i="1" u="none" strike="noStrike" cap="none" normalizeH="0" baseline="0" dirty="0">
                <a:ln>
                  <a:noFill/>
                </a:ln>
                <a:solidFill>
                  <a:schemeClr val="tx1"/>
                </a:solidFill>
                <a:effectLst/>
              </a:rPr>
              <a:t>INSIGHT Research Hub and AI Collaboration.</a:t>
            </a:r>
            <a:r>
              <a:rPr kumimoji="0" lang="en-US" altLang="en-US" sz="1800" b="0" i="0" u="none" strike="noStrike" cap="none" normalizeH="0" baseline="0" dirty="0">
                <a:ln>
                  <a:noFill/>
                </a:ln>
                <a:solidFill>
                  <a:schemeClr val="tx1"/>
                </a:solidFill>
                <a:effectLst/>
              </a:rPr>
              <a:t> London: NHS Foundation Trust.</a:t>
            </a:r>
          </a:p>
        </p:txBody>
      </p:sp>
    </p:spTree>
    <p:extLst>
      <p:ext uri="{BB962C8B-B14F-4D97-AF65-F5344CB8AC3E}">
        <p14:creationId xmlns:p14="http://schemas.microsoft.com/office/powerpoint/2010/main" val="1783088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ony’s Thoughts – Tenth Anniversary! | Tony's Thought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86891" y="1789611"/>
            <a:ext cx="8203475" cy="3500846"/>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94669329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1976</Words>
  <Application>Microsoft Office PowerPoint</Application>
  <PresentationFormat>Widescreen</PresentationFormat>
  <Paragraphs>78</Paragraphs>
  <Slides>14</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Wisp</vt:lpstr>
      <vt:lpstr>       AI-Enhanced Optical Coherence Tomography (OCT) Scanning in the NHS: A Moorfields–DeepMind Case Study </vt:lpstr>
      <vt:lpstr>Introduction &amp; Context </vt:lpstr>
      <vt:lpstr>PowerPoint Presentation</vt:lpstr>
      <vt:lpstr>Case Study: Moorfields–DeepMind Implementation</vt:lpstr>
      <vt:lpstr>Impact on Workforce &amp; Service Delivery</vt:lpstr>
      <vt:lpstr>Impact on Patients &amp; Communities</vt:lpstr>
      <vt:lpstr>PowerPoint Presentation</vt:lpstr>
      <vt:lpstr>Challenges &amp; Problem-Solving</vt:lpstr>
      <vt:lpstr>PowerPoint Presentation</vt:lpstr>
      <vt:lpstr>Innovative Solutions &amp; Recommendations</vt:lpstr>
      <vt:lpstr>Conclusion &amp; Q&amp;A </vt:lpstr>
      <vt:lpstr>Question &amp; Answers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Amreen Akhtar (2214675)</cp:lastModifiedBy>
  <cp:revision>83</cp:revision>
  <dcterms:created xsi:type="dcterms:W3CDTF">2025-06-30T21:42:26Z</dcterms:created>
  <dcterms:modified xsi:type="dcterms:W3CDTF">2025-11-23T20:47:32Z</dcterms:modified>
</cp:coreProperties>
</file>