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18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 /><Relationship Id="rId2" Type="http://schemas.openxmlformats.org/officeDocument/2006/relationships/image" Target="../media/image12.svg" /><Relationship Id="rId1" Type="http://schemas.openxmlformats.org/officeDocument/2006/relationships/image" Target="../media/image11.png" /><Relationship Id="rId6" Type="http://schemas.openxmlformats.org/officeDocument/2006/relationships/image" Target="../media/image16.svg" /><Relationship Id="rId5" Type="http://schemas.openxmlformats.org/officeDocument/2006/relationships/image" Target="../media/image15.png" /><Relationship Id="rId4" Type="http://schemas.openxmlformats.org/officeDocument/2006/relationships/image" Target="../media/image14.svg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 /><Relationship Id="rId2" Type="http://schemas.openxmlformats.org/officeDocument/2006/relationships/image" Target="../media/image20.svg" /><Relationship Id="rId1" Type="http://schemas.openxmlformats.org/officeDocument/2006/relationships/image" Target="../media/image19.png" /><Relationship Id="rId6" Type="http://schemas.openxmlformats.org/officeDocument/2006/relationships/image" Target="../media/image24.svg" /><Relationship Id="rId5" Type="http://schemas.openxmlformats.org/officeDocument/2006/relationships/image" Target="../media/image23.png" /><Relationship Id="rId4" Type="http://schemas.openxmlformats.org/officeDocument/2006/relationships/image" Target="../media/image22.svg" 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 /><Relationship Id="rId2" Type="http://schemas.openxmlformats.org/officeDocument/2006/relationships/image" Target="../media/image12.svg" /><Relationship Id="rId1" Type="http://schemas.openxmlformats.org/officeDocument/2006/relationships/image" Target="../media/image11.png" /><Relationship Id="rId6" Type="http://schemas.openxmlformats.org/officeDocument/2006/relationships/image" Target="../media/image16.svg" /><Relationship Id="rId5" Type="http://schemas.openxmlformats.org/officeDocument/2006/relationships/image" Target="../media/image15.png" /><Relationship Id="rId4" Type="http://schemas.openxmlformats.org/officeDocument/2006/relationships/image" Target="../media/image14.sv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 /><Relationship Id="rId2" Type="http://schemas.openxmlformats.org/officeDocument/2006/relationships/image" Target="../media/image20.svg" /><Relationship Id="rId1" Type="http://schemas.openxmlformats.org/officeDocument/2006/relationships/image" Target="../media/image19.png" /><Relationship Id="rId6" Type="http://schemas.openxmlformats.org/officeDocument/2006/relationships/image" Target="../media/image24.svg" /><Relationship Id="rId5" Type="http://schemas.openxmlformats.org/officeDocument/2006/relationships/image" Target="../media/image23.png" /><Relationship Id="rId4" Type="http://schemas.openxmlformats.org/officeDocument/2006/relationships/image" Target="../media/image22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D4B2B5-9129-4E08-A453-829AE6D852C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B21F435-5CFD-4443-95ED-8526EFC9ADFA}">
      <dgm:prSet/>
      <dgm:spPr/>
      <dgm:t>
        <a:bodyPr/>
        <a:lstStyle/>
        <a:p>
          <a:r>
            <a:rPr lang="en-US" b="0" i="0" baseline="0"/>
            <a:t>Dhikr (remembrance of God)</a:t>
          </a:r>
          <a:endParaRPr lang="en-US"/>
        </a:p>
      </dgm:t>
    </dgm:pt>
    <dgm:pt modelId="{AA1B4142-DA56-41F4-898B-2B83D761D832}" type="parTrans" cxnId="{E234DD37-EF1C-430B-AC85-7A4FD9748F15}">
      <dgm:prSet/>
      <dgm:spPr/>
      <dgm:t>
        <a:bodyPr/>
        <a:lstStyle/>
        <a:p>
          <a:endParaRPr lang="en-US"/>
        </a:p>
      </dgm:t>
    </dgm:pt>
    <dgm:pt modelId="{041C8D2C-2DF3-4BD2-B63E-C675F68209B3}" type="sibTrans" cxnId="{E234DD37-EF1C-430B-AC85-7A4FD9748F15}">
      <dgm:prSet/>
      <dgm:spPr/>
      <dgm:t>
        <a:bodyPr/>
        <a:lstStyle/>
        <a:p>
          <a:endParaRPr lang="en-US"/>
        </a:p>
      </dgm:t>
    </dgm:pt>
    <dgm:pt modelId="{930739A6-F726-4A0D-891C-E234A9079FBA}">
      <dgm:prSet/>
      <dgm:spPr/>
      <dgm:t>
        <a:bodyPr/>
        <a:lstStyle/>
        <a:p>
          <a:r>
            <a:rPr lang="en-US" b="0" i="0" baseline="0"/>
            <a:t>Muraqaba (meditation)</a:t>
          </a:r>
          <a:endParaRPr lang="en-US"/>
        </a:p>
      </dgm:t>
    </dgm:pt>
    <dgm:pt modelId="{A2AA3D41-9B13-4C6D-A5BB-8B7473AD1491}" type="parTrans" cxnId="{B6830FC0-840C-4AAB-8EB9-25A72AD9BEEF}">
      <dgm:prSet/>
      <dgm:spPr/>
      <dgm:t>
        <a:bodyPr/>
        <a:lstStyle/>
        <a:p>
          <a:endParaRPr lang="en-US"/>
        </a:p>
      </dgm:t>
    </dgm:pt>
    <dgm:pt modelId="{3EC6683E-0747-4F80-8163-36105C349B0D}" type="sibTrans" cxnId="{B6830FC0-840C-4AAB-8EB9-25A72AD9BEEF}">
      <dgm:prSet/>
      <dgm:spPr/>
      <dgm:t>
        <a:bodyPr/>
        <a:lstStyle/>
        <a:p>
          <a:endParaRPr lang="en-US"/>
        </a:p>
      </dgm:t>
    </dgm:pt>
    <dgm:pt modelId="{69939691-290D-4DB6-A001-A2B1F56EC000}">
      <dgm:prSet/>
      <dgm:spPr/>
      <dgm:t>
        <a:bodyPr/>
        <a:lstStyle/>
        <a:p>
          <a:r>
            <a:rPr lang="en-US" b="0" i="0" baseline="0"/>
            <a:t>Sama (spiritual listening and music) </a:t>
          </a:r>
          <a:endParaRPr lang="en-US"/>
        </a:p>
      </dgm:t>
    </dgm:pt>
    <dgm:pt modelId="{BCFB9761-719B-4D18-9435-44E063A59020}" type="parTrans" cxnId="{6EB941E2-FC2C-41C8-B47B-FF73BB527B91}">
      <dgm:prSet/>
      <dgm:spPr/>
      <dgm:t>
        <a:bodyPr/>
        <a:lstStyle/>
        <a:p>
          <a:endParaRPr lang="en-US"/>
        </a:p>
      </dgm:t>
    </dgm:pt>
    <dgm:pt modelId="{DB1D4BE7-4A54-4BF6-B139-FCF9501B09C8}" type="sibTrans" cxnId="{6EB941E2-FC2C-41C8-B47B-FF73BB527B91}">
      <dgm:prSet/>
      <dgm:spPr/>
      <dgm:t>
        <a:bodyPr/>
        <a:lstStyle/>
        <a:p>
          <a:endParaRPr lang="en-US"/>
        </a:p>
      </dgm:t>
    </dgm:pt>
    <dgm:pt modelId="{C3AE37EB-800A-4E57-A8CE-C1683E78CD1F}" type="pres">
      <dgm:prSet presAssocID="{60D4B2B5-9129-4E08-A453-829AE6D852C8}" presName="root" presStyleCnt="0">
        <dgm:presLayoutVars>
          <dgm:dir/>
          <dgm:resizeHandles val="exact"/>
        </dgm:presLayoutVars>
      </dgm:prSet>
      <dgm:spPr/>
    </dgm:pt>
    <dgm:pt modelId="{CA1D2CC5-D436-4E7D-8D40-7C6B9307947F}" type="pres">
      <dgm:prSet presAssocID="{6B21F435-5CFD-4443-95ED-8526EFC9ADFA}" presName="compNode" presStyleCnt="0"/>
      <dgm:spPr/>
    </dgm:pt>
    <dgm:pt modelId="{AB717E93-01BD-4682-96F3-BED05E168C7C}" type="pres">
      <dgm:prSet presAssocID="{6B21F435-5CFD-4443-95ED-8526EFC9ADF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rkey"/>
        </a:ext>
      </dgm:extLst>
    </dgm:pt>
    <dgm:pt modelId="{9E0ACCB9-4130-4CEE-826A-963E29B3D68C}" type="pres">
      <dgm:prSet presAssocID="{6B21F435-5CFD-4443-95ED-8526EFC9ADFA}" presName="spaceRect" presStyleCnt="0"/>
      <dgm:spPr/>
    </dgm:pt>
    <dgm:pt modelId="{0FB09515-64A4-4EC9-8E94-A9C47F7E80AE}" type="pres">
      <dgm:prSet presAssocID="{6B21F435-5CFD-4443-95ED-8526EFC9ADFA}" presName="textRect" presStyleLbl="revTx" presStyleIdx="0" presStyleCnt="3">
        <dgm:presLayoutVars>
          <dgm:chMax val="1"/>
          <dgm:chPref val="1"/>
        </dgm:presLayoutVars>
      </dgm:prSet>
      <dgm:spPr/>
    </dgm:pt>
    <dgm:pt modelId="{A941DB73-4E2F-4226-B50D-A28D985D689F}" type="pres">
      <dgm:prSet presAssocID="{041C8D2C-2DF3-4BD2-B63E-C675F68209B3}" presName="sibTrans" presStyleCnt="0"/>
      <dgm:spPr/>
    </dgm:pt>
    <dgm:pt modelId="{969B2AF7-505A-4867-A45A-331FE4FA7EB1}" type="pres">
      <dgm:prSet presAssocID="{930739A6-F726-4A0D-891C-E234A9079FBA}" presName="compNode" presStyleCnt="0"/>
      <dgm:spPr/>
    </dgm:pt>
    <dgm:pt modelId="{F49DE12C-8D7D-4352-8187-8E286E4DB35B}" type="pres">
      <dgm:prSet presAssocID="{930739A6-F726-4A0D-891C-E234A9079FB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E955EBF9-6C08-48F5-B59B-795F8AD4C7D8}" type="pres">
      <dgm:prSet presAssocID="{930739A6-F726-4A0D-891C-E234A9079FBA}" presName="spaceRect" presStyleCnt="0"/>
      <dgm:spPr/>
    </dgm:pt>
    <dgm:pt modelId="{1467D69D-2EF4-46E2-8E21-E8082373AAC6}" type="pres">
      <dgm:prSet presAssocID="{930739A6-F726-4A0D-891C-E234A9079FBA}" presName="textRect" presStyleLbl="revTx" presStyleIdx="1" presStyleCnt="3">
        <dgm:presLayoutVars>
          <dgm:chMax val="1"/>
          <dgm:chPref val="1"/>
        </dgm:presLayoutVars>
      </dgm:prSet>
      <dgm:spPr/>
    </dgm:pt>
    <dgm:pt modelId="{39573009-4ED2-42E3-B8E7-E6BE2DF9D37C}" type="pres">
      <dgm:prSet presAssocID="{3EC6683E-0747-4F80-8163-36105C349B0D}" presName="sibTrans" presStyleCnt="0"/>
      <dgm:spPr/>
    </dgm:pt>
    <dgm:pt modelId="{E90BA3B8-10D4-4207-80E2-86D021151370}" type="pres">
      <dgm:prSet presAssocID="{69939691-290D-4DB6-A001-A2B1F56EC000}" presName="compNode" presStyleCnt="0"/>
      <dgm:spPr/>
    </dgm:pt>
    <dgm:pt modelId="{C1B611F2-91D1-4F1A-B88B-7D358F0EC5C3}" type="pres">
      <dgm:prSet presAssocID="{69939691-290D-4DB6-A001-A2B1F56EC00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ductor"/>
        </a:ext>
      </dgm:extLst>
    </dgm:pt>
    <dgm:pt modelId="{4DA43D04-5499-4663-B713-7A4294703E5F}" type="pres">
      <dgm:prSet presAssocID="{69939691-290D-4DB6-A001-A2B1F56EC000}" presName="spaceRect" presStyleCnt="0"/>
      <dgm:spPr/>
    </dgm:pt>
    <dgm:pt modelId="{5F3A92E3-F213-486C-A20F-278635FC3705}" type="pres">
      <dgm:prSet presAssocID="{69939691-290D-4DB6-A001-A2B1F56EC00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234DD37-EF1C-430B-AC85-7A4FD9748F15}" srcId="{60D4B2B5-9129-4E08-A453-829AE6D852C8}" destId="{6B21F435-5CFD-4443-95ED-8526EFC9ADFA}" srcOrd="0" destOrd="0" parTransId="{AA1B4142-DA56-41F4-898B-2B83D761D832}" sibTransId="{041C8D2C-2DF3-4BD2-B63E-C675F68209B3}"/>
    <dgm:cxn modelId="{9306C359-C13B-4A52-9A1A-ADFEF91934F6}" type="presOf" srcId="{60D4B2B5-9129-4E08-A453-829AE6D852C8}" destId="{C3AE37EB-800A-4E57-A8CE-C1683E78CD1F}" srcOrd="0" destOrd="0" presId="urn:microsoft.com/office/officeart/2018/2/layout/IconLabelList"/>
    <dgm:cxn modelId="{5250EA7D-066F-4F97-8C0D-2548575C2DE8}" type="presOf" srcId="{6B21F435-5CFD-4443-95ED-8526EFC9ADFA}" destId="{0FB09515-64A4-4EC9-8E94-A9C47F7E80AE}" srcOrd="0" destOrd="0" presId="urn:microsoft.com/office/officeart/2018/2/layout/IconLabelList"/>
    <dgm:cxn modelId="{C3A2F7A9-4825-4DD5-B1FF-A62A9AEA3BC3}" type="presOf" srcId="{930739A6-F726-4A0D-891C-E234A9079FBA}" destId="{1467D69D-2EF4-46E2-8E21-E8082373AAC6}" srcOrd="0" destOrd="0" presId="urn:microsoft.com/office/officeart/2018/2/layout/IconLabelList"/>
    <dgm:cxn modelId="{B6830FC0-840C-4AAB-8EB9-25A72AD9BEEF}" srcId="{60D4B2B5-9129-4E08-A453-829AE6D852C8}" destId="{930739A6-F726-4A0D-891C-E234A9079FBA}" srcOrd="1" destOrd="0" parTransId="{A2AA3D41-9B13-4C6D-A5BB-8B7473AD1491}" sibTransId="{3EC6683E-0747-4F80-8163-36105C349B0D}"/>
    <dgm:cxn modelId="{3418DBD9-995E-454A-8A94-3709396E09E4}" type="presOf" srcId="{69939691-290D-4DB6-A001-A2B1F56EC000}" destId="{5F3A92E3-F213-486C-A20F-278635FC3705}" srcOrd="0" destOrd="0" presId="urn:microsoft.com/office/officeart/2018/2/layout/IconLabelList"/>
    <dgm:cxn modelId="{6EB941E2-FC2C-41C8-B47B-FF73BB527B91}" srcId="{60D4B2B5-9129-4E08-A453-829AE6D852C8}" destId="{69939691-290D-4DB6-A001-A2B1F56EC000}" srcOrd="2" destOrd="0" parTransId="{BCFB9761-719B-4D18-9435-44E063A59020}" sibTransId="{DB1D4BE7-4A54-4BF6-B139-FCF9501B09C8}"/>
    <dgm:cxn modelId="{8A216541-DBAB-4987-A678-3F9DB65DF6C0}" type="presParOf" srcId="{C3AE37EB-800A-4E57-A8CE-C1683E78CD1F}" destId="{CA1D2CC5-D436-4E7D-8D40-7C6B9307947F}" srcOrd="0" destOrd="0" presId="urn:microsoft.com/office/officeart/2018/2/layout/IconLabelList"/>
    <dgm:cxn modelId="{5130F45B-138E-43FD-BABE-9F429C63B8EF}" type="presParOf" srcId="{CA1D2CC5-D436-4E7D-8D40-7C6B9307947F}" destId="{AB717E93-01BD-4682-96F3-BED05E168C7C}" srcOrd="0" destOrd="0" presId="urn:microsoft.com/office/officeart/2018/2/layout/IconLabelList"/>
    <dgm:cxn modelId="{F2F88ED9-A58C-4F9E-8830-212125867D5F}" type="presParOf" srcId="{CA1D2CC5-D436-4E7D-8D40-7C6B9307947F}" destId="{9E0ACCB9-4130-4CEE-826A-963E29B3D68C}" srcOrd="1" destOrd="0" presId="urn:microsoft.com/office/officeart/2018/2/layout/IconLabelList"/>
    <dgm:cxn modelId="{CB360725-329E-4DD3-BA68-1A309D199A88}" type="presParOf" srcId="{CA1D2CC5-D436-4E7D-8D40-7C6B9307947F}" destId="{0FB09515-64A4-4EC9-8E94-A9C47F7E80AE}" srcOrd="2" destOrd="0" presId="urn:microsoft.com/office/officeart/2018/2/layout/IconLabelList"/>
    <dgm:cxn modelId="{4C823D09-39B5-4BA4-94B7-DD85061D7B97}" type="presParOf" srcId="{C3AE37EB-800A-4E57-A8CE-C1683E78CD1F}" destId="{A941DB73-4E2F-4226-B50D-A28D985D689F}" srcOrd="1" destOrd="0" presId="urn:microsoft.com/office/officeart/2018/2/layout/IconLabelList"/>
    <dgm:cxn modelId="{B17F0758-EFB4-420D-8EBD-EB517DF80A02}" type="presParOf" srcId="{C3AE37EB-800A-4E57-A8CE-C1683E78CD1F}" destId="{969B2AF7-505A-4867-A45A-331FE4FA7EB1}" srcOrd="2" destOrd="0" presId="urn:microsoft.com/office/officeart/2018/2/layout/IconLabelList"/>
    <dgm:cxn modelId="{9B14A874-AED9-43AE-A0FC-EC6FE7EC8F44}" type="presParOf" srcId="{969B2AF7-505A-4867-A45A-331FE4FA7EB1}" destId="{F49DE12C-8D7D-4352-8187-8E286E4DB35B}" srcOrd="0" destOrd="0" presId="urn:microsoft.com/office/officeart/2018/2/layout/IconLabelList"/>
    <dgm:cxn modelId="{0E4B6B64-A10D-47B4-A6C1-9ED9B8FF79E0}" type="presParOf" srcId="{969B2AF7-505A-4867-A45A-331FE4FA7EB1}" destId="{E955EBF9-6C08-48F5-B59B-795F8AD4C7D8}" srcOrd="1" destOrd="0" presId="urn:microsoft.com/office/officeart/2018/2/layout/IconLabelList"/>
    <dgm:cxn modelId="{99DDDE4B-D58C-4CF7-859D-4BE963ECDDC5}" type="presParOf" srcId="{969B2AF7-505A-4867-A45A-331FE4FA7EB1}" destId="{1467D69D-2EF4-46E2-8E21-E8082373AAC6}" srcOrd="2" destOrd="0" presId="urn:microsoft.com/office/officeart/2018/2/layout/IconLabelList"/>
    <dgm:cxn modelId="{3652A824-F7B0-4FFF-9F10-4E3E033845E4}" type="presParOf" srcId="{C3AE37EB-800A-4E57-A8CE-C1683E78CD1F}" destId="{39573009-4ED2-42E3-B8E7-E6BE2DF9D37C}" srcOrd="3" destOrd="0" presId="urn:microsoft.com/office/officeart/2018/2/layout/IconLabelList"/>
    <dgm:cxn modelId="{C100ABFA-ED33-4683-8D62-C02728B9F227}" type="presParOf" srcId="{C3AE37EB-800A-4E57-A8CE-C1683E78CD1F}" destId="{E90BA3B8-10D4-4207-80E2-86D021151370}" srcOrd="4" destOrd="0" presId="urn:microsoft.com/office/officeart/2018/2/layout/IconLabelList"/>
    <dgm:cxn modelId="{23AB4A93-5C4E-41C7-B21F-96A3E477F382}" type="presParOf" srcId="{E90BA3B8-10D4-4207-80E2-86D021151370}" destId="{C1B611F2-91D1-4F1A-B88B-7D358F0EC5C3}" srcOrd="0" destOrd="0" presId="urn:microsoft.com/office/officeart/2018/2/layout/IconLabelList"/>
    <dgm:cxn modelId="{8AC17DB6-31F5-46F5-A3A5-7595D009FA35}" type="presParOf" srcId="{E90BA3B8-10D4-4207-80E2-86D021151370}" destId="{4DA43D04-5499-4663-B713-7A4294703E5F}" srcOrd="1" destOrd="0" presId="urn:microsoft.com/office/officeart/2018/2/layout/IconLabelList"/>
    <dgm:cxn modelId="{D2DEEB63-D824-4C4B-A78D-104EDB9BD21E}" type="presParOf" srcId="{E90BA3B8-10D4-4207-80E2-86D021151370}" destId="{5F3A92E3-F213-486C-A20F-278635FC370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C9C9F7-0E1A-4B23-A234-DE96E05F3F9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9CF1FBA-7110-47AB-8BFC-551CE9A8C8F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Sufism's impact on art, literature, music</a:t>
          </a:r>
          <a:endParaRPr lang="en-US"/>
        </a:p>
      </dgm:t>
    </dgm:pt>
    <dgm:pt modelId="{A8360131-AD43-4E49-B4DD-CE4B2D81B87C}" type="parTrans" cxnId="{80BABA54-6D37-4FE5-A952-6BB4C91659FE}">
      <dgm:prSet/>
      <dgm:spPr/>
      <dgm:t>
        <a:bodyPr/>
        <a:lstStyle/>
        <a:p>
          <a:endParaRPr lang="en-US"/>
        </a:p>
      </dgm:t>
    </dgm:pt>
    <dgm:pt modelId="{AC0A28F2-E0A6-4A20-82FD-144FC4AA8691}" type="sibTrans" cxnId="{80BABA54-6D37-4FE5-A952-6BB4C91659FE}">
      <dgm:prSet/>
      <dgm:spPr/>
      <dgm:t>
        <a:bodyPr/>
        <a:lstStyle/>
        <a:p>
          <a:endParaRPr lang="en-US"/>
        </a:p>
      </dgm:t>
    </dgm:pt>
    <dgm:pt modelId="{524B637D-1C33-4E66-B965-6523CD5048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Interfaith dialogue and understanding</a:t>
          </a:r>
          <a:endParaRPr lang="en-US"/>
        </a:p>
      </dgm:t>
    </dgm:pt>
    <dgm:pt modelId="{F14154AA-776C-4C71-ADFD-11509A112147}" type="parTrans" cxnId="{AC76AF97-98C0-4204-B4F9-9C6CBC5195B1}">
      <dgm:prSet/>
      <dgm:spPr/>
      <dgm:t>
        <a:bodyPr/>
        <a:lstStyle/>
        <a:p>
          <a:endParaRPr lang="en-US"/>
        </a:p>
      </dgm:t>
    </dgm:pt>
    <dgm:pt modelId="{A324282A-B7AC-42B1-A1B9-300DD63E3F6C}" type="sibTrans" cxnId="{AC76AF97-98C0-4204-B4F9-9C6CBC5195B1}">
      <dgm:prSet/>
      <dgm:spPr/>
      <dgm:t>
        <a:bodyPr/>
        <a:lstStyle/>
        <a:p>
          <a:endParaRPr lang="en-US"/>
        </a:p>
      </dgm:t>
    </dgm:pt>
    <dgm:pt modelId="{9FE3A2CC-1AA6-42A6-873D-8CCE42E075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Contribution to global spirituality </a:t>
          </a:r>
          <a:endParaRPr lang="en-US"/>
        </a:p>
      </dgm:t>
    </dgm:pt>
    <dgm:pt modelId="{95B82A7A-166F-4A18-9ADE-B50D6C1BDB66}" type="parTrans" cxnId="{7F9D5BE8-4895-42F2-AF68-20841605289C}">
      <dgm:prSet/>
      <dgm:spPr/>
      <dgm:t>
        <a:bodyPr/>
        <a:lstStyle/>
        <a:p>
          <a:endParaRPr lang="en-US"/>
        </a:p>
      </dgm:t>
    </dgm:pt>
    <dgm:pt modelId="{63666E6B-2651-48A6-92BF-CB42A054B769}" type="sibTrans" cxnId="{7F9D5BE8-4895-42F2-AF68-20841605289C}">
      <dgm:prSet/>
      <dgm:spPr/>
      <dgm:t>
        <a:bodyPr/>
        <a:lstStyle/>
        <a:p>
          <a:endParaRPr lang="en-US"/>
        </a:p>
      </dgm:t>
    </dgm:pt>
    <dgm:pt modelId="{5AE4CFF5-1EC3-4E6D-8DEC-696ED7502361}" type="pres">
      <dgm:prSet presAssocID="{83C9C9F7-0E1A-4B23-A234-DE96E05F3F92}" presName="root" presStyleCnt="0">
        <dgm:presLayoutVars>
          <dgm:dir/>
          <dgm:resizeHandles val="exact"/>
        </dgm:presLayoutVars>
      </dgm:prSet>
      <dgm:spPr/>
    </dgm:pt>
    <dgm:pt modelId="{15C6EF23-F3F4-4526-A997-C22D4494DC4F}" type="pres">
      <dgm:prSet presAssocID="{29CF1FBA-7110-47AB-8BFC-551CE9A8C8FC}" presName="compNode" presStyleCnt="0"/>
      <dgm:spPr/>
    </dgm:pt>
    <dgm:pt modelId="{9CA63093-7058-4EB7-91E0-8E0AC455B309}" type="pres">
      <dgm:prSet presAssocID="{29CF1FBA-7110-47AB-8BFC-551CE9A8C8F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ss clef"/>
        </a:ext>
      </dgm:extLst>
    </dgm:pt>
    <dgm:pt modelId="{8FA3C608-AB46-4480-A9B4-65F0CAF16F05}" type="pres">
      <dgm:prSet presAssocID="{29CF1FBA-7110-47AB-8BFC-551CE9A8C8FC}" presName="spaceRect" presStyleCnt="0"/>
      <dgm:spPr/>
    </dgm:pt>
    <dgm:pt modelId="{CF1F32DE-42EB-444C-A7A7-E03958F3153A}" type="pres">
      <dgm:prSet presAssocID="{29CF1FBA-7110-47AB-8BFC-551CE9A8C8FC}" presName="textRect" presStyleLbl="revTx" presStyleIdx="0" presStyleCnt="3">
        <dgm:presLayoutVars>
          <dgm:chMax val="1"/>
          <dgm:chPref val="1"/>
        </dgm:presLayoutVars>
      </dgm:prSet>
      <dgm:spPr/>
    </dgm:pt>
    <dgm:pt modelId="{71494931-6AAF-43AA-9AEC-F18E43AF19CB}" type="pres">
      <dgm:prSet presAssocID="{AC0A28F2-E0A6-4A20-82FD-144FC4AA8691}" presName="sibTrans" presStyleCnt="0"/>
      <dgm:spPr/>
    </dgm:pt>
    <dgm:pt modelId="{05127281-1B07-4CB1-B9DC-7D59578A395A}" type="pres">
      <dgm:prSet presAssocID="{524B637D-1C33-4E66-B965-6523CD5048E9}" presName="compNode" presStyleCnt="0"/>
      <dgm:spPr/>
    </dgm:pt>
    <dgm:pt modelId="{5E337808-D55D-4532-9ED4-A4EF7AAEB0A7}" type="pres">
      <dgm:prSet presAssocID="{524B637D-1C33-4E66-B965-6523CD5048E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7852FE3-29F9-493F-B276-F4B037BEE1BE}" type="pres">
      <dgm:prSet presAssocID="{524B637D-1C33-4E66-B965-6523CD5048E9}" presName="spaceRect" presStyleCnt="0"/>
      <dgm:spPr/>
    </dgm:pt>
    <dgm:pt modelId="{821AA1B1-AC79-4844-9164-C6D4E42B1E35}" type="pres">
      <dgm:prSet presAssocID="{524B637D-1C33-4E66-B965-6523CD5048E9}" presName="textRect" presStyleLbl="revTx" presStyleIdx="1" presStyleCnt="3">
        <dgm:presLayoutVars>
          <dgm:chMax val="1"/>
          <dgm:chPref val="1"/>
        </dgm:presLayoutVars>
      </dgm:prSet>
      <dgm:spPr/>
    </dgm:pt>
    <dgm:pt modelId="{9952E4E9-1D65-4649-90E5-2209DE6A8DCA}" type="pres">
      <dgm:prSet presAssocID="{A324282A-B7AC-42B1-A1B9-300DD63E3F6C}" presName="sibTrans" presStyleCnt="0"/>
      <dgm:spPr/>
    </dgm:pt>
    <dgm:pt modelId="{D1DADC19-0799-4AEC-957F-18219B543180}" type="pres">
      <dgm:prSet presAssocID="{9FE3A2CC-1AA6-42A6-873D-8CCE42E07506}" presName="compNode" presStyleCnt="0"/>
      <dgm:spPr/>
    </dgm:pt>
    <dgm:pt modelId="{0B6D62BC-3AFD-4DFF-9820-03EFC6C2929A}" type="pres">
      <dgm:prSet presAssocID="{9FE3A2CC-1AA6-42A6-873D-8CCE42E0750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FE28DC4E-F54E-4A32-9610-7C312AECE5F1}" type="pres">
      <dgm:prSet presAssocID="{9FE3A2CC-1AA6-42A6-873D-8CCE42E07506}" presName="spaceRect" presStyleCnt="0"/>
      <dgm:spPr/>
    </dgm:pt>
    <dgm:pt modelId="{CA641805-4213-4166-8277-3A3916E9FE69}" type="pres">
      <dgm:prSet presAssocID="{9FE3A2CC-1AA6-42A6-873D-8CCE42E0750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3F76F47-9BA6-4DCC-9EC4-A3E2BFE4379A}" type="presOf" srcId="{83C9C9F7-0E1A-4B23-A234-DE96E05F3F92}" destId="{5AE4CFF5-1EC3-4E6D-8DEC-696ED7502361}" srcOrd="0" destOrd="0" presId="urn:microsoft.com/office/officeart/2018/2/layout/IconLabelList"/>
    <dgm:cxn modelId="{80BABA54-6D37-4FE5-A952-6BB4C91659FE}" srcId="{83C9C9F7-0E1A-4B23-A234-DE96E05F3F92}" destId="{29CF1FBA-7110-47AB-8BFC-551CE9A8C8FC}" srcOrd="0" destOrd="0" parTransId="{A8360131-AD43-4E49-B4DD-CE4B2D81B87C}" sibTransId="{AC0A28F2-E0A6-4A20-82FD-144FC4AA8691}"/>
    <dgm:cxn modelId="{AC76AF97-98C0-4204-B4F9-9C6CBC5195B1}" srcId="{83C9C9F7-0E1A-4B23-A234-DE96E05F3F92}" destId="{524B637D-1C33-4E66-B965-6523CD5048E9}" srcOrd="1" destOrd="0" parTransId="{F14154AA-776C-4C71-ADFD-11509A112147}" sibTransId="{A324282A-B7AC-42B1-A1B9-300DD63E3F6C}"/>
    <dgm:cxn modelId="{1C54B5B0-F087-4509-9942-8BDA32374D87}" type="presOf" srcId="{9FE3A2CC-1AA6-42A6-873D-8CCE42E07506}" destId="{CA641805-4213-4166-8277-3A3916E9FE69}" srcOrd="0" destOrd="0" presId="urn:microsoft.com/office/officeart/2018/2/layout/IconLabelList"/>
    <dgm:cxn modelId="{6E16AAB4-E944-42C1-AA47-003EA98DA86A}" type="presOf" srcId="{524B637D-1C33-4E66-B965-6523CD5048E9}" destId="{821AA1B1-AC79-4844-9164-C6D4E42B1E35}" srcOrd="0" destOrd="0" presId="urn:microsoft.com/office/officeart/2018/2/layout/IconLabelList"/>
    <dgm:cxn modelId="{7F9D5BE8-4895-42F2-AF68-20841605289C}" srcId="{83C9C9F7-0E1A-4B23-A234-DE96E05F3F92}" destId="{9FE3A2CC-1AA6-42A6-873D-8CCE42E07506}" srcOrd="2" destOrd="0" parTransId="{95B82A7A-166F-4A18-9ADE-B50D6C1BDB66}" sibTransId="{63666E6B-2651-48A6-92BF-CB42A054B769}"/>
    <dgm:cxn modelId="{3383FBEF-D31C-4CC3-A278-D45CF0E22564}" type="presOf" srcId="{29CF1FBA-7110-47AB-8BFC-551CE9A8C8FC}" destId="{CF1F32DE-42EB-444C-A7A7-E03958F3153A}" srcOrd="0" destOrd="0" presId="urn:microsoft.com/office/officeart/2018/2/layout/IconLabelList"/>
    <dgm:cxn modelId="{36AF1469-7225-4749-8906-4125D046158B}" type="presParOf" srcId="{5AE4CFF5-1EC3-4E6D-8DEC-696ED7502361}" destId="{15C6EF23-F3F4-4526-A997-C22D4494DC4F}" srcOrd="0" destOrd="0" presId="urn:microsoft.com/office/officeart/2018/2/layout/IconLabelList"/>
    <dgm:cxn modelId="{325DCE97-0E65-4880-9AC9-23AE4594ED34}" type="presParOf" srcId="{15C6EF23-F3F4-4526-A997-C22D4494DC4F}" destId="{9CA63093-7058-4EB7-91E0-8E0AC455B309}" srcOrd="0" destOrd="0" presId="urn:microsoft.com/office/officeart/2018/2/layout/IconLabelList"/>
    <dgm:cxn modelId="{9DDC0F3B-1EF5-4EE3-8128-07A2CF1FF222}" type="presParOf" srcId="{15C6EF23-F3F4-4526-A997-C22D4494DC4F}" destId="{8FA3C608-AB46-4480-A9B4-65F0CAF16F05}" srcOrd="1" destOrd="0" presId="urn:microsoft.com/office/officeart/2018/2/layout/IconLabelList"/>
    <dgm:cxn modelId="{6FBAC2B6-7E69-4B75-A4F4-561E4359C712}" type="presParOf" srcId="{15C6EF23-F3F4-4526-A997-C22D4494DC4F}" destId="{CF1F32DE-42EB-444C-A7A7-E03958F3153A}" srcOrd="2" destOrd="0" presId="urn:microsoft.com/office/officeart/2018/2/layout/IconLabelList"/>
    <dgm:cxn modelId="{C6016458-7051-40D0-8116-CF44AB9C945C}" type="presParOf" srcId="{5AE4CFF5-1EC3-4E6D-8DEC-696ED7502361}" destId="{71494931-6AAF-43AA-9AEC-F18E43AF19CB}" srcOrd="1" destOrd="0" presId="urn:microsoft.com/office/officeart/2018/2/layout/IconLabelList"/>
    <dgm:cxn modelId="{D49446A5-8CFD-480E-948E-F11A84C8AD75}" type="presParOf" srcId="{5AE4CFF5-1EC3-4E6D-8DEC-696ED7502361}" destId="{05127281-1B07-4CB1-B9DC-7D59578A395A}" srcOrd="2" destOrd="0" presId="urn:microsoft.com/office/officeart/2018/2/layout/IconLabelList"/>
    <dgm:cxn modelId="{83D00995-8ABB-4464-B693-88AF1026EABD}" type="presParOf" srcId="{05127281-1B07-4CB1-B9DC-7D59578A395A}" destId="{5E337808-D55D-4532-9ED4-A4EF7AAEB0A7}" srcOrd="0" destOrd="0" presId="urn:microsoft.com/office/officeart/2018/2/layout/IconLabelList"/>
    <dgm:cxn modelId="{3741A0ED-9765-4A89-9B8B-DCC67EBFF389}" type="presParOf" srcId="{05127281-1B07-4CB1-B9DC-7D59578A395A}" destId="{37852FE3-29F9-493F-B276-F4B037BEE1BE}" srcOrd="1" destOrd="0" presId="urn:microsoft.com/office/officeart/2018/2/layout/IconLabelList"/>
    <dgm:cxn modelId="{F5A86B7A-BD08-45E1-B02A-20AD3AC29834}" type="presParOf" srcId="{05127281-1B07-4CB1-B9DC-7D59578A395A}" destId="{821AA1B1-AC79-4844-9164-C6D4E42B1E35}" srcOrd="2" destOrd="0" presId="urn:microsoft.com/office/officeart/2018/2/layout/IconLabelList"/>
    <dgm:cxn modelId="{74E8440E-65F9-47F9-96B7-F53FBB5F76E6}" type="presParOf" srcId="{5AE4CFF5-1EC3-4E6D-8DEC-696ED7502361}" destId="{9952E4E9-1D65-4649-90E5-2209DE6A8DCA}" srcOrd="3" destOrd="0" presId="urn:microsoft.com/office/officeart/2018/2/layout/IconLabelList"/>
    <dgm:cxn modelId="{A7280956-CE3B-44F2-A2C4-630AAB5AA9A2}" type="presParOf" srcId="{5AE4CFF5-1EC3-4E6D-8DEC-696ED7502361}" destId="{D1DADC19-0799-4AEC-957F-18219B543180}" srcOrd="4" destOrd="0" presId="urn:microsoft.com/office/officeart/2018/2/layout/IconLabelList"/>
    <dgm:cxn modelId="{79E74EA3-1D33-411A-875A-650D1C72FEA5}" type="presParOf" srcId="{D1DADC19-0799-4AEC-957F-18219B543180}" destId="{0B6D62BC-3AFD-4DFF-9820-03EFC6C2929A}" srcOrd="0" destOrd="0" presId="urn:microsoft.com/office/officeart/2018/2/layout/IconLabelList"/>
    <dgm:cxn modelId="{0B50AA40-701C-4207-AE88-4C7067FD93F4}" type="presParOf" srcId="{D1DADC19-0799-4AEC-957F-18219B543180}" destId="{FE28DC4E-F54E-4A32-9610-7C312AECE5F1}" srcOrd="1" destOrd="0" presId="urn:microsoft.com/office/officeart/2018/2/layout/IconLabelList"/>
    <dgm:cxn modelId="{6FC5F919-4285-4BCA-BA2D-F810A41451D6}" type="presParOf" srcId="{D1DADC19-0799-4AEC-957F-18219B543180}" destId="{CA641805-4213-4166-8277-3A3916E9FE6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717E93-01BD-4682-96F3-BED05E168C7C}">
      <dsp:nvSpPr>
        <dsp:cNvPr id="0" name=""/>
        <dsp:cNvSpPr/>
      </dsp:nvSpPr>
      <dsp:spPr>
        <a:xfrm>
          <a:off x="919867" y="525899"/>
          <a:ext cx="1444966" cy="14449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09515-64A4-4EC9-8E94-A9C47F7E80AE}">
      <dsp:nvSpPr>
        <dsp:cNvPr id="0" name=""/>
        <dsp:cNvSpPr/>
      </dsp:nvSpPr>
      <dsp:spPr>
        <a:xfrm>
          <a:off x="36832" y="2352963"/>
          <a:ext cx="321103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Dhikr (remembrance of God)</a:t>
          </a:r>
          <a:endParaRPr lang="en-US" sz="2700" kern="1200"/>
        </a:p>
      </dsp:txBody>
      <dsp:txXfrm>
        <a:off x="36832" y="2352963"/>
        <a:ext cx="3211037" cy="720000"/>
      </dsp:txXfrm>
    </dsp:sp>
    <dsp:sp modelId="{F49DE12C-8D7D-4352-8187-8E286E4DB35B}">
      <dsp:nvSpPr>
        <dsp:cNvPr id="0" name=""/>
        <dsp:cNvSpPr/>
      </dsp:nvSpPr>
      <dsp:spPr>
        <a:xfrm>
          <a:off x="4692837" y="525899"/>
          <a:ext cx="1444966" cy="14449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7D69D-2EF4-46E2-8E21-E8082373AAC6}">
      <dsp:nvSpPr>
        <dsp:cNvPr id="0" name=""/>
        <dsp:cNvSpPr/>
      </dsp:nvSpPr>
      <dsp:spPr>
        <a:xfrm>
          <a:off x="3809801" y="2352963"/>
          <a:ext cx="321103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Muraqaba (meditation)</a:t>
          </a:r>
          <a:endParaRPr lang="en-US" sz="2700" kern="1200"/>
        </a:p>
      </dsp:txBody>
      <dsp:txXfrm>
        <a:off x="3809801" y="2352963"/>
        <a:ext cx="3211037" cy="720000"/>
      </dsp:txXfrm>
    </dsp:sp>
    <dsp:sp modelId="{C1B611F2-91D1-4F1A-B88B-7D358F0EC5C3}">
      <dsp:nvSpPr>
        <dsp:cNvPr id="0" name=""/>
        <dsp:cNvSpPr/>
      </dsp:nvSpPr>
      <dsp:spPr>
        <a:xfrm>
          <a:off x="8465806" y="525899"/>
          <a:ext cx="1444966" cy="14449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3A92E3-F213-486C-A20F-278635FC3705}">
      <dsp:nvSpPr>
        <dsp:cNvPr id="0" name=""/>
        <dsp:cNvSpPr/>
      </dsp:nvSpPr>
      <dsp:spPr>
        <a:xfrm>
          <a:off x="7582770" y="2352963"/>
          <a:ext cx="321103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Sama (spiritual listening and music) </a:t>
          </a:r>
          <a:endParaRPr lang="en-US" sz="2700" kern="1200"/>
        </a:p>
      </dsp:txBody>
      <dsp:txXfrm>
        <a:off x="7582770" y="2352963"/>
        <a:ext cx="3211037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A63093-7058-4EB7-91E0-8E0AC455B309}">
      <dsp:nvSpPr>
        <dsp:cNvPr id="0" name=""/>
        <dsp:cNvSpPr/>
      </dsp:nvSpPr>
      <dsp:spPr>
        <a:xfrm>
          <a:off x="919504" y="641008"/>
          <a:ext cx="1249529" cy="12495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F32DE-42EB-444C-A7A7-E03958F3153A}">
      <dsp:nvSpPr>
        <dsp:cNvPr id="0" name=""/>
        <dsp:cNvSpPr/>
      </dsp:nvSpPr>
      <dsp:spPr>
        <a:xfrm>
          <a:off x="155903" y="2238307"/>
          <a:ext cx="27767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Sufism's impact on art, literature, music</a:t>
          </a:r>
          <a:endParaRPr lang="en-US" sz="2200" kern="1200"/>
        </a:p>
      </dsp:txBody>
      <dsp:txXfrm>
        <a:off x="155903" y="2238307"/>
        <a:ext cx="2776732" cy="720000"/>
      </dsp:txXfrm>
    </dsp:sp>
    <dsp:sp modelId="{5E337808-D55D-4532-9ED4-A4EF7AAEB0A7}">
      <dsp:nvSpPr>
        <dsp:cNvPr id="0" name=""/>
        <dsp:cNvSpPr/>
      </dsp:nvSpPr>
      <dsp:spPr>
        <a:xfrm>
          <a:off x="4182165" y="641008"/>
          <a:ext cx="1249529" cy="12495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1AA1B1-AC79-4844-9164-C6D4E42B1E35}">
      <dsp:nvSpPr>
        <dsp:cNvPr id="0" name=""/>
        <dsp:cNvSpPr/>
      </dsp:nvSpPr>
      <dsp:spPr>
        <a:xfrm>
          <a:off x="3418564" y="2238307"/>
          <a:ext cx="27767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Interfaith dialogue and understanding</a:t>
          </a:r>
          <a:endParaRPr lang="en-US" sz="2200" kern="1200"/>
        </a:p>
      </dsp:txBody>
      <dsp:txXfrm>
        <a:off x="3418564" y="2238307"/>
        <a:ext cx="2776732" cy="720000"/>
      </dsp:txXfrm>
    </dsp:sp>
    <dsp:sp modelId="{0B6D62BC-3AFD-4DFF-9820-03EFC6C2929A}">
      <dsp:nvSpPr>
        <dsp:cNvPr id="0" name=""/>
        <dsp:cNvSpPr/>
      </dsp:nvSpPr>
      <dsp:spPr>
        <a:xfrm>
          <a:off x="7444826" y="641008"/>
          <a:ext cx="1249529" cy="12495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641805-4213-4166-8277-3A3916E9FE69}">
      <dsp:nvSpPr>
        <dsp:cNvPr id="0" name=""/>
        <dsp:cNvSpPr/>
      </dsp:nvSpPr>
      <dsp:spPr>
        <a:xfrm>
          <a:off x="6681225" y="2238307"/>
          <a:ext cx="27767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Contribution to global spirituality </a:t>
          </a:r>
          <a:endParaRPr lang="en-US" sz="2200" kern="1200"/>
        </a:p>
      </dsp:txBody>
      <dsp:txXfrm>
        <a:off x="6681225" y="2238307"/>
        <a:ext cx="277673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550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805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16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665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981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660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028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248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627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272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5863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0443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2207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036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9511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19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111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D579D8-48B4-4059-8041-A7B44AB3E009}" type="datetimeFigureOut">
              <a:rPr lang="en-GB" smtClean="0"/>
              <a:t>13/07/2024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D17592-F348-45ED-94C5-0C7DE62E74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323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6.svg" /><Relationship Id="rId4" Type="http://schemas.openxmlformats.org/officeDocument/2006/relationships/image" Target="../media/image5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42492-BBB2-2297-AC1C-0FDD0154F8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063262"/>
            <a:ext cx="3739278" cy="2661138"/>
          </a:xfrm>
        </p:spPr>
        <p:txBody>
          <a:bodyPr anchor="ctr">
            <a:normAutofit/>
          </a:bodyPr>
          <a:lstStyle/>
          <a:p>
            <a:r>
              <a:rPr lang="en-GB" dirty="0"/>
              <a:t>Sufism in the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066DFC-1E38-BB92-2264-9CCE44001F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3" y="5101298"/>
            <a:ext cx="3739277" cy="1116622"/>
          </a:xfrm>
        </p:spPr>
        <p:txBody>
          <a:bodyPr>
            <a:normAutofit/>
          </a:bodyPr>
          <a:lstStyle/>
          <a:p>
            <a:r>
              <a:rPr lang="en-GB" dirty="0"/>
              <a:t>Exploring the Global Influence and </a:t>
            </a:r>
            <a:r>
              <a:rPr lang="en-GB" dirty="0" err="1"/>
              <a:t>PracticesDetails</a:t>
            </a:r>
            <a:endParaRPr lang="en-GB" dirty="0"/>
          </a:p>
          <a:p>
            <a:r>
              <a:rPr lang="en-GB"/>
              <a:t>PAVLINA BALAZOVA BALOGOVA</a:t>
            </a:r>
            <a:endParaRPr lang="en-GB" dirty="0"/>
          </a:p>
        </p:txBody>
      </p:sp>
      <p:pic>
        <p:nvPicPr>
          <p:cNvPr id="7" name="Graphic 6" descr="World">
            <a:extLst>
              <a:ext uri="{FF2B5EF4-FFF2-40B4-BE49-F238E27FC236}">
                <a16:creationId xmlns:a16="http://schemas.microsoft.com/office/drawing/2014/main" id="{88CF6E55-209D-6C5A-1E0D-7961C9CBC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26167" y="640080"/>
            <a:ext cx="5577840" cy="557784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3240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Hand holding bluury light">
            <a:extLst>
              <a:ext uri="{FF2B5EF4-FFF2-40B4-BE49-F238E27FC236}">
                <a16:creationId xmlns:a16="http://schemas.microsoft.com/office/drawing/2014/main" id="{7A605ED7-C389-0647-CED1-8187036AC4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117" r="9352"/>
          <a:stretch/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4559F-4410-14D6-9945-61C69083D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3200"/>
              <a:t>Introduction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10DB7188-8227-4087-2DC0-25BAE8D2A70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2" y="2336873"/>
            <a:ext cx="3581635" cy="35993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Sufism: Mystical branch of Islam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Focus on personal connection with the divine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Practiced worldwide with diverse traditions </a:t>
            </a:r>
          </a:p>
        </p:txBody>
      </p:sp>
    </p:spTree>
    <p:extLst>
      <p:ext uri="{BB962C8B-B14F-4D97-AF65-F5344CB8AC3E}">
        <p14:creationId xmlns:p14="http://schemas.microsoft.com/office/powerpoint/2010/main" val="3274688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Plant and roots">
            <a:extLst>
              <a:ext uri="{FF2B5EF4-FFF2-40B4-BE49-F238E27FC236}">
                <a16:creationId xmlns:a16="http://schemas.microsoft.com/office/drawing/2014/main" id="{9BDA8FBD-43A6-9EF2-9BCE-E1874CCDE9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439"/>
          <a:stretch/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DDD076-ADE3-0BBC-70C5-4A88BB29E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3200"/>
              <a:t>Origins and Spread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AB39C0AF-B513-54E6-BC94-B8A296C2099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2" y="2336873"/>
            <a:ext cx="3581635" cy="35993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Roots in early Islamic history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Spread through trade, migration, and scholarship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Significant influence in Middle East, Africa, Asia </a:t>
            </a:r>
          </a:p>
        </p:txBody>
      </p:sp>
    </p:spTree>
    <p:extLst>
      <p:ext uri="{BB962C8B-B14F-4D97-AF65-F5344CB8AC3E}">
        <p14:creationId xmlns:p14="http://schemas.microsoft.com/office/powerpoint/2010/main" val="1117601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D7C3E233-F3DC-DCD9-CFDF-336DBDF438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2" y="2336873"/>
            <a:ext cx="5041628" cy="35993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Emphasis on inner purification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Love and devotion to God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Importance of spiritual guide (Shaykh) </a:t>
            </a:r>
          </a:p>
        </p:txBody>
      </p:sp>
      <p:pic>
        <p:nvPicPr>
          <p:cNvPr id="6" name="Picture 5" descr="White stones balanced in a stack">
            <a:extLst>
              <a:ext uri="{FF2B5EF4-FFF2-40B4-BE49-F238E27FC236}">
                <a16:creationId xmlns:a16="http://schemas.microsoft.com/office/drawing/2014/main" id="{4B83BEA1-0C06-1F64-41A0-6947188D51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683"/>
          <a:stretch/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41D7E-CD56-D0B3-8108-55FCA41A4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>
            <a:normAutofit/>
          </a:bodyPr>
          <a:lstStyle/>
          <a:p>
            <a:r>
              <a:rPr lang="en-GB" dirty="0"/>
              <a:t>Core Beliefs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47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thedral ceiling in yellow sunlight design">
            <a:extLst>
              <a:ext uri="{FF2B5EF4-FFF2-40B4-BE49-F238E27FC236}">
                <a16:creationId xmlns:a16="http://schemas.microsoft.com/office/drawing/2014/main" id="{2A1E9D6E-DCCC-10DD-EFC9-B137791E1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85" r="9095" b="-2"/>
          <a:stretch/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022F9-EF75-2102-0F27-AC97071CC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3200"/>
              <a:t>Major Sufi Orders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8470723B-9780-59C3-378E-BF3AB6C210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2" y="2336873"/>
            <a:ext cx="3581635" cy="35993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Qadiriyya, Naqshbandiyya, Chishtiyya, Shadhiliyya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Each with unique practices and teachings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Spread across different regions </a:t>
            </a:r>
          </a:p>
        </p:txBody>
      </p:sp>
    </p:spTree>
    <p:extLst>
      <p:ext uri="{BB962C8B-B14F-4D97-AF65-F5344CB8AC3E}">
        <p14:creationId xmlns:p14="http://schemas.microsoft.com/office/powerpoint/2010/main" val="3948063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FE01D-A0DC-943D-F6F2-BA506C28C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Sufi Practices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5119005-2E00-5789-4D2E-AC291B88BC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4493232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5602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07DFE1AB-EB57-BC6A-E658-9E86221526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2" y="2336873"/>
            <a:ext cx="5041628" cy="35993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Increased interest in 20th century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Sufi centers and communities in Europe, USA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Adaptation to Western contexts </a:t>
            </a:r>
          </a:p>
        </p:txBody>
      </p:sp>
      <p:pic>
        <p:nvPicPr>
          <p:cNvPr id="6" name="Picture 5" descr="Rolling agricultural landscape">
            <a:extLst>
              <a:ext uri="{FF2B5EF4-FFF2-40B4-BE49-F238E27FC236}">
                <a16:creationId xmlns:a16="http://schemas.microsoft.com/office/drawing/2014/main" id="{1D2A2EB7-B5CA-3EAC-4FD0-54487D696D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478" r="20428" b="2"/>
          <a:stretch/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D66EB8-B3E4-1ABD-41C7-3F84EFF57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>
            <a:normAutofit/>
          </a:bodyPr>
          <a:lstStyle/>
          <a:p>
            <a:r>
              <a:rPr lang="en-GB" dirty="0"/>
              <a:t>Sufism in the West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06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5B988D63-FA8B-436C-902E-E5005BC0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2FD177FB-983E-4035-8B7A-655342A7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9596D9C3-C0FC-4500-A696-55B9F77BB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A group of yellow figures and a red figure on the other side">
            <a:extLst>
              <a:ext uri="{FF2B5EF4-FFF2-40B4-BE49-F238E27FC236}">
                <a16:creationId xmlns:a16="http://schemas.microsoft.com/office/drawing/2014/main" id="{295E4AA9-84BC-A7E7-242E-02042C114A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719" r="9098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493E730-2044-49B5-A022-B8D6F359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4FC6A-9C18-7EA2-D579-03ECFD344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Contemporary Challenges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8976801-4346-4636-BA62-265C81DF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8E2739C5-B203-66CC-BE14-DF66CA1D6A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1" y="2336873"/>
            <a:ext cx="6423211" cy="35993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Misunderstandings and misconceptions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Political and social challenges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Efforts to preserve and promote Sufi traditions </a:t>
            </a:r>
          </a:p>
        </p:txBody>
      </p:sp>
    </p:spTree>
    <p:extLst>
      <p:ext uri="{BB962C8B-B14F-4D97-AF65-F5344CB8AC3E}">
        <p14:creationId xmlns:p14="http://schemas.microsoft.com/office/powerpoint/2010/main" val="2266589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E51C4-0B44-F9B5-E016-4C5445737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Influence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1CF19B5-917D-7256-B5C8-8844645D87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0321" y="2336873"/>
          <a:ext cx="9613861" cy="3599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0933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Front steps and columns of a majestic city building">
            <a:extLst>
              <a:ext uri="{FF2B5EF4-FFF2-40B4-BE49-F238E27FC236}">
                <a16:creationId xmlns:a16="http://schemas.microsoft.com/office/drawing/2014/main" id="{59908441-DB5F-8AC3-4BD1-4DB4824DA5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060" r="14409"/>
          <a:stretch/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BED5C9-B32D-3647-67E7-9B3406CBC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3200"/>
              <a:t>Bibliography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08D4035-167C-EF06-A3E0-B9B4193933D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2" y="2336873"/>
            <a:ext cx="3581635" cy="35993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Chittick, William.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Sufism: A Beginner's Guide</a:t>
            </a: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Ernst, Carl.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Shambhala Guide to Sufism</a:t>
            </a: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Schimmel, Annemarie.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Mystical Dimensions of Islam</a:t>
            </a: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Trimingham, J. Spencer.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Sufi Orders in Islam</a:t>
            </a: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Gellner, Ernest.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Muslim Society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98776007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12</TotalTime>
  <Words>213</Words>
  <Application>Microsoft Office PowerPoint</Application>
  <PresentationFormat>Širokoúhlá obrazovka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Berlin</vt:lpstr>
      <vt:lpstr>Sufism in the World</vt:lpstr>
      <vt:lpstr>Introduction</vt:lpstr>
      <vt:lpstr>Origins and Spread</vt:lpstr>
      <vt:lpstr>Core Beliefs</vt:lpstr>
      <vt:lpstr>Major Sufi Orders</vt:lpstr>
      <vt:lpstr>Sufi Practices</vt:lpstr>
      <vt:lpstr>Sufism in the West</vt:lpstr>
      <vt:lpstr>Contemporary Challenges</vt:lpstr>
      <vt:lpstr>Global Influence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Sufism in the World</dc:title>
  <dc:creator>ANDREI ROMAN</dc:creator>
  <cp:lastModifiedBy>Pavlina Baloghova Balazova (2319901)</cp:lastModifiedBy>
  <cp:revision>2</cp:revision>
  <dcterms:created xsi:type="dcterms:W3CDTF">2024-07-09T12:27:12Z</dcterms:created>
  <dcterms:modified xsi:type="dcterms:W3CDTF">2024-07-13T21:35:35Z</dcterms:modified>
</cp:coreProperties>
</file>