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425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076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902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552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718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897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46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479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006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161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76923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377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685301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902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8478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827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38B977-78D6-43A0-B73F-9C4E35CDC5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4A3BEC8-A7A3-4FA5-A440-011F92D87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274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Chinese </a:t>
            </a:r>
            <a:r>
              <a:rPr lang="en-US" dirty="0" smtClean="0"/>
              <a:t>2</a:t>
            </a:r>
            <a:br>
              <a:rPr lang="en-US" dirty="0" smtClean="0"/>
            </a:br>
            <a:r>
              <a:rPr lang="zh-CN" altLang="en-US" dirty="0" smtClean="0"/>
              <a:t>综合 </a:t>
            </a:r>
            <a:r>
              <a:rPr lang="en-US" altLang="zh-CN" dirty="0" smtClean="0"/>
              <a:t>Comprehensive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14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Dec WEEK 3-4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1489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113674" y="4457698"/>
            <a:ext cx="1287126" cy="449581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第</a:t>
            </a:r>
            <a:r>
              <a:rPr lang="en-US" altLang="zh-CN" dirty="0" smtClean="0"/>
              <a:t>22</a:t>
            </a:r>
            <a:r>
              <a:rPr lang="zh-CN" altLang="en-US" dirty="0" smtClean="0"/>
              <a:t>课 我的自行车是红色的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487314"/>
            <a:ext cx="4184035" cy="4922519"/>
          </a:xfrm>
        </p:spPr>
        <p:txBody>
          <a:bodyPr>
            <a:normAutofit/>
          </a:bodyPr>
          <a:lstStyle/>
          <a:p>
            <a:r>
              <a:rPr lang="zh-CN" altLang="en-US" sz="2400" b="1" dirty="0" smtClean="0"/>
              <a:t>衣服</a:t>
            </a:r>
            <a:endParaRPr lang="en-US" altLang="zh-CN" sz="24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b="1" dirty="0" smtClean="0"/>
              <a:t>上衣</a:t>
            </a:r>
            <a:endParaRPr lang="en-US" altLang="zh-CN" sz="2400" b="1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zh-CN" altLang="en-US" sz="2200" b="1" dirty="0"/>
              <a:t>毛</a:t>
            </a:r>
            <a:r>
              <a:rPr lang="zh-CN" altLang="en-US" sz="2200" b="1" dirty="0" smtClean="0"/>
              <a:t>衣 </a:t>
            </a:r>
            <a:r>
              <a:rPr lang="en-GB" sz="2400" dirty="0" err="1"/>
              <a:t>máoyī</a:t>
            </a:r>
            <a:r>
              <a:rPr lang="en-GB" sz="2400" dirty="0"/>
              <a:t> </a:t>
            </a:r>
            <a:endParaRPr lang="en-US" altLang="zh-CN" sz="2200" b="1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zh-CN" altLang="en-US" sz="2200" b="1" dirty="0"/>
              <a:t>羽绒</a:t>
            </a:r>
            <a:r>
              <a:rPr lang="zh-CN" altLang="en-US" sz="2200" b="1" dirty="0" smtClean="0"/>
              <a:t>服 </a:t>
            </a:r>
            <a:r>
              <a:rPr lang="en-GB" sz="2400" dirty="0" err="1"/>
              <a:t>yǔróngfú</a:t>
            </a:r>
            <a:r>
              <a:rPr lang="en-GB" sz="2400" dirty="0"/>
              <a:t> </a:t>
            </a:r>
            <a:endParaRPr lang="en-US" altLang="zh-CN" sz="2200" b="1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zh-CN" altLang="en-US" sz="2200" b="1" dirty="0"/>
              <a:t>衬</a:t>
            </a:r>
            <a:r>
              <a:rPr lang="zh-CN" altLang="en-US" sz="2200" b="1" dirty="0" smtClean="0"/>
              <a:t>衫 </a:t>
            </a:r>
            <a:r>
              <a:rPr lang="en-GB" sz="2400" dirty="0" err="1"/>
              <a:t>chènshān</a:t>
            </a:r>
            <a:r>
              <a:rPr lang="en-GB" sz="2400" dirty="0"/>
              <a:t> </a:t>
            </a:r>
            <a:endParaRPr lang="en-US" altLang="zh-CN" sz="2200" b="1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zh-CN" sz="2200" b="1" dirty="0" smtClean="0"/>
              <a:t>T</a:t>
            </a:r>
            <a:r>
              <a:rPr lang="zh-CN" altLang="en-US" sz="2200" b="1" dirty="0" smtClean="0"/>
              <a:t>恤 </a:t>
            </a:r>
            <a:r>
              <a:rPr lang="en-GB" sz="2400" dirty="0" err="1"/>
              <a:t>xù</a:t>
            </a:r>
            <a:r>
              <a:rPr lang="en-GB" sz="2400" dirty="0"/>
              <a:t> </a:t>
            </a:r>
            <a:endParaRPr lang="en-US" altLang="zh-CN" sz="22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b="1" dirty="0"/>
              <a:t>裤</a:t>
            </a:r>
            <a:r>
              <a:rPr lang="zh-CN" altLang="en-US" sz="2400" b="1" dirty="0" smtClean="0"/>
              <a:t>子 </a:t>
            </a:r>
            <a:r>
              <a:rPr lang="en-GB" sz="2400" dirty="0" err="1"/>
              <a:t>kùzi</a:t>
            </a:r>
            <a:r>
              <a:rPr lang="en-GB" sz="2400" dirty="0"/>
              <a:t> </a:t>
            </a:r>
            <a:endParaRPr lang="en-US" altLang="zh-CN" sz="24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b="1" dirty="0"/>
              <a:t>裙</a:t>
            </a:r>
            <a:r>
              <a:rPr lang="zh-CN" altLang="en-US" sz="2400" b="1" dirty="0" smtClean="0"/>
              <a:t>子 </a:t>
            </a:r>
            <a:r>
              <a:rPr lang="en-GB" sz="2400" dirty="0" err="1"/>
              <a:t>qúnzi</a:t>
            </a:r>
            <a:r>
              <a:rPr lang="en-GB" sz="2400" dirty="0"/>
              <a:t> </a:t>
            </a:r>
            <a:endParaRPr lang="en-US" altLang="zh-CN" sz="2400" b="1" dirty="0" smtClean="0"/>
          </a:p>
          <a:p>
            <a:r>
              <a:rPr lang="zh-CN" altLang="en-US" sz="2400" b="1" dirty="0" smtClean="0"/>
              <a:t>鞋 </a:t>
            </a:r>
            <a:r>
              <a:rPr lang="en-GB" sz="2400" dirty="0" err="1"/>
              <a:t>xié</a:t>
            </a:r>
            <a:r>
              <a:rPr lang="en-GB" sz="2400" dirty="0"/>
              <a:t> </a:t>
            </a:r>
            <a:endParaRPr lang="en-GB" sz="24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487315"/>
            <a:ext cx="4184034" cy="4922519"/>
          </a:xfrm>
        </p:spPr>
        <p:txBody>
          <a:bodyPr>
            <a:normAutofit/>
          </a:bodyPr>
          <a:lstStyle/>
          <a:p>
            <a:r>
              <a:rPr lang="zh-CN" altLang="en-US" sz="2400" b="1" dirty="0" smtClean="0"/>
              <a:t>颜色</a:t>
            </a:r>
            <a:endParaRPr lang="en-US" altLang="zh-CN" sz="24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b="1" dirty="0" smtClean="0">
                <a:solidFill>
                  <a:srgbClr val="FFC000"/>
                </a:solidFill>
              </a:rPr>
              <a:t>黄、黄色 </a:t>
            </a:r>
            <a:r>
              <a:rPr lang="en-GB" sz="2400" b="1" dirty="0" err="1"/>
              <a:t>huáng</a:t>
            </a:r>
            <a:r>
              <a:rPr lang="en-GB" sz="2400" dirty="0"/>
              <a:t> </a:t>
            </a:r>
            <a:endParaRPr lang="en-US" altLang="zh-CN" sz="2400" b="1" dirty="0" smtClean="0">
              <a:solidFill>
                <a:srgbClr val="FFC000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b="1" dirty="0" smtClean="0">
                <a:solidFill>
                  <a:srgbClr val="0070C0"/>
                </a:solidFill>
              </a:rPr>
              <a:t>蓝、蓝色 </a:t>
            </a:r>
            <a:r>
              <a:rPr lang="en-GB" sz="2400" b="1" dirty="0" err="1"/>
              <a:t>lán</a:t>
            </a:r>
            <a:r>
              <a:rPr lang="en-GB" sz="2400" dirty="0"/>
              <a:t> 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b="1" dirty="0" smtClean="0"/>
              <a:t>黑、黑色 </a:t>
            </a:r>
            <a:r>
              <a:rPr lang="en-GB" sz="2400" b="1" dirty="0" err="1"/>
              <a:t>hēi</a:t>
            </a:r>
            <a:r>
              <a:rPr lang="en-GB" sz="2400" dirty="0"/>
              <a:t> </a:t>
            </a:r>
            <a:endParaRPr lang="en-US" altLang="zh-CN" sz="24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b="1" dirty="0" smtClean="0">
                <a:solidFill>
                  <a:srgbClr val="FF0000"/>
                </a:solidFill>
              </a:rPr>
              <a:t>红、红色 </a:t>
            </a:r>
            <a:r>
              <a:rPr lang="en-GB" sz="2400" b="1" dirty="0" err="1"/>
              <a:t>hóng</a:t>
            </a:r>
            <a:r>
              <a:rPr lang="en-GB" sz="2400" dirty="0"/>
              <a:t> </a:t>
            </a:r>
            <a:endParaRPr lang="en-US" altLang="zh-CN" sz="2400" b="1" dirty="0" smtClean="0">
              <a:solidFill>
                <a:srgbClr val="FF0000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b="1" dirty="0" smtClean="0">
                <a:solidFill>
                  <a:srgbClr val="FF33CC"/>
                </a:solidFill>
              </a:rPr>
              <a:t>粉、粉色 </a:t>
            </a:r>
            <a:r>
              <a:rPr lang="en-GB" sz="2400" b="1" dirty="0" err="1" smtClean="0"/>
              <a:t>fěn</a:t>
            </a:r>
            <a:r>
              <a:rPr lang="en-GB" sz="2400" dirty="0" smtClean="0"/>
              <a:t> </a:t>
            </a:r>
            <a:endParaRPr lang="en-US" altLang="zh-CN" sz="2400" b="1" dirty="0" smtClean="0">
              <a:solidFill>
                <a:srgbClr val="FF33CC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白、白色 </a:t>
            </a:r>
            <a:r>
              <a:rPr lang="en-GB" sz="2400" b="1" dirty="0" err="1"/>
              <a:t>bái</a:t>
            </a:r>
            <a:r>
              <a:rPr lang="en-GB" sz="2400" dirty="0"/>
              <a:t> </a:t>
            </a:r>
            <a:endParaRPr lang="en-US" altLang="zh-CN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b="1" dirty="0" smtClean="0">
                <a:solidFill>
                  <a:schemeClr val="accent2"/>
                </a:solidFill>
              </a:rPr>
              <a:t>绿、绿色 </a:t>
            </a:r>
            <a:r>
              <a:rPr lang="en-GB" sz="2400" b="1" dirty="0" err="1" smtClean="0"/>
              <a:t>lǜ</a:t>
            </a:r>
            <a:r>
              <a:rPr lang="en-GB" sz="2400" dirty="0" smtClean="0"/>
              <a:t> </a:t>
            </a:r>
            <a:endParaRPr lang="en-US" altLang="zh-CN" sz="2400" b="1" dirty="0" smtClean="0">
              <a:solidFill>
                <a:schemeClr val="accent2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b="1" dirty="0" smtClean="0">
                <a:solidFill>
                  <a:schemeClr val="accent4">
                    <a:lumMod val="50000"/>
                  </a:schemeClr>
                </a:solidFill>
              </a:rPr>
              <a:t>棕、棕色 </a:t>
            </a:r>
            <a:r>
              <a:rPr lang="en-GB" sz="2400" b="1" dirty="0" err="1"/>
              <a:t>zōng</a:t>
            </a:r>
            <a:r>
              <a:rPr lang="en-GB" sz="2400" dirty="0"/>
              <a:t> </a:t>
            </a:r>
            <a:endParaRPr lang="en-US" altLang="zh-CN" sz="24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b="1" dirty="0" smtClean="0">
                <a:solidFill>
                  <a:srgbClr val="7030A0"/>
                </a:solidFill>
              </a:rPr>
              <a:t>紫、紫色 </a:t>
            </a:r>
            <a:r>
              <a:rPr lang="en-GB" sz="2400" b="1" dirty="0" err="1"/>
              <a:t>zǐ</a:t>
            </a:r>
            <a:r>
              <a:rPr lang="en-GB" sz="2400" dirty="0"/>
              <a:t> </a:t>
            </a:r>
            <a:endParaRPr lang="en-GB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9541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22</a:t>
            </a:r>
            <a:r>
              <a:rPr lang="zh-CN" altLang="en-US" dirty="0"/>
              <a:t>课 我的自行车是红色的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974" y="1305560"/>
            <a:ext cx="4184035" cy="4735801"/>
          </a:xfrm>
        </p:spPr>
        <p:txBody>
          <a:bodyPr>
            <a:normAutofit/>
          </a:bodyPr>
          <a:lstStyle/>
          <a:p>
            <a:r>
              <a:rPr lang="zh-CN" altLang="en-US" sz="2000" dirty="0" smtClean="0"/>
              <a:t>我妈妈从法国来看我了。</a:t>
            </a:r>
            <a:endParaRPr lang="en-US" altLang="zh-CN" sz="2000" dirty="0" smtClean="0"/>
          </a:p>
          <a:p>
            <a:endParaRPr lang="en-US" sz="2000" dirty="0"/>
          </a:p>
          <a:p>
            <a:r>
              <a:rPr lang="zh-CN" altLang="en-US" sz="2000" b="1" dirty="0" smtClean="0"/>
              <a:t>从</a:t>
            </a:r>
            <a:r>
              <a:rPr lang="en-US" altLang="zh-CN" sz="2000" b="1" dirty="0" smtClean="0"/>
              <a:t>…</a:t>
            </a:r>
            <a:r>
              <a:rPr lang="zh-CN" altLang="en-US" sz="2000" b="1" dirty="0" smtClean="0"/>
              <a:t>来</a:t>
            </a:r>
            <a:endParaRPr lang="en-US" altLang="zh-CN" sz="20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从中国</a:t>
            </a:r>
            <a:r>
              <a:rPr lang="zh-CN" altLang="en-US" sz="2000" dirty="0" smtClean="0"/>
              <a:t>来</a:t>
            </a:r>
            <a:endParaRPr lang="en-US" altLang="zh-CN" sz="20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/>
              <a:t>从宿舍来</a:t>
            </a:r>
            <a:endParaRPr lang="en-US" altLang="zh-CN" sz="2000" dirty="0" smtClean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000" dirty="0"/>
          </a:p>
          <a:p>
            <a:r>
              <a:rPr lang="zh-CN" altLang="en-US" sz="2000" b="1" dirty="0" smtClean="0"/>
              <a:t>来</a:t>
            </a:r>
            <a:r>
              <a:rPr lang="en-US" altLang="zh-CN" sz="2000" b="1" dirty="0" smtClean="0"/>
              <a:t>+V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来</a:t>
            </a:r>
            <a:r>
              <a:rPr lang="zh-CN" altLang="en-US" sz="2000" dirty="0" smtClean="0"/>
              <a:t>看我</a:t>
            </a:r>
            <a:endParaRPr lang="en-US" altLang="zh-CN" sz="20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来吃</a:t>
            </a:r>
            <a:r>
              <a:rPr lang="zh-CN" altLang="en-US" sz="2000" dirty="0" smtClean="0"/>
              <a:t>饭</a:t>
            </a:r>
            <a:endParaRPr lang="en-US" altLang="zh-CN" sz="20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/>
              <a:t>来上课</a:t>
            </a:r>
            <a:endParaRPr lang="en-US" altLang="zh-CN" sz="2000" dirty="0" smtClean="0"/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34649" y="1305560"/>
            <a:ext cx="5913311" cy="5151119"/>
          </a:xfrm>
        </p:spPr>
        <p:txBody>
          <a:bodyPr>
            <a:noAutofit/>
          </a:bodyPr>
          <a:lstStyle/>
          <a:p>
            <a:r>
              <a:rPr lang="zh-CN" altLang="en-US" sz="2000" dirty="0" smtClean="0"/>
              <a:t>她给我带了很多</a:t>
            </a:r>
            <a:r>
              <a:rPr lang="zh-CN" altLang="en-US" sz="2000" dirty="0" smtClean="0">
                <a:solidFill>
                  <a:schemeClr val="accent5"/>
                </a:solidFill>
              </a:rPr>
              <a:t>好吃的</a:t>
            </a:r>
            <a:r>
              <a:rPr lang="zh-CN" altLang="en-US" sz="2000" dirty="0" smtClean="0"/>
              <a:t>，还带了一些衣服。</a:t>
            </a:r>
            <a:endParaRPr lang="en-US" altLang="zh-CN" sz="2000" dirty="0" smtClean="0"/>
          </a:p>
          <a:p>
            <a:endParaRPr lang="en-US" sz="2000" dirty="0"/>
          </a:p>
          <a:p>
            <a:r>
              <a:rPr lang="en-US" sz="2000" b="1" dirty="0" smtClean="0">
                <a:solidFill>
                  <a:schemeClr val="accent5"/>
                </a:solidFill>
              </a:rPr>
              <a:t>N+</a:t>
            </a:r>
            <a:r>
              <a:rPr lang="zh-CN" altLang="en-US" sz="2000" b="1" dirty="0" smtClean="0">
                <a:solidFill>
                  <a:schemeClr val="accent5"/>
                </a:solidFill>
              </a:rPr>
              <a:t>的；</a:t>
            </a:r>
            <a:r>
              <a:rPr lang="en-US" altLang="zh-CN" sz="2000" b="1" dirty="0" err="1" smtClean="0">
                <a:solidFill>
                  <a:schemeClr val="accent5"/>
                </a:solidFill>
              </a:rPr>
              <a:t>Pron</a:t>
            </a:r>
            <a:r>
              <a:rPr lang="en-US" altLang="zh-CN" sz="2000" b="1" dirty="0" smtClean="0">
                <a:solidFill>
                  <a:schemeClr val="accent5"/>
                </a:solidFill>
              </a:rPr>
              <a:t>+</a:t>
            </a:r>
            <a:r>
              <a:rPr lang="zh-CN" altLang="en-US" sz="2000" b="1" dirty="0" smtClean="0">
                <a:solidFill>
                  <a:schemeClr val="accent5"/>
                </a:solidFill>
              </a:rPr>
              <a:t>的；</a:t>
            </a:r>
            <a:r>
              <a:rPr lang="en-US" altLang="zh-CN" sz="2000" b="1" dirty="0" smtClean="0">
                <a:solidFill>
                  <a:schemeClr val="accent5"/>
                </a:solidFill>
              </a:rPr>
              <a:t>V/VP+</a:t>
            </a:r>
            <a:r>
              <a:rPr lang="zh-CN" altLang="en-US" sz="2000" b="1" dirty="0" smtClean="0">
                <a:solidFill>
                  <a:schemeClr val="accent5"/>
                </a:solidFill>
              </a:rPr>
              <a:t>的</a:t>
            </a:r>
            <a:r>
              <a:rPr lang="zh-CN" altLang="en-US" sz="2000" b="1" dirty="0">
                <a:solidFill>
                  <a:schemeClr val="accent5"/>
                </a:solidFill>
              </a:rPr>
              <a:t>；</a:t>
            </a:r>
            <a:r>
              <a:rPr lang="en-US" altLang="zh-CN" sz="2000" b="1" dirty="0" err="1" smtClean="0">
                <a:solidFill>
                  <a:schemeClr val="accent5"/>
                </a:solidFill>
              </a:rPr>
              <a:t>adj</a:t>
            </a:r>
            <a:r>
              <a:rPr lang="en-US" altLang="zh-CN" sz="2000" b="1" dirty="0" smtClean="0">
                <a:solidFill>
                  <a:schemeClr val="accent5"/>
                </a:solidFill>
              </a:rPr>
              <a:t>+</a:t>
            </a:r>
            <a:r>
              <a:rPr lang="zh-CN" altLang="en-US" sz="2000" b="1" dirty="0" smtClean="0">
                <a:solidFill>
                  <a:schemeClr val="accent5"/>
                </a:solidFill>
              </a:rPr>
              <a:t>的 </a:t>
            </a:r>
            <a:r>
              <a:rPr lang="en-US" altLang="zh-CN" sz="2000" b="1" dirty="0" smtClean="0">
                <a:solidFill>
                  <a:schemeClr val="accent5"/>
                </a:solidFill>
              </a:rPr>
              <a:t>= Noun</a:t>
            </a:r>
            <a:endParaRPr lang="en-US" sz="2000" b="1" dirty="0"/>
          </a:p>
          <a:p>
            <a:r>
              <a:rPr lang="en-US" sz="2000" b="1" dirty="0" smtClean="0"/>
              <a:t>N</a:t>
            </a:r>
            <a:r>
              <a:rPr lang="en-US" altLang="zh-CN" sz="2000" b="1" dirty="0" smtClean="0"/>
              <a:t>+</a:t>
            </a:r>
            <a:r>
              <a:rPr lang="zh-CN" altLang="en-US" sz="2000" b="1" dirty="0" smtClean="0"/>
              <a:t>的</a:t>
            </a:r>
            <a:endParaRPr lang="en-US" altLang="zh-CN" sz="20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外国</a:t>
            </a:r>
            <a:r>
              <a:rPr lang="zh-CN" altLang="en-US" sz="2000" dirty="0" smtClean="0"/>
              <a:t>的，老师的，图书馆的，妈妈的，北京的</a:t>
            </a:r>
            <a:endParaRPr lang="en-US" altLang="zh-CN" sz="2000" dirty="0" smtClean="0"/>
          </a:p>
          <a:p>
            <a:r>
              <a:rPr lang="en-US" altLang="zh-CN" sz="2000" b="1" dirty="0" err="1" smtClean="0"/>
              <a:t>Pron</a:t>
            </a:r>
            <a:r>
              <a:rPr lang="en-US" altLang="zh-CN" sz="2000" b="1" dirty="0" smtClean="0"/>
              <a:t>+</a:t>
            </a:r>
            <a:r>
              <a:rPr lang="zh-CN" altLang="en-US" sz="2000" b="1" dirty="0" smtClean="0"/>
              <a:t>的</a:t>
            </a:r>
            <a:endParaRPr lang="en-US" altLang="zh-CN" sz="20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/>
              <a:t>我的，你的，他的，我们的，他们的</a:t>
            </a:r>
            <a:endParaRPr lang="en-US" altLang="zh-CN" sz="2000" dirty="0" smtClean="0"/>
          </a:p>
          <a:p>
            <a:r>
              <a:rPr lang="en-US" altLang="zh-CN" sz="2000" b="1" dirty="0" smtClean="0"/>
              <a:t>V/VP+</a:t>
            </a:r>
            <a:r>
              <a:rPr lang="zh-CN" altLang="en-US" sz="2000" b="1" dirty="0" smtClean="0"/>
              <a:t>的</a:t>
            </a:r>
            <a:endParaRPr lang="en-US" altLang="zh-CN" sz="20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/>
              <a:t>吃的，穿的</a:t>
            </a:r>
            <a:endParaRPr lang="en-US" altLang="zh-CN" sz="20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开车</a:t>
            </a:r>
            <a:r>
              <a:rPr lang="zh-CN" altLang="en-US" sz="2000" dirty="0" smtClean="0"/>
              <a:t>的，跑步的，骑自行车的</a:t>
            </a:r>
            <a:endParaRPr lang="en-US" altLang="zh-CN" sz="2000" dirty="0" smtClean="0"/>
          </a:p>
          <a:p>
            <a:r>
              <a:rPr lang="en-US" sz="2000" b="1" dirty="0" err="1" smtClean="0"/>
              <a:t>Adj</a:t>
            </a:r>
            <a:r>
              <a:rPr lang="en-US" altLang="zh-CN" sz="2000" b="1" dirty="0" smtClean="0"/>
              <a:t>+</a:t>
            </a:r>
            <a:r>
              <a:rPr lang="zh-CN" altLang="en-US" sz="2000" b="1" dirty="0" smtClean="0"/>
              <a:t>的</a:t>
            </a:r>
            <a:endParaRPr lang="en-US" altLang="zh-CN" sz="20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矮</a:t>
            </a:r>
            <a:r>
              <a:rPr lang="zh-CN" altLang="en-US" sz="2000" dirty="0" smtClean="0"/>
              <a:t>的，长的，新的，白色的，蓝的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26652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22</a:t>
            </a:r>
            <a:r>
              <a:rPr lang="zh-CN" altLang="en-US" dirty="0"/>
              <a:t>课 我的自行车是红色的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zh-CN" altLang="en-US" sz="2000" dirty="0" smtClean="0"/>
              <a:t>她给我</a:t>
            </a:r>
            <a:r>
              <a:rPr lang="zh-CN" altLang="en-US" sz="2000" dirty="0" smtClean="0">
                <a:solidFill>
                  <a:schemeClr val="accent5"/>
                </a:solidFill>
              </a:rPr>
              <a:t>买</a:t>
            </a:r>
            <a:r>
              <a:rPr lang="zh-CN" altLang="en-US" sz="2000" dirty="0" smtClean="0"/>
              <a:t>了一件</a:t>
            </a:r>
            <a:r>
              <a:rPr lang="zh-CN" altLang="en-US" sz="2000" b="1" dirty="0" smtClean="0"/>
              <a:t>黄色的</a:t>
            </a:r>
            <a:r>
              <a:rPr lang="zh-CN" altLang="en-US" sz="2000" dirty="0" smtClean="0"/>
              <a:t>衬衫、一件</a:t>
            </a:r>
            <a:r>
              <a:rPr lang="zh-CN" altLang="en-US" sz="2000" b="1" dirty="0" smtClean="0"/>
              <a:t>蓝色的</a:t>
            </a:r>
            <a:r>
              <a:rPr lang="zh-CN" altLang="en-US" sz="2000" dirty="0" smtClean="0"/>
              <a:t>上衣和</a:t>
            </a:r>
            <a:r>
              <a:rPr lang="zh-CN" altLang="en-US" sz="2000" b="1" dirty="0" smtClean="0"/>
              <a:t>黑色的</a:t>
            </a:r>
            <a:r>
              <a:rPr lang="zh-CN" altLang="en-US" sz="2000" dirty="0" smtClean="0"/>
              <a:t>裤子。</a:t>
            </a:r>
            <a:endParaRPr lang="en-US" altLang="zh-CN" sz="2000" dirty="0" smtClean="0"/>
          </a:p>
          <a:p>
            <a:endParaRPr lang="en-US" sz="2000" dirty="0"/>
          </a:p>
          <a:p>
            <a:r>
              <a:rPr lang="zh-CN" altLang="en-US" sz="2000" dirty="0" smtClean="0"/>
              <a:t>我买了一件</a:t>
            </a:r>
            <a:r>
              <a:rPr lang="en-US" altLang="zh-CN" sz="2000" dirty="0" smtClean="0"/>
              <a:t>……</a:t>
            </a:r>
            <a:r>
              <a:rPr lang="zh-CN" altLang="en-US" sz="2000" dirty="0" smtClean="0"/>
              <a:t>、</a:t>
            </a:r>
            <a:r>
              <a:rPr lang="zh-CN" altLang="en-US" sz="2000" dirty="0"/>
              <a:t>一</a:t>
            </a:r>
            <a:r>
              <a:rPr lang="zh-CN" altLang="en-US" sz="2000" dirty="0" smtClean="0"/>
              <a:t>件</a:t>
            </a:r>
            <a:r>
              <a:rPr lang="en-US" altLang="zh-CN" sz="2000" dirty="0" smtClean="0"/>
              <a:t>……</a:t>
            </a:r>
            <a:r>
              <a:rPr lang="zh-CN" altLang="en-US" sz="2000" dirty="0" smtClean="0"/>
              <a:t>和</a:t>
            </a:r>
            <a:r>
              <a:rPr lang="en-US" altLang="zh-CN" sz="2000" dirty="0" smtClean="0"/>
              <a:t>……</a:t>
            </a:r>
            <a:r>
              <a:rPr lang="zh-CN" altLang="en-US" sz="2000" dirty="0" smtClean="0"/>
              <a:t>。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524000"/>
            <a:ext cx="4184034" cy="4648199"/>
          </a:xfrm>
        </p:spPr>
        <p:txBody>
          <a:bodyPr>
            <a:normAutofit/>
          </a:bodyPr>
          <a:lstStyle/>
          <a:p>
            <a:r>
              <a:rPr lang="zh-CN" altLang="en-US" sz="2000" dirty="0" smtClean="0"/>
              <a:t>那件</a:t>
            </a:r>
            <a:r>
              <a:rPr lang="zh-CN" altLang="en-US" sz="2000" b="1" dirty="0" smtClean="0"/>
              <a:t>蓝</a:t>
            </a:r>
            <a:r>
              <a:rPr lang="zh-CN" altLang="en-US" sz="2000" dirty="0" smtClean="0"/>
              <a:t>上衣</a:t>
            </a:r>
            <a:r>
              <a:rPr lang="zh-CN" altLang="en-US" sz="2000" dirty="0" smtClean="0">
                <a:solidFill>
                  <a:srgbClr val="0070C0"/>
                </a:solidFill>
              </a:rPr>
              <a:t>是我最喜欢的</a:t>
            </a:r>
            <a:r>
              <a:rPr lang="zh-CN" altLang="en-US" sz="2000" dirty="0" smtClean="0"/>
              <a:t>，衬衫和裤子也是我现在需要的。</a:t>
            </a:r>
            <a:endParaRPr lang="en-US" altLang="zh-CN" sz="2000" dirty="0" smtClean="0"/>
          </a:p>
          <a:p>
            <a:endParaRPr lang="en-US" sz="2000" dirty="0"/>
          </a:p>
          <a:p>
            <a:r>
              <a:rPr lang="zh-CN" altLang="en-US" sz="2000" b="1" dirty="0" smtClean="0"/>
              <a:t>喜欢 </a:t>
            </a:r>
            <a:r>
              <a:rPr lang="en-GB" sz="2000" b="1" dirty="0" err="1" smtClean="0"/>
              <a:t>xǐ</a:t>
            </a:r>
            <a:r>
              <a:rPr lang="en-US" altLang="zh-CN" sz="2000" b="1" dirty="0" err="1" smtClean="0"/>
              <a:t>huan</a:t>
            </a:r>
            <a:endParaRPr lang="en-US" altLang="zh-CN" sz="20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/>
              <a:t>我喜欢这件黄色的上衣。</a:t>
            </a:r>
            <a:endParaRPr lang="en-US" altLang="zh-CN" sz="20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我喜</a:t>
            </a:r>
            <a:r>
              <a:rPr lang="zh-CN" altLang="en-US" sz="2000" dirty="0" smtClean="0"/>
              <a:t>欢妈妈给我买的蓝衬衫。</a:t>
            </a:r>
            <a:endParaRPr lang="en-US" altLang="zh-CN" sz="20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妈</a:t>
            </a:r>
            <a:r>
              <a:rPr lang="zh-CN" altLang="en-US" sz="2000" dirty="0" smtClean="0"/>
              <a:t>妈给我买的蓝衬衫</a:t>
            </a:r>
            <a:r>
              <a:rPr lang="zh-CN" altLang="en-US" sz="2000" dirty="0" smtClean="0">
                <a:solidFill>
                  <a:srgbClr val="0070C0"/>
                </a:solidFill>
              </a:rPr>
              <a:t>是我喜欢的</a:t>
            </a:r>
            <a:r>
              <a:rPr lang="zh-CN" altLang="en-US" sz="2000" dirty="0" smtClean="0"/>
              <a:t>。</a:t>
            </a:r>
            <a:endParaRPr lang="en-US" sz="2000" dirty="0"/>
          </a:p>
          <a:p>
            <a:endParaRPr lang="en-US" altLang="zh-CN" sz="2000" dirty="0" smtClean="0"/>
          </a:p>
          <a:p>
            <a:r>
              <a:rPr lang="zh-CN" altLang="en-US" sz="2000" b="1" dirty="0" smtClean="0"/>
              <a:t>需要 </a:t>
            </a:r>
            <a:r>
              <a:rPr lang="en-GB" sz="2000" b="1" dirty="0" err="1" smtClean="0"/>
              <a:t>xūyào</a:t>
            </a:r>
            <a:endParaRPr lang="en-GB" sz="20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/>
              <a:t>我需要那件黄上衣。</a:t>
            </a:r>
            <a:endParaRPr lang="en-US" altLang="zh-CN" sz="20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/>
              <a:t>那件黄上</a:t>
            </a:r>
            <a:r>
              <a:rPr lang="zh-CN" altLang="en-US" sz="2000" dirty="0" smtClean="0"/>
              <a:t>衣是我需要的。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6481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22</a:t>
            </a:r>
            <a:r>
              <a:rPr lang="zh-CN" altLang="en-US" dirty="0"/>
              <a:t>课 我的自行车是红色的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zh-CN" altLang="en-US" sz="2000" dirty="0" smtClean="0"/>
              <a:t>那些吃的，我要带给大家尝一尝。</a:t>
            </a:r>
            <a:endParaRPr lang="en-US" altLang="zh-CN" sz="2000" dirty="0" smtClean="0"/>
          </a:p>
          <a:p>
            <a:endParaRPr lang="en-US" sz="20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/>
              <a:t>这件衣服我要买给妈妈。</a:t>
            </a:r>
            <a:endParaRPr lang="en-US" altLang="zh-CN" sz="20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/>
              <a:t>那</a:t>
            </a:r>
            <a:r>
              <a:rPr lang="zh-CN" altLang="en-US" sz="2000" dirty="0" smtClean="0"/>
              <a:t>些</a:t>
            </a:r>
            <a:r>
              <a:rPr lang="zh-CN" altLang="en-US" sz="2000" dirty="0"/>
              <a:t>礼物</a:t>
            </a:r>
            <a:r>
              <a:rPr lang="zh-CN" altLang="en-US" sz="2000" dirty="0" smtClean="0"/>
              <a:t>我</a:t>
            </a:r>
            <a:r>
              <a:rPr lang="zh-CN" altLang="en-US" sz="2000" dirty="0" smtClean="0"/>
              <a:t>要送给同学。</a:t>
            </a:r>
            <a:endParaRPr lang="en-US" altLang="zh-CN" sz="20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zh-CN" altLang="en-US" sz="2000" dirty="0" smtClean="0"/>
              <a:t>妈妈来了， 我当然高兴。</a:t>
            </a:r>
            <a:endParaRPr lang="en-US" altLang="zh-CN" sz="2000" dirty="0" smtClean="0"/>
          </a:p>
          <a:p>
            <a:endParaRPr lang="en-US" sz="20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/>
              <a:t>他来了，我一点儿都不高兴。</a:t>
            </a:r>
            <a:endParaRPr lang="en-US" altLang="zh-CN" sz="20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/>
              <a:t>她没来，我当然高兴。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21164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22</a:t>
            </a:r>
            <a:r>
              <a:rPr lang="zh-CN" altLang="en-US" dirty="0"/>
              <a:t>课 我的自行车是红色的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7765626" cy="3880772"/>
          </a:xfrm>
        </p:spPr>
        <p:txBody>
          <a:bodyPr>
            <a:normAutofit/>
          </a:bodyPr>
          <a:lstStyle/>
          <a:p>
            <a:r>
              <a:rPr lang="zh-CN" altLang="en-US" sz="2000" dirty="0" smtClean="0"/>
              <a:t>可是我的自行车丢了，我有点儿生气。</a:t>
            </a:r>
            <a:endParaRPr lang="en-US" altLang="zh-CN" sz="2000" dirty="0" smtClean="0"/>
          </a:p>
          <a:p>
            <a:endParaRPr lang="en-US" sz="2000" dirty="0"/>
          </a:p>
          <a:p>
            <a:r>
              <a:rPr lang="zh-CN" altLang="en-US" sz="2000" dirty="0" smtClean="0"/>
              <a:t>她来了，我当然高兴。可是我没见</a:t>
            </a:r>
            <a:r>
              <a:rPr lang="zh-CN" altLang="en-US" sz="2000" dirty="0" smtClean="0"/>
              <a:t>到她，</a:t>
            </a:r>
            <a:r>
              <a:rPr lang="zh-CN" altLang="en-US" sz="2000" dirty="0" smtClean="0"/>
              <a:t>我有点儿生气。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46134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22</a:t>
            </a:r>
            <a:r>
              <a:rPr lang="zh-CN" altLang="en-US" dirty="0"/>
              <a:t>课 我的自行车是红色的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4697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练习 </a:t>
            </a:r>
            <a:r>
              <a:rPr lang="en-US" altLang="zh-CN" sz="2800" dirty="0" smtClean="0"/>
              <a:t>Practice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 smtClean="0"/>
              <a:t>A: Hi, do you sell XXX?</a:t>
            </a:r>
          </a:p>
          <a:p>
            <a:pPr marL="0" indent="0">
              <a:buNone/>
            </a:pPr>
            <a:r>
              <a:rPr lang="en-US" sz="2800" dirty="0" smtClean="0"/>
              <a:t>B: Yes we do/ No we Don’t. How many do you want?</a:t>
            </a:r>
          </a:p>
          <a:p>
            <a:pPr marL="0" indent="0">
              <a:buNone/>
            </a:pPr>
            <a:r>
              <a:rPr lang="en-US" sz="2800" dirty="0" smtClean="0"/>
              <a:t>A: I want NO.+ COLOUR XXX.</a:t>
            </a:r>
          </a:p>
          <a:p>
            <a:pPr marL="0" indent="0">
              <a:buNone/>
            </a:pPr>
            <a:r>
              <a:rPr lang="en-US" sz="2800" dirty="0" smtClean="0"/>
              <a:t>B: You want NO. + COLOUR XXX, right?</a:t>
            </a:r>
          </a:p>
          <a:p>
            <a:pPr marL="0" indent="0">
              <a:buNone/>
            </a:pPr>
            <a:r>
              <a:rPr lang="en-US" sz="2800" dirty="0" smtClean="0"/>
              <a:t>A: Yes/ no I want NO. + COLOUR XXX. Thanks.</a:t>
            </a:r>
          </a:p>
          <a:p>
            <a:pPr marL="0" indent="0">
              <a:buNone/>
            </a:pPr>
            <a:r>
              <a:rPr lang="en-US" sz="2800" dirty="0" smtClean="0"/>
              <a:t>B: You are welcome.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82895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1264</TotalTime>
  <Words>616</Words>
  <Application>Microsoft Office PowerPoint</Application>
  <PresentationFormat>Widescreen</PresentationFormat>
  <Paragraphs>81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方正姚体</vt:lpstr>
      <vt:lpstr>华文新魏</vt:lpstr>
      <vt:lpstr>Arial</vt:lpstr>
      <vt:lpstr>Courier New</vt:lpstr>
      <vt:lpstr>Trebuchet MS</vt:lpstr>
      <vt:lpstr>Wingdings</vt:lpstr>
      <vt:lpstr>Wingdings 3</vt:lpstr>
      <vt:lpstr>Facet</vt:lpstr>
      <vt:lpstr>Chinese 2 综合 Comprehensive</vt:lpstr>
      <vt:lpstr>第22课 我的自行车是红色的</vt:lpstr>
      <vt:lpstr>第22课 我的自行车是红色的</vt:lpstr>
      <vt:lpstr>第22课 我的自行车是红色的</vt:lpstr>
      <vt:lpstr>第22课 我的自行车是红色的</vt:lpstr>
      <vt:lpstr>第22课 我的自行车是红色的</vt:lpstr>
      <vt:lpstr>第22课 我的自行车是红色的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2 综合 Comprehensive</dc:title>
  <dc:creator>Yiying Jiao</dc:creator>
  <cp:lastModifiedBy>Yiying Jiao</cp:lastModifiedBy>
  <cp:revision>9</cp:revision>
  <dcterms:created xsi:type="dcterms:W3CDTF">2018-12-13T16:52:16Z</dcterms:created>
  <dcterms:modified xsi:type="dcterms:W3CDTF">2018-12-14T17:07:35Z</dcterms:modified>
</cp:coreProperties>
</file>