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2" r:id="rId2"/>
    <p:sldId id="257" r:id="rId3"/>
    <p:sldId id="261" r:id="rId4"/>
    <p:sldId id="262" r:id="rId5"/>
    <p:sldId id="263" r:id="rId6"/>
    <p:sldId id="264" r:id="rId7"/>
    <p:sldId id="265" r:id="rId8"/>
    <p:sldId id="266" r:id="rId9"/>
    <p:sldId id="267" r:id="rId10"/>
    <p:sldId id="268" r:id="rId11"/>
    <p:sldId id="269" r:id="rId12"/>
    <p:sldId id="270" r:id="rId13"/>
    <p:sldId id="271" r:id="rId14"/>
    <p:sldId id="260"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FE9202"/>
    <a:srgbClr val="FFF3E7"/>
    <a:srgbClr val="5EEC3C"/>
    <a:srgbClr val="FFDC47"/>
    <a:srgbClr val="CCCC00"/>
    <a:srgbClr val="FFCC66"/>
    <a:srgbClr val="007033"/>
    <a:srgbClr val="990099"/>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40" d="100"/>
          <a:sy n="140" d="100"/>
        </p:scale>
        <p:origin x="150" y="10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A420FA-4952-45DA-AA5B-53612480A40B}" type="datetimeFigureOut">
              <a:rPr lang="en-US" smtClean="0"/>
              <a:t>11/19/2021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C21B58-3C05-4F5C-80FA-341904D6ED86}" type="slidenum">
              <a:rPr lang="en-US" smtClean="0"/>
              <a:t>‹#›</a:t>
            </a:fld>
            <a:endParaRPr lang="en-US"/>
          </a:p>
        </p:txBody>
      </p:sp>
    </p:spTree>
    <p:extLst>
      <p:ext uri="{BB962C8B-B14F-4D97-AF65-F5344CB8AC3E}">
        <p14:creationId xmlns:p14="http://schemas.microsoft.com/office/powerpoint/2010/main" val="3961416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14</a:t>
            </a:fld>
            <a:endParaRPr lang="en-US"/>
          </a:p>
        </p:txBody>
      </p:sp>
    </p:spTree>
    <p:extLst>
      <p:ext uri="{BB962C8B-B14F-4D97-AF65-F5344CB8AC3E}">
        <p14:creationId xmlns:p14="http://schemas.microsoft.com/office/powerpoint/2010/main" val="36148603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365195" y="2877160"/>
            <a:ext cx="7329840" cy="1221640"/>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1365195" y="4098800"/>
            <a:ext cx="7329840" cy="458115"/>
          </a:xfrm>
        </p:spPr>
        <p:txBody>
          <a:bodyPr>
            <a:normAutofit/>
          </a:bodyPr>
          <a:lstStyle>
            <a:lvl1pPr marL="0" indent="0" algn="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65195" y="891995"/>
            <a:ext cx="7329840" cy="610820"/>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1365196" y="1502815"/>
            <a:ext cx="7329840" cy="320680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86835" y="433880"/>
            <a:ext cx="6260905" cy="572644"/>
          </a:xfrm>
        </p:spPr>
        <p:txBody>
          <a:bodyPr>
            <a:normAutofit/>
          </a:bodyPr>
          <a:lstStyle>
            <a:lvl1pPr algn="l">
              <a:defRPr sz="36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586835" y="1197406"/>
            <a:ext cx="6260905" cy="3358356"/>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4" y="1044700"/>
            <a:ext cx="8246071" cy="610820"/>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834820"/>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266340"/>
            <a:ext cx="4040188"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834820"/>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266340"/>
            <a:ext cx="4041775"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183D9B07-FCB5-4A79-829C-24F21646FF2A}"/>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918306"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1.jp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11/19/2021</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542F6998-7A57-4211-B251-B3D1EA3CCFDB}"/>
              </a:ext>
            </a:extLst>
          </p:cNvPr>
          <p:cNvSpPr txBox="1"/>
          <p:nvPr userDrawn="1"/>
        </p:nvSpPr>
        <p:spPr>
          <a:xfrm>
            <a:off x="-9150" y="5213747"/>
            <a:ext cx="8389625" cy="523220"/>
          </a:xfrm>
          <a:prstGeom prst="rect">
            <a:avLst/>
          </a:prstGeom>
          <a:noFill/>
        </p:spPr>
        <p:txBody>
          <a:bodyPr wrap="square" rtlCol="0">
            <a:spAutoFit/>
          </a:bodyPr>
          <a:lstStyle/>
          <a:p>
            <a:r>
              <a:rPr lang="en-US" sz="1400">
                <a:solidFill>
                  <a:schemeClr val="bg1">
                    <a:lumMod val="65000"/>
                  </a:schemeClr>
                </a:solidFill>
              </a:rPr>
              <a:t>This presentation uses a free template provided by FPPT.com</a:t>
            </a:r>
          </a:p>
          <a:p>
            <a:r>
              <a:rPr lang="en-US" sz="140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google.com/url?sa=t&amp;rct=j&amp;q=&amp;esrc=s&amp;source=web&amp;cd=&amp;cad=rja&amp;uact=8&amp;ved=2ahUKEwiYgMT0laX0AhUL-qQKHQ-qB0AQFnoECAMQAQ&amp;url=https%3A%2F%2Fwww.uwtsd.ac.uk%2F&amp;usg=AOvVaw2yGrigoqQZweOuZv5IobRg" TargetMode="External" /><Relationship Id="rId1" Type="http://schemas.openxmlformats.org/officeDocument/2006/relationships/slideLayout" Target="../slideLayouts/slideLayout3.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xml"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0CD1A-6C53-4F31-B44D-7A4BAC8564AB}"/>
              </a:ext>
            </a:extLst>
          </p:cNvPr>
          <p:cNvSpPr>
            <a:spLocks noGrp="1"/>
          </p:cNvSpPr>
          <p:nvPr>
            <p:ph type="title"/>
          </p:nvPr>
        </p:nvSpPr>
        <p:spPr>
          <a:xfrm>
            <a:off x="2586835" y="587737"/>
            <a:ext cx="6260905" cy="1067783"/>
          </a:xfrm>
        </p:spPr>
        <p:txBody>
          <a:bodyPr>
            <a:noAutofit/>
          </a:bodyPr>
          <a:lstStyle/>
          <a:p>
            <a:pPr algn="ctr"/>
            <a:r>
              <a:rPr lang="en-IN" sz="2400" b="1" dirty="0">
                <a:solidFill>
                  <a:schemeClr val="tx1"/>
                </a:solidFill>
                <a:latin typeface="Times New Roman" panose="02020603050405020304" pitchFamily="18" charset="0"/>
                <a:cs typeface="Times New Roman" panose="02020603050405020304" pitchFamily="18" charset="0"/>
              </a:rPr>
              <a:t>RESTAURANT ALTERING THEIR BUSINESS PLAN BASED ON IMPACT OF COVID</a:t>
            </a:r>
            <a:endParaRPr lang="en-GB" sz="2400" dirty="0"/>
          </a:p>
        </p:txBody>
      </p:sp>
      <p:sp>
        <p:nvSpPr>
          <p:cNvPr id="3" name="Content Placeholder 2">
            <a:extLst>
              <a:ext uri="{FF2B5EF4-FFF2-40B4-BE49-F238E27FC236}">
                <a16:creationId xmlns:a16="http://schemas.microsoft.com/office/drawing/2014/main" id="{6B1888E8-006C-4368-BDB9-DDAB022F6D4C}"/>
              </a:ext>
            </a:extLst>
          </p:cNvPr>
          <p:cNvSpPr>
            <a:spLocks noGrp="1"/>
          </p:cNvSpPr>
          <p:nvPr>
            <p:ph idx="1"/>
          </p:nvPr>
        </p:nvSpPr>
        <p:spPr>
          <a:xfrm>
            <a:off x="2586835" y="1960930"/>
            <a:ext cx="6260905" cy="2594832"/>
          </a:xfrm>
        </p:spPr>
        <p:txBody>
          <a:bodyPr>
            <a:normAutofit fontScale="85000" lnSpcReduction="20000"/>
          </a:bodyPr>
          <a:lstStyle/>
          <a:p>
            <a:pPr marL="0" indent="0" algn="ctr">
              <a:buNone/>
            </a:pPr>
            <a:r>
              <a:rPr lang="en-GB" b="1" dirty="0">
                <a:solidFill>
                  <a:schemeClr val="tx1"/>
                </a:solidFill>
                <a:hlinkClick r:id="rId2">
                  <a:extLst>
                    <a:ext uri="{A12FA001-AC4F-418D-AE19-62706E023703}">
                      <ahyp:hlinkClr xmlns:ahyp="http://schemas.microsoft.com/office/drawing/2018/hyperlinkcolor" val="tx"/>
                    </a:ext>
                  </a:extLst>
                </a:hlinkClick>
              </a:rPr>
              <a:t>University of Wales Trinity Saint David</a:t>
            </a:r>
          </a:p>
          <a:p>
            <a:pPr marL="0" indent="0" algn="r">
              <a:buNone/>
            </a:pPr>
            <a:r>
              <a:rPr lang="en-GB" dirty="0"/>
              <a:t>                                             </a:t>
            </a:r>
          </a:p>
          <a:p>
            <a:pPr marL="0" indent="0" algn="ctr">
              <a:buNone/>
            </a:pPr>
            <a:r>
              <a:rPr lang="en-GB" dirty="0">
                <a:solidFill>
                  <a:schemeClr val="tx1"/>
                </a:solidFill>
              </a:rPr>
              <a:t>                                          By                                              </a:t>
            </a:r>
          </a:p>
          <a:p>
            <a:pPr marL="0" indent="0" algn="r">
              <a:buNone/>
            </a:pPr>
            <a:r>
              <a:rPr lang="en-GB" dirty="0">
                <a:solidFill>
                  <a:schemeClr val="tx1"/>
                </a:solidFill>
              </a:rPr>
              <a:t>                               Alexandru Ilie</a:t>
            </a:r>
          </a:p>
          <a:p>
            <a:pPr marL="0" indent="0" algn="r">
              <a:buNone/>
            </a:pPr>
            <a:r>
              <a:rPr lang="en-GB" dirty="0">
                <a:solidFill>
                  <a:schemeClr val="tx1"/>
                </a:solidFill>
              </a:rPr>
              <a:t>Corina </a:t>
            </a:r>
            <a:r>
              <a:rPr lang="en-GB" dirty="0" err="1">
                <a:solidFill>
                  <a:schemeClr val="tx1"/>
                </a:solidFill>
              </a:rPr>
              <a:t>Tiseanu</a:t>
            </a:r>
            <a:endParaRPr lang="en-GB" dirty="0">
              <a:solidFill>
                <a:schemeClr val="tx1"/>
              </a:solidFill>
            </a:endParaRPr>
          </a:p>
          <a:p>
            <a:pPr marL="0" indent="0" algn="r">
              <a:buNone/>
            </a:pPr>
            <a:r>
              <a:rPr lang="en-GB" dirty="0">
                <a:solidFill>
                  <a:schemeClr val="tx1"/>
                </a:solidFill>
              </a:rPr>
              <a:t>Ionela Dobrin</a:t>
            </a:r>
          </a:p>
          <a:p>
            <a:pPr marL="0" indent="0" algn="r">
              <a:buNone/>
            </a:pPr>
            <a:r>
              <a:rPr lang="en-GB" dirty="0">
                <a:solidFill>
                  <a:schemeClr val="tx1"/>
                </a:solidFill>
              </a:rPr>
              <a:t>Florin </a:t>
            </a:r>
            <a:r>
              <a:rPr lang="en-GB" dirty="0" err="1">
                <a:solidFill>
                  <a:schemeClr val="tx1"/>
                </a:solidFill>
              </a:rPr>
              <a:t>Baituc</a:t>
            </a:r>
            <a:endParaRPr lang="en-GB" dirty="0">
              <a:solidFill>
                <a:schemeClr val="tx1"/>
              </a:solidFill>
            </a:endParaRPr>
          </a:p>
        </p:txBody>
      </p:sp>
    </p:spTree>
    <p:extLst>
      <p:ext uri="{BB962C8B-B14F-4D97-AF65-F5344CB8AC3E}">
        <p14:creationId xmlns:p14="http://schemas.microsoft.com/office/powerpoint/2010/main" val="14106847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Introduction </a:t>
            </a:r>
            <a:endParaRPr lang="en-IN" dirty="0">
              <a:solidFill>
                <a:schemeClr val="tx1"/>
              </a:solidFill>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COVID has affected all the business sectors within the world in a negative manner</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Destroying the economic progression within the countries has caused huge financial loss as well as loss of jobs to plenty of the people within the world</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Amongst different other businesses, the restaurant business sector is one of the business sectors that has suffered the most regarding keeping their profits up to the mark</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Restaurants need the presence of people to generate money within their outlets</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Covid restricting the movements of people outside of the houses negatively affected the restaurant business</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Within this research, it is going to be looked into which alternative strategies are being implemented by the restaurants so that the business keeps on running smoothly</a:t>
            </a:r>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0605" y="1197405"/>
            <a:ext cx="7329840" cy="610820"/>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Analysis of the literature</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5" cy="3206800"/>
          </a:xfrm>
        </p:spPr>
        <p:txBody>
          <a:bodyPr>
            <a:normAutofit fontScale="77500" lnSpcReduction="20000"/>
          </a:bodyPr>
          <a:lstStyle/>
          <a:p>
            <a:pPr>
              <a:lnSpc>
                <a:spcPct val="150000"/>
              </a:lnSpc>
            </a:pPr>
            <a:r>
              <a:rPr lang="en-IN" sz="1400" b="1" i="1" dirty="0">
                <a:solidFill>
                  <a:schemeClr val="tx1"/>
                </a:solidFill>
                <a:latin typeface="Times New Roman" panose="02020603050405020304" pitchFamily="18" charset="0"/>
                <a:cs typeface="Times New Roman" panose="02020603050405020304" pitchFamily="18" charset="0"/>
              </a:rPr>
              <a:t>Impact of COVID on the business </a:t>
            </a:r>
            <a:endParaRPr lang="en-IN" sz="1400" dirty="0">
              <a:solidFill>
                <a:schemeClr val="tx1"/>
              </a:solidFill>
              <a:latin typeface="Times New Roman" panose="02020603050405020304" pitchFamily="18" charset="0"/>
              <a:cs typeface="Times New Roman" panose="02020603050405020304" pitchFamily="18" charset="0"/>
            </a:endParaRP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Different restaurants irrespective of small scale or large scale require the presence of people so that it can be ensured that profitability can be gained</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Secondary data regarding the impact of COVID in restaurant chains were being collected from newspaper reports, journals as well as online articles also</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Primary data were collected from the employees of organizations where COVID affected all the aspects of a business negatively</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The supply chain was completely closed as different raw materials were not being able to be supplied to restaurants due to the unavailability of transportation services (</a:t>
            </a:r>
            <a:r>
              <a:rPr lang="en-IN" sz="1400" dirty="0" err="1">
                <a:solidFill>
                  <a:schemeClr val="tx1"/>
                </a:solidFill>
                <a:latin typeface="Times New Roman" panose="02020603050405020304" pitchFamily="18" charset="0"/>
                <a:cs typeface="Times New Roman" panose="02020603050405020304" pitchFamily="18" charset="0"/>
              </a:rPr>
              <a:t>Bartik</a:t>
            </a:r>
            <a:r>
              <a:rPr lang="en-IN" sz="1400" dirty="0">
                <a:solidFill>
                  <a:schemeClr val="tx1"/>
                </a:solidFill>
                <a:latin typeface="Times New Roman" panose="02020603050405020304" pitchFamily="18" charset="0"/>
                <a:cs typeface="Times New Roman" panose="02020603050405020304" pitchFamily="18" charset="0"/>
              </a:rPr>
              <a:t> </a:t>
            </a:r>
            <a:r>
              <a:rPr lang="en-IN" sz="1400" i="1" dirty="0">
                <a:solidFill>
                  <a:schemeClr val="tx1"/>
                </a:solidFill>
                <a:latin typeface="Times New Roman" panose="02020603050405020304" pitchFamily="18" charset="0"/>
                <a:cs typeface="Times New Roman" panose="02020603050405020304" pitchFamily="18" charset="0"/>
              </a:rPr>
              <a:t>et al., </a:t>
            </a:r>
            <a:r>
              <a:rPr lang="en-IN" sz="1400" dirty="0">
                <a:solidFill>
                  <a:schemeClr val="tx1"/>
                </a:solidFill>
                <a:latin typeface="Times New Roman" panose="02020603050405020304" pitchFamily="18" charset="0"/>
                <a:cs typeface="Times New Roman" panose="02020603050405020304" pitchFamily="18" charset="0"/>
              </a:rPr>
              <a:t>2020)</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There were no offline services of foods to any customers that negatively impacted the business</a:t>
            </a:r>
          </a:p>
          <a:p>
            <a:pPr>
              <a:lnSpc>
                <a:spcPct val="150000"/>
              </a:lnSpc>
            </a:pPr>
            <a:r>
              <a:rPr lang="en-IN" sz="1400" dirty="0">
                <a:solidFill>
                  <a:schemeClr val="tx1"/>
                </a:solidFill>
                <a:latin typeface="Times New Roman" panose="02020603050405020304" pitchFamily="18" charset="0"/>
                <a:cs typeface="Times New Roman" panose="02020603050405020304" pitchFamily="18" charset="0"/>
              </a:rPr>
              <a:t>Big restaurants like KFC were even at loss due to a lack of buyers.</a:t>
            </a:r>
          </a:p>
          <a:p>
            <a:pPr>
              <a:lnSpc>
                <a:spcPct val="150000"/>
              </a:lnSpc>
            </a:pPr>
            <a:endParaRPr lang="en-GB" sz="1400" dirty="0">
              <a:solidFill>
                <a:schemeClr val="tx1"/>
              </a:solidFill>
              <a:latin typeface="Times New Roman" panose="02020603050405020304" pitchFamily="18" charset="0"/>
              <a:cs typeface="Times New Roman" panose="02020603050405020304" pitchFamily="18" charset="0"/>
            </a:endParaRP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30" y="1655520"/>
            <a:ext cx="3042202" cy="2609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37711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p:cNvSpPr>
            <a:spLocks noGrp="1"/>
          </p:cNvSpPr>
          <p:nvPr>
            <p:ph idx="1"/>
          </p:nvPr>
        </p:nvSpPr>
        <p:spPr>
          <a:xfrm>
            <a:off x="3350360" y="1502815"/>
            <a:ext cx="5344676" cy="3206800"/>
          </a:xfrm>
        </p:spPr>
        <p:txBody>
          <a:bodyPr>
            <a:normAutofit fontScale="40000" lnSpcReduction="20000"/>
          </a:bodyPr>
          <a:lstStyle/>
          <a:p>
            <a:pPr>
              <a:lnSpc>
                <a:spcPct val="170000"/>
              </a:lnSpc>
            </a:pPr>
            <a:r>
              <a:rPr lang="en-IN" b="1" i="1" dirty="0">
                <a:solidFill>
                  <a:schemeClr val="tx1"/>
                </a:solidFill>
                <a:latin typeface="Times New Roman" panose="02020603050405020304" pitchFamily="18" charset="0"/>
                <a:cs typeface="Times New Roman" panose="02020603050405020304" pitchFamily="18" charset="0"/>
              </a:rPr>
              <a:t>Alternatively implemented business plan </a:t>
            </a:r>
            <a:endParaRPr lang="en-IN" dirty="0">
              <a:solidFill>
                <a:schemeClr val="tx1"/>
              </a:solidFill>
              <a:latin typeface="Times New Roman" panose="02020603050405020304" pitchFamily="18" charset="0"/>
              <a:cs typeface="Times New Roman" panose="02020603050405020304" pitchFamily="18" charset="0"/>
            </a:endParaRP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In a situation like this where offline business plans were suspended, an alternative business approach was being implemented by KFC and other business organizations that is the online delivery of the food product (kfc.co.uk, 2021)</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The restaurants managed to launch online websites and started delivering food items to the doors of their customers</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This caused majorly two benefits to the organizations</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One is revenue generation started gradually and the second one is people were being provided with food in the difficult COVID periods</a:t>
            </a:r>
          </a:p>
          <a:p>
            <a:pPr>
              <a:lnSpc>
                <a:spcPct val="17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4" name="image1.png"/>
          <p:cNvPicPr/>
          <p:nvPr/>
        </p:nvPicPr>
        <p:blipFill>
          <a:blip r:embed="rId2"/>
          <a:stretch>
            <a:fillRect/>
          </a:stretch>
        </p:blipFill>
        <p:spPr>
          <a:xfrm>
            <a:off x="37947" y="1502815"/>
            <a:ext cx="3124505" cy="26240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943569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p:cNvSpPr>
            <a:spLocks noGrp="1"/>
          </p:cNvSpPr>
          <p:nvPr>
            <p:ph idx="1"/>
          </p:nvPr>
        </p:nvSpPr>
        <p:spPr>
          <a:xfrm>
            <a:off x="3655770" y="1502815"/>
            <a:ext cx="5039266" cy="3206800"/>
          </a:xfrm>
        </p:spPr>
        <p:txBody>
          <a:bodyPr>
            <a:normAutofit fontScale="77500" lnSpcReduction="20000"/>
          </a:bodyPr>
          <a:lstStyle/>
          <a:p>
            <a:pPr>
              <a:lnSpc>
                <a:spcPct val="150000"/>
              </a:lnSpc>
            </a:pPr>
            <a:r>
              <a:rPr lang="en-IN" sz="2000" dirty="0">
                <a:solidFill>
                  <a:schemeClr val="tx1"/>
                </a:solidFill>
                <a:latin typeface="Times New Roman" panose="02020603050405020304" pitchFamily="18" charset="0"/>
                <a:cs typeface="Times New Roman" panose="02020603050405020304" pitchFamily="18" charset="0"/>
              </a:rPr>
              <a:t>The process helped different big restaurants to reach out to their customers and allowed them to gain customer satisfaction</a:t>
            </a:r>
          </a:p>
          <a:p>
            <a:pPr>
              <a:lnSpc>
                <a:spcPct val="150000"/>
              </a:lnSpc>
            </a:pPr>
            <a:r>
              <a:rPr lang="en-IN" sz="2000" dirty="0">
                <a:solidFill>
                  <a:schemeClr val="tx1"/>
                </a:solidFill>
                <a:latin typeface="Times New Roman" panose="02020603050405020304" pitchFamily="18" charset="0"/>
                <a:cs typeface="Times New Roman" panose="02020603050405020304" pitchFamily="18" charset="0"/>
              </a:rPr>
              <a:t>The payment method needs to be completely online due to avoiding contact and maintaining COVID safety guidelines (</a:t>
            </a:r>
            <a:r>
              <a:rPr lang="en-IN" sz="2000" dirty="0" err="1">
                <a:solidFill>
                  <a:schemeClr val="tx1"/>
                </a:solidFill>
                <a:latin typeface="Times New Roman" panose="02020603050405020304" pitchFamily="18" charset="0"/>
                <a:cs typeface="Times New Roman" panose="02020603050405020304" pitchFamily="18" charset="0"/>
              </a:rPr>
              <a:t>Seetharaman</a:t>
            </a:r>
            <a:r>
              <a:rPr lang="en-IN" sz="2000" dirty="0">
                <a:solidFill>
                  <a:schemeClr val="tx1"/>
                </a:solidFill>
                <a:latin typeface="Times New Roman" panose="02020603050405020304" pitchFamily="18" charset="0"/>
                <a:cs typeface="Times New Roman" panose="02020603050405020304" pitchFamily="18" charset="0"/>
              </a:rPr>
              <a:t>, 2020)</a:t>
            </a:r>
          </a:p>
          <a:p>
            <a:pPr>
              <a:lnSpc>
                <a:spcPct val="150000"/>
              </a:lnSpc>
            </a:pPr>
            <a:r>
              <a:rPr lang="en-IN" sz="2000" dirty="0">
                <a:solidFill>
                  <a:schemeClr val="tx1"/>
                </a:solidFill>
                <a:latin typeface="Times New Roman" panose="02020603050405020304" pitchFamily="18" charset="0"/>
                <a:cs typeface="Times New Roman" panose="02020603050405020304" pitchFamily="18" charset="0"/>
              </a:rPr>
              <a:t>Implementation of online delivering methods as an alternative approach of business helped the business to generate profits. </a:t>
            </a:r>
          </a:p>
          <a:p>
            <a:pPr>
              <a:lnSpc>
                <a:spcPct val="150000"/>
              </a:lnSpc>
            </a:pPr>
            <a:endParaRPr lang="en-GB" sz="2000" dirty="0">
              <a:solidFill>
                <a:schemeClr val="tx1"/>
              </a:solidFill>
              <a:latin typeface="Times New Roman" panose="02020603050405020304" pitchFamily="18" charset="0"/>
              <a:cs typeface="Times New Roman" panose="02020603050405020304" pitchFamily="18" charset="0"/>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62" y="1655520"/>
            <a:ext cx="3337698" cy="2443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5705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endParaRPr lang="en-GB" dirty="0"/>
          </a:p>
        </p:txBody>
      </p:sp>
      <p:sp>
        <p:nvSpPr>
          <p:cNvPr id="3" name="Content Placeholder 2"/>
          <p:cNvSpPr>
            <a:spLocks noGrp="1"/>
          </p:cNvSpPr>
          <p:nvPr>
            <p:ph idx="1"/>
          </p:nvPr>
        </p:nvSpPr>
        <p:spPr>
          <a:xfrm>
            <a:off x="3655770" y="1502815"/>
            <a:ext cx="5039265" cy="3206800"/>
          </a:xfrm>
        </p:spPr>
        <p:txBody>
          <a:bodyPr>
            <a:noAutofit/>
          </a:bodyPr>
          <a:lstStyle/>
          <a:p>
            <a:pPr>
              <a:lnSpc>
                <a:spcPct val="150000"/>
              </a:lnSpc>
            </a:pPr>
            <a:r>
              <a:rPr lang="en-IN" sz="1200" b="1" i="1" dirty="0">
                <a:solidFill>
                  <a:schemeClr val="tx1"/>
                </a:solidFill>
                <a:latin typeface="Times New Roman" panose="02020603050405020304" pitchFamily="18" charset="0"/>
                <a:cs typeface="Times New Roman" panose="02020603050405020304" pitchFamily="18" charset="0"/>
              </a:rPr>
              <a:t>Justification of the alternative method chosen </a:t>
            </a:r>
            <a:endParaRPr lang="en-IN" sz="1200" dirty="0">
              <a:solidFill>
                <a:schemeClr val="tx1"/>
              </a:solidFill>
              <a:latin typeface="Times New Roman" panose="02020603050405020304" pitchFamily="18" charset="0"/>
              <a:cs typeface="Times New Roman" panose="02020603050405020304" pitchFamily="18" charset="0"/>
            </a:endParaRP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After the COVID there was no other way for a business to run and operate in a smooth manner than the implementation of the online platform</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People during the COVID pandemic made themselves familiar with the habit of online marketing</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Different e-commerce websites like Amazon or Flipkart were being used by a lot of people to buy groceries or the daily needs of their lives (Fairlie, 2020</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Being highly familiar with online platforms it is going to be easier for people to just order food from their favourite restaurants</a:t>
            </a:r>
          </a:p>
          <a:p>
            <a:pPr>
              <a:lnSpc>
                <a:spcPct val="150000"/>
              </a:lnSpc>
            </a:pPr>
            <a:r>
              <a:rPr lang="en-IN" sz="1100" dirty="0">
                <a:solidFill>
                  <a:schemeClr val="tx1"/>
                </a:solidFill>
                <a:latin typeface="Times New Roman" panose="02020603050405020304" pitchFamily="18" charset="0"/>
                <a:cs typeface="Times New Roman" panose="02020603050405020304" pitchFamily="18" charset="0"/>
              </a:rPr>
              <a:t>In a situation like this, KFC implementing an online food ordering system met the demands of their customers and customers started ordering food from the KFC website</a:t>
            </a:r>
          </a:p>
          <a:p>
            <a:pPr>
              <a:lnSpc>
                <a:spcPct val="150000"/>
              </a:lnSpc>
            </a:pPr>
            <a:endParaRPr lang="en-GB" sz="1200" dirty="0">
              <a:solidFill>
                <a:schemeClr val="tx1"/>
              </a:solidFill>
              <a:latin typeface="Times New Roman" panose="02020603050405020304" pitchFamily="18" charset="0"/>
              <a:cs typeface="Times New Roman" panose="02020603050405020304" pitchFamily="18" charset="0"/>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113634"/>
            <a:ext cx="3639469" cy="19851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0629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latin typeface="Times New Roman" panose="02020603050405020304" pitchFamily="18" charset="0"/>
                <a:cs typeface="Times New Roman" panose="02020603050405020304" pitchFamily="18" charset="0"/>
              </a:rPr>
              <a:t>Cont…</a:t>
            </a:r>
          </a:p>
        </p:txBody>
      </p:sp>
      <p:sp>
        <p:nvSpPr>
          <p:cNvPr id="3" name="Content Placeholder 2"/>
          <p:cNvSpPr>
            <a:spLocks noGrp="1"/>
          </p:cNvSpPr>
          <p:nvPr>
            <p:ph idx="1"/>
          </p:nvPr>
        </p:nvSpPr>
        <p:spPr>
          <a:xfrm>
            <a:off x="3655770" y="1502815"/>
            <a:ext cx="5039265" cy="3206800"/>
          </a:xfrm>
        </p:spPr>
        <p:txBody>
          <a:bodyPr>
            <a:normAutofit fontScale="92500" lnSpcReduction="20000"/>
          </a:bodyPr>
          <a:lstStyle/>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This helped the organization to be more profitable during the pandemic times</a:t>
            </a:r>
          </a:p>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Restaurants are required to keep a good focus on the measures against COVID19 to be maintained while delivering the food</a:t>
            </a:r>
          </a:p>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The delivery executive is always required to sanitize his hands as well as maintain a safe distance from the customer (Fabeil </a:t>
            </a:r>
            <a:r>
              <a:rPr lang="en-IN" sz="1400" i="1" dirty="0">
                <a:solidFill>
                  <a:schemeClr val="tx1"/>
                </a:solidFill>
                <a:latin typeface="Times New Roman" panose="02020603050405020304" pitchFamily="18" charset="0"/>
                <a:cs typeface="Times New Roman" panose="02020603050405020304" pitchFamily="18" charset="0"/>
              </a:rPr>
              <a:t>et al., </a:t>
            </a:r>
            <a:r>
              <a:rPr lang="en-IN" sz="1400" dirty="0">
                <a:solidFill>
                  <a:schemeClr val="tx1"/>
                </a:solidFill>
                <a:latin typeface="Times New Roman" panose="02020603050405020304" pitchFamily="18" charset="0"/>
                <a:cs typeface="Times New Roman" panose="02020603050405020304" pitchFamily="18" charset="0"/>
              </a:rPr>
              <a:t>2020)</a:t>
            </a:r>
          </a:p>
          <a:p>
            <a:pPr>
              <a:lnSpc>
                <a:spcPct val="170000"/>
              </a:lnSpc>
            </a:pPr>
            <a:r>
              <a:rPr lang="en-IN" sz="1400" dirty="0">
                <a:solidFill>
                  <a:schemeClr val="tx1"/>
                </a:solidFill>
                <a:latin typeface="Times New Roman" panose="02020603050405020304" pitchFamily="18" charset="0"/>
                <a:cs typeface="Times New Roman" panose="02020603050405020304" pitchFamily="18" charset="0"/>
              </a:rPr>
              <a:t>Social media platforms like Facebook or Instagram were being used regarding advertising of the restaurants so that an increase in the number of food items in order to get noticed</a:t>
            </a:r>
          </a:p>
          <a:p>
            <a:pPr>
              <a:lnSpc>
                <a:spcPct val="170000"/>
              </a:lnSpc>
            </a:pPr>
            <a:endParaRPr lang="en-GB" sz="1400" dirty="0">
              <a:solidFill>
                <a:schemeClr val="tx1"/>
              </a:solidFill>
              <a:latin typeface="Times New Roman" panose="02020603050405020304" pitchFamily="18" charset="0"/>
              <a:cs typeface="Times New Roman" panose="02020603050405020304" pitchFamily="18" charset="0"/>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50" y="1655520"/>
            <a:ext cx="3359510" cy="25393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4917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Data collection methods</a:t>
            </a:r>
            <a:endParaRPr lang="en-IN" dirty="0">
              <a:solidFill>
                <a:schemeClr val="tx1"/>
              </a:solidFill>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6" cy="3206800"/>
          </a:xfrm>
        </p:spPr>
        <p:txBody>
          <a:bodyPr>
            <a:noAutofit/>
          </a:bodyPr>
          <a:lstStyle/>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Collection of data regarding how KFC changed its business model from offline to online due to coping up with the impact of COVID, has been done mainly based on primary data</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employees of KFC were interviewed regarding collecting those opinions of the loss that has been faced by the organization.</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employees said that the organization faced a good amount of loss during the pandemic period</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employees also stated that the organization has been able to generate a good amount of profitability after the implementation of the online food delivery process.</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The identities of employees are going to be kept a secret maintaining a privacy policy</a:t>
            </a:r>
          </a:p>
          <a:p>
            <a:pPr>
              <a:lnSpc>
                <a:spcPct val="170000"/>
              </a:lnSpc>
            </a:pPr>
            <a:r>
              <a:rPr lang="en-IN" sz="1100" dirty="0">
                <a:solidFill>
                  <a:schemeClr val="tx1"/>
                </a:solidFill>
                <a:latin typeface="Times New Roman" panose="02020603050405020304" pitchFamily="18" charset="0"/>
                <a:cs typeface="Times New Roman" panose="02020603050405020304" pitchFamily="18" charset="0"/>
              </a:rPr>
              <a:t>All of the employees were being provided with equal time as well as preferences regarding providing their opinion regarding their company</a:t>
            </a:r>
          </a:p>
          <a:p>
            <a:pPr>
              <a:lnSpc>
                <a:spcPct val="170000"/>
              </a:lnSpc>
            </a:pPr>
            <a:endParaRPr lang="en-GB" sz="1200" dirty="0">
              <a:solidFill>
                <a:schemeClr val="tx1"/>
              </a:solidFill>
              <a:latin typeface="Times New Roman" panose="02020603050405020304" pitchFamily="18" charset="0"/>
              <a:cs typeface="Times New Roman" panose="02020603050405020304" pitchFamily="18" charset="0"/>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55520"/>
            <a:ext cx="2977172" cy="26322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2816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195" y="1350109"/>
            <a:ext cx="7329840" cy="610821"/>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Evaluation of the collected data</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6" cy="3206800"/>
          </a:xfrm>
        </p:spPr>
        <p:txBody>
          <a:bodyPr>
            <a:noAutofit/>
          </a:bodyPr>
          <a:lstStyle/>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The collected data included qualitative as well as quantitative information</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The qualitative information includes the strategies that have been availed by KFC so that they can run their business post-COVID period in a proper manner</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The quantitative data involves numbers like an increase in profitability that has been faced by the organization after implementing the online food delivery method</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By analysing quantitative information it has been noticed that </a:t>
            </a:r>
            <a:r>
              <a:rPr lang="en-IN" sz="1000" b="1" dirty="0">
                <a:solidFill>
                  <a:schemeClr val="tx1"/>
                </a:solidFill>
                <a:latin typeface="Times New Roman" panose="02020603050405020304" pitchFamily="18" charset="0"/>
                <a:cs typeface="Times New Roman" panose="02020603050405020304" pitchFamily="18" charset="0"/>
              </a:rPr>
              <a:t>27%</a:t>
            </a:r>
            <a:r>
              <a:rPr lang="en-IN" sz="1000" dirty="0">
                <a:solidFill>
                  <a:schemeClr val="tx1"/>
                </a:solidFill>
                <a:latin typeface="Times New Roman" panose="02020603050405020304" pitchFamily="18" charset="0"/>
                <a:cs typeface="Times New Roman" panose="02020603050405020304" pitchFamily="18" charset="0"/>
              </a:rPr>
              <a:t> increased income has been faced by KFC after starting delivering goods on online platforms (Kim </a:t>
            </a:r>
            <a:r>
              <a:rPr lang="en-IN" sz="1000" i="1" dirty="0">
                <a:solidFill>
                  <a:schemeClr val="tx1"/>
                </a:solidFill>
                <a:latin typeface="Times New Roman" panose="02020603050405020304" pitchFamily="18" charset="0"/>
                <a:cs typeface="Times New Roman" panose="02020603050405020304" pitchFamily="18" charset="0"/>
              </a:rPr>
              <a:t>et al., </a:t>
            </a:r>
            <a:r>
              <a:rPr lang="en-IN" sz="1000" dirty="0">
                <a:solidFill>
                  <a:schemeClr val="tx1"/>
                </a:solidFill>
                <a:latin typeface="Times New Roman" panose="02020603050405020304" pitchFamily="18" charset="0"/>
                <a:cs typeface="Times New Roman" panose="02020603050405020304" pitchFamily="18" charset="0"/>
              </a:rPr>
              <a:t>2021). </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Analysing the qualitative data it can also be stated that the organization looked into the strategies being implemented by different other restaurants to generate higher profitability and the same strategy is being implemented by KFC as well to reach a higher number of people</a:t>
            </a:r>
          </a:p>
          <a:p>
            <a:pPr>
              <a:lnSpc>
                <a:spcPct val="170000"/>
              </a:lnSpc>
            </a:pPr>
            <a:r>
              <a:rPr lang="en-IN" sz="1000" dirty="0">
                <a:solidFill>
                  <a:schemeClr val="tx1"/>
                </a:solidFill>
                <a:latin typeface="Times New Roman" panose="02020603050405020304" pitchFamily="18" charset="0"/>
                <a:cs typeface="Times New Roman" panose="02020603050405020304" pitchFamily="18" charset="0"/>
              </a:rPr>
              <a:t>Qualitative data that were collected from interviewing employees of KFC is that the hierarchy focuses highly on the market analysis and accordingly strategies get developed as well as implemented</a:t>
            </a:r>
          </a:p>
          <a:p>
            <a:pPr>
              <a:lnSpc>
                <a:spcPct val="170000"/>
              </a:lnSpc>
            </a:pPr>
            <a:endParaRPr lang="en-GB" sz="1050" dirty="0">
              <a:solidFill>
                <a:schemeClr val="tx1"/>
              </a:solidFill>
              <a:latin typeface="Times New Roman" panose="02020603050405020304" pitchFamily="18" charset="0"/>
              <a:cs typeface="Times New Roman" panose="02020603050405020304" pitchFamily="18" charset="0"/>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55520"/>
            <a:ext cx="2984649" cy="25959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4880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7410" y="891994"/>
            <a:ext cx="4275739" cy="1068935"/>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Evaluation of the data collection methods</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50360" y="1502815"/>
            <a:ext cx="5344676" cy="3206800"/>
          </a:xfrm>
        </p:spPr>
        <p:txBody>
          <a:bodyPr>
            <a:noAutofit/>
          </a:bodyPr>
          <a:lstStyle/>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The findings from the qualitative analysis helped to understand the process of KFC to decide which strategies are going to be best for the organization</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The qualitative analysis helped to discover areas that might be helpful for KFC to stretch their business in such a manner so that the organization can face a higher amount of financial growth</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Quantitative data is going to allow reading the changes in profitability that is being faced by KFC over time</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This information is going to help to analyze decisions and their impact on the profitability of the organization</a:t>
            </a:r>
          </a:p>
          <a:p>
            <a:pPr>
              <a:lnSpc>
                <a:spcPct val="170000"/>
              </a:lnSpc>
            </a:pPr>
            <a:endParaRPr lang="en-GB" sz="1400" dirty="0">
              <a:solidFill>
                <a:schemeClr val="tx1"/>
              </a:solidFill>
              <a:latin typeface="Times New Roman" panose="02020603050405020304" pitchFamily="18" charset="0"/>
              <a:cs typeface="Times New Roman" panose="02020603050405020304" pitchFamily="18" charset="0"/>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50110"/>
            <a:ext cx="3206805" cy="32068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1602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Recommendation </a:t>
            </a:r>
            <a:endParaRPr lang="en-IN" dirty="0">
              <a:solidFill>
                <a:schemeClr val="tx1"/>
              </a:solidFill>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655770" y="1502815"/>
            <a:ext cx="5039266" cy="3206800"/>
          </a:xfrm>
        </p:spPr>
        <p:txBody>
          <a:bodyPr>
            <a:normAutofit fontScale="47500" lnSpcReduction="20000"/>
          </a:bodyPr>
          <a:lstStyle/>
          <a:p>
            <a:pPr>
              <a:lnSpc>
                <a:spcPct val="170000"/>
              </a:lnSpc>
            </a:pPr>
            <a:r>
              <a:rPr lang="en-IN" dirty="0">
                <a:solidFill>
                  <a:schemeClr val="tx1"/>
                </a:solidFill>
                <a:latin typeface="Times New Roman" panose="02020603050405020304" pitchFamily="18" charset="0"/>
                <a:cs typeface="Times New Roman" panose="02020603050405020304" pitchFamily="18" charset="0"/>
              </a:rPr>
              <a:t>KFC is required to look at the changes that are taking place within the market along with time and decide their strategies accordingly</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It is to be measured by KFC that the organization is going to be beneficial over time through the decisions that they are going to be taking regarding their business</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Social media networking and advertising is to be done in an effective manner so that higher audience engagement can be noticed</a:t>
            </a:r>
          </a:p>
          <a:p>
            <a:pPr>
              <a:lnSpc>
                <a:spcPct val="170000"/>
              </a:lnSpc>
            </a:pPr>
            <a:r>
              <a:rPr lang="en-IN" dirty="0">
                <a:solidFill>
                  <a:schemeClr val="tx1"/>
                </a:solidFill>
                <a:latin typeface="Times New Roman" panose="02020603050405020304" pitchFamily="18" charset="0"/>
                <a:cs typeface="Times New Roman" panose="02020603050405020304" pitchFamily="18" charset="0"/>
              </a:rPr>
              <a:t>KFC requires different customer retention strategies to increase the number of customers along with profitability</a:t>
            </a:r>
          </a:p>
          <a:p>
            <a:pPr>
              <a:lnSpc>
                <a:spcPct val="170000"/>
              </a:lnSpc>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08225"/>
            <a:ext cx="3487356" cy="2443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63037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solidFill>
                  <a:schemeClr val="tx1"/>
                </a:solidFill>
                <a:effectLst/>
                <a:latin typeface="Times New Roman" panose="02020603050405020304" pitchFamily="18" charset="0"/>
                <a:cs typeface="Times New Roman" panose="02020603050405020304" pitchFamily="18" charset="0"/>
              </a:rPr>
            </a:br>
            <a:r>
              <a:rPr lang="en-IN" b="1" dirty="0">
                <a:solidFill>
                  <a:schemeClr val="tx1"/>
                </a:solidFill>
                <a:effectLst/>
                <a:latin typeface="Times New Roman" panose="02020603050405020304" pitchFamily="18" charset="0"/>
                <a:cs typeface="Times New Roman" panose="02020603050405020304" pitchFamily="18" charset="0"/>
              </a:rPr>
              <a:t>Conclusion</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892246" y="1502815"/>
            <a:ext cx="5802790" cy="3206800"/>
          </a:xfrm>
        </p:spPr>
        <p:txBody>
          <a:bodyPr>
            <a:noAutofit/>
          </a:bodyPr>
          <a:lstStyle/>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COVID negatively affected all the businesses</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From the textile or cotton industry to aviation, hospitality, as well as food and beverage industries were being harmed negatively</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It is absolutely the core responsibility of the hierarchy of an organization to ensure that proper alternative methods are to be implemented so that profitability of the business can be maintained</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By looking at the market situation as well as changes in people's preferences, strategies are required to be designed as well as implemented in an effective manner</a:t>
            </a:r>
          </a:p>
          <a:p>
            <a:pPr>
              <a:lnSpc>
                <a:spcPct val="170000"/>
              </a:lnSpc>
            </a:pPr>
            <a:r>
              <a:rPr lang="en-IN" sz="1200" dirty="0">
                <a:solidFill>
                  <a:schemeClr val="tx1"/>
                </a:solidFill>
                <a:latin typeface="Times New Roman" panose="02020603050405020304" pitchFamily="18" charset="0"/>
                <a:cs typeface="Times New Roman" panose="02020603050405020304" pitchFamily="18" charset="0"/>
              </a:rPr>
              <a:t>KFC has been noticed to have successfully analysed the market situation in a proper manner and has implemented the best strategies regarding the online approach of food delivery so that it can be ensured that higher profitability can be generated</a:t>
            </a:r>
          </a:p>
          <a:p>
            <a:pPr>
              <a:lnSpc>
                <a:spcPct val="170000"/>
              </a:lnSpc>
            </a:pPr>
            <a:endParaRPr lang="en-GB" sz="1200" dirty="0">
              <a:solidFill>
                <a:schemeClr val="tx1"/>
              </a:solidFill>
              <a:latin typeface="Times New Roman" panose="02020603050405020304" pitchFamily="18" charset="0"/>
              <a:cs typeface="Times New Roman" panose="02020603050405020304" pitchFamily="18" charset="0"/>
            </a:endParaRPr>
          </a:p>
        </p:txBody>
      </p:sp>
      <p:pic>
        <p:nvPicPr>
          <p:cNvPr id="1024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853952"/>
            <a:ext cx="2701880" cy="2351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2326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195" y="1197405"/>
            <a:ext cx="7329840" cy="305410"/>
          </a:xfrm>
        </p:spPr>
        <p:txBody>
          <a:bodyPr>
            <a:normAutofit fontScale="90000"/>
          </a:bodyPr>
          <a:lstStyle/>
          <a:p>
            <a:r>
              <a:rPr lang="en-IN" b="1" dirty="0">
                <a:solidFill>
                  <a:schemeClr val="tx1"/>
                </a:solidFill>
                <a:effectLst/>
                <a:latin typeface="Times New Roman" panose="02020603050405020304" pitchFamily="18" charset="0"/>
                <a:cs typeface="Times New Roman" panose="02020603050405020304" pitchFamily="18" charset="0"/>
              </a:rPr>
              <a:t>References</a:t>
            </a:r>
            <a:br>
              <a:rPr lang="en-IN" dirty="0">
                <a:solidFill>
                  <a:schemeClr val="tx1"/>
                </a:solidFill>
                <a:effectLst/>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Autofit/>
          </a:bodyPr>
          <a:lstStyle/>
          <a:p>
            <a:pPr>
              <a:lnSpc>
                <a:spcPct val="170000"/>
              </a:lnSpc>
            </a:pPr>
            <a:r>
              <a:rPr lang="en-IN" sz="900" dirty="0" err="1">
                <a:solidFill>
                  <a:schemeClr val="tx1"/>
                </a:solidFill>
                <a:latin typeface="Times New Roman" panose="02020603050405020304" pitchFamily="18" charset="0"/>
                <a:cs typeface="Times New Roman" panose="02020603050405020304" pitchFamily="18" charset="0"/>
              </a:rPr>
              <a:t>Bartik</a:t>
            </a:r>
            <a:r>
              <a:rPr lang="en-IN" sz="900" dirty="0">
                <a:solidFill>
                  <a:schemeClr val="tx1"/>
                </a:solidFill>
                <a:latin typeface="Times New Roman" panose="02020603050405020304" pitchFamily="18" charset="0"/>
                <a:cs typeface="Times New Roman" panose="02020603050405020304" pitchFamily="18" charset="0"/>
              </a:rPr>
              <a:t>, A.W., Bertrand, M., Cullen, Z., </a:t>
            </a:r>
            <a:r>
              <a:rPr lang="en-IN" sz="900" dirty="0" err="1">
                <a:solidFill>
                  <a:schemeClr val="tx1"/>
                </a:solidFill>
                <a:latin typeface="Times New Roman" panose="02020603050405020304" pitchFamily="18" charset="0"/>
                <a:cs typeface="Times New Roman" panose="02020603050405020304" pitchFamily="18" charset="0"/>
              </a:rPr>
              <a:t>Glaeser</a:t>
            </a:r>
            <a:r>
              <a:rPr lang="en-IN" sz="900" dirty="0">
                <a:solidFill>
                  <a:schemeClr val="tx1"/>
                </a:solidFill>
                <a:latin typeface="Times New Roman" panose="02020603050405020304" pitchFamily="18" charset="0"/>
                <a:cs typeface="Times New Roman" panose="02020603050405020304" pitchFamily="18" charset="0"/>
              </a:rPr>
              <a:t>, E.L., Luca, M. and Stanton, C., 2020. The impact of COVID-19 on small business outcomes and expectations. </a:t>
            </a:r>
            <a:r>
              <a:rPr lang="en-IN" sz="900" i="1" dirty="0">
                <a:solidFill>
                  <a:schemeClr val="tx1"/>
                </a:solidFill>
                <a:latin typeface="Times New Roman" panose="02020603050405020304" pitchFamily="18" charset="0"/>
                <a:cs typeface="Times New Roman" panose="02020603050405020304" pitchFamily="18" charset="0"/>
              </a:rPr>
              <a:t>Proceedings of the National Academy of Sciences</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117</a:t>
            </a:r>
            <a:r>
              <a:rPr lang="en-IN" sz="900" dirty="0">
                <a:solidFill>
                  <a:schemeClr val="tx1"/>
                </a:solidFill>
                <a:latin typeface="Times New Roman" panose="02020603050405020304" pitchFamily="18" charset="0"/>
                <a:cs typeface="Times New Roman" panose="02020603050405020304" pitchFamily="18" charset="0"/>
              </a:rPr>
              <a:t>(30), pp.17656-17666.</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Fabeil, N.F., </a:t>
            </a:r>
            <a:r>
              <a:rPr lang="en-IN" sz="900" dirty="0" err="1">
                <a:solidFill>
                  <a:schemeClr val="tx1"/>
                </a:solidFill>
                <a:latin typeface="Times New Roman" panose="02020603050405020304" pitchFamily="18" charset="0"/>
                <a:cs typeface="Times New Roman" panose="02020603050405020304" pitchFamily="18" charset="0"/>
              </a:rPr>
              <a:t>Pazim</a:t>
            </a:r>
            <a:r>
              <a:rPr lang="en-IN" sz="900" dirty="0">
                <a:solidFill>
                  <a:schemeClr val="tx1"/>
                </a:solidFill>
                <a:latin typeface="Times New Roman" panose="02020603050405020304" pitchFamily="18" charset="0"/>
                <a:cs typeface="Times New Roman" panose="02020603050405020304" pitchFamily="18" charset="0"/>
              </a:rPr>
              <a:t>, K.H. and </a:t>
            </a:r>
            <a:r>
              <a:rPr lang="en-IN" sz="900" dirty="0" err="1">
                <a:solidFill>
                  <a:schemeClr val="tx1"/>
                </a:solidFill>
                <a:latin typeface="Times New Roman" panose="02020603050405020304" pitchFamily="18" charset="0"/>
                <a:cs typeface="Times New Roman" panose="02020603050405020304" pitchFamily="18" charset="0"/>
              </a:rPr>
              <a:t>Langgat</a:t>
            </a:r>
            <a:r>
              <a:rPr lang="en-IN" sz="900" dirty="0">
                <a:solidFill>
                  <a:schemeClr val="tx1"/>
                </a:solidFill>
                <a:latin typeface="Times New Roman" panose="02020603050405020304" pitchFamily="18" charset="0"/>
                <a:cs typeface="Times New Roman" panose="02020603050405020304" pitchFamily="18" charset="0"/>
              </a:rPr>
              <a:t>, J., 2020. The impact of Covid-19 pandemic crisis on micro-enterprises: Entrepreneurs’ perspective on business continuity and recovery strategy. </a:t>
            </a:r>
            <a:r>
              <a:rPr lang="en-IN" sz="900" i="1" dirty="0">
                <a:solidFill>
                  <a:schemeClr val="tx1"/>
                </a:solidFill>
                <a:latin typeface="Times New Roman" panose="02020603050405020304" pitchFamily="18" charset="0"/>
                <a:cs typeface="Times New Roman" panose="02020603050405020304" pitchFamily="18" charset="0"/>
              </a:rPr>
              <a:t>Journal of Economics and Business</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3</a:t>
            </a:r>
            <a:r>
              <a:rPr lang="en-IN" sz="900" dirty="0">
                <a:solidFill>
                  <a:schemeClr val="tx1"/>
                </a:solidFill>
                <a:latin typeface="Times New Roman" panose="02020603050405020304" pitchFamily="18" charset="0"/>
                <a:cs typeface="Times New Roman" panose="02020603050405020304" pitchFamily="18" charset="0"/>
              </a:rPr>
              <a:t>(2).</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Fairlie, R., 2020. The impact of COVID‐19 on small business owners: Evidence from the first three months after widespread social‐distancing restrictions. </a:t>
            </a:r>
            <a:r>
              <a:rPr lang="en-IN" sz="900" i="1" dirty="0">
                <a:solidFill>
                  <a:schemeClr val="tx1"/>
                </a:solidFill>
                <a:latin typeface="Times New Roman" panose="02020603050405020304" pitchFamily="18" charset="0"/>
                <a:cs typeface="Times New Roman" panose="02020603050405020304" pitchFamily="18" charset="0"/>
              </a:rPr>
              <a:t>Journal of economics &amp; management strategy</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29</a:t>
            </a:r>
            <a:r>
              <a:rPr lang="en-IN" sz="900" dirty="0">
                <a:solidFill>
                  <a:schemeClr val="tx1"/>
                </a:solidFill>
                <a:latin typeface="Times New Roman" panose="02020603050405020304" pitchFamily="18" charset="0"/>
                <a:cs typeface="Times New Roman" panose="02020603050405020304" pitchFamily="18" charset="0"/>
              </a:rPr>
              <a:t>(4), pp.727-740.</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kfc.co.uk (2021), </a:t>
            </a:r>
            <a:r>
              <a:rPr lang="en-IN" sz="900" i="1" dirty="0" err="1">
                <a:solidFill>
                  <a:schemeClr val="tx1"/>
                </a:solidFill>
                <a:latin typeface="Times New Roman" panose="02020603050405020304" pitchFamily="18" charset="0"/>
                <a:cs typeface="Times New Roman" panose="02020603050405020304" pitchFamily="18" charset="0"/>
              </a:rPr>
              <a:t>Abouts.</a:t>
            </a:r>
            <a:r>
              <a:rPr lang="en-IN" sz="900" dirty="0" err="1">
                <a:solidFill>
                  <a:schemeClr val="tx1"/>
                </a:solidFill>
                <a:latin typeface="Times New Roman" panose="02020603050405020304" pitchFamily="18" charset="0"/>
                <a:cs typeface="Times New Roman" panose="02020603050405020304" pitchFamily="18" charset="0"/>
              </a:rPr>
              <a:t>Available</a:t>
            </a:r>
            <a:r>
              <a:rPr lang="en-IN" sz="900" dirty="0">
                <a:solidFill>
                  <a:schemeClr val="tx1"/>
                </a:solidFill>
                <a:latin typeface="Times New Roman" panose="02020603050405020304" pitchFamily="18" charset="0"/>
                <a:cs typeface="Times New Roman" panose="02020603050405020304" pitchFamily="18" charset="0"/>
              </a:rPr>
              <a:t> </a:t>
            </a:r>
            <a:r>
              <a:rPr lang="en-IN" sz="900" dirty="0" err="1">
                <a:solidFill>
                  <a:schemeClr val="tx1"/>
                </a:solidFill>
                <a:latin typeface="Times New Roman" panose="02020603050405020304" pitchFamily="18" charset="0"/>
                <a:cs typeface="Times New Roman" panose="02020603050405020304" pitchFamily="18" charset="0"/>
              </a:rPr>
              <a:t>at:http</a:t>
            </a:r>
            <a:r>
              <a:rPr lang="en-IN" sz="900" dirty="0">
                <a:solidFill>
                  <a:schemeClr val="tx1"/>
                </a:solidFill>
                <a:latin typeface="Times New Roman" panose="02020603050405020304" pitchFamily="18" charset="0"/>
                <a:cs typeface="Times New Roman" panose="02020603050405020304" pitchFamily="18" charset="0"/>
              </a:rPr>
              <a:t>://www.kfc.co.uk/[Accessed on: 20</a:t>
            </a:r>
            <a:r>
              <a:rPr lang="en-IN" sz="900" baseline="30000" dirty="0">
                <a:solidFill>
                  <a:schemeClr val="tx1"/>
                </a:solidFill>
                <a:latin typeface="Times New Roman" panose="02020603050405020304" pitchFamily="18" charset="0"/>
                <a:cs typeface="Times New Roman" panose="02020603050405020304" pitchFamily="18" charset="0"/>
              </a:rPr>
              <a:t>th</a:t>
            </a:r>
            <a:r>
              <a:rPr lang="en-IN" sz="900" dirty="0">
                <a:solidFill>
                  <a:schemeClr val="tx1"/>
                </a:solidFill>
                <a:latin typeface="Times New Roman" panose="02020603050405020304" pitchFamily="18" charset="0"/>
                <a:cs typeface="Times New Roman" panose="02020603050405020304" pitchFamily="18" charset="0"/>
              </a:rPr>
              <a:t> November, 2021]</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Kim, K., Bonn, M.A. and Cho, M., 2021. Clean safety message framing as survival strategies for small independent restaurants during the COVID-19 pandemic. </a:t>
            </a:r>
            <a:r>
              <a:rPr lang="en-IN" sz="900" i="1" dirty="0">
                <a:solidFill>
                  <a:schemeClr val="tx1"/>
                </a:solidFill>
                <a:latin typeface="Times New Roman" panose="02020603050405020304" pitchFamily="18" charset="0"/>
                <a:cs typeface="Times New Roman" panose="02020603050405020304" pitchFamily="18" charset="0"/>
              </a:rPr>
              <a:t>Journal of Hospitality and Tourism Management</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46</a:t>
            </a:r>
            <a:r>
              <a:rPr lang="en-IN" sz="900" dirty="0">
                <a:solidFill>
                  <a:schemeClr val="tx1"/>
                </a:solidFill>
                <a:latin typeface="Times New Roman" panose="02020603050405020304" pitchFamily="18" charset="0"/>
                <a:cs typeface="Times New Roman" panose="02020603050405020304" pitchFamily="18" charset="0"/>
              </a:rPr>
              <a:t>, pp.423-431.</a:t>
            </a:r>
          </a:p>
          <a:p>
            <a:pPr>
              <a:lnSpc>
                <a:spcPct val="170000"/>
              </a:lnSpc>
            </a:pPr>
            <a:r>
              <a:rPr lang="en-IN" sz="900" dirty="0" err="1">
                <a:solidFill>
                  <a:schemeClr val="tx1"/>
                </a:solidFill>
                <a:latin typeface="Times New Roman" panose="02020603050405020304" pitchFamily="18" charset="0"/>
                <a:cs typeface="Times New Roman" panose="02020603050405020304" pitchFamily="18" charset="0"/>
              </a:rPr>
              <a:t>Seetharaman</a:t>
            </a:r>
            <a:r>
              <a:rPr lang="en-IN" sz="900" dirty="0">
                <a:solidFill>
                  <a:schemeClr val="tx1"/>
                </a:solidFill>
                <a:latin typeface="Times New Roman" panose="02020603050405020304" pitchFamily="18" charset="0"/>
                <a:cs typeface="Times New Roman" panose="02020603050405020304" pitchFamily="18" charset="0"/>
              </a:rPr>
              <a:t>, P., 2020. Business models shifts: Impact of Covid-19. </a:t>
            </a:r>
            <a:r>
              <a:rPr lang="en-IN" sz="900" i="1" dirty="0">
                <a:solidFill>
                  <a:schemeClr val="tx1"/>
                </a:solidFill>
                <a:latin typeface="Times New Roman" panose="02020603050405020304" pitchFamily="18" charset="0"/>
                <a:cs typeface="Times New Roman" panose="02020603050405020304" pitchFamily="18" charset="0"/>
              </a:rPr>
              <a:t>International Journal of Information Management</a:t>
            </a:r>
            <a:r>
              <a:rPr lang="en-IN" sz="900" dirty="0">
                <a:solidFill>
                  <a:schemeClr val="tx1"/>
                </a:solidFill>
                <a:latin typeface="Times New Roman" panose="02020603050405020304" pitchFamily="18" charset="0"/>
                <a:cs typeface="Times New Roman" panose="02020603050405020304" pitchFamily="18" charset="0"/>
              </a:rPr>
              <a:t>, </a:t>
            </a:r>
            <a:r>
              <a:rPr lang="en-IN" sz="900" i="1" dirty="0">
                <a:solidFill>
                  <a:schemeClr val="tx1"/>
                </a:solidFill>
                <a:latin typeface="Times New Roman" panose="02020603050405020304" pitchFamily="18" charset="0"/>
                <a:cs typeface="Times New Roman" panose="02020603050405020304" pitchFamily="18" charset="0"/>
              </a:rPr>
              <a:t>54</a:t>
            </a:r>
            <a:r>
              <a:rPr lang="en-IN" sz="900" dirty="0">
                <a:solidFill>
                  <a:schemeClr val="tx1"/>
                </a:solidFill>
                <a:latin typeface="Times New Roman" panose="02020603050405020304" pitchFamily="18" charset="0"/>
                <a:cs typeface="Times New Roman" panose="02020603050405020304" pitchFamily="18" charset="0"/>
              </a:rPr>
              <a:t>, p.102173.</a:t>
            </a:r>
          </a:p>
          <a:p>
            <a:pPr>
              <a:lnSpc>
                <a:spcPct val="170000"/>
              </a:lnSpc>
            </a:pPr>
            <a:r>
              <a:rPr lang="en-IN" sz="900" dirty="0">
                <a:solidFill>
                  <a:schemeClr val="tx1"/>
                </a:solidFill>
                <a:latin typeface="Times New Roman" panose="02020603050405020304" pitchFamily="18" charset="0"/>
                <a:cs typeface="Times New Roman" panose="02020603050405020304" pitchFamily="18" charset="0"/>
              </a:rPr>
              <a:t>statista.com (2021), </a:t>
            </a:r>
            <a:r>
              <a:rPr lang="en-IN" sz="900" i="1" dirty="0">
                <a:solidFill>
                  <a:schemeClr val="tx1"/>
                </a:solidFill>
                <a:latin typeface="Times New Roman" panose="02020603050405020304" pitchFamily="18" charset="0"/>
                <a:cs typeface="Times New Roman" panose="02020603050405020304" pitchFamily="18" charset="0"/>
              </a:rPr>
              <a:t>Impact of the coronavirus (COVID-19) pandemic on revenue in the restaurant industry in Italy in 2020, by quarter</a:t>
            </a:r>
            <a:r>
              <a:rPr lang="en-IN" sz="900" dirty="0">
                <a:solidFill>
                  <a:schemeClr val="tx1"/>
                </a:solidFill>
                <a:latin typeface="Times New Roman" panose="02020603050405020304" pitchFamily="18" charset="0"/>
                <a:cs typeface="Times New Roman" panose="02020603050405020304" pitchFamily="18" charset="0"/>
              </a:rPr>
              <a:t>, Available </a:t>
            </a:r>
            <a:r>
              <a:rPr lang="en-IN" sz="900" dirty="0" err="1">
                <a:solidFill>
                  <a:schemeClr val="tx1"/>
                </a:solidFill>
                <a:latin typeface="Times New Roman" panose="02020603050405020304" pitchFamily="18" charset="0"/>
                <a:cs typeface="Times New Roman" panose="02020603050405020304" pitchFamily="18" charset="0"/>
              </a:rPr>
              <a:t>at:https</a:t>
            </a:r>
            <a:r>
              <a:rPr lang="en-IN" sz="900" dirty="0">
                <a:solidFill>
                  <a:schemeClr val="tx1"/>
                </a:solidFill>
                <a:latin typeface="Times New Roman" panose="02020603050405020304" pitchFamily="18" charset="0"/>
                <a:cs typeface="Times New Roman" panose="02020603050405020304" pitchFamily="18" charset="0"/>
              </a:rPr>
              <a:t>://www.statista.com/statistics/1267866/covid-19-quarterly-impact-on-restaurant-revenue-italy/[Accessed on: 14</a:t>
            </a:r>
            <a:r>
              <a:rPr lang="en-IN" sz="900" baseline="30000" dirty="0">
                <a:solidFill>
                  <a:schemeClr val="tx1"/>
                </a:solidFill>
                <a:latin typeface="Times New Roman" panose="02020603050405020304" pitchFamily="18" charset="0"/>
                <a:cs typeface="Times New Roman" panose="02020603050405020304" pitchFamily="18" charset="0"/>
              </a:rPr>
              <a:t>th</a:t>
            </a:r>
            <a:r>
              <a:rPr lang="en-IN" sz="900" dirty="0">
                <a:solidFill>
                  <a:schemeClr val="tx1"/>
                </a:solidFill>
                <a:latin typeface="Times New Roman" panose="02020603050405020304" pitchFamily="18" charset="0"/>
                <a:cs typeface="Times New Roman" panose="02020603050405020304" pitchFamily="18" charset="0"/>
              </a:rPr>
              <a:t> November, 2021]</a:t>
            </a:r>
          </a:p>
          <a:p>
            <a:pPr>
              <a:lnSpc>
                <a:spcPct val="170000"/>
              </a:lnSpc>
            </a:pPr>
            <a:endParaRPr lang="en-GB" sz="9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9444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69"/>
            <a:ext cx="9190347" cy="51457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854</TotalTime>
  <Words>1600</Words>
  <Application>Microsoft Office PowerPoint</Application>
  <PresentationFormat>On-screen Show (16:9)</PresentationFormat>
  <Paragraphs>84</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RESTAURANT ALTERING THEIR BUSINESS PLAN BASED ON IMPACT OF COVID</vt:lpstr>
      <vt:lpstr>Introduction </vt:lpstr>
      <vt:lpstr>Analysis of the literature </vt:lpstr>
      <vt:lpstr>Cont…</vt:lpstr>
      <vt:lpstr>Cont..</vt:lpstr>
      <vt:lpstr>Cont…</vt:lpstr>
      <vt:lpstr>Cont…</vt:lpstr>
      <vt:lpstr>Data collection methods</vt:lpstr>
      <vt:lpstr>Evaluation of the collected data </vt:lpstr>
      <vt:lpstr>Evaluation of the data collection methods </vt:lpstr>
      <vt:lpstr>Recommendation </vt:lpstr>
      <vt:lpstr> Conclusion</vt:lpstr>
      <vt:lpstr>References </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Alexandru Mihai Ilie</dc:creator>
  <cp:lastModifiedBy>Teamleaders</cp:lastModifiedBy>
  <cp:revision>2</cp:revision>
  <dcterms:created xsi:type="dcterms:W3CDTF">2013-08-21T19:17:07Z</dcterms:created>
  <dcterms:modified xsi:type="dcterms:W3CDTF">2021-11-19T19:41:44Z</dcterms:modified>
</cp:coreProperties>
</file>