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64" r:id="rId2"/>
    <p:sldId id="256" r:id="rId3"/>
    <p:sldId id="271" r:id="rId4"/>
    <p:sldId id="257" r:id="rId5"/>
    <p:sldId id="258" r:id="rId6"/>
    <p:sldId id="259" r:id="rId7"/>
    <p:sldId id="260" r:id="rId8"/>
    <p:sldId id="261" r:id="rId9"/>
    <p:sldId id="262" r:id="rId10"/>
    <p:sldId id="270"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4/23/2018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2"/>
      </p:bgRef>
    </p:bg>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4/23/2018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tx1">
              <a:lumMod val="8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4/23/2018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chemeClr val="bg2">
              <a:lumMod val="60000"/>
              <a:lumOff val="40000"/>
              <a:alpha val="15000"/>
            </a:schemeClr>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4/23/2018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7DCE58-60BB-42FE-B201-2F83A3B4CE6B}"/>
              </a:ext>
            </a:extLst>
          </p:cNvPr>
          <p:cNvSpPr>
            <a:spLocks noGrp="1"/>
          </p:cNvSpPr>
          <p:nvPr>
            <p:ph type="ctrTitle"/>
          </p:nvPr>
        </p:nvSpPr>
        <p:spPr/>
        <p:txBody>
          <a:bodyPr>
            <a:noAutofit/>
          </a:bodyPr>
          <a:lstStyle/>
          <a:p>
            <a:r>
              <a:rPr lang="en-GB" b="1" dirty="0"/>
              <a:t>Pathway Project 1: Sustainability and Global Citizenship (EMPL4013_LON)</a:t>
            </a:r>
          </a:p>
        </p:txBody>
      </p:sp>
      <p:sp>
        <p:nvSpPr>
          <p:cNvPr id="5" name="Subtitle 4">
            <a:extLst>
              <a:ext uri="{FF2B5EF4-FFF2-40B4-BE49-F238E27FC236}">
                <a16:creationId xmlns:a16="http://schemas.microsoft.com/office/drawing/2014/main" id="{9F70B7B5-150C-448F-8EFF-C35695EA6F83}"/>
              </a:ext>
            </a:extLst>
          </p:cNvPr>
          <p:cNvSpPr>
            <a:spLocks noGrp="1"/>
          </p:cNvSpPr>
          <p:nvPr>
            <p:ph type="subTitle" idx="1"/>
          </p:nvPr>
        </p:nvSpPr>
        <p:spPr/>
        <p:txBody>
          <a:bodyPr/>
          <a:lstStyle/>
          <a:p>
            <a:r>
              <a:rPr lang="en-GB" dirty="0"/>
              <a:t>University of wales trinity saint David (London Campus)</a:t>
            </a:r>
          </a:p>
        </p:txBody>
      </p:sp>
    </p:spTree>
    <p:extLst>
      <p:ext uri="{BB962C8B-B14F-4D97-AF65-F5344CB8AC3E}">
        <p14:creationId xmlns:p14="http://schemas.microsoft.com/office/powerpoint/2010/main" val="2090756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3C7EB-870E-4944-9CAC-1EF168B045DD}"/>
              </a:ext>
            </a:extLst>
          </p:cNvPr>
          <p:cNvSpPr>
            <a:spLocks noGrp="1"/>
          </p:cNvSpPr>
          <p:nvPr>
            <p:ph type="ctrTitle"/>
          </p:nvPr>
        </p:nvSpPr>
        <p:spPr/>
        <p:txBody>
          <a:bodyPr/>
          <a:lstStyle/>
          <a:p>
            <a:r>
              <a:rPr lang="en-GB" dirty="0"/>
              <a:t>Sustainability and Global Citizenship </a:t>
            </a:r>
          </a:p>
        </p:txBody>
      </p:sp>
      <p:sp>
        <p:nvSpPr>
          <p:cNvPr id="3" name="Subtitle 2">
            <a:extLst>
              <a:ext uri="{FF2B5EF4-FFF2-40B4-BE49-F238E27FC236}">
                <a16:creationId xmlns:a16="http://schemas.microsoft.com/office/drawing/2014/main" id="{A2447421-1112-4643-8E22-D0980B392E97}"/>
              </a:ext>
            </a:extLst>
          </p:cNvPr>
          <p:cNvSpPr>
            <a:spLocks noGrp="1"/>
          </p:cNvSpPr>
          <p:nvPr>
            <p:ph type="subTitle" idx="1"/>
          </p:nvPr>
        </p:nvSpPr>
        <p:spPr/>
        <p:txBody>
          <a:bodyPr/>
          <a:lstStyle/>
          <a:p>
            <a:r>
              <a:rPr lang="it-IT" dirty="0"/>
              <a:t>Telma Pires		1604712</a:t>
            </a:r>
            <a:br>
              <a:rPr lang="it-IT" dirty="0"/>
            </a:br>
            <a:r>
              <a:rPr lang="it-IT" dirty="0"/>
              <a:t>Nsole Mosengo		1605359</a:t>
            </a:r>
            <a:br>
              <a:rPr lang="it-IT" dirty="0"/>
            </a:br>
            <a:r>
              <a:rPr lang="it-IT" dirty="0"/>
              <a:t>Malini Ragupadi		1605386</a:t>
            </a:r>
            <a:endParaRPr lang="en-GB" dirty="0"/>
          </a:p>
          <a:p>
            <a:endParaRPr lang="en-GB" dirty="0"/>
          </a:p>
        </p:txBody>
      </p:sp>
    </p:spTree>
    <p:extLst>
      <p:ext uri="{BB962C8B-B14F-4D97-AF65-F5344CB8AC3E}">
        <p14:creationId xmlns:p14="http://schemas.microsoft.com/office/powerpoint/2010/main" val="3250760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500" dirty="0"/>
              <a:t>Introduction</a:t>
            </a:r>
            <a:r>
              <a:rPr lang="en-GB" dirty="0"/>
              <a:t/>
            </a:r>
            <a:br>
              <a:rPr lang="en-GB" dirty="0"/>
            </a:br>
            <a:r>
              <a:rPr lang="en-GB" sz="1400" dirty="0"/>
              <a:t>Telma Pires   1604712 </a:t>
            </a:r>
          </a:p>
        </p:txBody>
      </p:sp>
      <p:sp>
        <p:nvSpPr>
          <p:cNvPr id="3" name="Content Placeholder 2"/>
          <p:cNvSpPr>
            <a:spLocks noGrp="1"/>
          </p:cNvSpPr>
          <p:nvPr>
            <p:ph idx="1"/>
          </p:nvPr>
        </p:nvSpPr>
        <p:spPr/>
        <p:txBody>
          <a:bodyPr/>
          <a:lstStyle/>
          <a:p>
            <a:endParaRPr lang="en-GB" dirty="0"/>
          </a:p>
          <a:p>
            <a:r>
              <a:rPr lang="en-GB" dirty="0"/>
              <a:t>Globalization in our lifestyle has had long-lasting effects such as bringing together people from different cultures but globalization has had a greater impact on the environment causing an increase in the level of pollution. We are going to talk about Environment and Globalisation, Leadership and Community participation.</a:t>
            </a:r>
          </a:p>
          <a:p>
            <a:endParaRPr lang="en-GB" dirty="0"/>
          </a:p>
        </p:txBody>
      </p:sp>
    </p:spTree>
    <p:extLst>
      <p:ext uri="{BB962C8B-B14F-4D97-AF65-F5344CB8AC3E}">
        <p14:creationId xmlns:p14="http://schemas.microsoft.com/office/powerpoint/2010/main" val="2189480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B410A-BEF9-4C31-A604-83BA577A6C76}"/>
              </a:ext>
            </a:extLst>
          </p:cNvPr>
          <p:cNvSpPr>
            <a:spLocks noGrp="1"/>
          </p:cNvSpPr>
          <p:nvPr>
            <p:ph type="title"/>
          </p:nvPr>
        </p:nvSpPr>
        <p:spPr/>
        <p:txBody>
          <a:bodyPr>
            <a:normAutofit fontScale="90000"/>
          </a:bodyPr>
          <a:lstStyle/>
          <a:p>
            <a:r>
              <a:rPr lang="en-GB" b="1" dirty="0"/>
              <a:t>Sustainability and Globalisation </a:t>
            </a:r>
            <a:r>
              <a:rPr lang="en-GB" dirty="0"/>
              <a:t/>
            </a:r>
            <a:br>
              <a:rPr lang="en-GB" dirty="0"/>
            </a:br>
            <a:r>
              <a:rPr lang="it-IT" sz="1600" dirty="0"/>
              <a:t>Telma Pires		1604712</a:t>
            </a:r>
            <a:endParaRPr lang="en-GB" sz="1600" dirty="0"/>
          </a:p>
        </p:txBody>
      </p:sp>
      <p:sp>
        <p:nvSpPr>
          <p:cNvPr id="3" name="Content Placeholder 2">
            <a:extLst>
              <a:ext uri="{FF2B5EF4-FFF2-40B4-BE49-F238E27FC236}">
                <a16:creationId xmlns:a16="http://schemas.microsoft.com/office/drawing/2014/main" id="{CD9EF2CC-0513-46EE-9785-C6FF61300828}"/>
              </a:ext>
            </a:extLst>
          </p:cNvPr>
          <p:cNvSpPr>
            <a:spLocks noGrp="1"/>
          </p:cNvSpPr>
          <p:nvPr>
            <p:ph idx="1"/>
          </p:nvPr>
        </p:nvSpPr>
        <p:spPr/>
        <p:txBody>
          <a:bodyPr/>
          <a:lstStyle/>
          <a:p>
            <a:r>
              <a:rPr lang="en-GB" dirty="0"/>
              <a:t>Global citizenship, defined by the Financial Time, is a trait or characteristic in our definition of a global leader. Global leaders are global citizens because they recognise that the prosperity of one individual, one company or one nation is interdependent with the prosperity of others.</a:t>
            </a:r>
          </a:p>
          <a:p>
            <a:r>
              <a:rPr lang="en-GB" dirty="0"/>
              <a:t>Having large multinationals, we have plenty of projects to go around. For examples, we can have new products that can hit our retail stores. We should make sure that they are environmental sustainable. </a:t>
            </a:r>
          </a:p>
          <a:p>
            <a:endParaRPr lang="en-GB" dirty="0"/>
          </a:p>
        </p:txBody>
      </p:sp>
    </p:spTree>
    <p:extLst>
      <p:ext uri="{BB962C8B-B14F-4D97-AF65-F5344CB8AC3E}">
        <p14:creationId xmlns:p14="http://schemas.microsoft.com/office/powerpoint/2010/main" val="3837286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D877A-D65C-48A2-8B34-260DD4D2F4D1}"/>
              </a:ext>
            </a:extLst>
          </p:cNvPr>
          <p:cNvSpPr>
            <a:spLocks noGrp="1"/>
          </p:cNvSpPr>
          <p:nvPr>
            <p:ph type="title"/>
          </p:nvPr>
        </p:nvSpPr>
        <p:spPr/>
        <p:txBody>
          <a:bodyPr>
            <a:normAutofit fontScale="90000"/>
          </a:bodyPr>
          <a:lstStyle/>
          <a:p>
            <a:r>
              <a:rPr lang="en-GB" b="1" dirty="0"/>
              <a:t>Leadership and Entrepreneurship</a:t>
            </a:r>
            <a:r>
              <a:rPr lang="en-GB" dirty="0"/>
              <a:t/>
            </a:r>
            <a:br>
              <a:rPr lang="en-GB" dirty="0"/>
            </a:br>
            <a:r>
              <a:rPr lang="it-IT" sz="1600" dirty="0"/>
              <a:t>Malini Ragupadi		1605386</a:t>
            </a:r>
            <a:endParaRPr lang="en-GB" dirty="0"/>
          </a:p>
        </p:txBody>
      </p:sp>
      <p:sp>
        <p:nvSpPr>
          <p:cNvPr id="3" name="Content Placeholder 2">
            <a:extLst>
              <a:ext uri="{FF2B5EF4-FFF2-40B4-BE49-F238E27FC236}">
                <a16:creationId xmlns:a16="http://schemas.microsoft.com/office/drawing/2014/main" id="{66BC452F-FA63-4EE7-A476-ED504ADF5748}"/>
              </a:ext>
            </a:extLst>
          </p:cNvPr>
          <p:cNvSpPr>
            <a:spLocks noGrp="1"/>
          </p:cNvSpPr>
          <p:nvPr>
            <p:ph idx="1"/>
          </p:nvPr>
        </p:nvSpPr>
        <p:spPr/>
        <p:txBody>
          <a:bodyPr/>
          <a:lstStyle/>
          <a:p>
            <a:r>
              <a:rPr lang="en-GB" dirty="0"/>
              <a:t>Examples of good leadership in retail would be keeping an active engagement of the employee’s success, they keep up with their employees and make sure that they know they are on track and how they can improve but they avoid micromanaging to allow them to grow themselves. Leaders who learn from employees are great leaders, most of the time they can come across as people who know everything but good leaders seek out answers to issues which sets them aside. Entrepreneurs are the people who build the boats and the Leaders are the people who captain it. These are some key qualities that both business people and industrialist have, however you can have one or the other. </a:t>
            </a:r>
          </a:p>
          <a:p>
            <a:endParaRPr lang="en-GB" dirty="0"/>
          </a:p>
        </p:txBody>
      </p:sp>
    </p:spTree>
    <p:extLst>
      <p:ext uri="{BB962C8B-B14F-4D97-AF65-F5344CB8AC3E}">
        <p14:creationId xmlns:p14="http://schemas.microsoft.com/office/powerpoint/2010/main" val="57638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CC903-2C9C-46A1-82CA-D9A1970F1B2B}"/>
              </a:ext>
            </a:extLst>
          </p:cNvPr>
          <p:cNvSpPr>
            <a:spLocks noGrp="1"/>
          </p:cNvSpPr>
          <p:nvPr>
            <p:ph type="title"/>
          </p:nvPr>
        </p:nvSpPr>
        <p:spPr/>
        <p:txBody>
          <a:bodyPr>
            <a:normAutofit fontScale="90000"/>
          </a:bodyPr>
          <a:lstStyle/>
          <a:p>
            <a:r>
              <a:rPr lang="en-GB" b="1" dirty="0"/>
              <a:t>Community participation (locally and nationally)</a:t>
            </a:r>
            <a:r>
              <a:rPr lang="en-GB" dirty="0"/>
              <a:t/>
            </a:r>
            <a:br>
              <a:rPr lang="en-GB" dirty="0"/>
            </a:br>
            <a:r>
              <a:rPr lang="it-IT" sz="1600" dirty="0"/>
              <a:t>Malini Ragupadi		1605386</a:t>
            </a:r>
            <a:endParaRPr lang="en-GB" dirty="0"/>
          </a:p>
        </p:txBody>
      </p:sp>
      <p:sp>
        <p:nvSpPr>
          <p:cNvPr id="3" name="Content Placeholder 2">
            <a:extLst>
              <a:ext uri="{FF2B5EF4-FFF2-40B4-BE49-F238E27FC236}">
                <a16:creationId xmlns:a16="http://schemas.microsoft.com/office/drawing/2014/main" id="{5B51182F-7EB8-4E03-8C7A-11BF44A0125C}"/>
              </a:ext>
            </a:extLst>
          </p:cNvPr>
          <p:cNvSpPr>
            <a:spLocks noGrp="1"/>
          </p:cNvSpPr>
          <p:nvPr>
            <p:ph idx="1"/>
          </p:nvPr>
        </p:nvSpPr>
        <p:spPr/>
        <p:txBody>
          <a:bodyPr/>
          <a:lstStyle/>
          <a:p>
            <a:r>
              <a:rPr lang="en-GB" dirty="0"/>
              <a:t>An example of community involvement would be volunteering space and time. For a small group to meet up such as a local club or related organisations, it wouldn’t take much space to provide the area to hold their meetings. If space is an issue, we can always donate our time instead. On a national scale, we could sponsor an event such as a race or a marathon or even a gathering. This would create a greater presence and it is a great promotion idea.</a:t>
            </a:r>
          </a:p>
          <a:p>
            <a:r>
              <a:rPr lang="en-GB" dirty="0"/>
              <a:t>Benefits of community participation is mainly down to the survival of the retailer’s. The survival of the retailers depends on the customers in the town, ultimately, customers want to support business that supports their community. They want to buy from retailers who give back to the community.</a:t>
            </a:r>
          </a:p>
          <a:p>
            <a:endParaRPr lang="en-GB" dirty="0"/>
          </a:p>
        </p:txBody>
      </p:sp>
    </p:spTree>
    <p:extLst>
      <p:ext uri="{BB962C8B-B14F-4D97-AF65-F5344CB8AC3E}">
        <p14:creationId xmlns:p14="http://schemas.microsoft.com/office/powerpoint/2010/main" val="519141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E065E-32D9-4A48-8638-96DEFCBBC029}"/>
              </a:ext>
            </a:extLst>
          </p:cNvPr>
          <p:cNvSpPr>
            <a:spLocks noGrp="1"/>
          </p:cNvSpPr>
          <p:nvPr>
            <p:ph type="title"/>
          </p:nvPr>
        </p:nvSpPr>
        <p:spPr/>
        <p:txBody>
          <a:bodyPr/>
          <a:lstStyle/>
          <a:p>
            <a:r>
              <a:rPr lang="en-GB" dirty="0"/>
              <a:t>General</a:t>
            </a:r>
            <a:br>
              <a:rPr lang="en-GB" dirty="0"/>
            </a:br>
            <a:r>
              <a:rPr lang="it-IT" sz="1400" dirty="0"/>
              <a:t>Nsole Mosengo		1605359</a:t>
            </a:r>
            <a:endParaRPr lang="en-GB" sz="1400" dirty="0"/>
          </a:p>
        </p:txBody>
      </p:sp>
      <p:sp>
        <p:nvSpPr>
          <p:cNvPr id="3" name="Content Placeholder 2">
            <a:extLst>
              <a:ext uri="{FF2B5EF4-FFF2-40B4-BE49-F238E27FC236}">
                <a16:creationId xmlns:a16="http://schemas.microsoft.com/office/drawing/2014/main" id="{23C58A44-61EF-497F-BE58-E45B3E63B7EE}"/>
              </a:ext>
            </a:extLst>
          </p:cNvPr>
          <p:cNvSpPr>
            <a:spLocks noGrp="1"/>
          </p:cNvSpPr>
          <p:nvPr>
            <p:ph idx="1"/>
          </p:nvPr>
        </p:nvSpPr>
        <p:spPr/>
        <p:txBody>
          <a:bodyPr>
            <a:normAutofit/>
          </a:bodyPr>
          <a:lstStyle/>
          <a:p>
            <a:r>
              <a:rPr lang="en-GB" dirty="0"/>
              <a:t>My main impressions of retail stores are that they are tailored for the community. They are made with the customers on their mind and successful companies would want to invest back into the community and lead the stores well. Most small retail stores do not give back to the community which creates a slow growth period for the business which ultimately could make the business fail. This shows how important it is to be interactive with everyone. </a:t>
            </a:r>
          </a:p>
          <a:p>
            <a:r>
              <a:rPr lang="en-GB" dirty="0"/>
              <a:t>The challenges that we have come across as a group was when we were researching topics we were overlapping on the information. We kept in contact well throughout but at the time we did not communicate who was doing a section.</a:t>
            </a:r>
          </a:p>
          <a:p>
            <a:endParaRPr lang="en-GB" dirty="0"/>
          </a:p>
        </p:txBody>
      </p:sp>
    </p:spTree>
    <p:extLst>
      <p:ext uri="{BB962C8B-B14F-4D97-AF65-F5344CB8AC3E}">
        <p14:creationId xmlns:p14="http://schemas.microsoft.com/office/powerpoint/2010/main" val="2713414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C92E9-44CE-4435-8BDD-ADA927960B9F}"/>
              </a:ext>
            </a:extLst>
          </p:cNvPr>
          <p:cNvSpPr>
            <a:spLocks noGrp="1"/>
          </p:cNvSpPr>
          <p:nvPr>
            <p:ph type="title"/>
          </p:nvPr>
        </p:nvSpPr>
        <p:spPr>
          <a:xfrm>
            <a:off x="3591340" y="291548"/>
            <a:ext cx="4554370" cy="859750"/>
          </a:xfrm>
        </p:spPr>
        <p:txBody>
          <a:bodyPr>
            <a:noAutofit/>
          </a:bodyPr>
          <a:lstStyle/>
          <a:p>
            <a:r>
              <a:rPr lang="en-GB" sz="3600" dirty="0">
                <a:solidFill>
                  <a:schemeClr val="tx1"/>
                </a:solidFill>
                <a:latin typeface="Arial" panose="020B0604020202020204" pitchFamily="34" charset="0"/>
                <a:cs typeface="Arial" panose="020B0604020202020204" pitchFamily="34" charset="0"/>
              </a:rPr>
              <a:t> Learning Log</a:t>
            </a:r>
          </a:p>
        </p:txBody>
      </p:sp>
      <p:graphicFrame>
        <p:nvGraphicFramePr>
          <p:cNvPr id="4" name="Content Placeholder 3">
            <a:extLst>
              <a:ext uri="{FF2B5EF4-FFF2-40B4-BE49-F238E27FC236}">
                <a16:creationId xmlns:a16="http://schemas.microsoft.com/office/drawing/2014/main" id="{413EE0E3-62EB-4365-BC1F-6F4C54FF3A08}"/>
              </a:ext>
            </a:extLst>
          </p:cNvPr>
          <p:cNvGraphicFramePr>
            <a:graphicFrameLocks noGrp="1"/>
          </p:cNvGraphicFramePr>
          <p:nvPr>
            <p:ph idx="1"/>
            <p:extLst>
              <p:ext uri="{D42A27DB-BD31-4B8C-83A1-F6EECF244321}">
                <p14:modId xmlns:p14="http://schemas.microsoft.com/office/powerpoint/2010/main" val="1936733230"/>
              </p:ext>
            </p:extLst>
          </p:nvPr>
        </p:nvGraphicFramePr>
        <p:xfrm>
          <a:off x="322726" y="1367499"/>
          <a:ext cx="11587843" cy="4582068"/>
        </p:xfrm>
        <a:graphic>
          <a:graphicData uri="http://schemas.openxmlformats.org/drawingml/2006/table">
            <a:tbl>
              <a:tblPr firstRow="1" bandRow="1">
                <a:tableStyleId>{5940675A-B579-460E-94D1-54222C63F5DA}</a:tableStyleId>
              </a:tblPr>
              <a:tblGrid>
                <a:gridCol w="1512530">
                  <a:extLst>
                    <a:ext uri="{9D8B030D-6E8A-4147-A177-3AD203B41FA5}">
                      <a16:colId xmlns:a16="http://schemas.microsoft.com/office/drawing/2014/main" val="2614379907"/>
                    </a:ext>
                  </a:extLst>
                </a:gridCol>
                <a:gridCol w="1248766">
                  <a:extLst>
                    <a:ext uri="{9D8B030D-6E8A-4147-A177-3AD203B41FA5}">
                      <a16:colId xmlns:a16="http://schemas.microsoft.com/office/drawing/2014/main" val="4171864623"/>
                    </a:ext>
                  </a:extLst>
                </a:gridCol>
                <a:gridCol w="2068443">
                  <a:extLst>
                    <a:ext uri="{9D8B030D-6E8A-4147-A177-3AD203B41FA5}">
                      <a16:colId xmlns:a16="http://schemas.microsoft.com/office/drawing/2014/main" val="3404522857"/>
                    </a:ext>
                  </a:extLst>
                </a:gridCol>
                <a:gridCol w="2212182">
                  <a:extLst>
                    <a:ext uri="{9D8B030D-6E8A-4147-A177-3AD203B41FA5}">
                      <a16:colId xmlns:a16="http://schemas.microsoft.com/office/drawing/2014/main" val="183635941"/>
                    </a:ext>
                  </a:extLst>
                </a:gridCol>
                <a:gridCol w="2047651">
                  <a:extLst>
                    <a:ext uri="{9D8B030D-6E8A-4147-A177-3AD203B41FA5}">
                      <a16:colId xmlns:a16="http://schemas.microsoft.com/office/drawing/2014/main" val="2347065874"/>
                    </a:ext>
                  </a:extLst>
                </a:gridCol>
                <a:gridCol w="2498271">
                  <a:extLst>
                    <a:ext uri="{9D8B030D-6E8A-4147-A177-3AD203B41FA5}">
                      <a16:colId xmlns:a16="http://schemas.microsoft.com/office/drawing/2014/main" val="1852388686"/>
                    </a:ext>
                  </a:extLst>
                </a:gridCol>
              </a:tblGrid>
              <a:tr h="939473">
                <a:tc>
                  <a:txBody>
                    <a:bodyPr/>
                    <a:lstStyle/>
                    <a:p>
                      <a:r>
                        <a:rPr lang="en-GB" dirty="0"/>
                        <a:t>Dates of </a:t>
                      </a:r>
                    </a:p>
                    <a:p>
                      <a:r>
                        <a:rPr lang="en-GB" dirty="0"/>
                        <a:t>meeting </a:t>
                      </a:r>
                    </a:p>
                  </a:txBody>
                  <a:tcPr/>
                </a:tc>
                <a:tc>
                  <a:txBody>
                    <a:bodyPr/>
                    <a:lstStyle/>
                    <a:p>
                      <a:r>
                        <a:rPr lang="en-GB" dirty="0"/>
                        <a:t>Place of </a:t>
                      </a:r>
                    </a:p>
                    <a:p>
                      <a:r>
                        <a:rPr lang="en-GB" dirty="0"/>
                        <a:t>meeting </a:t>
                      </a:r>
                    </a:p>
                  </a:txBody>
                  <a:tcPr/>
                </a:tc>
                <a:tc>
                  <a:txBody>
                    <a:bodyPr/>
                    <a:lstStyle/>
                    <a:p>
                      <a:r>
                        <a:rPr lang="en-GB" dirty="0"/>
                        <a:t>Time of</a:t>
                      </a:r>
                    </a:p>
                    <a:p>
                      <a:r>
                        <a:rPr lang="en-GB" dirty="0"/>
                        <a:t> meeting </a:t>
                      </a:r>
                    </a:p>
                  </a:txBody>
                  <a:tcPr/>
                </a:tc>
                <a:tc>
                  <a:txBody>
                    <a:bodyPr/>
                    <a:lstStyle/>
                    <a:p>
                      <a:r>
                        <a:rPr lang="en-GB" dirty="0"/>
                        <a:t>Members </a:t>
                      </a:r>
                    </a:p>
                    <a:p>
                      <a:r>
                        <a:rPr lang="en-GB" dirty="0"/>
                        <a:t>attended</a:t>
                      </a:r>
                    </a:p>
                  </a:txBody>
                  <a:tcPr/>
                </a:tc>
                <a:tc>
                  <a:txBody>
                    <a:bodyPr/>
                    <a:lstStyle/>
                    <a:p>
                      <a:r>
                        <a:rPr lang="en-GB" dirty="0"/>
                        <a:t>Topics </a:t>
                      </a:r>
                    </a:p>
                    <a:p>
                      <a:r>
                        <a:rPr lang="en-GB" dirty="0"/>
                        <a:t>Discussed/raised</a:t>
                      </a:r>
                    </a:p>
                    <a:p>
                      <a:endParaRPr lang="en-GB" dirty="0"/>
                    </a:p>
                  </a:txBody>
                  <a:tcPr/>
                </a:tc>
                <a:tc>
                  <a:txBody>
                    <a:bodyPr/>
                    <a:lstStyle/>
                    <a:p>
                      <a:r>
                        <a:rPr lang="en-GB" dirty="0"/>
                        <a:t>Outcomes</a:t>
                      </a:r>
                    </a:p>
                    <a:p>
                      <a:r>
                        <a:rPr lang="en-GB" dirty="0"/>
                        <a:t>agreed</a:t>
                      </a:r>
                    </a:p>
                  </a:txBody>
                  <a:tcPr/>
                </a:tc>
                <a:extLst>
                  <a:ext uri="{0D108BD9-81ED-4DB2-BD59-A6C34878D82A}">
                    <a16:rowId xmlns:a16="http://schemas.microsoft.com/office/drawing/2014/main" val="2890605686"/>
                  </a:ext>
                </a:extLst>
              </a:tr>
              <a:tr h="1130954">
                <a:tc>
                  <a:txBody>
                    <a:bodyPr/>
                    <a:lstStyle/>
                    <a:p>
                      <a:r>
                        <a:rPr lang="en-GB" dirty="0"/>
                        <a:t>26.03.18</a:t>
                      </a:r>
                    </a:p>
                  </a:txBody>
                  <a:tcPr/>
                </a:tc>
                <a:tc>
                  <a:txBody>
                    <a:bodyPr/>
                    <a:lstStyle/>
                    <a:p>
                      <a:r>
                        <a:rPr lang="en-GB" dirty="0"/>
                        <a:t>London </a:t>
                      </a:r>
                    </a:p>
                    <a:p>
                      <a:r>
                        <a:rPr lang="en-GB" dirty="0"/>
                        <a:t>Campus </a:t>
                      </a:r>
                    </a:p>
                  </a:txBody>
                  <a:tcPr/>
                </a:tc>
                <a:tc>
                  <a:txBody>
                    <a:bodyPr/>
                    <a:lstStyle/>
                    <a:p>
                      <a:r>
                        <a:rPr lang="en-GB" dirty="0"/>
                        <a:t>Break time</a:t>
                      </a:r>
                    </a:p>
                    <a:p>
                      <a:r>
                        <a:rPr lang="en-GB" dirty="0" smtClean="0"/>
                        <a:t>15min</a:t>
                      </a:r>
                      <a:endParaRPr lang="en-GB" dirty="0"/>
                    </a:p>
                  </a:txBody>
                  <a:tcPr/>
                </a:tc>
                <a:tc>
                  <a:txBody>
                    <a:bodyPr/>
                    <a:lstStyle/>
                    <a:p>
                      <a:r>
                        <a:rPr lang="en-GB" dirty="0"/>
                        <a:t>Telma and Malini </a:t>
                      </a:r>
                    </a:p>
                  </a:txBody>
                  <a:tcPr/>
                </a:tc>
                <a:tc>
                  <a:txBody>
                    <a:bodyPr/>
                    <a:lstStyle/>
                    <a:p>
                      <a:r>
                        <a:rPr lang="en-GB" dirty="0"/>
                        <a:t>Frist meeting </a:t>
                      </a:r>
                    </a:p>
                  </a:txBody>
                  <a:tcPr/>
                </a:tc>
                <a:tc>
                  <a:txBody>
                    <a:bodyPr/>
                    <a:lstStyle/>
                    <a:p>
                      <a:r>
                        <a:rPr lang="en-GB" dirty="0"/>
                        <a:t>Choose </a:t>
                      </a:r>
                      <a:r>
                        <a:rPr lang="en-GB" dirty="0" smtClean="0"/>
                        <a:t>what </a:t>
                      </a:r>
                      <a:r>
                        <a:rPr lang="en-GB" dirty="0"/>
                        <a:t>each one will do.</a:t>
                      </a:r>
                    </a:p>
                  </a:txBody>
                  <a:tcPr/>
                </a:tc>
                <a:extLst>
                  <a:ext uri="{0D108BD9-81ED-4DB2-BD59-A6C34878D82A}">
                    <a16:rowId xmlns:a16="http://schemas.microsoft.com/office/drawing/2014/main" val="953009075"/>
                  </a:ext>
                </a:extLst>
              </a:tr>
              <a:tr h="1381050">
                <a:tc>
                  <a:txBody>
                    <a:bodyPr/>
                    <a:lstStyle/>
                    <a:p>
                      <a:r>
                        <a:rPr lang="en-GB" dirty="0"/>
                        <a:t>30.03.18 </a:t>
                      </a:r>
                    </a:p>
                  </a:txBody>
                  <a:tcPr/>
                </a:tc>
                <a:tc>
                  <a:txBody>
                    <a:bodyPr/>
                    <a:lstStyle/>
                    <a:p>
                      <a:r>
                        <a:rPr lang="en-GB" dirty="0"/>
                        <a:t>WhatsApp</a:t>
                      </a:r>
                    </a:p>
                    <a:p>
                      <a:r>
                        <a:rPr lang="en-GB" dirty="0"/>
                        <a:t>Chat </a:t>
                      </a:r>
                    </a:p>
                  </a:txBody>
                  <a:tcPr/>
                </a:tc>
                <a:tc>
                  <a:txBody>
                    <a:bodyPr/>
                    <a:lstStyle/>
                    <a:p>
                      <a:r>
                        <a:rPr lang="en-GB" dirty="0"/>
                        <a:t>Afternoon </a:t>
                      </a:r>
                      <a:endParaRPr lang="en-GB" dirty="0" smtClean="0"/>
                    </a:p>
                    <a:p>
                      <a:r>
                        <a:rPr lang="en-GB" dirty="0" smtClean="0"/>
                        <a:t>1hr</a:t>
                      </a:r>
                      <a:endParaRPr lang="en-GB" dirty="0"/>
                    </a:p>
                  </a:txBody>
                  <a:tcPr/>
                </a:tc>
                <a:tc>
                  <a:txBody>
                    <a:bodyPr/>
                    <a:lstStyle/>
                    <a:p>
                      <a:r>
                        <a:rPr lang="en-GB" dirty="0"/>
                        <a:t>Telma, Malini and Nsole</a:t>
                      </a:r>
                    </a:p>
                  </a:txBody>
                  <a:tcPr/>
                </a:tc>
                <a:tc>
                  <a:txBody>
                    <a:bodyPr/>
                    <a:lstStyle/>
                    <a:p>
                      <a:r>
                        <a:rPr lang="en-GB" dirty="0"/>
                        <a:t>Share ideas </a:t>
                      </a:r>
                    </a:p>
                  </a:txBody>
                  <a:tcPr/>
                </a:tc>
                <a:tc>
                  <a:txBody>
                    <a:bodyPr/>
                    <a:lstStyle/>
                    <a:p>
                      <a:r>
                        <a:rPr lang="en-GB" dirty="0"/>
                        <a:t>We analyse the assessment, share ideas and help each other.</a:t>
                      </a:r>
                    </a:p>
                    <a:p>
                      <a:endParaRPr lang="en-GB" dirty="0"/>
                    </a:p>
                    <a:p>
                      <a:endParaRPr lang="en-GB" dirty="0"/>
                    </a:p>
                  </a:txBody>
                  <a:tcPr/>
                </a:tc>
                <a:extLst>
                  <a:ext uri="{0D108BD9-81ED-4DB2-BD59-A6C34878D82A}">
                    <a16:rowId xmlns:a16="http://schemas.microsoft.com/office/drawing/2014/main" val="747380587"/>
                  </a:ext>
                </a:extLst>
              </a:tr>
              <a:tr h="1048601">
                <a:tc>
                  <a:txBody>
                    <a:bodyPr/>
                    <a:lstStyle/>
                    <a:p>
                      <a:r>
                        <a:rPr lang="en-GB" dirty="0"/>
                        <a:t>02.04.18</a:t>
                      </a:r>
                    </a:p>
                  </a:txBody>
                  <a:tcPr/>
                </a:tc>
                <a:tc>
                  <a:txBody>
                    <a:bodyPr/>
                    <a:lstStyle/>
                    <a:p>
                      <a:r>
                        <a:rPr lang="en-GB" dirty="0"/>
                        <a:t>WhatsApp </a:t>
                      </a:r>
                    </a:p>
                    <a:p>
                      <a:r>
                        <a:rPr lang="en-GB" dirty="0"/>
                        <a:t>Chat </a:t>
                      </a:r>
                    </a:p>
                  </a:txBody>
                  <a:tcPr/>
                </a:tc>
                <a:tc>
                  <a:txBody>
                    <a:bodyPr/>
                    <a:lstStyle/>
                    <a:p>
                      <a:r>
                        <a:rPr lang="en-GB" dirty="0" smtClean="0"/>
                        <a:t>Afternoon</a:t>
                      </a:r>
                    </a:p>
                    <a:p>
                      <a:r>
                        <a:rPr lang="en-GB" dirty="0" smtClean="0"/>
                        <a:t>1hr</a:t>
                      </a:r>
                      <a:endParaRPr lang="en-GB" dirty="0"/>
                    </a:p>
                  </a:txBody>
                  <a:tcPr/>
                </a:tc>
                <a:tc>
                  <a:txBody>
                    <a:bodyPr/>
                    <a:lstStyle/>
                    <a:p>
                      <a:r>
                        <a:rPr lang="en-GB" dirty="0"/>
                        <a:t>Telma, Malini and Nsole</a:t>
                      </a:r>
                    </a:p>
                  </a:txBody>
                  <a:tcPr/>
                </a:tc>
                <a:tc>
                  <a:txBody>
                    <a:bodyPr/>
                    <a:lstStyle/>
                    <a:p>
                      <a:r>
                        <a:rPr lang="en-GB" dirty="0"/>
                        <a:t>Tasks </a:t>
                      </a:r>
                    </a:p>
                  </a:txBody>
                  <a:tcPr/>
                </a:tc>
                <a:tc>
                  <a:txBody>
                    <a:bodyPr/>
                    <a:lstStyle/>
                    <a:p>
                      <a:r>
                        <a:rPr lang="en-GB" dirty="0"/>
                        <a:t>Discuss about the layout</a:t>
                      </a:r>
                    </a:p>
                  </a:txBody>
                  <a:tcPr/>
                </a:tc>
                <a:extLst>
                  <a:ext uri="{0D108BD9-81ED-4DB2-BD59-A6C34878D82A}">
                    <a16:rowId xmlns:a16="http://schemas.microsoft.com/office/drawing/2014/main" val="1001781250"/>
                  </a:ext>
                </a:extLst>
              </a:tr>
            </a:tbl>
          </a:graphicData>
        </a:graphic>
      </p:graphicFrame>
    </p:spTree>
    <p:extLst>
      <p:ext uri="{BB962C8B-B14F-4D97-AF65-F5344CB8AC3E}">
        <p14:creationId xmlns:p14="http://schemas.microsoft.com/office/powerpoint/2010/main" val="3232254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D2B74AB6-7FF9-4109-831B-880993C72ECC}"/>
              </a:ext>
            </a:extLst>
          </p:cNvPr>
          <p:cNvGraphicFramePr>
            <a:graphicFrameLocks noGrp="1"/>
          </p:cNvGraphicFramePr>
          <p:nvPr>
            <p:extLst>
              <p:ext uri="{D42A27DB-BD31-4B8C-83A1-F6EECF244321}">
                <p14:modId xmlns:p14="http://schemas.microsoft.com/office/powerpoint/2010/main" val="1315707418"/>
              </p:ext>
            </p:extLst>
          </p:nvPr>
        </p:nvGraphicFramePr>
        <p:xfrm>
          <a:off x="364671" y="1819469"/>
          <a:ext cx="11462657" cy="2932145"/>
        </p:xfrm>
        <a:graphic>
          <a:graphicData uri="http://schemas.openxmlformats.org/drawingml/2006/table">
            <a:tbl>
              <a:tblPr firstRow="1" bandRow="1">
                <a:tableStyleId>{5940675A-B579-460E-94D1-54222C63F5DA}</a:tableStyleId>
              </a:tblPr>
              <a:tblGrid>
                <a:gridCol w="1496190">
                  <a:extLst>
                    <a:ext uri="{9D8B030D-6E8A-4147-A177-3AD203B41FA5}">
                      <a16:colId xmlns:a16="http://schemas.microsoft.com/office/drawing/2014/main" val="1322781391"/>
                    </a:ext>
                  </a:extLst>
                </a:gridCol>
                <a:gridCol w="1223161">
                  <a:extLst>
                    <a:ext uri="{9D8B030D-6E8A-4147-A177-3AD203B41FA5}">
                      <a16:colId xmlns:a16="http://schemas.microsoft.com/office/drawing/2014/main" val="2951783693"/>
                    </a:ext>
                  </a:extLst>
                </a:gridCol>
                <a:gridCol w="1487978">
                  <a:extLst>
                    <a:ext uri="{9D8B030D-6E8A-4147-A177-3AD203B41FA5}">
                      <a16:colId xmlns:a16="http://schemas.microsoft.com/office/drawing/2014/main" val="3865983023"/>
                    </a:ext>
                  </a:extLst>
                </a:gridCol>
                <a:gridCol w="2758516">
                  <a:extLst>
                    <a:ext uri="{9D8B030D-6E8A-4147-A177-3AD203B41FA5}">
                      <a16:colId xmlns:a16="http://schemas.microsoft.com/office/drawing/2014/main" val="2887267720"/>
                    </a:ext>
                  </a:extLst>
                </a:gridCol>
                <a:gridCol w="2248406">
                  <a:extLst>
                    <a:ext uri="{9D8B030D-6E8A-4147-A177-3AD203B41FA5}">
                      <a16:colId xmlns:a16="http://schemas.microsoft.com/office/drawing/2014/main" val="3193742249"/>
                    </a:ext>
                  </a:extLst>
                </a:gridCol>
                <a:gridCol w="2248406">
                  <a:extLst>
                    <a:ext uri="{9D8B030D-6E8A-4147-A177-3AD203B41FA5}">
                      <a16:colId xmlns:a16="http://schemas.microsoft.com/office/drawing/2014/main" val="3695113075"/>
                    </a:ext>
                  </a:extLst>
                </a:gridCol>
              </a:tblGrid>
              <a:tr h="886408">
                <a:tc>
                  <a:txBody>
                    <a:bodyPr/>
                    <a:lstStyle/>
                    <a:p>
                      <a:r>
                        <a:rPr lang="en-GB" dirty="0"/>
                        <a:t>09.04.18</a:t>
                      </a:r>
                    </a:p>
                  </a:txBody>
                  <a:tcPr/>
                </a:tc>
                <a:tc>
                  <a:txBody>
                    <a:bodyPr/>
                    <a:lstStyle/>
                    <a:p>
                      <a:r>
                        <a:rPr lang="en-GB" dirty="0"/>
                        <a:t>WhatsApp </a:t>
                      </a:r>
                    </a:p>
                    <a:p>
                      <a:r>
                        <a:rPr lang="en-GB" dirty="0"/>
                        <a:t>Chat </a:t>
                      </a:r>
                    </a:p>
                  </a:txBody>
                  <a:tcPr/>
                </a:tc>
                <a:tc>
                  <a:txBody>
                    <a:bodyPr/>
                    <a:lstStyle/>
                    <a:p>
                      <a:r>
                        <a:rPr lang="en-GB" dirty="0" smtClean="0"/>
                        <a:t>Afternoon</a:t>
                      </a:r>
                    </a:p>
                    <a:p>
                      <a:r>
                        <a:rPr lang="en-GB" dirty="0" smtClean="0"/>
                        <a:t>40m</a:t>
                      </a:r>
                      <a:endParaRPr lang="en-GB" dirty="0"/>
                    </a:p>
                  </a:txBody>
                  <a:tcPr/>
                </a:tc>
                <a:tc>
                  <a:txBody>
                    <a:bodyPr/>
                    <a:lstStyle/>
                    <a:p>
                      <a:r>
                        <a:rPr lang="en-GB" dirty="0"/>
                        <a:t>Telma, Malini and Nsole </a:t>
                      </a:r>
                    </a:p>
                  </a:txBody>
                  <a:tcPr/>
                </a:tc>
                <a:tc>
                  <a:txBody>
                    <a:bodyPr/>
                    <a:lstStyle/>
                    <a:p>
                      <a:r>
                        <a:rPr lang="en-GB" dirty="0"/>
                        <a:t>feedback</a:t>
                      </a:r>
                    </a:p>
                  </a:txBody>
                  <a:tcPr/>
                </a:tc>
                <a:tc>
                  <a:txBody>
                    <a:bodyPr/>
                    <a:lstStyle/>
                    <a:p>
                      <a:r>
                        <a:rPr lang="en-GB" dirty="0"/>
                        <a:t>Follow up </a:t>
                      </a:r>
                    </a:p>
                  </a:txBody>
                  <a:tcPr/>
                </a:tc>
                <a:extLst>
                  <a:ext uri="{0D108BD9-81ED-4DB2-BD59-A6C34878D82A}">
                    <a16:rowId xmlns:a16="http://schemas.microsoft.com/office/drawing/2014/main" val="3054947231"/>
                  </a:ext>
                </a:extLst>
              </a:tr>
              <a:tr h="1152331">
                <a:tc>
                  <a:txBody>
                    <a:bodyPr/>
                    <a:lstStyle/>
                    <a:p>
                      <a:r>
                        <a:rPr lang="en-GB" dirty="0"/>
                        <a:t>16.04.18</a:t>
                      </a:r>
                    </a:p>
                  </a:txBody>
                  <a:tcPr/>
                </a:tc>
                <a:tc>
                  <a:txBody>
                    <a:bodyPr/>
                    <a:lstStyle/>
                    <a:p>
                      <a:r>
                        <a:rPr lang="en-GB" dirty="0"/>
                        <a:t>London </a:t>
                      </a:r>
                    </a:p>
                    <a:p>
                      <a:r>
                        <a:rPr lang="en-GB" dirty="0"/>
                        <a:t>Campus </a:t>
                      </a:r>
                    </a:p>
                  </a:txBody>
                  <a:tcPr/>
                </a:tc>
                <a:tc>
                  <a:txBody>
                    <a:bodyPr/>
                    <a:lstStyle/>
                    <a:p>
                      <a:r>
                        <a:rPr lang="en-GB" dirty="0"/>
                        <a:t>Break time </a:t>
                      </a:r>
                      <a:endParaRPr lang="en-GB" dirty="0" smtClean="0"/>
                    </a:p>
                    <a:p>
                      <a:r>
                        <a:rPr lang="en-GB" dirty="0" smtClean="0"/>
                        <a:t>15m</a:t>
                      </a:r>
                      <a:endParaRPr lang="en-GB" dirty="0"/>
                    </a:p>
                  </a:txBody>
                  <a:tcPr/>
                </a:tc>
                <a:tc>
                  <a:txBody>
                    <a:bodyPr/>
                    <a:lstStyle/>
                    <a:p>
                      <a:r>
                        <a:rPr lang="en-GB" dirty="0"/>
                        <a:t>Telma, Malini and Nsole </a:t>
                      </a:r>
                    </a:p>
                  </a:txBody>
                  <a:tcPr/>
                </a:tc>
                <a:tc>
                  <a:txBody>
                    <a:bodyPr/>
                    <a:lstStyle/>
                    <a:p>
                      <a:r>
                        <a:rPr lang="en-GB" dirty="0"/>
                        <a:t>Review and feedback </a:t>
                      </a:r>
                    </a:p>
                  </a:txBody>
                  <a:tcPr/>
                </a:tc>
                <a:tc>
                  <a:txBody>
                    <a:bodyPr/>
                    <a:lstStyle/>
                    <a:p>
                      <a:r>
                        <a:rPr lang="en-GB" dirty="0"/>
                        <a:t>Follow up</a:t>
                      </a:r>
                    </a:p>
                  </a:txBody>
                  <a:tcPr/>
                </a:tc>
                <a:extLst>
                  <a:ext uri="{0D108BD9-81ED-4DB2-BD59-A6C34878D82A}">
                    <a16:rowId xmlns:a16="http://schemas.microsoft.com/office/drawing/2014/main" val="3743268834"/>
                  </a:ext>
                </a:extLst>
              </a:tr>
              <a:tr h="893406">
                <a:tc>
                  <a:txBody>
                    <a:bodyPr/>
                    <a:lstStyle/>
                    <a:p>
                      <a:r>
                        <a:rPr lang="en-GB" dirty="0"/>
                        <a:t>23.04.18</a:t>
                      </a:r>
                    </a:p>
                  </a:txBody>
                  <a:tcPr/>
                </a:tc>
                <a:tc>
                  <a:txBody>
                    <a:bodyPr/>
                    <a:lstStyle/>
                    <a:p>
                      <a:r>
                        <a:rPr lang="en-GB" dirty="0"/>
                        <a:t>London campus</a:t>
                      </a:r>
                    </a:p>
                  </a:txBody>
                  <a:tcPr/>
                </a:tc>
                <a:tc>
                  <a:txBody>
                    <a:bodyPr/>
                    <a:lstStyle/>
                    <a:p>
                      <a:r>
                        <a:rPr lang="en-GB" dirty="0"/>
                        <a:t>Morning </a:t>
                      </a:r>
                      <a:endParaRPr lang="en-GB" dirty="0" smtClean="0"/>
                    </a:p>
                    <a:p>
                      <a:r>
                        <a:rPr lang="en-GB" dirty="0" smtClean="0"/>
                        <a:t>30m</a:t>
                      </a:r>
                      <a:endParaRPr lang="en-GB" dirty="0"/>
                    </a:p>
                  </a:txBody>
                  <a:tcPr/>
                </a:tc>
                <a:tc>
                  <a:txBody>
                    <a:bodyPr/>
                    <a:lstStyle/>
                    <a:p>
                      <a:r>
                        <a:rPr lang="en-GB" dirty="0"/>
                        <a:t>Telma, Malini and Nsole</a:t>
                      </a:r>
                    </a:p>
                  </a:txBody>
                  <a:tcPr/>
                </a:tc>
                <a:tc>
                  <a:txBody>
                    <a:bodyPr/>
                    <a:lstStyle/>
                    <a:p>
                      <a:r>
                        <a:rPr lang="en-GB" dirty="0"/>
                        <a:t>Presentation </a:t>
                      </a:r>
                    </a:p>
                  </a:txBody>
                  <a:tcPr/>
                </a:tc>
                <a:tc>
                  <a:txBody>
                    <a:bodyPr/>
                    <a:lstStyle/>
                    <a:p>
                      <a:r>
                        <a:rPr lang="en-GB" dirty="0"/>
                        <a:t>Prepare to summit</a:t>
                      </a:r>
                    </a:p>
                  </a:txBody>
                  <a:tcPr/>
                </a:tc>
                <a:extLst>
                  <a:ext uri="{0D108BD9-81ED-4DB2-BD59-A6C34878D82A}">
                    <a16:rowId xmlns:a16="http://schemas.microsoft.com/office/drawing/2014/main" val="1364398145"/>
                  </a:ext>
                </a:extLst>
              </a:tr>
            </a:tbl>
          </a:graphicData>
        </a:graphic>
      </p:graphicFrame>
    </p:spTree>
    <p:extLst>
      <p:ext uri="{BB962C8B-B14F-4D97-AF65-F5344CB8AC3E}">
        <p14:creationId xmlns:p14="http://schemas.microsoft.com/office/powerpoint/2010/main" val="2832079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143" y="407739"/>
            <a:ext cx="7729728" cy="1188720"/>
          </a:xfrm>
        </p:spPr>
        <p:txBody>
          <a:bodyPr>
            <a:normAutofit/>
          </a:bodyPr>
          <a:lstStyle/>
          <a:p>
            <a:r>
              <a:rPr lang="en-GB" sz="3600" dirty="0" smtClean="0">
                <a:latin typeface="Arial" panose="020B0604020202020204" pitchFamily="34" charset="0"/>
                <a:cs typeface="Arial" panose="020B0604020202020204" pitchFamily="34" charset="0"/>
              </a:rPr>
              <a:t>CONCLUSION</a:t>
            </a:r>
            <a:r>
              <a:rPr lang="en-GB" sz="3600" dirty="0">
                <a:latin typeface="Arial" panose="020B0604020202020204" pitchFamily="34" charset="0"/>
                <a:cs typeface="Arial" panose="020B0604020202020204" pitchFamily="34" charset="0"/>
              </a:rPr>
              <a:t/>
            </a:r>
            <a:br>
              <a:rPr lang="en-GB" sz="3600" dirty="0">
                <a:latin typeface="Arial" panose="020B0604020202020204" pitchFamily="34" charset="0"/>
                <a:cs typeface="Arial" panose="020B0604020202020204" pitchFamily="34" charset="0"/>
              </a:rPr>
            </a:br>
            <a:r>
              <a:rPr lang="en-GB" sz="1600" dirty="0">
                <a:cs typeface="Arial" panose="020B0604020202020204" pitchFamily="34" charset="0"/>
              </a:rPr>
              <a:t>Telma Pires   1604712 </a:t>
            </a:r>
          </a:p>
        </p:txBody>
      </p:sp>
      <p:sp>
        <p:nvSpPr>
          <p:cNvPr id="3" name="Content Placeholder 2"/>
          <p:cNvSpPr>
            <a:spLocks noGrp="1"/>
          </p:cNvSpPr>
          <p:nvPr>
            <p:ph idx="1"/>
          </p:nvPr>
        </p:nvSpPr>
        <p:spPr/>
        <p:txBody>
          <a:bodyPr/>
          <a:lstStyle/>
          <a:p>
            <a:pPr marL="0" indent="0">
              <a:buNone/>
            </a:pPr>
            <a:r>
              <a:rPr lang="en-GB" dirty="0"/>
              <a:t>We hope this presentation is </a:t>
            </a:r>
            <a:r>
              <a:rPr lang="en-GB" dirty="0" smtClean="0"/>
              <a:t>informative and helps with globalisation </a:t>
            </a:r>
          </a:p>
          <a:p>
            <a:pPr marL="0" indent="0">
              <a:buNone/>
            </a:pPr>
            <a:r>
              <a:rPr lang="en-GB" dirty="0" smtClean="0"/>
              <a:t>leadership and entrepreneurship. </a:t>
            </a:r>
            <a:endParaRPr lang="en-GB" dirty="0"/>
          </a:p>
          <a:p>
            <a:pPr marL="0" indent="0">
              <a:buNone/>
            </a:pPr>
            <a:r>
              <a:rPr lang="en-GB" dirty="0" smtClean="0"/>
              <a:t> </a:t>
            </a:r>
            <a:endParaRPr lang="en-GB" dirty="0"/>
          </a:p>
        </p:txBody>
      </p:sp>
    </p:spTree>
    <p:extLst>
      <p:ext uri="{BB962C8B-B14F-4D97-AF65-F5344CB8AC3E}">
        <p14:creationId xmlns:p14="http://schemas.microsoft.com/office/powerpoint/2010/main" val="1479295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B7AE24-9645-4153-B559-6A1FB9F4E187}"/>
              </a:ext>
            </a:extLst>
          </p:cNvPr>
          <p:cNvSpPr>
            <a:spLocks noGrp="1"/>
          </p:cNvSpPr>
          <p:nvPr>
            <p:ph type="title"/>
          </p:nvPr>
        </p:nvSpPr>
        <p:spPr/>
        <p:txBody>
          <a:bodyPr/>
          <a:lstStyle/>
          <a:p>
            <a:r>
              <a:rPr lang="en-GB" dirty="0"/>
              <a:t>Any Questions?</a:t>
            </a:r>
          </a:p>
        </p:txBody>
      </p:sp>
      <p:sp>
        <p:nvSpPr>
          <p:cNvPr id="5" name="Text Placeholder 4">
            <a:extLst>
              <a:ext uri="{FF2B5EF4-FFF2-40B4-BE49-F238E27FC236}">
                <a16:creationId xmlns:a16="http://schemas.microsoft.com/office/drawing/2014/main" id="{D06A71E3-3220-483A-B764-A08F09F3175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25897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45512-AEC4-4426-A2CD-11AE149FE24F}"/>
              </a:ext>
            </a:extLst>
          </p:cNvPr>
          <p:cNvSpPr>
            <a:spLocks noGrp="1"/>
          </p:cNvSpPr>
          <p:nvPr>
            <p:ph type="ctrTitle"/>
          </p:nvPr>
        </p:nvSpPr>
        <p:spPr/>
        <p:txBody>
          <a:bodyPr/>
          <a:lstStyle/>
          <a:p>
            <a:pPr algn="ctr"/>
            <a:r>
              <a:rPr lang="en-GB" dirty="0"/>
              <a:t>Thank you for listening</a:t>
            </a:r>
          </a:p>
        </p:txBody>
      </p:sp>
    </p:spTree>
    <p:extLst>
      <p:ext uri="{BB962C8B-B14F-4D97-AF65-F5344CB8AC3E}">
        <p14:creationId xmlns:p14="http://schemas.microsoft.com/office/powerpoint/2010/main" val="19828387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635D4D"/>
      </a:dk2>
      <a:lt2>
        <a:srgbClr val="D8D6BA"/>
      </a:lt2>
      <a:accent1>
        <a:srgbClr val="9CBEBD"/>
      </a:accent1>
      <a:accent2>
        <a:srgbClr val="D2CB6C"/>
      </a:accent2>
      <a:accent3>
        <a:srgbClr val="9D9A93"/>
      </a:accent3>
      <a:accent4>
        <a:srgbClr val="C89F5D"/>
      </a:accent4>
      <a:accent5>
        <a:srgbClr val="A9A57C"/>
      </a:accent5>
      <a:accent6>
        <a:srgbClr val="95A39D"/>
      </a:accent6>
      <a:hlink>
        <a:srgbClr val="D25814"/>
      </a:hlink>
      <a:folHlink>
        <a:srgbClr val="849A0A"/>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0BDC4BB7-8AF9-46FD-8C32-AB93AC9C4100}"/>
    </a:ext>
  </a:extLst>
</a:theme>
</file>

<file path=docProps/app.xml><?xml version="1.0" encoding="utf-8"?>
<Properties xmlns="http://schemas.openxmlformats.org/officeDocument/2006/extended-properties" xmlns:vt="http://schemas.openxmlformats.org/officeDocument/2006/docPropsVTypes">
  <Template>TM10001115[[fn=Parcel]]</Template>
  <TotalTime>24</TotalTime>
  <Words>714</Words>
  <Application>Microsoft Office PowerPoint</Application>
  <PresentationFormat>Widescreen</PresentationFormat>
  <Paragraphs>84</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Gill Sans MT</vt:lpstr>
      <vt:lpstr>Parcel</vt:lpstr>
      <vt:lpstr>Pathway Project 1: Sustainability and Global Citizenship (EMPL4013_LON)</vt:lpstr>
      <vt:lpstr>Sustainability and Global Citizenship </vt:lpstr>
      <vt:lpstr>Introduction Telma Pires   1604712 </vt:lpstr>
      <vt:lpstr>Sustainability and Globalisation  Telma Pires  1604712</vt:lpstr>
      <vt:lpstr>Leadership and Entrepreneurship Malini Ragupadi  1605386</vt:lpstr>
      <vt:lpstr>Community participation (locally and nationally) Malini Ragupadi  1605386</vt:lpstr>
      <vt:lpstr>General Nsole Mosengo  1605359</vt:lpstr>
      <vt:lpstr> Learning Log</vt:lpstr>
      <vt:lpstr>PowerPoint Presentation</vt:lpstr>
      <vt:lpstr>CONCLUSION Telma Pires   1604712 </vt:lpstr>
      <vt:lpstr>Any Questions?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and Global Citizenship </dc:title>
  <dc:creator>Jhonic Ragupadi</dc:creator>
  <cp:lastModifiedBy>Telma Da liva rodrigues pires (1604712)</cp:lastModifiedBy>
  <cp:revision>9</cp:revision>
  <dcterms:created xsi:type="dcterms:W3CDTF">2018-04-22T11:18:40Z</dcterms:created>
  <dcterms:modified xsi:type="dcterms:W3CDTF">2018-04-23T10:03:24Z</dcterms:modified>
</cp:coreProperties>
</file>