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344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310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028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065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16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729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705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328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374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2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21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261ED-752E-F245-A244-16EAE68C33E6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FBA79-2958-B048-9F8C-5795D828CA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684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DDEE1-2703-734C-86C9-B599D219DD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Warm 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D9BC27-18EF-824D-BC70-D1D5D959A46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1311370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B4553-AC2F-664F-BDF7-B91A93A38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warm up?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AE7D6-1AB1-0847-9323-B3A5A4E02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Mental readiness</a:t>
            </a:r>
          </a:p>
          <a:p>
            <a:r>
              <a:rPr lang="en-US" dirty="0"/>
              <a:t>Physical readiness</a:t>
            </a:r>
          </a:p>
          <a:p>
            <a:r>
              <a:rPr lang="en-US" dirty="0"/>
              <a:t>Injury reduction</a:t>
            </a:r>
          </a:p>
          <a:p>
            <a:r>
              <a:rPr lang="en-US"/>
              <a:t>Performance enhancement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603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FB883-349B-E64C-8241-64727154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dirty="0"/>
              <a:t>Outcomes of a good warm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00A0E-9160-4040-AA61-13CD7247E2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4000" dirty="0"/>
              <a:t>Faster contraction and relaxation of both agonist and antagonist muscle;</a:t>
            </a:r>
          </a:p>
          <a:p>
            <a:r>
              <a:rPr lang="en-US" sz="4000" dirty="0"/>
              <a:t>Improvements in rate of force development (RFD);</a:t>
            </a:r>
          </a:p>
          <a:p>
            <a:r>
              <a:rPr lang="en-US" sz="4000" dirty="0"/>
              <a:t>Improvements in reaction time;</a:t>
            </a:r>
          </a:p>
          <a:p>
            <a:r>
              <a:rPr lang="en-US" sz="4000" dirty="0"/>
              <a:t>Improvements in muscle strength and power;</a:t>
            </a:r>
          </a:p>
          <a:p>
            <a:r>
              <a:rPr lang="en-US" sz="4000" dirty="0"/>
              <a:t>Lowered viscous resistance in muscles;</a:t>
            </a:r>
          </a:p>
        </p:txBody>
      </p:sp>
    </p:spTree>
    <p:extLst>
      <p:ext uri="{BB962C8B-B14F-4D97-AF65-F5344CB8AC3E}">
        <p14:creationId xmlns:p14="http://schemas.microsoft.com/office/powerpoint/2010/main" val="3218033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22028-191E-E246-8FC1-49DDD0460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Outcomes of a good warm up…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8A68E-B822-4648-8F48-1432FD19C8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Improved Oxygen delivery due to Bohr effect (due to increased body temperature)</a:t>
            </a:r>
          </a:p>
          <a:p>
            <a:r>
              <a:rPr lang="en-US" sz="4000" dirty="0"/>
              <a:t>Increased blood flow to active muscles</a:t>
            </a:r>
          </a:p>
          <a:p>
            <a:r>
              <a:rPr lang="en-US" sz="4000" dirty="0"/>
              <a:t>Enhanced metabolic reactions (due to increased body temperature)</a:t>
            </a:r>
          </a:p>
        </p:txBody>
      </p:sp>
    </p:spTree>
    <p:extLst>
      <p:ext uri="{BB962C8B-B14F-4D97-AF65-F5344CB8AC3E}">
        <p14:creationId xmlns:p14="http://schemas.microsoft.com/office/powerpoint/2010/main" val="1408941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30B8C-7783-1042-B085-420DF332C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Warm-up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CCABB-CB67-E64C-9749-A9FE56488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b="1" dirty="0"/>
              <a:t>R</a:t>
            </a:r>
            <a:r>
              <a:rPr lang="en-US" sz="4000" dirty="0"/>
              <a:t>aise</a:t>
            </a:r>
          </a:p>
          <a:p>
            <a:r>
              <a:rPr lang="en-US" sz="4000" b="1" dirty="0"/>
              <a:t>A</a:t>
            </a:r>
            <a:r>
              <a:rPr lang="en-US" sz="4000" dirty="0"/>
              <a:t>ctivate</a:t>
            </a:r>
          </a:p>
          <a:p>
            <a:r>
              <a:rPr lang="en-US" sz="4000" b="1" dirty="0" err="1"/>
              <a:t>M</a:t>
            </a:r>
            <a:r>
              <a:rPr lang="en-US" sz="4000" dirty="0" err="1"/>
              <a:t>obilise</a:t>
            </a:r>
            <a:endParaRPr lang="en-US" sz="4000" dirty="0"/>
          </a:p>
          <a:p>
            <a:r>
              <a:rPr lang="en-US" sz="4000" b="1" dirty="0"/>
              <a:t>P</a:t>
            </a:r>
            <a:r>
              <a:rPr lang="en-US" sz="4000" dirty="0"/>
              <a:t>otentiate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3839628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AADC-48D3-7D48-B724-42F3C038A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RAISE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37940-5DEF-E34F-808D-01841E74C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⬆️ Body Temperature</a:t>
            </a:r>
          </a:p>
          <a:p>
            <a:r>
              <a:rPr lang="en-GB" sz="4000" dirty="0"/>
              <a:t>⬆️ Respiration Rate</a:t>
            </a:r>
          </a:p>
          <a:p>
            <a:r>
              <a:rPr lang="en-GB" sz="4000" dirty="0"/>
              <a:t>⬆️ </a:t>
            </a:r>
            <a:r>
              <a:rPr lang="en-US" sz="4000" dirty="0"/>
              <a:t>Heart Rate</a:t>
            </a:r>
          </a:p>
          <a:p>
            <a:r>
              <a:rPr lang="en-US" sz="4000" dirty="0"/>
              <a:t>⬆️ Blood Flow</a:t>
            </a:r>
          </a:p>
          <a:p>
            <a:r>
              <a:rPr lang="en-US" sz="4000" dirty="0"/>
              <a:t>⬆️ Joint Viscosity</a:t>
            </a:r>
          </a:p>
        </p:txBody>
      </p:sp>
    </p:spTree>
    <p:extLst>
      <p:ext uri="{BB962C8B-B14F-4D97-AF65-F5344CB8AC3E}">
        <p14:creationId xmlns:p14="http://schemas.microsoft.com/office/powerpoint/2010/main" val="109585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BE16B-243A-3844-8E4F-82F899A2D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Raise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3C7B1-9CCD-8247-9A38-CB2DDE2A7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How? Think of different ways you could achieve these objectives in different training settings</a:t>
            </a:r>
          </a:p>
          <a:p>
            <a:endParaRPr lang="en-US" sz="4000" dirty="0"/>
          </a:p>
          <a:p>
            <a:r>
              <a:rPr lang="en-US" sz="4000" dirty="0"/>
              <a:t>What is the most effective use of this time?</a:t>
            </a:r>
          </a:p>
        </p:txBody>
      </p:sp>
    </p:spTree>
    <p:extLst>
      <p:ext uri="{BB962C8B-B14F-4D97-AF65-F5344CB8AC3E}">
        <p14:creationId xmlns:p14="http://schemas.microsoft.com/office/powerpoint/2010/main" val="2881446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F6FEC-EA11-DA48-9592-2C6FD6A92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Activate and </a:t>
            </a:r>
            <a:r>
              <a:rPr lang="en-US" sz="5000" dirty="0" err="1"/>
              <a:t>Mobilise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8306E-53CC-A648-8ECE-0AC560D5F2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Activate key Muscle Groups</a:t>
            </a:r>
          </a:p>
          <a:p>
            <a:endParaRPr lang="en-US" sz="4000" dirty="0"/>
          </a:p>
          <a:p>
            <a:r>
              <a:rPr lang="en-US" sz="4000" dirty="0" err="1"/>
              <a:t>Mobilise</a:t>
            </a:r>
            <a:r>
              <a:rPr lang="en-US" sz="4000" dirty="0"/>
              <a:t> key joints and ranges of motion specific to the activity</a:t>
            </a:r>
          </a:p>
        </p:txBody>
      </p:sp>
    </p:spTree>
    <p:extLst>
      <p:ext uri="{BB962C8B-B14F-4D97-AF65-F5344CB8AC3E}">
        <p14:creationId xmlns:p14="http://schemas.microsoft.com/office/powerpoint/2010/main" val="39749412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B6740-397B-A544-9A7B-3F34BEA12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Activate and </a:t>
            </a:r>
            <a:r>
              <a:rPr lang="en-US" sz="5000" dirty="0" err="1"/>
              <a:t>Mobilise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3C927-F030-F343-ABC8-25830F495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How?</a:t>
            </a:r>
          </a:p>
          <a:p>
            <a:endParaRPr lang="en-US" sz="4000" dirty="0"/>
          </a:p>
          <a:p>
            <a:r>
              <a:rPr lang="en-US" sz="4000" dirty="0"/>
              <a:t>Think of different exercises that could be included in this section</a:t>
            </a:r>
          </a:p>
        </p:txBody>
      </p:sp>
    </p:spTree>
    <p:extLst>
      <p:ext uri="{BB962C8B-B14F-4D97-AF65-F5344CB8AC3E}">
        <p14:creationId xmlns:p14="http://schemas.microsoft.com/office/powerpoint/2010/main" val="37995101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B02A8-91D1-9C44-ACB4-C61A17563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000" dirty="0"/>
              <a:t>Points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86520-4032-4C43-9580-7DDD92BAD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4000" dirty="0"/>
              <a:t>Foundation movements</a:t>
            </a:r>
          </a:p>
          <a:p>
            <a:r>
              <a:rPr lang="en-US" sz="4000" dirty="0"/>
              <a:t>Specific requirements of sport/activity – fundamental movements</a:t>
            </a:r>
          </a:p>
          <a:p>
            <a:r>
              <a:rPr lang="en-US" sz="4000" dirty="0"/>
              <a:t>Pre-habilitation exercises</a:t>
            </a:r>
          </a:p>
          <a:p>
            <a:r>
              <a:rPr lang="en-US" sz="4000"/>
              <a:t>Technique development </a:t>
            </a:r>
            <a:endParaRPr lang="en-US" sz="4000" dirty="0"/>
          </a:p>
          <a:p>
            <a:r>
              <a:rPr lang="en-US" sz="4000" dirty="0"/>
              <a:t>Variety </a:t>
            </a:r>
          </a:p>
        </p:txBody>
      </p:sp>
    </p:spTree>
    <p:extLst>
      <p:ext uri="{BB962C8B-B14F-4D97-AF65-F5344CB8AC3E}">
        <p14:creationId xmlns:p14="http://schemas.microsoft.com/office/powerpoint/2010/main" val="3193311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prime’ the athlete for their session</a:t>
            </a:r>
          </a:p>
          <a:p>
            <a:r>
              <a:rPr lang="en-GB" dirty="0"/>
              <a:t>Increase intensity to the level of the session</a:t>
            </a:r>
          </a:p>
          <a:p>
            <a:r>
              <a:rPr lang="en-GB" dirty="0"/>
              <a:t>Improve subsequent performance through ‘post-activation potentiation’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808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use of time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Warm ups often constitute 20% or more of training time.</a:t>
            </a:r>
          </a:p>
          <a:p>
            <a:r>
              <a:rPr lang="en-GB" dirty="0"/>
              <a:t>Over the course of a year, how much total training time is this?</a:t>
            </a:r>
          </a:p>
          <a:p>
            <a:r>
              <a:rPr lang="en-GB" dirty="0"/>
              <a:t>Can you develop other attributes and skills to use this time effectively?</a:t>
            </a:r>
          </a:p>
        </p:txBody>
      </p:sp>
    </p:spTree>
    <p:extLst>
      <p:ext uri="{BB962C8B-B14F-4D97-AF65-F5344CB8AC3E}">
        <p14:creationId xmlns:p14="http://schemas.microsoft.com/office/powerpoint/2010/main" val="30070860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20F24604-5A6A-41F4-BB04-4C3669D9A545}" vid="{267164F6-FA3C-4AA4-B16E-B3C9A9883C7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10</TotalTime>
  <Words>266</Words>
  <Application>Microsoft Office PowerPoint</Application>
  <PresentationFormat>Widescreen</PresentationFormat>
  <Paragraphs>54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Myriad Pro</vt:lpstr>
      <vt:lpstr>Arial</vt:lpstr>
      <vt:lpstr>UWTSD</vt:lpstr>
      <vt:lpstr>Warm Up</vt:lpstr>
      <vt:lpstr>Why warm up?</vt:lpstr>
      <vt:lpstr>Outcomes of a good warm up</vt:lpstr>
      <vt:lpstr>Outcomes of a good warm up…</vt:lpstr>
      <vt:lpstr>Warm-up structure</vt:lpstr>
      <vt:lpstr>RAISE</vt:lpstr>
      <vt:lpstr>Raise</vt:lpstr>
      <vt:lpstr>Activate and Mobilise</vt:lpstr>
      <vt:lpstr>Activate and Mobilise</vt:lpstr>
      <vt:lpstr>Points to consider</vt:lpstr>
      <vt:lpstr>Potentiation</vt:lpstr>
      <vt:lpstr>Effective use of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Warm Up</dc:title>
  <dc:creator>Geraint Forster</dc:creator>
  <cp:lastModifiedBy>Geraint Forster</cp:lastModifiedBy>
  <cp:revision>5</cp:revision>
  <dcterms:created xsi:type="dcterms:W3CDTF">2018-10-11T05:27:58Z</dcterms:created>
  <dcterms:modified xsi:type="dcterms:W3CDTF">2025-10-16T08:30:53Z</dcterms:modified>
</cp:coreProperties>
</file>