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6"/>
    <p:restoredTop sz="94719"/>
  </p:normalViewPr>
  <p:slideViewPr>
    <p:cSldViewPr snapToGrid="0" snapToObjects="1">
      <p:cViewPr>
        <p:scale>
          <a:sx n="78" d="100"/>
          <a:sy n="78" d="100"/>
        </p:scale>
        <p:origin x="1872" y="10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63483C-AA4F-42C6-8AFA-69C9F353E791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516BDEE-3605-4AB7-8465-81056DEA9525}">
      <dgm:prSet/>
      <dgm:spPr/>
      <dgm:t>
        <a:bodyPr/>
        <a:lstStyle/>
        <a:p>
          <a:r>
            <a:rPr lang="en-US"/>
            <a:t>NATURE OF THE PROBLEM</a:t>
          </a:r>
        </a:p>
      </dgm:t>
    </dgm:pt>
    <dgm:pt modelId="{4084D868-84FA-4D73-964B-C8BF580EC3E0}" type="parTrans" cxnId="{C7B95CD9-C4DC-44A9-9D89-FFEE2B2ADAF7}">
      <dgm:prSet/>
      <dgm:spPr/>
      <dgm:t>
        <a:bodyPr/>
        <a:lstStyle/>
        <a:p>
          <a:endParaRPr lang="en-US"/>
        </a:p>
      </dgm:t>
    </dgm:pt>
    <dgm:pt modelId="{CA02B69B-A38A-4426-882E-C85A92498D1F}" type="sibTrans" cxnId="{C7B95CD9-C4DC-44A9-9D89-FFEE2B2ADAF7}">
      <dgm:prSet/>
      <dgm:spPr/>
      <dgm:t>
        <a:bodyPr/>
        <a:lstStyle/>
        <a:p>
          <a:endParaRPr lang="en-US"/>
        </a:p>
      </dgm:t>
    </dgm:pt>
    <dgm:pt modelId="{50186602-B4D1-45B1-8A13-A571499CA332}">
      <dgm:prSet/>
      <dgm:spPr/>
      <dgm:t>
        <a:bodyPr/>
        <a:lstStyle/>
        <a:p>
          <a:r>
            <a:rPr lang="en-US"/>
            <a:t>rIt's happening in hospitals all around the United Kingdom. </a:t>
          </a:r>
        </a:p>
      </dgm:t>
    </dgm:pt>
    <dgm:pt modelId="{D363F4D1-1873-4BA0-978A-0C2237FACB1D}" type="parTrans" cxnId="{946787E1-DED8-4C58-8F1C-5375F10C5A95}">
      <dgm:prSet/>
      <dgm:spPr/>
      <dgm:t>
        <a:bodyPr/>
        <a:lstStyle/>
        <a:p>
          <a:endParaRPr lang="en-US"/>
        </a:p>
      </dgm:t>
    </dgm:pt>
    <dgm:pt modelId="{F31A6480-5E5B-4186-AB5D-19959D82C61F}" type="sibTrans" cxnId="{946787E1-DED8-4C58-8F1C-5375F10C5A95}">
      <dgm:prSet/>
      <dgm:spPr/>
      <dgm:t>
        <a:bodyPr/>
        <a:lstStyle/>
        <a:p>
          <a:endParaRPr lang="en-US"/>
        </a:p>
      </dgm:t>
    </dgm:pt>
    <dgm:pt modelId="{5E95B60C-97A5-4569-9789-A07D976630C4}">
      <dgm:prSet/>
      <dgm:spPr/>
      <dgm:t>
        <a:bodyPr/>
        <a:lstStyle/>
        <a:p>
          <a:r>
            <a:rPr lang="en-US"/>
            <a:t>The trust lost more than £1 million each percentage point of absence. </a:t>
          </a:r>
        </a:p>
      </dgm:t>
    </dgm:pt>
    <dgm:pt modelId="{A2ABF05C-B199-47CE-A3D4-9224521454B6}" type="parTrans" cxnId="{AD790D03-A4DC-42C6-B075-39A3C6F226B0}">
      <dgm:prSet/>
      <dgm:spPr/>
      <dgm:t>
        <a:bodyPr/>
        <a:lstStyle/>
        <a:p>
          <a:endParaRPr lang="en-US"/>
        </a:p>
      </dgm:t>
    </dgm:pt>
    <dgm:pt modelId="{135A6E30-6319-44B0-909F-5A64865B7BDD}" type="sibTrans" cxnId="{AD790D03-A4DC-42C6-B075-39A3C6F226B0}">
      <dgm:prSet/>
      <dgm:spPr/>
      <dgm:t>
        <a:bodyPr/>
        <a:lstStyle/>
        <a:p>
          <a:endParaRPr lang="en-US"/>
        </a:p>
      </dgm:t>
    </dgm:pt>
    <dgm:pt modelId="{3D1F5E8D-CC3D-4030-B58F-F1FB70DB4918}">
      <dgm:prSet/>
      <dgm:spPr/>
      <dgm:t>
        <a:bodyPr/>
        <a:lstStyle/>
        <a:p>
          <a:r>
            <a:rPr lang="en-US"/>
            <a:t>From 2007 to 2012, the rolling average has continuously risen. </a:t>
          </a:r>
        </a:p>
      </dgm:t>
    </dgm:pt>
    <dgm:pt modelId="{2D7969EF-61D2-4879-A828-5179ACCD0E35}" type="parTrans" cxnId="{786B9A8D-D7E6-4C6B-BE46-35FA744C3919}">
      <dgm:prSet/>
      <dgm:spPr/>
      <dgm:t>
        <a:bodyPr/>
        <a:lstStyle/>
        <a:p>
          <a:endParaRPr lang="en-US"/>
        </a:p>
      </dgm:t>
    </dgm:pt>
    <dgm:pt modelId="{34239626-0BB7-4E45-8FA1-58972F427902}" type="sibTrans" cxnId="{786B9A8D-D7E6-4C6B-BE46-35FA744C3919}">
      <dgm:prSet/>
      <dgm:spPr/>
      <dgm:t>
        <a:bodyPr/>
        <a:lstStyle/>
        <a:p>
          <a:endParaRPr lang="en-US"/>
        </a:p>
      </dgm:t>
    </dgm:pt>
    <dgm:pt modelId="{0F2BEDF0-268E-4826-9E87-3B5DDE0A2FCD}">
      <dgm:prSet/>
      <dgm:spPr/>
      <dgm:t>
        <a:bodyPr/>
        <a:lstStyle/>
        <a:p>
          <a:r>
            <a:rPr lang="en-US" dirty="0"/>
            <a:t>As a result of the increased use of temporary and agency labor, a high rate of absenteeism was creating a drop in service quality.</a:t>
          </a:r>
        </a:p>
      </dgm:t>
    </dgm:pt>
    <dgm:pt modelId="{4EFB9839-207A-49E7-9743-1C4AA8F9F50A}" type="parTrans" cxnId="{8E600271-01A5-418B-8B20-997FFE00DB9D}">
      <dgm:prSet/>
      <dgm:spPr/>
      <dgm:t>
        <a:bodyPr/>
        <a:lstStyle/>
        <a:p>
          <a:endParaRPr lang="en-US"/>
        </a:p>
      </dgm:t>
    </dgm:pt>
    <dgm:pt modelId="{CA0E7CE4-C0A3-41BB-8703-39062A9F6B24}" type="sibTrans" cxnId="{8E600271-01A5-418B-8B20-997FFE00DB9D}">
      <dgm:prSet/>
      <dgm:spPr/>
      <dgm:t>
        <a:bodyPr/>
        <a:lstStyle/>
        <a:p>
          <a:endParaRPr lang="en-US"/>
        </a:p>
      </dgm:t>
    </dgm:pt>
    <dgm:pt modelId="{CE245EE6-3C05-4B0F-982F-F842661E4FCF}">
      <dgm:prSet/>
      <dgm:spPr/>
      <dgm:t>
        <a:bodyPr/>
        <a:lstStyle/>
        <a:p>
          <a:r>
            <a:rPr lang="en-US" sz="1600"/>
            <a:t>IMPACT OF THE PROBLEM ON EMPLOYEES AND MID CHESHIRE HOSPITAL </a:t>
          </a:r>
        </a:p>
      </dgm:t>
    </dgm:pt>
    <dgm:pt modelId="{71E8CE29-5B58-411C-B8E6-4DA72A940DC1}" type="parTrans" cxnId="{7AD63111-A729-429D-91D7-EFC1A441B8CF}">
      <dgm:prSet/>
      <dgm:spPr/>
      <dgm:t>
        <a:bodyPr/>
        <a:lstStyle/>
        <a:p>
          <a:endParaRPr lang="en-US"/>
        </a:p>
      </dgm:t>
    </dgm:pt>
    <dgm:pt modelId="{3F2E3599-AE74-432A-9008-22ED21918896}" type="sibTrans" cxnId="{7AD63111-A729-429D-91D7-EFC1A441B8CF}">
      <dgm:prSet/>
      <dgm:spPr/>
      <dgm:t>
        <a:bodyPr/>
        <a:lstStyle/>
        <a:p>
          <a:endParaRPr lang="en-US"/>
        </a:p>
      </dgm:t>
    </dgm:pt>
    <dgm:pt modelId="{65C96BBD-6965-48BD-986C-2E915C510EC4}">
      <dgm:prSet custT="1"/>
      <dgm:spPr/>
      <dgm:t>
        <a:bodyPr/>
        <a:lstStyle/>
        <a:p>
          <a:r>
            <a:rPr lang="en-US" sz="1600" dirty="0"/>
            <a:t>Its costing the NHS lots of money lot .</a:t>
          </a:r>
        </a:p>
      </dgm:t>
    </dgm:pt>
    <dgm:pt modelId="{844B81CB-6216-4597-B67A-278E95DEE4BE}" type="parTrans" cxnId="{CE78A06C-6D96-468B-B82D-8BCE0EAB5C83}">
      <dgm:prSet/>
      <dgm:spPr/>
      <dgm:t>
        <a:bodyPr/>
        <a:lstStyle/>
        <a:p>
          <a:endParaRPr lang="en-US"/>
        </a:p>
      </dgm:t>
    </dgm:pt>
    <dgm:pt modelId="{9FE51777-C003-4EDC-8B72-BD8F1FA66000}" type="sibTrans" cxnId="{CE78A06C-6D96-468B-B82D-8BCE0EAB5C83}">
      <dgm:prSet/>
      <dgm:spPr/>
      <dgm:t>
        <a:bodyPr/>
        <a:lstStyle/>
        <a:p>
          <a:endParaRPr lang="en-US"/>
        </a:p>
      </dgm:t>
    </dgm:pt>
    <dgm:pt modelId="{7C071FD3-ABA9-41E2-AE99-D48FAB945CD9}">
      <dgm:prSet/>
      <dgm:spPr/>
      <dgm:t>
        <a:bodyPr/>
        <a:lstStyle/>
        <a:p>
          <a:r>
            <a:rPr lang="en-US"/>
            <a:t>Next thing is to identify the causes of the problem</a:t>
          </a:r>
        </a:p>
      </dgm:t>
    </dgm:pt>
    <dgm:pt modelId="{DEC68E9F-0256-4D19-A161-BB1D264D8CA4}" type="parTrans" cxnId="{36FC7AC8-E8E5-4D45-9BEB-109968D82572}">
      <dgm:prSet/>
      <dgm:spPr/>
      <dgm:t>
        <a:bodyPr/>
        <a:lstStyle/>
        <a:p>
          <a:endParaRPr lang="en-US"/>
        </a:p>
      </dgm:t>
    </dgm:pt>
    <dgm:pt modelId="{3B4B5451-FC3A-4189-9C4D-49B49F819CB4}" type="sibTrans" cxnId="{36FC7AC8-E8E5-4D45-9BEB-109968D82572}">
      <dgm:prSet/>
      <dgm:spPr/>
      <dgm:t>
        <a:bodyPr/>
        <a:lstStyle/>
        <a:p>
          <a:endParaRPr lang="en-US"/>
        </a:p>
      </dgm:t>
    </dgm:pt>
    <dgm:pt modelId="{CA29D294-31C9-CE45-8174-F28C2A9BCE5D}">
      <dgm:prSet custT="1"/>
      <dgm:spPr/>
      <dgm:t>
        <a:bodyPr/>
        <a:lstStyle/>
        <a:p>
          <a:r>
            <a:rPr lang="en-US" sz="1600" dirty="0"/>
            <a:t>The customers will also be affected by the impact.</a:t>
          </a:r>
        </a:p>
      </dgm:t>
    </dgm:pt>
    <dgm:pt modelId="{C69E43EC-A3FE-5E4C-9277-0CE4511C2117}" type="parTrans" cxnId="{845C1071-5264-4843-AFEB-8BBB6BE4185D}">
      <dgm:prSet/>
      <dgm:spPr/>
      <dgm:t>
        <a:bodyPr/>
        <a:lstStyle/>
        <a:p>
          <a:endParaRPr lang="en-GB"/>
        </a:p>
      </dgm:t>
    </dgm:pt>
    <dgm:pt modelId="{7B7432BD-72A7-194D-BE01-F6BFAAE7A3A5}" type="sibTrans" cxnId="{845C1071-5264-4843-AFEB-8BBB6BE4185D}">
      <dgm:prSet/>
      <dgm:spPr/>
      <dgm:t>
        <a:bodyPr/>
        <a:lstStyle/>
        <a:p>
          <a:endParaRPr lang="en-GB"/>
        </a:p>
      </dgm:t>
    </dgm:pt>
    <dgm:pt modelId="{D36CF0AD-1B78-194F-A9F2-E9D4BEDB4301}" type="pres">
      <dgm:prSet presAssocID="{9E63483C-AA4F-42C6-8AFA-69C9F353E791}" presName="diagram" presStyleCnt="0">
        <dgm:presLayoutVars>
          <dgm:dir/>
          <dgm:resizeHandles val="exact"/>
        </dgm:presLayoutVars>
      </dgm:prSet>
      <dgm:spPr/>
    </dgm:pt>
    <dgm:pt modelId="{91605051-3F51-D74F-80B5-E7B7545287F4}" type="pres">
      <dgm:prSet presAssocID="{C516BDEE-3605-4AB7-8465-81056DEA9525}" presName="node" presStyleLbl="node1" presStyleIdx="0" presStyleCnt="7">
        <dgm:presLayoutVars>
          <dgm:bulletEnabled val="1"/>
        </dgm:presLayoutVars>
      </dgm:prSet>
      <dgm:spPr/>
    </dgm:pt>
    <dgm:pt modelId="{D72596A2-3936-8E49-8110-67163EE7A044}" type="pres">
      <dgm:prSet presAssocID="{CA02B69B-A38A-4426-882E-C85A92498D1F}" presName="sibTrans" presStyleCnt="0"/>
      <dgm:spPr/>
    </dgm:pt>
    <dgm:pt modelId="{D0351290-E6B7-4A47-A1BE-B9DC14528C2E}" type="pres">
      <dgm:prSet presAssocID="{50186602-B4D1-45B1-8A13-A571499CA332}" presName="node" presStyleLbl="node1" presStyleIdx="1" presStyleCnt="7">
        <dgm:presLayoutVars>
          <dgm:bulletEnabled val="1"/>
        </dgm:presLayoutVars>
      </dgm:prSet>
      <dgm:spPr/>
    </dgm:pt>
    <dgm:pt modelId="{DE0454D1-C8C6-4743-B188-B0F5A9858626}" type="pres">
      <dgm:prSet presAssocID="{F31A6480-5E5B-4186-AB5D-19959D82C61F}" presName="sibTrans" presStyleCnt="0"/>
      <dgm:spPr/>
    </dgm:pt>
    <dgm:pt modelId="{8CDC8A99-1B06-5840-AB59-F96CD13898EA}" type="pres">
      <dgm:prSet presAssocID="{5E95B60C-97A5-4569-9789-A07D976630C4}" presName="node" presStyleLbl="node1" presStyleIdx="2" presStyleCnt="7">
        <dgm:presLayoutVars>
          <dgm:bulletEnabled val="1"/>
        </dgm:presLayoutVars>
      </dgm:prSet>
      <dgm:spPr/>
    </dgm:pt>
    <dgm:pt modelId="{26978C0D-F86F-6044-924F-A2EFD6353AA3}" type="pres">
      <dgm:prSet presAssocID="{135A6E30-6319-44B0-909F-5A64865B7BDD}" presName="sibTrans" presStyleCnt="0"/>
      <dgm:spPr/>
    </dgm:pt>
    <dgm:pt modelId="{1B15A1F5-01A5-E946-86A8-A52B36778FDC}" type="pres">
      <dgm:prSet presAssocID="{3D1F5E8D-CC3D-4030-B58F-F1FB70DB4918}" presName="node" presStyleLbl="node1" presStyleIdx="3" presStyleCnt="7">
        <dgm:presLayoutVars>
          <dgm:bulletEnabled val="1"/>
        </dgm:presLayoutVars>
      </dgm:prSet>
      <dgm:spPr/>
    </dgm:pt>
    <dgm:pt modelId="{EC152DA7-CE32-5D4A-B556-901779588933}" type="pres">
      <dgm:prSet presAssocID="{34239626-0BB7-4E45-8FA1-58972F427902}" presName="sibTrans" presStyleCnt="0"/>
      <dgm:spPr/>
    </dgm:pt>
    <dgm:pt modelId="{054E0752-8789-3E45-9D52-0B8F376F3E45}" type="pres">
      <dgm:prSet presAssocID="{0F2BEDF0-268E-4826-9E87-3B5DDE0A2FCD}" presName="node" presStyleLbl="node1" presStyleIdx="4" presStyleCnt="7" custLinFactNeighborX="-29654" custLinFactNeighborY="-2923">
        <dgm:presLayoutVars>
          <dgm:bulletEnabled val="1"/>
        </dgm:presLayoutVars>
      </dgm:prSet>
      <dgm:spPr/>
    </dgm:pt>
    <dgm:pt modelId="{24C255B3-0F73-7148-8B8E-66AB66210F4B}" type="pres">
      <dgm:prSet presAssocID="{CA0E7CE4-C0A3-41BB-8703-39062A9F6B24}" presName="sibTrans" presStyleCnt="0"/>
      <dgm:spPr/>
    </dgm:pt>
    <dgm:pt modelId="{9E4CDBE4-AB0B-F048-9490-8EB785D3C8D3}" type="pres">
      <dgm:prSet presAssocID="{CE245EE6-3C05-4B0F-982F-F842661E4FCF}" presName="node" presStyleLbl="node1" presStyleIdx="5" presStyleCnt="7" custScaleX="140690" custScaleY="165774" custLinFactNeighborX="-4677" custLinFactNeighborY="-11692">
        <dgm:presLayoutVars>
          <dgm:bulletEnabled val="1"/>
        </dgm:presLayoutVars>
      </dgm:prSet>
      <dgm:spPr/>
    </dgm:pt>
    <dgm:pt modelId="{8D2D4E27-137C-3047-A0E6-0EE118EFF1D2}" type="pres">
      <dgm:prSet presAssocID="{3F2E3599-AE74-432A-9008-22ED21918896}" presName="sibTrans" presStyleCnt="0"/>
      <dgm:spPr/>
    </dgm:pt>
    <dgm:pt modelId="{6B8AB567-9216-2041-B41F-044EED629158}" type="pres">
      <dgm:prSet presAssocID="{7C071FD3-ABA9-41E2-AE99-D48FAB945CD9}" presName="node" presStyleLbl="node1" presStyleIdx="6" presStyleCnt="7" custLinFactNeighborX="31052" custLinFactNeighborY="-4651">
        <dgm:presLayoutVars>
          <dgm:bulletEnabled val="1"/>
        </dgm:presLayoutVars>
      </dgm:prSet>
      <dgm:spPr/>
    </dgm:pt>
  </dgm:ptLst>
  <dgm:cxnLst>
    <dgm:cxn modelId="{AD790D03-A4DC-42C6-B075-39A3C6F226B0}" srcId="{9E63483C-AA4F-42C6-8AFA-69C9F353E791}" destId="{5E95B60C-97A5-4569-9789-A07D976630C4}" srcOrd="2" destOrd="0" parTransId="{A2ABF05C-B199-47CE-A3D4-9224521454B6}" sibTransId="{135A6E30-6319-44B0-909F-5A64865B7BDD}"/>
    <dgm:cxn modelId="{DE8C4A0C-536C-8245-BDD9-8F939E78050E}" type="presOf" srcId="{0F2BEDF0-268E-4826-9E87-3B5DDE0A2FCD}" destId="{054E0752-8789-3E45-9D52-0B8F376F3E45}" srcOrd="0" destOrd="0" presId="urn:microsoft.com/office/officeart/2005/8/layout/default"/>
    <dgm:cxn modelId="{7AD63111-A729-429D-91D7-EFC1A441B8CF}" srcId="{9E63483C-AA4F-42C6-8AFA-69C9F353E791}" destId="{CE245EE6-3C05-4B0F-982F-F842661E4FCF}" srcOrd="5" destOrd="0" parTransId="{71E8CE29-5B58-411C-B8E6-4DA72A940DC1}" sibTransId="{3F2E3599-AE74-432A-9008-22ED21918896}"/>
    <dgm:cxn modelId="{2DD8061E-FC45-BA41-B22F-4BE37CEF37C3}" type="presOf" srcId="{CA29D294-31C9-CE45-8174-F28C2A9BCE5D}" destId="{9E4CDBE4-AB0B-F048-9490-8EB785D3C8D3}" srcOrd="0" destOrd="2" presId="urn:microsoft.com/office/officeart/2005/8/layout/default"/>
    <dgm:cxn modelId="{3B47B522-78B8-9A49-9AC9-2C6CC67F43CD}" type="presOf" srcId="{9E63483C-AA4F-42C6-8AFA-69C9F353E791}" destId="{D36CF0AD-1B78-194F-A9F2-E9D4BEDB4301}" srcOrd="0" destOrd="0" presId="urn:microsoft.com/office/officeart/2005/8/layout/default"/>
    <dgm:cxn modelId="{B2115525-D781-AE45-A11C-BD631D21B777}" type="presOf" srcId="{C516BDEE-3605-4AB7-8465-81056DEA9525}" destId="{91605051-3F51-D74F-80B5-E7B7545287F4}" srcOrd="0" destOrd="0" presId="urn:microsoft.com/office/officeart/2005/8/layout/default"/>
    <dgm:cxn modelId="{98AFB027-B93D-8847-8C04-997C8D05F307}" type="presOf" srcId="{CE245EE6-3C05-4B0F-982F-F842661E4FCF}" destId="{9E4CDBE4-AB0B-F048-9490-8EB785D3C8D3}" srcOrd="0" destOrd="0" presId="urn:microsoft.com/office/officeart/2005/8/layout/default"/>
    <dgm:cxn modelId="{DBB7094C-E2DE-2A4C-98F3-143D70D91992}" type="presOf" srcId="{7C071FD3-ABA9-41E2-AE99-D48FAB945CD9}" destId="{6B8AB567-9216-2041-B41F-044EED629158}" srcOrd="0" destOrd="0" presId="urn:microsoft.com/office/officeart/2005/8/layout/default"/>
    <dgm:cxn modelId="{E0435D54-33DD-9B4D-A035-1ED631AF95DA}" type="presOf" srcId="{65C96BBD-6965-48BD-986C-2E915C510EC4}" destId="{9E4CDBE4-AB0B-F048-9490-8EB785D3C8D3}" srcOrd="0" destOrd="1" presId="urn:microsoft.com/office/officeart/2005/8/layout/default"/>
    <dgm:cxn modelId="{39D52C6A-7D29-C546-BDAF-40EA7495926C}" type="presOf" srcId="{50186602-B4D1-45B1-8A13-A571499CA332}" destId="{D0351290-E6B7-4A47-A1BE-B9DC14528C2E}" srcOrd="0" destOrd="0" presId="urn:microsoft.com/office/officeart/2005/8/layout/default"/>
    <dgm:cxn modelId="{CE78A06C-6D96-468B-B82D-8BCE0EAB5C83}" srcId="{CE245EE6-3C05-4B0F-982F-F842661E4FCF}" destId="{65C96BBD-6965-48BD-986C-2E915C510EC4}" srcOrd="0" destOrd="0" parTransId="{844B81CB-6216-4597-B67A-278E95DEE4BE}" sibTransId="{9FE51777-C003-4EDC-8B72-BD8F1FA66000}"/>
    <dgm:cxn modelId="{8E600271-01A5-418B-8B20-997FFE00DB9D}" srcId="{9E63483C-AA4F-42C6-8AFA-69C9F353E791}" destId="{0F2BEDF0-268E-4826-9E87-3B5DDE0A2FCD}" srcOrd="4" destOrd="0" parTransId="{4EFB9839-207A-49E7-9743-1C4AA8F9F50A}" sibTransId="{CA0E7CE4-C0A3-41BB-8703-39062A9F6B24}"/>
    <dgm:cxn modelId="{845C1071-5264-4843-AFEB-8BBB6BE4185D}" srcId="{CE245EE6-3C05-4B0F-982F-F842661E4FCF}" destId="{CA29D294-31C9-CE45-8174-F28C2A9BCE5D}" srcOrd="1" destOrd="0" parTransId="{C69E43EC-A3FE-5E4C-9277-0CE4511C2117}" sibTransId="{7B7432BD-72A7-194D-BE01-F6BFAAE7A3A5}"/>
    <dgm:cxn modelId="{7C6C2A7F-26F3-A349-8301-E5F18CBFEA65}" type="presOf" srcId="{5E95B60C-97A5-4569-9789-A07D976630C4}" destId="{8CDC8A99-1B06-5840-AB59-F96CD13898EA}" srcOrd="0" destOrd="0" presId="urn:microsoft.com/office/officeart/2005/8/layout/default"/>
    <dgm:cxn modelId="{786B9A8D-D7E6-4C6B-BE46-35FA744C3919}" srcId="{9E63483C-AA4F-42C6-8AFA-69C9F353E791}" destId="{3D1F5E8D-CC3D-4030-B58F-F1FB70DB4918}" srcOrd="3" destOrd="0" parTransId="{2D7969EF-61D2-4879-A828-5179ACCD0E35}" sibTransId="{34239626-0BB7-4E45-8FA1-58972F427902}"/>
    <dgm:cxn modelId="{36FC7AC8-E8E5-4D45-9BEB-109968D82572}" srcId="{9E63483C-AA4F-42C6-8AFA-69C9F353E791}" destId="{7C071FD3-ABA9-41E2-AE99-D48FAB945CD9}" srcOrd="6" destOrd="0" parTransId="{DEC68E9F-0256-4D19-A161-BB1D264D8CA4}" sibTransId="{3B4B5451-FC3A-4189-9C4D-49B49F819CB4}"/>
    <dgm:cxn modelId="{C7B95CD9-C4DC-44A9-9D89-FFEE2B2ADAF7}" srcId="{9E63483C-AA4F-42C6-8AFA-69C9F353E791}" destId="{C516BDEE-3605-4AB7-8465-81056DEA9525}" srcOrd="0" destOrd="0" parTransId="{4084D868-84FA-4D73-964B-C8BF580EC3E0}" sibTransId="{CA02B69B-A38A-4426-882E-C85A92498D1F}"/>
    <dgm:cxn modelId="{946787E1-DED8-4C58-8F1C-5375F10C5A95}" srcId="{9E63483C-AA4F-42C6-8AFA-69C9F353E791}" destId="{50186602-B4D1-45B1-8A13-A571499CA332}" srcOrd="1" destOrd="0" parTransId="{D363F4D1-1873-4BA0-978A-0C2237FACB1D}" sibTransId="{F31A6480-5E5B-4186-AB5D-19959D82C61F}"/>
    <dgm:cxn modelId="{1FB1D4F4-9397-2F45-BE1C-1D4AFB0FC887}" type="presOf" srcId="{3D1F5E8D-CC3D-4030-B58F-F1FB70DB4918}" destId="{1B15A1F5-01A5-E946-86A8-A52B36778FDC}" srcOrd="0" destOrd="0" presId="urn:microsoft.com/office/officeart/2005/8/layout/default"/>
    <dgm:cxn modelId="{276142A6-EDAB-9447-A786-AE15D84B3A27}" type="presParOf" srcId="{D36CF0AD-1B78-194F-A9F2-E9D4BEDB4301}" destId="{91605051-3F51-D74F-80B5-E7B7545287F4}" srcOrd="0" destOrd="0" presId="urn:microsoft.com/office/officeart/2005/8/layout/default"/>
    <dgm:cxn modelId="{B4565C22-3CDB-8744-9B0B-E7BF5E06689E}" type="presParOf" srcId="{D36CF0AD-1B78-194F-A9F2-E9D4BEDB4301}" destId="{D72596A2-3936-8E49-8110-67163EE7A044}" srcOrd="1" destOrd="0" presId="urn:microsoft.com/office/officeart/2005/8/layout/default"/>
    <dgm:cxn modelId="{B0C1DB9B-7B80-F843-BDFE-0DB9EF8347C3}" type="presParOf" srcId="{D36CF0AD-1B78-194F-A9F2-E9D4BEDB4301}" destId="{D0351290-E6B7-4A47-A1BE-B9DC14528C2E}" srcOrd="2" destOrd="0" presId="urn:microsoft.com/office/officeart/2005/8/layout/default"/>
    <dgm:cxn modelId="{8696F11D-057A-3C40-95ED-F1B2654D49C5}" type="presParOf" srcId="{D36CF0AD-1B78-194F-A9F2-E9D4BEDB4301}" destId="{DE0454D1-C8C6-4743-B188-B0F5A9858626}" srcOrd="3" destOrd="0" presId="urn:microsoft.com/office/officeart/2005/8/layout/default"/>
    <dgm:cxn modelId="{CB8926BF-9CD6-6B4B-B0A0-3BD9F75E0344}" type="presParOf" srcId="{D36CF0AD-1B78-194F-A9F2-E9D4BEDB4301}" destId="{8CDC8A99-1B06-5840-AB59-F96CD13898EA}" srcOrd="4" destOrd="0" presId="urn:microsoft.com/office/officeart/2005/8/layout/default"/>
    <dgm:cxn modelId="{100A4EB1-3E02-0444-A0E0-D7C4A4F6EA25}" type="presParOf" srcId="{D36CF0AD-1B78-194F-A9F2-E9D4BEDB4301}" destId="{26978C0D-F86F-6044-924F-A2EFD6353AA3}" srcOrd="5" destOrd="0" presId="urn:microsoft.com/office/officeart/2005/8/layout/default"/>
    <dgm:cxn modelId="{D53F41A7-B65E-B54C-8987-224AA196D527}" type="presParOf" srcId="{D36CF0AD-1B78-194F-A9F2-E9D4BEDB4301}" destId="{1B15A1F5-01A5-E946-86A8-A52B36778FDC}" srcOrd="6" destOrd="0" presId="urn:microsoft.com/office/officeart/2005/8/layout/default"/>
    <dgm:cxn modelId="{7DDE1118-4D46-9940-9B50-02377B4972FB}" type="presParOf" srcId="{D36CF0AD-1B78-194F-A9F2-E9D4BEDB4301}" destId="{EC152DA7-CE32-5D4A-B556-901779588933}" srcOrd="7" destOrd="0" presId="urn:microsoft.com/office/officeart/2005/8/layout/default"/>
    <dgm:cxn modelId="{C3898772-B065-FE4E-BE09-3573A780A630}" type="presParOf" srcId="{D36CF0AD-1B78-194F-A9F2-E9D4BEDB4301}" destId="{054E0752-8789-3E45-9D52-0B8F376F3E45}" srcOrd="8" destOrd="0" presId="urn:microsoft.com/office/officeart/2005/8/layout/default"/>
    <dgm:cxn modelId="{FD69E450-3E00-234B-9644-4C2A75EBA5B0}" type="presParOf" srcId="{D36CF0AD-1B78-194F-A9F2-E9D4BEDB4301}" destId="{24C255B3-0F73-7148-8B8E-66AB66210F4B}" srcOrd="9" destOrd="0" presId="urn:microsoft.com/office/officeart/2005/8/layout/default"/>
    <dgm:cxn modelId="{C5F9AAD3-62D3-6F4F-8885-E2DE2AB775A6}" type="presParOf" srcId="{D36CF0AD-1B78-194F-A9F2-E9D4BEDB4301}" destId="{9E4CDBE4-AB0B-F048-9490-8EB785D3C8D3}" srcOrd="10" destOrd="0" presId="urn:microsoft.com/office/officeart/2005/8/layout/default"/>
    <dgm:cxn modelId="{161ACF1C-65A7-7542-944D-ADEA9EF1B5DF}" type="presParOf" srcId="{D36CF0AD-1B78-194F-A9F2-E9D4BEDB4301}" destId="{8D2D4E27-137C-3047-A0E6-0EE118EFF1D2}" srcOrd="11" destOrd="0" presId="urn:microsoft.com/office/officeart/2005/8/layout/default"/>
    <dgm:cxn modelId="{BA8A2EEB-1EA8-974C-889C-E1D861F2E380}" type="presParOf" srcId="{D36CF0AD-1B78-194F-A9F2-E9D4BEDB4301}" destId="{6B8AB567-9216-2041-B41F-044EED629158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D5ED44-94B9-4944-8E93-7BF3F026959B}" type="doc">
      <dgm:prSet loTypeId="urn:microsoft.com/office/officeart/2005/8/layout/vList2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ACD78FF5-1F04-4E4A-A66C-3AD49F63B27F}">
      <dgm:prSet/>
      <dgm:spPr/>
      <dgm:t>
        <a:bodyPr/>
        <a:lstStyle/>
        <a:p>
          <a:r>
            <a:rPr lang="en-US" dirty="0"/>
            <a:t>Only ”Economic &amp; Social" external environmental factors have the most bearing on the problem,, according to the detailed study below.</a:t>
          </a:r>
        </a:p>
      </dgm:t>
    </dgm:pt>
    <dgm:pt modelId="{3BBEC48F-5838-4E65-91F1-E00656FD8618}" type="parTrans" cxnId="{36BF56DF-7D93-4AA7-BB12-3BBDB0B12207}">
      <dgm:prSet/>
      <dgm:spPr/>
      <dgm:t>
        <a:bodyPr/>
        <a:lstStyle/>
        <a:p>
          <a:endParaRPr lang="en-US"/>
        </a:p>
      </dgm:t>
    </dgm:pt>
    <dgm:pt modelId="{9B04E574-ACEB-4C1A-872D-C3578EB25F71}" type="sibTrans" cxnId="{36BF56DF-7D93-4AA7-BB12-3BBDB0B12207}">
      <dgm:prSet/>
      <dgm:spPr/>
      <dgm:t>
        <a:bodyPr/>
        <a:lstStyle/>
        <a:p>
          <a:endParaRPr lang="en-US"/>
        </a:p>
      </dgm:t>
    </dgm:pt>
    <dgm:pt modelId="{1016421B-732A-4F2C-A98B-3061BE953A47}">
      <dgm:prSet/>
      <dgm:spPr/>
      <dgm:t>
        <a:bodyPr/>
        <a:lstStyle/>
        <a:p>
          <a:r>
            <a:rPr lang="en-US"/>
            <a:t>SOCIAL: Employee satisfaction, discrimination, affordable childcare, personal stress, burnout, bullying, and child support are all social issues.</a:t>
          </a:r>
        </a:p>
      </dgm:t>
    </dgm:pt>
    <dgm:pt modelId="{3A4DFF5A-7453-4626-8947-31C4132DF99E}" type="parTrans" cxnId="{827A7682-49CC-4C20-A23B-A63F18DA9E7C}">
      <dgm:prSet/>
      <dgm:spPr/>
      <dgm:t>
        <a:bodyPr/>
        <a:lstStyle/>
        <a:p>
          <a:endParaRPr lang="en-US"/>
        </a:p>
      </dgm:t>
    </dgm:pt>
    <dgm:pt modelId="{883E88A8-F9BA-496B-A5E2-4213A7E26CFE}" type="sibTrans" cxnId="{827A7682-49CC-4C20-A23B-A63F18DA9E7C}">
      <dgm:prSet/>
      <dgm:spPr/>
      <dgm:t>
        <a:bodyPr/>
        <a:lstStyle/>
        <a:p>
          <a:endParaRPr lang="en-US"/>
        </a:p>
      </dgm:t>
    </dgm:pt>
    <dgm:pt modelId="{966861B6-A1F5-4411-BA17-91C82A00636C}">
      <dgm:prSet/>
      <dgm:spPr/>
      <dgm:t>
        <a:bodyPr/>
        <a:lstStyle/>
        <a:p>
          <a:r>
            <a:rPr lang="en-US"/>
            <a:t>ECONOMY: A change in government rules or legislation is unclear and could potentially stymie NHS foundation trust revenue; absenteeism is also costly to businesses.</a:t>
          </a:r>
        </a:p>
      </dgm:t>
    </dgm:pt>
    <dgm:pt modelId="{1F154E5E-CADF-480B-821C-F59139A1B1AA}" type="parTrans" cxnId="{66D28BC4-21CB-457B-A692-20909833F703}">
      <dgm:prSet/>
      <dgm:spPr/>
      <dgm:t>
        <a:bodyPr/>
        <a:lstStyle/>
        <a:p>
          <a:endParaRPr lang="en-US"/>
        </a:p>
      </dgm:t>
    </dgm:pt>
    <dgm:pt modelId="{23683EBC-8AA5-4F20-809F-5F74B76B708A}" type="sibTrans" cxnId="{66D28BC4-21CB-457B-A692-20909833F703}">
      <dgm:prSet/>
      <dgm:spPr/>
      <dgm:t>
        <a:bodyPr/>
        <a:lstStyle/>
        <a:p>
          <a:endParaRPr lang="en-US"/>
        </a:p>
      </dgm:t>
    </dgm:pt>
    <dgm:pt modelId="{3EB0FD63-02D1-EB45-A5B5-12F79F74BDCE}" type="pres">
      <dgm:prSet presAssocID="{05D5ED44-94B9-4944-8E93-7BF3F026959B}" presName="linear" presStyleCnt="0">
        <dgm:presLayoutVars>
          <dgm:animLvl val="lvl"/>
          <dgm:resizeHandles val="exact"/>
        </dgm:presLayoutVars>
      </dgm:prSet>
      <dgm:spPr/>
    </dgm:pt>
    <dgm:pt modelId="{60D1887A-56A1-2649-AA6F-3443305BE8C9}" type="pres">
      <dgm:prSet presAssocID="{ACD78FF5-1F04-4E4A-A66C-3AD49F63B27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459A3CB-42E2-8B4C-B5B6-892923AFEFE2}" type="pres">
      <dgm:prSet presAssocID="{9B04E574-ACEB-4C1A-872D-C3578EB25F71}" presName="spacer" presStyleCnt="0"/>
      <dgm:spPr/>
    </dgm:pt>
    <dgm:pt modelId="{C0A01C90-E3B4-9C48-BC98-702D4476FF5F}" type="pres">
      <dgm:prSet presAssocID="{1016421B-732A-4F2C-A98B-3061BE953A4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B79B139-5A49-4C49-8996-AFC4CAA0456C}" type="pres">
      <dgm:prSet presAssocID="{883E88A8-F9BA-496B-A5E2-4213A7E26CFE}" presName="spacer" presStyleCnt="0"/>
      <dgm:spPr/>
    </dgm:pt>
    <dgm:pt modelId="{561DBF8B-21A7-C44C-B24A-60649D1A1771}" type="pres">
      <dgm:prSet presAssocID="{966861B6-A1F5-4411-BA17-91C82A00636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63F6B64-CDCB-7041-A968-49E31B99F60F}" type="presOf" srcId="{05D5ED44-94B9-4944-8E93-7BF3F026959B}" destId="{3EB0FD63-02D1-EB45-A5B5-12F79F74BDCE}" srcOrd="0" destOrd="0" presId="urn:microsoft.com/office/officeart/2005/8/layout/vList2"/>
    <dgm:cxn modelId="{827A7682-49CC-4C20-A23B-A63F18DA9E7C}" srcId="{05D5ED44-94B9-4944-8E93-7BF3F026959B}" destId="{1016421B-732A-4F2C-A98B-3061BE953A47}" srcOrd="1" destOrd="0" parTransId="{3A4DFF5A-7453-4626-8947-31C4132DF99E}" sibTransId="{883E88A8-F9BA-496B-A5E2-4213A7E26CFE}"/>
    <dgm:cxn modelId="{202DA082-8643-2B4B-B5D3-52EBC22B7C54}" type="presOf" srcId="{966861B6-A1F5-4411-BA17-91C82A00636C}" destId="{561DBF8B-21A7-C44C-B24A-60649D1A1771}" srcOrd="0" destOrd="0" presId="urn:microsoft.com/office/officeart/2005/8/layout/vList2"/>
    <dgm:cxn modelId="{0D3620BD-D66B-AF4B-B29D-3A693409B5F4}" type="presOf" srcId="{1016421B-732A-4F2C-A98B-3061BE953A47}" destId="{C0A01C90-E3B4-9C48-BC98-702D4476FF5F}" srcOrd="0" destOrd="0" presId="urn:microsoft.com/office/officeart/2005/8/layout/vList2"/>
    <dgm:cxn modelId="{66D28BC4-21CB-457B-A692-20909833F703}" srcId="{05D5ED44-94B9-4944-8E93-7BF3F026959B}" destId="{966861B6-A1F5-4411-BA17-91C82A00636C}" srcOrd="2" destOrd="0" parTransId="{1F154E5E-CADF-480B-821C-F59139A1B1AA}" sibTransId="{23683EBC-8AA5-4F20-809F-5F74B76B708A}"/>
    <dgm:cxn modelId="{36BF56DF-7D93-4AA7-BB12-3BBDB0B12207}" srcId="{05D5ED44-94B9-4944-8E93-7BF3F026959B}" destId="{ACD78FF5-1F04-4E4A-A66C-3AD49F63B27F}" srcOrd="0" destOrd="0" parTransId="{3BBEC48F-5838-4E65-91F1-E00656FD8618}" sibTransId="{9B04E574-ACEB-4C1A-872D-C3578EB25F71}"/>
    <dgm:cxn modelId="{ABBF3FE0-1058-B841-ACD5-4A8B4C81834D}" type="presOf" srcId="{ACD78FF5-1F04-4E4A-A66C-3AD49F63B27F}" destId="{60D1887A-56A1-2649-AA6F-3443305BE8C9}" srcOrd="0" destOrd="0" presId="urn:microsoft.com/office/officeart/2005/8/layout/vList2"/>
    <dgm:cxn modelId="{3B10DAB7-FE65-1E48-A4D9-B5F9D368471A}" type="presParOf" srcId="{3EB0FD63-02D1-EB45-A5B5-12F79F74BDCE}" destId="{60D1887A-56A1-2649-AA6F-3443305BE8C9}" srcOrd="0" destOrd="0" presId="urn:microsoft.com/office/officeart/2005/8/layout/vList2"/>
    <dgm:cxn modelId="{BB936BF0-E18E-8644-8D67-21A6DAB8865A}" type="presParOf" srcId="{3EB0FD63-02D1-EB45-A5B5-12F79F74BDCE}" destId="{E459A3CB-42E2-8B4C-B5B6-892923AFEFE2}" srcOrd="1" destOrd="0" presId="urn:microsoft.com/office/officeart/2005/8/layout/vList2"/>
    <dgm:cxn modelId="{2AF4B68F-48A2-5C40-B3DE-3A86EB1BA8E2}" type="presParOf" srcId="{3EB0FD63-02D1-EB45-A5B5-12F79F74BDCE}" destId="{C0A01C90-E3B4-9C48-BC98-702D4476FF5F}" srcOrd="2" destOrd="0" presId="urn:microsoft.com/office/officeart/2005/8/layout/vList2"/>
    <dgm:cxn modelId="{041EBA38-5CA8-BF4C-B992-F80F8AEA82C5}" type="presParOf" srcId="{3EB0FD63-02D1-EB45-A5B5-12F79F74BDCE}" destId="{3B79B139-5A49-4C49-8996-AFC4CAA0456C}" srcOrd="3" destOrd="0" presId="urn:microsoft.com/office/officeart/2005/8/layout/vList2"/>
    <dgm:cxn modelId="{075F22A2-903E-F54E-9034-79D35D774AFB}" type="presParOf" srcId="{3EB0FD63-02D1-EB45-A5B5-12F79F74BDCE}" destId="{561DBF8B-21A7-C44C-B24A-60649D1A177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605051-3F51-D74F-80B5-E7B7545287F4}">
      <dsp:nvSpPr>
        <dsp:cNvPr id="0" name=""/>
        <dsp:cNvSpPr/>
      </dsp:nvSpPr>
      <dsp:spPr>
        <a:xfrm>
          <a:off x="3080" y="104767"/>
          <a:ext cx="2444055" cy="146643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NATURE OF THE PROBLEM</a:t>
          </a:r>
        </a:p>
      </dsp:txBody>
      <dsp:txXfrm>
        <a:off x="3080" y="104767"/>
        <a:ext cx="2444055" cy="1466433"/>
      </dsp:txXfrm>
    </dsp:sp>
    <dsp:sp modelId="{D0351290-E6B7-4A47-A1BE-B9DC14528C2E}">
      <dsp:nvSpPr>
        <dsp:cNvPr id="0" name=""/>
        <dsp:cNvSpPr/>
      </dsp:nvSpPr>
      <dsp:spPr>
        <a:xfrm>
          <a:off x="2691541" y="104767"/>
          <a:ext cx="2444055" cy="1466433"/>
        </a:xfrm>
        <a:prstGeom prst="rect">
          <a:avLst/>
        </a:prstGeom>
        <a:solidFill>
          <a:schemeClr val="accent5">
            <a:hueOff val="69084"/>
            <a:satOff val="6583"/>
            <a:lumOff val="-27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rIt's happening in hospitals all around the United Kingdom. </a:t>
          </a:r>
        </a:p>
      </dsp:txBody>
      <dsp:txXfrm>
        <a:off x="2691541" y="104767"/>
        <a:ext cx="2444055" cy="1466433"/>
      </dsp:txXfrm>
    </dsp:sp>
    <dsp:sp modelId="{8CDC8A99-1B06-5840-AB59-F96CD13898EA}">
      <dsp:nvSpPr>
        <dsp:cNvPr id="0" name=""/>
        <dsp:cNvSpPr/>
      </dsp:nvSpPr>
      <dsp:spPr>
        <a:xfrm>
          <a:off x="5380002" y="104767"/>
          <a:ext cx="2444055" cy="1466433"/>
        </a:xfrm>
        <a:prstGeom prst="rect">
          <a:avLst/>
        </a:prstGeom>
        <a:solidFill>
          <a:schemeClr val="accent5">
            <a:hueOff val="138169"/>
            <a:satOff val="13165"/>
            <a:lumOff val="-5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trust lost more than £1 million each percentage point of absence. </a:t>
          </a:r>
        </a:p>
      </dsp:txBody>
      <dsp:txXfrm>
        <a:off x="5380002" y="104767"/>
        <a:ext cx="2444055" cy="1466433"/>
      </dsp:txXfrm>
    </dsp:sp>
    <dsp:sp modelId="{1B15A1F5-01A5-E946-86A8-A52B36778FDC}">
      <dsp:nvSpPr>
        <dsp:cNvPr id="0" name=""/>
        <dsp:cNvSpPr/>
      </dsp:nvSpPr>
      <dsp:spPr>
        <a:xfrm>
          <a:off x="8068463" y="104767"/>
          <a:ext cx="2444055" cy="1466433"/>
        </a:xfrm>
        <a:prstGeom prst="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From 2007 to 2012, the rolling average has continuously risen. </a:t>
          </a:r>
        </a:p>
      </dsp:txBody>
      <dsp:txXfrm>
        <a:off x="8068463" y="104767"/>
        <a:ext cx="2444055" cy="1466433"/>
      </dsp:txXfrm>
    </dsp:sp>
    <dsp:sp modelId="{054E0752-8789-3E45-9D52-0B8F376F3E45}">
      <dsp:nvSpPr>
        <dsp:cNvPr id="0" name=""/>
        <dsp:cNvSpPr/>
      </dsp:nvSpPr>
      <dsp:spPr>
        <a:xfrm>
          <a:off x="125307" y="2255007"/>
          <a:ext cx="2444055" cy="1466433"/>
        </a:xfrm>
        <a:prstGeom prst="rect">
          <a:avLst/>
        </a:prstGeom>
        <a:solidFill>
          <a:schemeClr val="accent5">
            <a:hueOff val="276338"/>
            <a:satOff val="26330"/>
            <a:lumOff val="-109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As a result of the increased use of temporary and agency labor, a high rate of absenteeism was creating a drop in service quality.</a:t>
          </a:r>
        </a:p>
      </dsp:txBody>
      <dsp:txXfrm>
        <a:off x="125307" y="2255007"/>
        <a:ext cx="2444055" cy="1466433"/>
      </dsp:txXfrm>
    </dsp:sp>
    <dsp:sp modelId="{9E4CDBE4-AB0B-F048-9490-8EB785D3C8D3}">
      <dsp:nvSpPr>
        <dsp:cNvPr id="0" name=""/>
        <dsp:cNvSpPr/>
      </dsp:nvSpPr>
      <dsp:spPr>
        <a:xfrm>
          <a:off x="3424220" y="1644150"/>
          <a:ext cx="3438541" cy="2430965"/>
        </a:xfrm>
        <a:prstGeom prst="rect">
          <a:avLst/>
        </a:prstGeom>
        <a:solidFill>
          <a:schemeClr val="accent5">
            <a:hueOff val="345422"/>
            <a:satOff val="32913"/>
            <a:lumOff val="-13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IMPACT OF THE PROBLEM ON EMPLOYEES AND MID CHESHIRE HOSPITAL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Its costing the NHS lots of money lot 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The customers will also be affected by the impact.</a:t>
          </a:r>
        </a:p>
      </dsp:txBody>
      <dsp:txXfrm>
        <a:off x="3424220" y="1644150"/>
        <a:ext cx="3438541" cy="2430965"/>
      </dsp:txXfrm>
    </dsp:sp>
    <dsp:sp modelId="{6B8AB567-9216-2041-B41F-044EED629158}">
      <dsp:nvSpPr>
        <dsp:cNvPr id="0" name=""/>
        <dsp:cNvSpPr/>
      </dsp:nvSpPr>
      <dsp:spPr>
        <a:xfrm>
          <a:off x="7980404" y="2229667"/>
          <a:ext cx="2444055" cy="1466433"/>
        </a:xfrm>
        <a:prstGeom prst="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Next thing is to identify the causes of the problem</a:t>
          </a:r>
        </a:p>
      </dsp:txBody>
      <dsp:txXfrm>
        <a:off x="7980404" y="2229667"/>
        <a:ext cx="2444055" cy="14664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D1887A-56A1-2649-AA6F-3443305BE8C9}">
      <dsp:nvSpPr>
        <dsp:cNvPr id="0" name=""/>
        <dsp:cNvSpPr/>
      </dsp:nvSpPr>
      <dsp:spPr>
        <a:xfrm>
          <a:off x="0" y="65950"/>
          <a:ext cx="10515600" cy="136231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Only ”Economic &amp; Social" external environmental factors have the most bearing on the problem,, according to the detailed study below.</a:t>
          </a:r>
        </a:p>
      </dsp:txBody>
      <dsp:txXfrm>
        <a:off x="66503" y="132453"/>
        <a:ext cx="10382594" cy="1229312"/>
      </dsp:txXfrm>
    </dsp:sp>
    <dsp:sp modelId="{C0A01C90-E3B4-9C48-BC98-702D4476FF5F}">
      <dsp:nvSpPr>
        <dsp:cNvPr id="0" name=""/>
        <dsp:cNvSpPr/>
      </dsp:nvSpPr>
      <dsp:spPr>
        <a:xfrm>
          <a:off x="0" y="1494509"/>
          <a:ext cx="10515600" cy="136231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SOCIAL: Employee satisfaction, discrimination, affordable childcare, personal stress, burnout, bullying, and child support are all social issues.</a:t>
          </a:r>
        </a:p>
      </dsp:txBody>
      <dsp:txXfrm>
        <a:off x="66503" y="1561012"/>
        <a:ext cx="10382594" cy="1229312"/>
      </dsp:txXfrm>
    </dsp:sp>
    <dsp:sp modelId="{561DBF8B-21A7-C44C-B24A-60649D1A1771}">
      <dsp:nvSpPr>
        <dsp:cNvPr id="0" name=""/>
        <dsp:cNvSpPr/>
      </dsp:nvSpPr>
      <dsp:spPr>
        <a:xfrm>
          <a:off x="0" y="2923068"/>
          <a:ext cx="10515600" cy="136231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ECONOMY: A change in government rules or legislation is unclear and could potentially stymie NHS foundation trust revenue; absenteeism is also costly to businesses.</a:t>
          </a:r>
        </a:p>
      </dsp:txBody>
      <dsp:txXfrm>
        <a:off x="66503" y="2989571"/>
        <a:ext cx="10382594" cy="12293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3051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7570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3516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82616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3/12/22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3860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3/12/22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233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3/12/22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150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7844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6268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71120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1594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3/12/22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211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24" r:id="rId6"/>
    <p:sldLayoutId id="2147483719" r:id="rId7"/>
    <p:sldLayoutId id="2147483720" r:id="rId8"/>
    <p:sldLayoutId id="2147483721" r:id="rId9"/>
    <p:sldLayoutId id="2147483723" r:id="rId10"/>
    <p:sldLayoutId id="214748372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tack of coloured pencils with copy space">
            <a:extLst>
              <a:ext uri="{FF2B5EF4-FFF2-40B4-BE49-F238E27FC236}">
                <a16:creationId xmlns:a16="http://schemas.microsoft.com/office/drawing/2014/main" id="{75BE5AFC-B28A-469B-910D-DAEA61BC40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-2" y="10"/>
            <a:ext cx="12192002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0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4EFA7-AEF7-A44C-97F6-B71C941039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2807208"/>
          </a:xfrm>
        </p:spPr>
        <p:txBody>
          <a:bodyPr anchor="b">
            <a:normAutofit/>
          </a:bodyPr>
          <a:lstStyle/>
          <a:p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ASSIGNMENT TITILE: Problem Solving and Decision making </a:t>
            </a:r>
            <a:b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MODULE TITILE: Problem Solving and Decision Making </a:t>
            </a:r>
            <a:endParaRPr lang="en-US" sz="2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FD8D81-1136-C840-87C4-1B6628B495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3968496"/>
            <a:ext cx="4023360" cy="1208141"/>
          </a:xfrm>
        </p:spPr>
        <p:txBody>
          <a:bodyPr>
            <a:normAutofit/>
          </a:bodyPr>
          <a:lstStyle/>
          <a:p>
            <a:r>
              <a:rPr lang="en-US" sz="2000" b="1" cap="all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name: CHRISTIAN AMOAH</a:t>
            </a:r>
          </a:p>
          <a:p>
            <a:r>
              <a:rPr lang="en-US" sz="2000" b="1" cap="all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STUDENTS ID: 2110832</a:t>
            </a:r>
          </a:p>
          <a:p>
            <a:r>
              <a:rPr lang="en-GB" sz="2000" b="1" cap="all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MODULE CODE: BMSW 4004 </a:t>
            </a:r>
            <a:endParaRPr lang="en-US" sz="2000" b="1" cap="all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00373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" name="Rectangle 101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2B37EE-8BB4-1544-8C5B-83A90CE8E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42237" cy="1325563"/>
          </a:xfrm>
        </p:spPr>
        <p:txBody>
          <a:bodyPr>
            <a:normAutofit/>
          </a:bodyPr>
          <a:lstStyle/>
          <a:p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THE NATURE AND IMPACT OF THE COMPLEX PROBLEM ON EMPLOYEES AND THEIR ORGANISATIONS.</a:t>
            </a:r>
            <a:br>
              <a:rPr lang="en-GB" sz="2600"/>
            </a:br>
            <a:endParaRPr lang="en-US" sz="2600"/>
          </a:p>
        </p:txBody>
      </p:sp>
      <p:cxnSp>
        <p:nvCxnSpPr>
          <p:cNvPr id="104" name="Straight Connector 103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8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0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98" name="Content Placeholder 2">
            <a:extLst>
              <a:ext uri="{FF2B5EF4-FFF2-40B4-BE49-F238E27FC236}">
                <a16:creationId xmlns:a16="http://schemas.microsoft.com/office/drawing/2014/main" id="{32D43E73-1B4F-953B-5605-864DAE6585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747856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D91536DA-28DF-6240-A382-29895E2DFC9B}"/>
              </a:ext>
            </a:extLst>
          </p:cNvPr>
          <p:cNvCxnSpPr/>
          <p:nvPr/>
        </p:nvCxnSpPr>
        <p:spPr>
          <a:xfrm>
            <a:off x="3271838" y="3157538"/>
            <a:ext cx="27146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9C969504-074B-1748-87FD-3081A450E97E}"/>
              </a:ext>
            </a:extLst>
          </p:cNvPr>
          <p:cNvSpPr txBox="1"/>
          <p:nvPr/>
        </p:nvSpPr>
        <p:spPr>
          <a:xfrm>
            <a:off x="942975" y="6176963"/>
            <a:ext cx="5372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Next, we going to talk about the pestel the to analyses the effect on the SOCAI AND ECOMONIC.</a:t>
            </a:r>
          </a:p>
        </p:txBody>
      </p:sp>
    </p:spTree>
    <p:extLst>
      <p:ext uri="{BB962C8B-B14F-4D97-AF65-F5344CB8AC3E}">
        <p14:creationId xmlns:p14="http://schemas.microsoft.com/office/powerpoint/2010/main" val="3231641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AAF65A-D0AA-ED4D-B68E-6F36FB780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 ANALYSIS- STAFF ABSENTEEISM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5CA4BB-2DA8-4B4D-99E9-A67A0DB302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368167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F7B52FF-D04B-3A41-8053-7907B02DEA98}"/>
              </a:ext>
            </a:extLst>
          </p:cNvPr>
          <p:cNvSpPr txBox="1"/>
          <p:nvPr/>
        </p:nvSpPr>
        <p:spPr>
          <a:xfrm>
            <a:off x="838200" y="6371471"/>
            <a:ext cx="79009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Fishbone diagram is next to explain the factors.</a:t>
            </a:r>
          </a:p>
        </p:txBody>
      </p:sp>
    </p:spTree>
    <p:extLst>
      <p:ext uri="{BB962C8B-B14F-4D97-AF65-F5344CB8AC3E}">
        <p14:creationId xmlns:p14="http://schemas.microsoft.com/office/powerpoint/2010/main" val="3677488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0E319-A742-4E44-A7FB-9B5FE0F52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494" y="0"/>
            <a:ext cx="10515600" cy="1325563"/>
          </a:xfrm>
        </p:spPr>
        <p:txBody>
          <a:bodyPr>
            <a:normAutofit/>
          </a:bodyPr>
          <a:lstStyle/>
          <a:p>
            <a:r>
              <a:rPr lang="en-US" sz="2400" dirty="0"/>
              <a:t>FISHBONE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62403126-FE97-C743-A7C4-25485F7BB807}"/>
              </a:ext>
            </a:extLst>
          </p:cNvPr>
          <p:cNvCxnSpPr>
            <a:cxnSpLocks/>
          </p:cNvCxnSpPr>
          <p:nvPr/>
        </p:nvCxnSpPr>
        <p:spPr>
          <a:xfrm>
            <a:off x="834041" y="4109580"/>
            <a:ext cx="7936842" cy="0"/>
          </a:xfrm>
          <a:prstGeom prst="straightConnector1">
            <a:avLst/>
          </a:prstGeom>
          <a:ln w="57150" cap="sq">
            <a:solidFill>
              <a:srgbClr val="FF000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EFF5BA7-E28E-6441-9203-4FCED2A83380}"/>
              </a:ext>
            </a:extLst>
          </p:cNvPr>
          <p:cNvCxnSpPr>
            <a:cxnSpLocks/>
          </p:cNvCxnSpPr>
          <p:nvPr/>
        </p:nvCxnSpPr>
        <p:spPr>
          <a:xfrm flipH="1" flipV="1">
            <a:off x="6547183" y="1772334"/>
            <a:ext cx="1350172" cy="2327361"/>
          </a:xfrm>
          <a:prstGeom prst="straightConnector1">
            <a:avLst/>
          </a:prstGeom>
          <a:ln w="57150" cap="sq">
            <a:solidFill>
              <a:srgbClr val="FF000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D9EA2263-3469-844E-8A81-AF41CAC0A034}"/>
              </a:ext>
            </a:extLst>
          </p:cNvPr>
          <p:cNvCxnSpPr>
            <a:cxnSpLocks/>
          </p:cNvCxnSpPr>
          <p:nvPr/>
        </p:nvCxnSpPr>
        <p:spPr>
          <a:xfrm flipH="1" flipV="1">
            <a:off x="3472239" y="1772334"/>
            <a:ext cx="1404571" cy="2337246"/>
          </a:xfrm>
          <a:prstGeom prst="straightConnector1">
            <a:avLst/>
          </a:prstGeom>
          <a:ln w="57150" cap="sq">
            <a:solidFill>
              <a:srgbClr val="FF000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549E5A2-1697-F64E-A5CB-6EF5B4AC684D}"/>
              </a:ext>
            </a:extLst>
          </p:cNvPr>
          <p:cNvCxnSpPr>
            <a:cxnSpLocks/>
          </p:cNvCxnSpPr>
          <p:nvPr/>
        </p:nvCxnSpPr>
        <p:spPr>
          <a:xfrm flipH="1">
            <a:off x="6547183" y="4109580"/>
            <a:ext cx="1222434" cy="2119736"/>
          </a:xfrm>
          <a:prstGeom prst="straightConnector1">
            <a:avLst/>
          </a:prstGeom>
          <a:ln w="57150" cap="sq">
            <a:solidFill>
              <a:srgbClr val="FF000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4EA25E6-4133-2D43-BC23-9307573651B5}"/>
              </a:ext>
            </a:extLst>
          </p:cNvPr>
          <p:cNvCxnSpPr>
            <a:cxnSpLocks/>
          </p:cNvCxnSpPr>
          <p:nvPr/>
        </p:nvCxnSpPr>
        <p:spPr>
          <a:xfrm flipH="1">
            <a:off x="2896582" y="4109580"/>
            <a:ext cx="1187509" cy="2090693"/>
          </a:xfrm>
          <a:prstGeom prst="straightConnector1">
            <a:avLst/>
          </a:prstGeom>
          <a:ln w="57150" cap="sq">
            <a:solidFill>
              <a:srgbClr val="FF000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86D513BF-65DF-A641-A23E-389952D019DC}"/>
              </a:ext>
            </a:extLst>
          </p:cNvPr>
          <p:cNvSpPr/>
          <p:nvPr/>
        </p:nvSpPr>
        <p:spPr>
          <a:xfrm>
            <a:off x="1532787" y="1124493"/>
            <a:ext cx="2679042" cy="65772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PERSONAL ISSUSES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EDEA9ADF-6AEC-684B-A87B-6A54FF1E3F0C}"/>
              </a:ext>
            </a:extLst>
          </p:cNvPr>
          <p:cNvSpPr/>
          <p:nvPr/>
        </p:nvSpPr>
        <p:spPr>
          <a:xfrm>
            <a:off x="5883294" y="1114608"/>
            <a:ext cx="2679042" cy="65772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TRANSPORTION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89EF3E5E-6FC1-1341-B2BE-9E723A084509}"/>
              </a:ext>
            </a:extLst>
          </p:cNvPr>
          <p:cNvSpPr/>
          <p:nvPr/>
        </p:nvSpPr>
        <p:spPr>
          <a:xfrm>
            <a:off x="1346671" y="6229316"/>
            <a:ext cx="2679042" cy="65772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GOVERNMENT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E8F1F36-7F60-EA4C-9673-13F76F9D15C2}"/>
              </a:ext>
            </a:extLst>
          </p:cNvPr>
          <p:cNvSpPr/>
          <p:nvPr/>
        </p:nvSpPr>
        <p:spPr>
          <a:xfrm>
            <a:off x="6126403" y="6229316"/>
            <a:ext cx="2679042" cy="65772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ENVIRONMENTAL FACTS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4BA70BEF-6F33-0044-ACE7-BFBF6377179A}"/>
              </a:ext>
            </a:extLst>
          </p:cNvPr>
          <p:cNvSpPr/>
          <p:nvPr/>
        </p:nvSpPr>
        <p:spPr>
          <a:xfrm>
            <a:off x="8822005" y="3780717"/>
            <a:ext cx="2679042" cy="65772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n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STUFF ABSENTEEISM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0ACE9D70-D1EF-C94A-B3CD-0A1248A31C93}"/>
              </a:ext>
            </a:extLst>
          </p:cNvPr>
          <p:cNvSpPr/>
          <p:nvPr/>
        </p:nvSpPr>
        <p:spPr>
          <a:xfrm>
            <a:off x="7897355" y="1830382"/>
            <a:ext cx="2459219" cy="5565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INCREASE IN TRAFFIC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D8495866-B436-5D4A-9516-919DE499D12E}"/>
              </a:ext>
            </a:extLst>
          </p:cNvPr>
          <p:cNvSpPr/>
          <p:nvPr/>
        </p:nvSpPr>
        <p:spPr>
          <a:xfrm>
            <a:off x="7897355" y="2510962"/>
            <a:ext cx="2459219" cy="5565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TRANSPORT FEE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774BCBEC-6A6F-6C43-8F69-9674B8C3AFB3}"/>
              </a:ext>
            </a:extLst>
          </p:cNvPr>
          <p:cNvSpPr/>
          <p:nvPr/>
        </p:nvSpPr>
        <p:spPr>
          <a:xfrm>
            <a:off x="7897355" y="3150704"/>
            <a:ext cx="2459219" cy="5565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RAIL WORKS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9D4991BA-2375-2D4D-87AC-34562ED800C1}"/>
              </a:ext>
            </a:extLst>
          </p:cNvPr>
          <p:cNvCxnSpPr>
            <a:cxnSpLocks/>
            <a:endCxn id="14" idx="1"/>
          </p:cNvCxnSpPr>
          <p:nvPr/>
        </p:nvCxnSpPr>
        <p:spPr>
          <a:xfrm>
            <a:off x="6779470" y="2108678"/>
            <a:ext cx="1117885" cy="0"/>
          </a:xfrm>
          <a:prstGeom prst="straightConnector1">
            <a:avLst/>
          </a:prstGeom>
          <a:ln w="57150" cap="sq">
            <a:solidFill>
              <a:srgbClr val="FF000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10EDCA2-0F13-6C48-9C97-DE7CA0E65173}"/>
              </a:ext>
            </a:extLst>
          </p:cNvPr>
          <p:cNvCxnSpPr>
            <a:cxnSpLocks/>
            <a:endCxn id="15" idx="1"/>
          </p:cNvCxnSpPr>
          <p:nvPr/>
        </p:nvCxnSpPr>
        <p:spPr>
          <a:xfrm>
            <a:off x="7171083" y="2789258"/>
            <a:ext cx="726272" cy="0"/>
          </a:xfrm>
          <a:prstGeom prst="straightConnector1">
            <a:avLst/>
          </a:prstGeom>
          <a:ln w="57150" cap="sq">
            <a:solidFill>
              <a:srgbClr val="FF000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06A57466-F0F9-F143-9CE7-EA59782FEE8C}"/>
              </a:ext>
            </a:extLst>
          </p:cNvPr>
          <p:cNvCxnSpPr>
            <a:cxnSpLocks/>
            <a:endCxn id="16" idx="1"/>
          </p:cNvCxnSpPr>
          <p:nvPr/>
        </p:nvCxnSpPr>
        <p:spPr>
          <a:xfrm>
            <a:off x="7534219" y="3429000"/>
            <a:ext cx="363136" cy="0"/>
          </a:xfrm>
          <a:prstGeom prst="straightConnector1">
            <a:avLst/>
          </a:prstGeom>
          <a:ln w="57150" cap="sq">
            <a:solidFill>
              <a:srgbClr val="FF000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D42E784B-480A-2D4E-824A-E221B97C4092}"/>
              </a:ext>
            </a:extLst>
          </p:cNvPr>
          <p:cNvSpPr/>
          <p:nvPr/>
        </p:nvSpPr>
        <p:spPr>
          <a:xfrm>
            <a:off x="4482387" y="4334559"/>
            <a:ext cx="2459219" cy="5565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WEATHER 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D3BD4342-C574-984D-9423-3C01F5FB4831}"/>
              </a:ext>
            </a:extLst>
          </p:cNvPr>
          <p:cNvCxnSpPr>
            <a:cxnSpLocks/>
          </p:cNvCxnSpPr>
          <p:nvPr/>
        </p:nvCxnSpPr>
        <p:spPr>
          <a:xfrm flipH="1" flipV="1">
            <a:off x="6926290" y="4630699"/>
            <a:ext cx="489586" cy="3283"/>
          </a:xfrm>
          <a:prstGeom prst="straightConnector1">
            <a:avLst/>
          </a:prstGeom>
          <a:ln w="57150" cap="sq">
            <a:solidFill>
              <a:srgbClr val="FF000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FFEE6E85-D474-FE48-A3C3-1BE01F7468AE}"/>
              </a:ext>
            </a:extLst>
          </p:cNvPr>
          <p:cNvSpPr/>
          <p:nvPr/>
        </p:nvSpPr>
        <p:spPr>
          <a:xfrm>
            <a:off x="7769617" y="5543751"/>
            <a:ext cx="2679042" cy="65772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TRANSPORTION</a:t>
            </a: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B7B76399-CEB0-AF40-B00D-DE56624560C7}"/>
              </a:ext>
            </a:extLst>
          </p:cNvPr>
          <p:cNvSpPr/>
          <p:nvPr/>
        </p:nvSpPr>
        <p:spPr>
          <a:xfrm>
            <a:off x="7769617" y="4913345"/>
            <a:ext cx="2800376" cy="58331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TRAFFIC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B1D6B36-9F55-7545-B110-EB8CC9669F6D}"/>
              </a:ext>
            </a:extLst>
          </p:cNvPr>
          <p:cNvCxnSpPr>
            <a:cxnSpLocks/>
            <a:endCxn id="22" idx="1"/>
          </p:cNvCxnSpPr>
          <p:nvPr/>
        </p:nvCxnSpPr>
        <p:spPr>
          <a:xfrm flipV="1">
            <a:off x="6753928" y="5872614"/>
            <a:ext cx="1015689" cy="20639"/>
          </a:xfrm>
          <a:prstGeom prst="straightConnector1">
            <a:avLst/>
          </a:prstGeom>
          <a:ln w="57150" cap="sq">
            <a:solidFill>
              <a:srgbClr val="FF000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C88BC674-AC63-954C-8F8C-26AE158C5BE9}"/>
              </a:ext>
            </a:extLst>
          </p:cNvPr>
          <p:cNvCxnSpPr>
            <a:cxnSpLocks/>
            <a:endCxn id="23" idx="1"/>
          </p:cNvCxnSpPr>
          <p:nvPr/>
        </p:nvCxnSpPr>
        <p:spPr>
          <a:xfrm flipV="1">
            <a:off x="7138335" y="5205003"/>
            <a:ext cx="631282" cy="9885"/>
          </a:xfrm>
          <a:prstGeom prst="straightConnector1">
            <a:avLst/>
          </a:prstGeom>
          <a:ln w="57150" cap="sq">
            <a:solidFill>
              <a:srgbClr val="FF000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2C671E12-31EB-A940-A37B-3D3C9AB022DD}"/>
              </a:ext>
            </a:extLst>
          </p:cNvPr>
          <p:cNvSpPr/>
          <p:nvPr/>
        </p:nvSpPr>
        <p:spPr>
          <a:xfrm>
            <a:off x="751329" y="4233424"/>
            <a:ext cx="2514385" cy="10598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CHANGE IN RULES AND REGULARTION DUE TO COVID-19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4DFE67FB-3522-2541-8286-8F2CBC393958}"/>
              </a:ext>
            </a:extLst>
          </p:cNvPr>
          <p:cNvCxnSpPr>
            <a:cxnSpLocks/>
          </p:cNvCxnSpPr>
          <p:nvPr/>
        </p:nvCxnSpPr>
        <p:spPr>
          <a:xfrm flipH="1">
            <a:off x="3205196" y="4609904"/>
            <a:ext cx="578432" cy="0"/>
          </a:xfrm>
          <a:prstGeom prst="straightConnector1">
            <a:avLst/>
          </a:prstGeom>
          <a:ln w="57150" cap="sq">
            <a:solidFill>
              <a:srgbClr val="FF000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28104F33-0A86-7946-9A35-8940C9251E9E}"/>
              </a:ext>
            </a:extLst>
          </p:cNvPr>
          <p:cNvCxnSpPr>
            <a:cxnSpLocks/>
          </p:cNvCxnSpPr>
          <p:nvPr/>
        </p:nvCxnSpPr>
        <p:spPr>
          <a:xfrm flipH="1">
            <a:off x="2686192" y="2789258"/>
            <a:ext cx="4452143" cy="2918511"/>
          </a:xfrm>
          <a:prstGeom prst="straightConnector1">
            <a:avLst/>
          </a:prstGeom>
          <a:ln w="57150" cap="sq">
            <a:solidFill>
              <a:srgbClr val="FF000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0819B49C-F592-6947-9CCD-F90C962A5B43}"/>
              </a:ext>
            </a:extLst>
          </p:cNvPr>
          <p:cNvSpPr/>
          <p:nvPr/>
        </p:nvSpPr>
        <p:spPr>
          <a:xfrm>
            <a:off x="787074" y="2087105"/>
            <a:ext cx="2442894" cy="65772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HEALTH ISSUSES</a:t>
            </a:r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50740B9D-DD3E-9A4E-A7BF-5A88735F4EA9}"/>
              </a:ext>
            </a:extLst>
          </p:cNvPr>
          <p:cNvSpPr/>
          <p:nvPr/>
        </p:nvSpPr>
        <p:spPr>
          <a:xfrm>
            <a:off x="787074" y="2922094"/>
            <a:ext cx="2442894" cy="65772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FAMILY ISSUES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84815EE7-6756-5749-A643-BBFC1B535396}"/>
              </a:ext>
            </a:extLst>
          </p:cNvPr>
          <p:cNvCxnSpPr>
            <a:cxnSpLocks/>
            <a:endCxn id="30" idx="3"/>
          </p:cNvCxnSpPr>
          <p:nvPr/>
        </p:nvCxnSpPr>
        <p:spPr>
          <a:xfrm flipH="1">
            <a:off x="3229968" y="3250957"/>
            <a:ext cx="1084302" cy="0"/>
          </a:xfrm>
          <a:prstGeom prst="straightConnector1">
            <a:avLst/>
          </a:prstGeom>
          <a:ln w="57150" cap="sq">
            <a:solidFill>
              <a:srgbClr val="FF000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B6671D3F-6E18-E84F-8920-145E07B2F060}"/>
              </a:ext>
            </a:extLst>
          </p:cNvPr>
          <p:cNvCxnSpPr>
            <a:cxnSpLocks/>
          </p:cNvCxnSpPr>
          <p:nvPr/>
        </p:nvCxnSpPr>
        <p:spPr>
          <a:xfrm flipH="1">
            <a:off x="3205196" y="2510962"/>
            <a:ext cx="679010" cy="0"/>
          </a:xfrm>
          <a:prstGeom prst="straightConnector1">
            <a:avLst/>
          </a:prstGeom>
          <a:ln w="57150" cap="sq">
            <a:solidFill>
              <a:srgbClr val="FF000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07704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50C1E-5828-D943-85FD-B895D5CE1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IDENTIFYING POSSIBLE SOLUTION FROM PESTLE AND FISHBONE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CC258-EB44-AC46-BF38-7627F1A6A4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FROM THE ANALYSIS, OF THE PESTLE AND FISHBONE THIS ARE THEIR MAIN CAUSES OF THE PROBLEMS</a:t>
            </a:r>
          </a:p>
          <a:p>
            <a:pPr marL="400050" indent="-400050">
              <a:buFont typeface="+mj-lt"/>
              <a:buAutoNum type="romanUcPeriod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Health issues </a:t>
            </a:r>
          </a:p>
          <a:p>
            <a:pPr marL="400050" indent="-400050">
              <a:buFont typeface="+mj-lt"/>
              <a:buAutoNum type="romanUcPeriod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Finances</a:t>
            </a:r>
          </a:p>
          <a:p>
            <a:pPr marL="400050" indent="-400050">
              <a:buFont typeface="+mj-lt"/>
              <a:buAutoNum type="romanUcPeriod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Personal Stress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POSSIABLE SOLUTION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Wellness program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Money management program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Provide a Health and Safety Team. </a:t>
            </a:r>
          </a:p>
          <a:p>
            <a:pPr marL="342900" indent="-342900">
              <a:buFont typeface="+mj-lt"/>
              <a:buAutoNum type="arabicPeriod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089461-C448-7E41-ADED-7E729EEDB636}"/>
              </a:ext>
            </a:extLst>
          </p:cNvPr>
          <p:cNvSpPr txBox="1"/>
          <p:nvPr/>
        </p:nvSpPr>
        <p:spPr>
          <a:xfrm>
            <a:off x="838200" y="5988734"/>
            <a:ext cx="66008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Now is about discussing about the pros and cons( PMI) which is very important in analyzing. </a:t>
            </a:r>
          </a:p>
        </p:txBody>
      </p:sp>
    </p:spTree>
    <p:extLst>
      <p:ext uri="{BB962C8B-B14F-4D97-AF65-F5344CB8AC3E}">
        <p14:creationId xmlns:p14="http://schemas.microsoft.com/office/powerpoint/2010/main" val="92168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31660-A479-4840-B933-AE1A8807A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PMI 1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BAE604B-C37F-FC47-9FAA-CDEEEAC9E4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1195014"/>
              </p:ext>
            </p:extLst>
          </p:nvPr>
        </p:nvGraphicFramePr>
        <p:xfrm>
          <a:off x="838200" y="1825624"/>
          <a:ext cx="10974048" cy="3376755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3658016">
                  <a:extLst>
                    <a:ext uri="{9D8B030D-6E8A-4147-A177-3AD203B41FA5}">
                      <a16:colId xmlns:a16="http://schemas.microsoft.com/office/drawing/2014/main" val="1263775264"/>
                    </a:ext>
                  </a:extLst>
                </a:gridCol>
                <a:gridCol w="3658016">
                  <a:extLst>
                    <a:ext uri="{9D8B030D-6E8A-4147-A177-3AD203B41FA5}">
                      <a16:colId xmlns:a16="http://schemas.microsoft.com/office/drawing/2014/main" val="1722444687"/>
                    </a:ext>
                  </a:extLst>
                </a:gridCol>
                <a:gridCol w="3658016">
                  <a:extLst>
                    <a:ext uri="{9D8B030D-6E8A-4147-A177-3AD203B41FA5}">
                      <a16:colId xmlns:a16="http://schemas.microsoft.com/office/drawing/2014/main" val="506568645"/>
                    </a:ext>
                  </a:extLst>
                </a:gridCol>
              </a:tblGrid>
              <a:tr h="675351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824245"/>
                  </a:ext>
                </a:extLst>
              </a:tr>
              <a:tr h="675351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 performance  +8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Cost the hospital more money -4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3173437"/>
                  </a:ext>
                </a:extLst>
              </a:tr>
              <a:tr h="675351">
                <a:tc>
                  <a:txBody>
                    <a:bodyPr/>
                    <a:lstStyle/>
                    <a:p>
                      <a:r>
                        <a:rPr lang="en-US" dirty="0"/>
                        <a:t>Improves Attendance  +7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It’s also gives the hospital less time with the people sick. 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4740460"/>
                  </a:ext>
                </a:extLst>
              </a:tr>
              <a:tr h="675351">
                <a:tc>
                  <a:txBody>
                    <a:bodyPr/>
                    <a:lstStyle/>
                    <a:p>
                      <a:r>
                        <a:rPr lang="en-US" dirty="0"/>
                        <a:t>Helps Motivate the stuff members +6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3715591"/>
                  </a:ext>
                </a:extLst>
              </a:tr>
              <a:tr h="675351">
                <a:tc>
                  <a:txBody>
                    <a:bodyPr/>
                    <a:lstStyle/>
                    <a:p>
                      <a:r>
                        <a:rPr lang="en-US" dirty="0"/>
                        <a:t>TOTAL: 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TOTAL: -9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TOTAL: 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67288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90138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7B7B8-D2B2-6F4B-A2A4-AB2589101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PMI 2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E6EC3C0-D59E-854C-8D24-BFFEE3DA5E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8908655"/>
              </p:ext>
            </p:extLst>
          </p:nvPr>
        </p:nvGraphicFramePr>
        <p:xfrm>
          <a:off x="838200" y="1825624"/>
          <a:ext cx="11106150" cy="345083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702050">
                  <a:extLst>
                    <a:ext uri="{9D8B030D-6E8A-4147-A177-3AD203B41FA5}">
                      <a16:colId xmlns:a16="http://schemas.microsoft.com/office/drawing/2014/main" val="250041657"/>
                    </a:ext>
                  </a:extLst>
                </a:gridCol>
                <a:gridCol w="3702050">
                  <a:extLst>
                    <a:ext uri="{9D8B030D-6E8A-4147-A177-3AD203B41FA5}">
                      <a16:colId xmlns:a16="http://schemas.microsoft.com/office/drawing/2014/main" val="1337540641"/>
                    </a:ext>
                  </a:extLst>
                </a:gridCol>
                <a:gridCol w="3702050">
                  <a:extLst>
                    <a:ext uri="{9D8B030D-6E8A-4147-A177-3AD203B41FA5}">
                      <a16:colId xmlns:a16="http://schemas.microsoft.com/office/drawing/2014/main" val="3505214361"/>
                    </a:ext>
                  </a:extLst>
                </a:gridCol>
              </a:tblGrid>
              <a:tr h="690166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INTRESTING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5602029"/>
                  </a:ext>
                </a:extLst>
              </a:tr>
              <a:tr h="690166">
                <a:tc>
                  <a:txBody>
                    <a:bodyPr/>
                    <a:lstStyle/>
                    <a:p>
                      <a:r>
                        <a:rPr lang="en-US" dirty="0"/>
                        <a:t>Saves the Company money +8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company will have to increase the pay rate -7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6812596"/>
                  </a:ext>
                </a:extLst>
              </a:tr>
              <a:tr h="690166">
                <a:tc>
                  <a:txBody>
                    <a:bodyPr/>
                    <a:lstStyle/>
                    <a:p>
                      <a:r>
                        <a:rPr lang="en-US" dirty="0"/>
                        <a:t>Less money spent on unnecessary things +7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Waste more money on equipment’s  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9139499"/>
                  </a:ext>
                </a:extLst>
              </a:tr>
              <a:tr h="690166">
                <a:tc>
                  <a:txBody>
                    <a:bodyPr/>
                    <a:lstStyle/>
                    <a:p>
                      <a:r>
                        <a:rPr lang="en-US" dirty="0"/>
                        <a:t>Charity funds + 8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1682862"/>
                  </a:ext>
                </a:extLst>
              </a:tr>
              <a:tr h="690166">
                <a:tc>
                  <a:txBody>
                    <a:bodyPr/>
                    <a:lstStyle/>
                    <a:p>
                      <a:r>
                        <a:rPr lang="en-US" dirty="0"/>
                        <a:t>TOTAL: 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TOTAL: -12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TOTAL: 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627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9955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0F9F7-1466-4A44-B124-5CF34F67C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40BC9-F6EE-AD44-ACF5-599E3129BE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If absenteeism is not properly managed, the company/goals organizations and objectives may be missed, costing the government a lot of money to put back in place.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the presentation that explains how to approach this challenge, the source of the problem has been discovered. Which leads to the evaluation of the problems they are facing.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After conducting all of the necessary research, it is evident that the Well programmed is the most suited and will be adopted since it will benefit the organization.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4323819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">
      <a:dk1>
        <a:srgbClr val="000000"/>
      </a:dk1>
      <a:lt1>
        <a:srgbClr val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Univers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946</TotalTime>
  <Words>550</Words>
  <Application>Microsoft Macintosh PowerPoint</Application>
  <PresentationFormat>Widescreen</PresentationFormat>
  <Paragraphs>77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Gill Sans Nova</vt:lpstr>
      <vt:lpstr>GradientVTI</vt:lpstr>
      <vt:lpstr>ASSIGNMENT TITILE: Problem Solving and Decision making   MODULE TITILE: Problem Solving and Decision Making </vt:lpstr>
      <vt:lpstr>THE NATURE AND IMPACT OF THE COMPLEX PROBLEM ON EMPLOYEES AND THEIR ORGANISATIONS. </vt:lpstr>
      <vt:lpstr>PESTEL ANALYSIS- STAFF ABSENTEEISM</vt:lpstr>
      <vt:lpstr>FISHBONE</vt:lpstr>
      <vt:lpstr>IDENTIFYING POSSIBLE SOLUTION FROM PESTLE AND FISHBONE</vt:lpstr>
      <vt:lpstr>PMI 1</vt:lpstr>
      <vt:lpstr>PMI 2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TITILE: Problem Solving and Decision making   MODULE TITILE: Problem Solving and Decision Making </dc:title>
  <dc:creator>Christian Amoah (2110832)</dc:creator>
  <cp:lastModifiedBy>Christian Amoah (2110832)</cp:lastModifiedBy>
  <cp:revision>22</cp:revision>
  <dcterms:created xsi:type="dcterms:W3CDTF">2022-02-19T09:50:13Z</dcterms:created>
  <dcterms:modified xsi:type="dcterms:W3CDTF">2022-03-12T20:15:12Z</dcterms:modified>
</cp:coreProperties>
</file>