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67" r:id="rId4"/>
    <p:sldId id="266" r:id="rId5"/>
    <p:sldId id="265" r:id="rId6"/>
    <p:sldId id="264" r:id="rId7"/>
    <p:sldId id="263" r:id="rId8"/>
    <p:sldId id="262" r:id="rId9"/>
    <p:sldId id="261" r:id="rId10"/>
    <p:sldId id="260" r:id="rId11"/>
    <p:sldId id="259" r:id="rId12"/>
    <p:sldId id="25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6910" autoAdjust="0"/>
  </p:normalViewPr>
  <p:slideViewPr>
    <p:cSldViewPr snapToGrid="0">
      <p:cViewPr varScale="1">
        <p:scale>
          <a:sx n="47" d="100"/>
          <a:sy n="47" d="100"/>
        </p:scale>
        <p:origin x="2064" y="2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2B1F0-0C1C-4F28-8F90-B7EC48019AB1}"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64F0D6-8A33-49EC-A1D9-1C8C5119FBB3}" type="slidenum">
              <a:rPr lang="en-GB" smtClean="0"/>
              <a:t>‹#›</a:t>
            </a:fld>
            <a:endParaRPr lang="en-GB"/>
          </a:p>
        </p:txBody>
      </p:sp>
    </p:spTree>
    <p:extLst>
      <p:ext uri="{BB962C8B-B14F-4D97-AF65-F5344CB8AC3E}">
        <p14:creationId xmlns:p14="http://schemas.microsoft.com/office/powerpoint/2010/main" val="3160093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 morning, dear ones, and thank you that you came to listen to this conference presentation. Today, I shall introduce my studies on sustainability in the hotel and hospitality industry and concentration on food waste and its effectiveness. Sustainability has evolved quickly to become a corporate responsibility movement and a strategic focus of hospitality organisations across the world. The issue of food waste is especially acute since it directly influences the environmental performance, operational efficiency, and financial performance.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Hotels have complicated food systems that deal with sourcing, storage, cooking and serving. Inefficiency on these levels often results in massive amounts of edible food being thrown away. Meanwhile, outside inducements are growing. Governments are enacting environmental policies; investors are focused on responsible business practices, and guests are increasingly concerned with being environmentally responsible in their selection of accommodation providers.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064F0D6-8A33-49EC-A1D9-1C8C5119FBB3}" type="slidenum">
              <a:rPr lang="en-GB" smtClean="0"/>
              <a:t>2</a:t>
            </a:fld>
            <a:endParaRPr lang="en-GB"/>
          </a:p>
        </p:txBody>
      </p:sp>
    </p:spTree>
    <p:extLst>
      <p:ext uri="{BB962C8B-B14F-4D97-AF65-F5344CB8AC3E}">
        <p14:creationId xmlns:p14="http://schemas.microsoft.com/office/powerpoint/2010/main" val="2288505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comprehend the importance of food waste, one has to look at the environmental and economic impacts of the issue on a larger scale. When the food is thrown away, everything that went into the creation of the food, water, transportation, and human labour, goes down the drain. This causes food waste to be a serious problem not only with regard to ethics but also a significant source of climate change.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hotel industry is ever-expanding around the world owing to an increase in tourism and consumer expenditure. But unless there is a sustainable way of doing things, this growth will end up growing the environmental footprint of the industry. There is a more careful eye on the part of the stakeholders.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064F0D6-8A33-49EC-A1D9-1C8C5119FBB3}" type="slidenum">
              <a:rPr lang="en-GB" smtClean="0"/>
              <a:t>3</a:t>
            </a:fld>
            <a:endParaRPr lang="en-GB"/>
          </a:p>
        </p:txBody>
      </p:sp>
    </p:spTree>
    <p:extLst>
      <p:ext uri="{BB962C8B-B14F-4D97-AF65-F5344CB8AC3E}">
        <p14:creationId xmlns:p14="http://schemas.microsoft.com/office/powerpoint/2010/main" val="4064873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reported in academic literature that there are several sources of food waste in hotel operations. Waste may arise during the procurement phase when the demand is overshot, during storage due to food spoilage, in preparation areas due to over-preparation of food and at the service stage when there is food that is not consumed.</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buffet dining has been repeatedly noted as one of the most contributing factors by virtue of the fact that hotels tend to focus on the abundance in order to increase the satisfaction of the guests.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064F0D6-8A33-49EC-A1D9-1C8C5119FBB3}" type="slidenum">
              <a:rPr lang="en-GB" smtClean="0"/>
              <a:t>4</a:t>
            </a:fld>
            <a:endParaRPr lang="en-GB"/>
          </a:p>
        </p:txBody>
      </p:sp>
    </p:spTree>
    <p:extLst>
      <p:ext uri="{BB962C8B-B14F-4D97-AF65-F5344CB8AC3E}">
        <p14:creationId xmlns:p14="http://schemas.microsoft.com/office/powerpoint/2010/main" val="5391416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Food waste has a serious environmental effect since the decomposition of food emits methane, which is a greenhouse gas that is much stronger than carbon dioxide. As a result, waste minimisation has a direct effect on the mitigation of climate change.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Economically, waste means revenue that is lost. Hotels are forced to pay for food that never gets consumed, and they are also required to take the cost of disposal. This twofold financial strain underscores the reason why sustainability can be beneficial to profitability instead of being a drag.</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relationship can be explained by the use of stakeholder theory. Businesses are obligated to ensure that they generate value to the shareholders, as well as the customers, communities and authorities.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064F0D6-8A33-49EC-A1D9-1C8C5119FBB3}" type="slidenum">
              <a:rPr lang="en-GB" smtClean="0"/>
              <a:t>5</a:t>
            </a:fld>
            <a:endParaRPr lang="en-GB"/>
          </a:p>
        </p:txBody>
      </p:sp>
    </p:spTree>
    <p:extLst>
      <p:ext uri="{BB962C8B-B14F-4D97-AF65-F5344CB8AC3E}">
        <p14:creationId xmlns:p14="http://schemas.microsoft.com/office/powerpoint/2010/main" val="4281546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use of technology is changing the management of food waste in hotels. Now, AI-based technologies are able to monitor everything that has been discarded in a kitchen, giving detailed information about the consumption patterns. This information will help the chefs and the managers to predict demand more precisely, change the size of portions, and optimise menu items.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innovations also foster responsibility among employees since waste can be quantified and hence visible. Behavioural change often follows when the employees are able to visualise the financial and environmental impact of the disposed food.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diffusion of innovation theory is used to explain the spread of new technology in the industries. Early adopters normally have competitive advantages in terms of cost savings and efficiency, which gets others to follow. </a:t>
            </a: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064F0D6-8A33-49EC-A1D9-1C8C5119FBB3}" type="slidenum">
              <a:rPr lang="en-GB" smtClean="0"/>
              <a:t>6</a:t>
            </a:fld>
            <a:endParaRPr lang="en-GB"/>
          </a:p>
        </p:txBody>
      </p:sp>
    </p:spTree>
    <p:extLst>
      <p:ext uri="{BB962C8B-B14F-4D97-AF65-F5344CB8AC3E}">
        <p14:creationId xmlns:p14="http://schemas.microsoft.com/office/powerpoint/2010/main" val="2159521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addition to technological fixes, most hotels are adopting the practices of a circular economy, which is concerned with ensuring that resources are utilised as long as possible. Surplus food can be used to benefit communities in need instead of being wasted to generate social and environmental value through donation programmes.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other useful approach would be composting organic trash into nutrient-enriched material that can be used in agriculture or landscaping. These policies contribute to lessening the landfill addiction, as well as illustrating environmental leadership.</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064F0D6-8A33-49EC-A1D9-1C8C5119FBB3}" type="slidenum">
              <a:rPr lang="en-GB" smtClean="0"/>
              <a:t>7</a:t>
            </a:fld>
            <a:endParaRPr lang="en-GB"/>
          </a:p>
        </p:txBody>
      </p:sp>
    </p:spTree>
    <p:extLst>
      <p:ext uri="{BB962C8B-B14F-4D97-AF65-F5344CB8AC3E}">
        <p14:creationId xmlns:p14="http://schemas.microsoft.com/office/powerpoint/2010/main" val="3487415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study used a qualitative research design that used secondary data. Research in academic literature, industry publications, and governmental reports has been used to create a broad overview of the food waste in hospitality.</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Thematic analysis was used to determine common problems, including operational inefficiencies, financial constraints and technological implementation. To organise the assessment, the PESTLE model was used, which allowed evaluating the situation in the political, economic, sociocultural, technological, legal, and environmental areas.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Whereas the secondary research provides general information, the limitations of the research should be taken into consideration. Results are based on the available data and cannot necessarily present the organisation-specific practices comprehensively.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064F0D6-8A33-49EC-A1D9-1C8C5119FBB3}" type="slidenum">
              <a:rPr lang="en-GB" smtClean="0"/>
              <a:t>8</a:t>
            </a:fld>
            <a:endParaRPr lang="en-GB"/>
          </a:p>
        </p:txBody>
      </p:sp>
    </p:spTree>
    <p:extLst>
      <p:ext uri="{BB962C8B-B14F-4D97-AF65-F5344CB8AC3E}">
        <p14:creationId xmlns:p14="http://schemas.microsoft.com/office/powerpoint/2010/main" val="10571534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PESTEL analysis brings out a multidimensional influence of food waste on hospitality. Governments are also coming up with incentives and policies to promote sustainable operations in a political manner. Financially, waste minimisation technologies do not always involve short-term costs when it comes to their initial investment; moreover, they often lead to long-term economic savings.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Sociocultural factors are also influential. Environmental responsibility is an aspect of differentiation as more guests choose to stay in environmentally friendly hotels. There are practical tools for the realisation of such expectations, which are offered by technological innovations.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064F0D6-8A33-49EC-A1D9-1C8C5119FBB3}" type="slidenum">
              <a:rPr lang="en-GB" smtClean="0"/>
              <a:t>9</a:t>
            </a:fld>
            <a:endParaRPr lang="en-GB"/>
          </a:p>
        </p:txBody>
      </p:sp>
    </p:spTree>
    <p:extLst>
      <p:ext uri="{BB962C8B-B14F-4D97-AF65-F5344CB8AC3E}">
        <p14:creationId xmlns:p14="http://schemas.microsoft.com/office/powerpoint/2010/main" val="3769518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Encouraging the development of industry responses. Hotels that implement the use of waste-tracking technologies record quantifiable savings and efficiency. Through these efforts, the organisations tend to build the trust of the stakeholders, making them responsible members of the market.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Nevertheless, there are still a number of limitations. Smaller hotels can also not afford the cost of investing in advanced systems due to financial constraints. Employee resistance to change can cause the processes to be delayed in adoption, especially when staff members are used to the old ways of doing things.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064F0D6-8A33-49EC-A1D9-1C8C5119FBB3}" type="slidenum">
              <a:rPr lang="en-GB" smtClean="0"/>
              <a:t>10</a:t>
            </a:fld>
            <a:endParaRPr lang="en-GB"/>
          </a:p>
        </p:txBody>
      </p:sp>
    </p:spTree>
    <p:extLst>
      <p:ext uri="{BB962C8B-B14F-4D97-AF65-F5344CB8AC3E}">
        <p14:creationId xmlns:p14="http://schemas.microsoft.com/office/powerpoint/2010/main" val="14121893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Conclusively, food waste is one of the most acute sustainability issues of the hospitality industry of today. It is of strategic consideration as opposed to being a peripheral issue due to its environmental, financial, and social implications. Positively, the study has shown that sustainability initiatives designed well have the potential to improve profitability and organisational resilience.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Furthermore, in the future, hotels must adopt integrated waste management platforms with the help of data analytics. Forming closer supplier relationships can cut down on overproduction, besides benefiting the local economies. Training employees is imperative since the ultimate success of the operations will be determined by employee participation.</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064F0D6-8A33-49EC-A1D9-1C8C5119FBB3}" type="slidenum">
              <a:rPr lang="en-GB" smtClean="0"/>
              <a:t>11</a:t>
            </a:fld>
            <a:endParaRPr lang="en-GB"/>
          </a:p>
        </p:txBody>
      </p:sp>
    </p:spTree>
    <p:extLst>
      <p:ext uri="{BB962C8B-B14F-4D97-AF65-F5344CB8AC3E}">
        <p14:creationId xmlns:p14="http://schemas.microsoft.com/office/powerpoint/2010/main" val="30655859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064F0D6-8A33-49EC-A1D9-1C8C5119FBB3}" type="slidenum">
              <a:rPr lang="en-GB" smtClean="0"/>
              <a:t>12</a:t>
            </a:fld>
            <a:endParaRPr lang="en-GB"/>
          </a:p>
        </p:txBody>
      </p:sp>
    </p:spTree>
    <p:extLst>
      <p:ext uri="{BB962C8B-B14F-4D97-AF65-F5344CB8AC3E}">
        <p14:creationId xmlns:p14="http://schemas.microsoft.com/office/powerpoint/2010/main" val="143526944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4CEBD1A-7D47-4E74-BDEF-FADA9F574A3D}" type="datetimeFigureOut">
              <a:rPr lang="en-GB" smtClean="0"/>
              <a:t>25/02/2026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AA054A03-8512-4BD4-9119-10E71C948203}"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8415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CEBD1A-7D47-4E74-BDEF-FADA9F574A3D}"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054A03-8512-4BD4-9119-10E71C948203}" type="slidenum">
              <a:rPr lang="en-GB" smtClean="0"/>
              <a:t>‹#›</a:t>
            </a:fld>
            <a:endParaRPr lang="en-GB"/>
          </a:p>
        </p:txBody>
      </p:sp>
    </p:spTree>
    <p:extLst>
      <p:ext uri="{BB962C8B-B14F-4D97-AF65-F5344CB8AC3E}">
        <p14:creationId xmlns:p14="http://schemas.microsoft.com/office/powerpoint/2010/main" val="4095685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CEBD1A-7D47-4E74-BDEF-FADA9F574A3D}"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054A03-8512-4BD4-9119-10E71C948203}"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54377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4CEBD1A-7D47-4E74-BDEF-FADA9F574A3D}" type="datetimeFigureOut">
              <a:rPr lang="en-GB" smtClean="0"/>
              <a:t>25/02/2026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054A03-8512-4BD4-9119-10E71C948203}" type="slidenum">
              <a:rPr lang="en-GB" smtClean="0"/>
              <a:t>‹#›</a:t>
            </a:fld>
            <a:endParaRPr lang="en-GB"/>
          </a:p>
        </p:txBody>
      </p:sp>
    </p:spTree>
    <p:extLst>
      <p:ext uri="{BB962C8B-B14F-4D97-AF65-F5344CB8AC3E}">
        <p14:creationId xmlns:p14="http://schemas.microsoft.com/office/powerpoint/2010/main" val="3391630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CEBD1A-7D47-4E74-BDEF-FADA9F574A3D}" type="datetimeFigureOut">
              <a:rPr lang="en-GB" smtClean="0"/>
              <a:t>25/02/2026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054A03-8512-4BD4-9119-10E71C948203}"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255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4CEBD1A-7D47-4E74-BDEF-FADA9F574A3D}" type="datetimeFigureOut">
              <a:rPr lang="en-GB" smtClean="0"/>
              <a:t>25/02/2026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054A03-8512-4BD4-9119-10E71C948203}"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3235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CEBD1A-7D47-4E74-BDEF-FADA9F574A3D}" type="datetimeFigureOut">
              <a:rPr lang="en-GB" smtClean="0"/>
              <a:t>25/02/2026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054A03-8512-4BD4-9119-10E71C948203}" type="slidenum">
              <a:rPr lang="en-GB" smtClean="0"/>
              <a:t>‹#›</a:t>
            </a:fld>
            <a:endParaRPr lang="en-GB"/>
          </a:p>
        </p:txBody>
      </p:sp>
    </p:spTree>
    <p:extLst>
      <p:ext uri="{BB962C8B-B14F-4D97-AF65-F5344CB8AC3E}">
        <p14:creationId xmlns:p14="http://schemas.microsoft.com/office/powerpoint/2010/main" val="2212726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CEBD1A-7D47-4E74-BDEF-FADA9F574A3D}" type="datetimeFigureOut">
              <a:rPr lang="en-GB" smtClean="0"/>
              <a:t>25/02/2026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054A03-8512-4BD4-9119-10E71C948203}"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6973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CEBD1A-7D47-4E74-BDEF-FADA9F574A3D}" type="datetimeFigureOut">
              <a:rPr lang="en-GB" smtClean="0"/>
              <a:t>25/02/2026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054A03-8512-4BD4-9119-10E71C948203}" type="slidenum">
              <a:rPr lang="en-GB" smtClean="0"/>
              <a:t>‹#›</a:t>
            </a:fld>
            <a:endParaRPr lang="en-GB"/>
          </a:p>
        </p:txBody>
      </p:sp>
    </p:spTree>
    <p:extLst>
      <p:ext uri="{BB962C8B-B14F-4D97-AF65-F5344CB8AC3E}">
        <p14:creationId xmlns:p14="http://schemas.microsoft.com/office/powerpoint/2010/main" val="1810702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CEBD1A-7D47-4E74-BDEF-FADA9F574A3D}" type="datetimeFigureOut">
              <a:rPr lang="en-GB" smtClean="0"/>
              <a:t>25/02/2026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054A03-8512-4BD4-9119-10E71C948203}" type="slidenum">
              <a:rPr lang="en-GB" smtClean="0"/>
              <a:t>‹#›</a:t>
            </a:fld>
            <a:endParaRPr lang="en-GB"/>
          </a:p>
        </p:txBody>
      </p:sp>
    </p:spTree>
    <p:extLst>
      <p:ext uri="{BB962C8B-B14F-4D97-AF65-F5344CB8AC3E}">
        <p14:creationId xmlns:p14="http://schemas.microsoft.com/office/powerpoint/2010/main" val="3222131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CEBD1A-7D47-4E74-BDEF-FADA9F574A3D}"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054A03-8512-4BD4-9119-10E71C948203}"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611534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CEBD1A-7D47-4E74-BDEF-FADA9F574A3D}"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054A03-8512-4BD4-9119-10E71C948203}"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57991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CEBD1A-7D47-4E74-BDEF-FADA9F574A3D}"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054A03-8512-4BD4-9119-10E71C948203}" type="slidenum">
              <a:rPr lang="en-GB" smtClean="0"/>
              <a:t>‹#›</a:t>
            </a:fld>
            <a:endParaRPr lang="en-GB"/>
          </a:p>
        </p:txBody>
      </p:sp>
    </p:spTree>
    <p:extLst>
      <p:ext uri="{BB962C8B-B14F-4D97-AF65-F5344CB8AC3E}">
        <p14:creationId xmlns:p14="http://schemas.microsoft.com/office/powerpoint/2010/main" val="14842411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CEBD1A-7D47-4E74-BDEF-FADA9F574A3D}"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054A03-8512-4BD4-9119-10E71C948203}"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503645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CEBD1A-7D47-4E74-BDEF-FADA9F574A3D}"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054A03-8512-4BD4-9119-10E71C948203}"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925838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CEBD1A-7D47-4E74-BDEF-FADA9F574A3D}"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054A03-8512-4BD4-9119-10E71C948203}"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787466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CEBD1A-7D47-4E74-BDEF-FADA9F574A3D}"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054A03-8512-4BD4-9119-10E71C948203}"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4289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4CEBD1A-7D47-4E74-BDEF-FADA9F574A3D}" type="datetimeFigureOut">
              <a:rPr lang="en-GB" smtClean="0"/>
              <a:t>25/02/2026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A054A03-8512-4BD4-9119-10E71C948203}" type="slidenum">
              <a:rPr lang="en-GB" smtClean="0"/>
              <a:t>‹#›</a:t>
            </a:fld>
            <a:endParaRPr lang="en-GB"/>
          </a:p>
        </p:txBody>
      </p:sp>
    </p:spTree>
    <p:extLst>
      <p:ext uri="{BB962C8B-B14F-4D97-AF65-F5344CB8AC3E}">
        <p14:creationId xmlns:p14="http://schemas.microsoft.com/office/powerpoint/2010/main" val="28459689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29236-0FD8-C155-F1AA-FB7CE70A1496}"/>
              </a:ext>
            </a:extLst>
          </p:cNvPr>
          <p:cNvSpPr>
            <a:spLocks noGrp="1"/>
          </p:cNvSpPr>
          <p:nvPr>
            <p:ph type="ctrTitle"/>
          </p:nvPr>
        </p:nvSpPr>
        <p:spPr>
          <a:xfrm>
            <a:off x="2468637" y="391885"/>
            <a:ext cx="7254725" cy="3713237"/>
          </a:xfrm>
        </p:spPr>
        <p:txBody>
          <a:bodyPr/>
          <a:lstStyle/>
          <a:p>
            <a:r>
              <a:rPr lang="en-US" sz="2600" b="1" dirty="0">
                <a:latin typeface="Times New Roman" panose="02020603050405020304" pitchFamily="18" charset="0"/>
                <a:cs typeface="Times New Roman" panose="02020603050405020304" pitchFamily="18" charset="0"/>
              </a:rPr>
              <a:t>Contemporary Themes in the Hotel and Hospitality Sector</a:t>
            </a:r>
            <a:br>
              <a:rPr lang="en-US" sz="2600" b="1" dirty="0">
                <a:latin typeface="Times New Roman" panose="02020603050405020304" pitchFamily="18" charset="0"/>
                <a:cs typeface="Times New Roman" panose="02020603050405020304" pitchFamily="18" charset="0"/>
              </a:rPr>
            </a:br>
            <a:r>
              <a:rPr lang="en-GB" sz="2000" b="1" i="1" dirty="0">
                <a:solidFill>
                  <a:schemeClr val="accent4"/>
                </a:solidFill>
                <a:latin typeface="Times New Roman" panose="02020603050405020304" pitchFamily="18" charset="0"/>
                <a:cs typeface="Times New Roman" panose="02020603050405020304" pitchFamily="18" charset="0"/>
              </a:rPr>
              <a:t>Food Waste Reduction as a Form of Sustainability.</a:t>
            </a:r>
            <a:br>
              <a:rPr lang="en-GB" sz="2400" b="1" i="1" dirty="0">
                <a:latin typeface="Times New Roman" panose="02020603050405020304" pitchFamily="18" charset="0"/>
                <a:cs typeface="Times New Roman" panose="02020603050405020304" pitchFamily="18" charset="0"/>
              </a:rPr>
            </a:br>
            <a:r>
              <a:rPr lang="en-GB" sz="1800" b="1" dirty="0">
                <a:latin typeface="Times New Roman" panose="02020603050405020304" pitchFamily="18" charset="0"/>
                <a:cs typeface="Times New Roman" panose="02020603050405020304" pitchFamily="18" charset="0"/>
              </a:rPr>
              <a:t>Module code: BMIH 6001</a:t>
            </a:r>
            <a:br>
              <a:rPr lang="en-IN" sz="1800" dirty="0">
                <a:latin typeface="Times New Roman" panose="02020603050405020304" pitchFamily="18" charset="0"/>
                <a:cs typeface="Times New Roman" panose="02020603050405020304" pitchFamily="18" charset="0"/>
              </a:rPr>
            </a:br>
            <a:br>
              <a:rPr lang="en-US" sz="1800" b="1" dirty="0">
                <a:latin typeface="Times New Roman" panose="02020603050405020304" pitchFamily="18" charset="0"/>
                <a:cs typeface="Times New Roman" panose="02020603050405020304" pitchFamily="18" charset="0"/>
              </a:rPr>
            </a:br>
            <a:endParaRPr lang="en-GB" sz="18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DF9042F9-0F33-2ED3-8D93-FEEFB7A7DF9E}"/>
              </a:ext>
            </a:extLst>
          </p:cNvPr>
          <p:cNvSpPr>
            <a:spLocks noGrp="1"/>
          </p:cNvSpPr>
          <p:nvPr>
            <p:ph type="subTitle" idx="1"/>
          </p:nvPr>
        </p:nvSpPr>
        <p:spPr>
          <a:xfrm>
            <a:off x="1583872" y="3575957"/>
            <a:ext cx="9650186" cy="3167743"/>
          </a:xfrm>
        </p:spPr>
        <p:txBody>
          <a:bodyPr>
            <a:normAutofit fontScale="92500" lnSpcReduction="20000"/>
          </a:bodyPr>
          <a:lstStyle/>
          <a:p>
            <a:endParaRPr lang="en-GB" sz="2400" b="1" dirty="0">
              <a:latin typeface="Times New Roman" panose="02020603050405020304" pitchFamily="18" charset="0"/>
              <a:cs typeface="Times New Roman" panose="02020603050405020304" pitchFamily="18" charset="0"/>
            </a:endParaRPr>
          </a:p>
          <a:p>
            <a:r>
              <a:rPr lang="en-GB" sz="2400" b="1" dirty="0">
                <a:latin typeface="Times New Roman" panose="02020603050405020304" pitchFamily="18" charset="0"/>
                <a:cs typeface="Times New Roman" panose="02020603050405020304" pitchFamily="18" charset="0"/>
              </a:rPr>
              <a:t>Student Name: Aiga Bordasa</a:t>
            </a:r>
          </a:p>
          <a:p>
            <a:r>
              <a:rPr lang="en-GB" sz="2400" b="1" dirty="0">
                <a:latin typeface="Times New Roman" panose="02020603050405020304" pitchFamily="18" charset="0"/>
                <a:cs typeface="Times New Roman" panose="02020603050405020304" pitchFamily="18" charset="0"/>
              </a:rPr>
              <a:t>Student ID: 2238996</a:t>
            </a:r>
          </a:p>
          <a:p>
            <a:r>
              <a:rPr lang="en-GB" sz="2400" b="1" dirty="0">
                <a:latin typeface="Times New Roman" panose="02020603050405020304" pitchFamily="18" charset="0"/>
                <a:cs typeface="Times New Roman" panose="02020603050405020304" pitchFamily="18" charset="0"/>
              </a:rPr>
              <a:t>      Lecture: Jessica Newport</a:t>
            </a:r>
          </a:p>
          <a:p>
            <a:pPr algn="l"/>
            <a:endParaRPr lang="en-GB" sz="1800" dirty="0"/>
          </a:p>
          <a:p>
            <a:pPr algn="l"/>
            <a:r>
              <a:rPr lang="en-GB" sz="1800" dirty="0"/>
              <a:t>AI Declaration</a:t>
            </a:r>
          </a:p>
          <a:p>
            <a:pPr algn="l"/>
            <a:r>
              <a:rPr lang="en-GB" sz="1800" dirty="0"/>
              <a:t>I confirm that I have not used any AI tools in the research and creations of this assignment. I confirm that I have not presented any AI generated materials as my own work. I confirm I have copies of my drafts, notes, and other resources I used, which I may be asked to provide in evidence. </a:t>
            </a:r>
          </a:p>
          <a:p>
            <a:pPr algn="l"/>
            <a:endParaRPr lang="en-GB" sz="1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3803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F4EA4-6956-EB8F-2035-C265F51B3172}"/>
              </a:ext>
            </a:extLst>
          </p:cNvPr>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Introduction </a:t>
            </a:r>
            <a:br>
              <a:rPr lang="en-IN"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2BD7A94-2DB5-F399-34E0-2A962BF0AEAB}"/>
              </a:ext>
            </a:extLst>
          </p:cNvPr>
          <p:cNvSpPr>
            <a:spLocks noGrp="1"/>
          </p:cNvSpPr>
          <p:nvPr>
            <p:ph idx="1"/>
          </p:nvPr>
        </p:nvSpPr>
        <p:spPr>
          <a:xfrm>
            <a:off x="1366685" y="2556932"/>
            <a:ext cx="5014450" cy="3318936"/>
          </a:xfrm>
        </p:spPr>
        <p:txBody>
          <a:bodyPr>
            <a:normAutofit fontScale="77500" lnSpcReduction="20000"/>
          </a:bodyPr>
          <a:lstStyle/>
          <a:p>
            <a:pPr lvl="0"/>
            <a:r>
              <a:rPr lang="en-GB" dirty="0">
                <a:latin typeface="Times New Roman" panose="02020603050405020304" pitchFamily="18" charset="0"/>
                <a:cs typeface="Times New Roman" panose="02020603050405020304" pitchFamily="18" charset="0"/>
              </a:rPr>
              <a:t>Modern Motif: Food Waste Reduction as a Form of Sustainability.</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Increasing hospitality, environmental, and economic awareness (</a:t>
            </a:r>
            <a:r>
              <a:rPr lang="en-GB" dirty="0" err="1">
                <a:latin typeface="Times New Roman" panose="02020603050405020304" pitchFamily="18" charset="0"/>
                <a:cs typeface="Times New Roman" panose="02020603050405020304" pitchFamily="18" charset="0"/>
              </a:rPr>
              <a:t>Velaoras</a:t>
            </a:r>
            <a:r>
              <a:rPr lang="en-GB" dirty="0">
                <a:latin typeface="Times New Roman" panose="02020603050405020304" pitchFamily="18" charset="0"/>
                <a:cs typeface="Times New Roman" panose="02020603050405020304" pitchFamily="18" charset="0"/>
              </a:rPr>
              <a:t> et al., 2025).</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Hotels are also sources of high amounts of waste, which are avoidable.</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The pressure of guests, governments and investors is growing.</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Presentation emphasis: how to strike the balance between sustainability and profitability.</a:t>
            </a:r>
            <a:endParaRPr lang="en-IN"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1026" name="Picture 2" descr="Understanding the Power of PPT Introduction in Presentations | by  The_Marketing_Mane | Medium">
            <a:extLst>
              <a:ext uri="{FF2B5EF4-FFF2-40B4-BE49-F238E27FC236}">
                <a16:creationId xmlns:a16="http://schemas.microsoft.com/office/drawing/2014/main" id="{E0CE9C5A-B559-561B-80F9-508781EB6F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8786" y="2556932"/>
            <a:ext cx="4876801" cy="36486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4312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AC7FE-4D67-65E1-F12E-ED7699554B7A}"/>
              </a:ext>
            </a:extLst>
          </p:cNvPr>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Background and Importance of the Theme</a:t>
            </a:r>
            <a:br>
              <a:rPr lang="en-IN"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A78AFB8-88BD-96B0-3520-F24938C539CA}"/>
              </a:ext>
            </a:extLst>
          </p:cNvPr>
          <p:cNvSpPr>
            <a:spLocks noGrp="1"/>
          </p:cNvSpPr>
          <p:nvPr>
            <p:ph idx="1"/>
          </p:nvPr>
        </p:nvSpPr>
        <p:spPr>
          <a:xfrm>
            <a:off x="1295401" y="2556932"/>
            <a:ext cx="4977580" cy="3318936"/>
          </a:xfrm>
        </p:spPr>
        <p:txBody>
          <a:bodyPr>
            <a:normAutofit fontScale="85000" lnSpcReduction="20000"/>
          </a:bodyPr>
          <a:lstStyle/>
          <a:p>
            <a:pPr lvl="0"/>
            <a:r>
              <a:rPr lang="en-GB" dirty="0"/>
              <a:t>Food waste causes a lot of greenhouse gases (</a:t>
            </a:r>
            <a:r>
              <a:rPr lang="en-GB" dirty="0" err="1"/>
              <a:t>Rudziak</a:t>
            </a:r>
            <a:r>
              <a:rPr lang="en-GB" dirty="0"/>
              <a:t>, </a:t>
            </a:r>
            <a:r>
              <a:rPr lang="en-GB" dirty="0" err="1"/>
              <a:t>Batung</a:t>
            </a:r>
            <a:r>
              <a:rPr lang="en-GB" dirty="0"/>
              <a:t>, and </a:t>
            </a:r>
            <a:r>
              <a:rPr lang="en-GB" dirty="0" err="1"/>
              <a:t>Luginaah</a:t>
            </a:r>
            <a:r>
              <a:rPr lang="en-GB" dirty="0"/>
              <a:t>, 2024).</a:t>
            </a:r>
            <a:endParaRPr lang="en-IN" dirty="0"/>
          </a:p>
          <a:p>
            <a:pPr lvl="0"/>
            <a:r>
              <a:rPr lang="en-GB" dirty="0"/>
              <a:t>Wastes of energy, labour and natural resources.</a:t>
            </a:r>
            <a:endParaRPr lang="en-IN" dirty="0"/>
          </a:p>
          <a:p>
            <a:pPr lvl="0"/>
            <a:r>
              <a:rPr lang="en-GB" dirty="0"/>
              <a:t>The hospitality industry is growing at a faster pace than most industries (</a:t>
            </a:r>
            <a:r>
              <a:rPr lang="en-GB" dirty="0" err="1"/>
              <a:t>EcoRich</a:t>
            </a:r>
            <a:r>
              <a:rPr lang="en-GB" dirty="0"/>
              <a:t>, 2025).</a:t>
            </a:r>
            <a:endParaRPr lang="en-IN" dirty="0"/>
          </a:p>
          <a:p>
            <a:pPr lvl="0"/>
            <a:r>
              <a:rPr lang="en-GB" dirty="0"/>
              <a:t>Sustainability has become a factor in brand reputation.</a:t>
            </a:r>
            <a:endParaRPr lang="en-IN" dirty="0"/>
          </a:p>
          <a:p>
            <a:pPr lvl="0"/>
            <a:r>
              <a:rPr lang="en-GB" dirty="0"/>
              <a:t>Inaction can cause regulatory and financial risks (Singh, Tyagi, and Garg, 2024).</a:t>
            </a:r>
            <a:endParaRPr lang="en-IN" dirty="0"/>
          </a:p>
        </p:txBody>
      </p:sp>
      <p:pic>
        <p:nvPicPr>
          <p:cNvPr id="2050" name="Picture 2" descr="Theme | English For Kids | Mind Blooming">
            <a:extLst>
              <a:ext uri="{FF2B5EF4-FFF2-40B4-BE49-F238E27FC236}">
                <a16:creationId xmlns:a16="http://schemas.microsoft.com/office/drawing/2014/main" id="{9DA4BD4F-FD5B-82B4-CD5A-A5C77A09D9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6103" y="2556932"/>
            <a:ext cx="4729316" cy="36078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0149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2F9BC-802F-8C13-E696-48FE4A824017}"/>
              </a:ext>
            </a:extLst>
          </p:cNvPr>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Literature Review: Understanding Food Waste in Hotels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C488B28-29E2-9A8A-5AFF-2DAA7D226E17}"/>
              </a:ext>
            </a:extLst>
          </p:cNvPr>
          <p:cNvSpPr>
            <a:spLocks noGrp="1"/>
          </p:cNvSpPr>
          <p:nvPr>
            <p:ph idx="1"/>
          </p:nvPr>
        </p:nvSpPr>
        <p:spPr>
          <a:xfrm>
            <a:off x="1295401" y="2556932"/>
            <a:ext cx="4879257" cy="3318936"/>
          </a:xfrm>
        </p:spPr>
        <p:txBody>
          <a:bodyPr>
            <a:normAutofit fontScale="77500" lnSpcReduction="20000"/>
          </a:bodyPr>
          <a:lstStyle/>
          <a:p>
            <a:pPr lvl="0"/>
            <a:r>
              <a:rPr lang="en-GB" dirty="0">
                <a:latin typeface="Times New Roman" panose="02020603050405020304" pitchFamily="18" charset="0"/>
                <a:cs typeface="Times New Roman" panose="02020603050405020304" pitchFamily="18" charset="0"/>
              </a:rPr>
              <a:t>It takes place in the process of procurement, preparation and guest consumption.</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One of the key contributors is Buffet overproduction (</a:t>
            </a:r>
            <a:r>
              <a:rPr lang="en-GB" dirty="0" err="1">
                <a:latin typeface="Times New Roman" panose="02020603050405020304" pitchFamily="18" charset="0"/>
                <a:cs typeface="Times New Roman" panose="02020603050405020304" pitchFamily="18" charset="0"/>
              </a:rPr>
              <a:t>Hayeebueraheng</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Phanthuwongpakdee</a:t>
            </a:r>
            <a:r>
              <a:rPr lang="en-GB" dirty="0">
                <a:latin typeface="Times New Roman" panose="02020603050405020304" pitchFamily="18" charset="0"/>
                <a:cs typeface="Times New Roman" panose="02020603050405020304" pitchFamily="18" charset="0"/>
              </a:rPr>
              <a:t>, 2024).</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Avoidable/unavoidable waste.</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In general, surplus is usually promoted by operational inefficiencies.</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Systems theory emphasises processes of interaction.</a:t>
            </a:r>
            <a:endParaRPr lang="en-IN"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3074" name="Picture 2" descr="Literature Review">
            <a:extLst>
              <a:ext uri="{FF2B5EF4-FFF2-40B4-BE49-F238E27FC236}">
                <a16:creationId xmlns:a16="http://schemas.microsoft.com/office/drawing/2014/main" id="{11D86291-8D29-3187-9BC8-B592C806F9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3145" y="2556931"/>
            <a:ext cx="4879258" cy="3472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3494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6DB7F-3130-D7E3-832A-DFA7EB284188}"/>
              </a:ext>
            </a:extLst>
          </p:cNvPr>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Environmental and Economic Impacts</a:t>
            </a:r>
            <a:br>
              <a:rPr lang="en-IN"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B095A30-5BE6-8A24-B637-9D819B9C61FE}"/>
              </a:ext>
            </a:extLst>
          </p:cNvPr>
          <p:cNvSpPr>
            <a:spLocks noGrp="1"/>
          </p:cNvSpPr>
          <p:nvPr>
            <p:ph idx="1"/>
          </p:nvPr>
        </p:nvSpPr>
        <p:spPr>
          <a:xfrm>
            <a:off x="1295401" y="2556932"/>
            <a:ext cx="4800599" cy="3318936"/>
          </a:xfrm>
        </p:spPr>
        <p:txBody>
          <a:bodyPr>
            <a:normAutofit fontScale="92500" lnSpcReduction="20000"/>
          </a:bodyPr>
          <a:lstStyle/>
          <a:p>
            <a:pPr lvl="0"/>
            <a:r>
              <a:rPr lang="en-GB" dirty="0">
                <a:latin typeface="Times New Roman" panose="02020603050405020304" pitchFamily="18" charset="0"/>
                <a:cs typeface="Times New Roman" panose="02020603050405020304" pitchFamily="18" charset="0"/>
              </a:rPr>
              <a:t>Food wastes promote carbon emission (Wang et al., 2023).</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Increases disposal and purchasing expenses.</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Wastes that can be avoided lower profitability.</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Sustainability aids in the expectations of the stakeholders.</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Conforms to stakeholder theory.</a:t>
            </a:r>
            <a:endParaRPr lang="en-IN"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5" name="AutoShape 2" descr="Environmental Economics : Meaning, Importance, Strategies and Challenges -  GeeksforGeeks">
            <a:extLst>
              <a:ext uri="{FF2B5EF4-FFF2-40B4-BE49-F238E27FC236}">
                <a16:creationId xmlns:a16="http://schemas.microsoft.com/office/drawing/2014/main" id="{741FA885-43FD-CF30-62CF-48FB4A954EC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Environmental Economics : Meaning, Importance, Strategies and Challenges -  GeeksforGeeks">
            <a:extLst>
              <a:ext uri="{FF2B5EF4-FFF2-40B4-BE49-F238E27FC236}">
                <a16:creationId xmlns:a16="http://schemas.microsoft.com/office/drawing/2014/main" id="{DD4B98CB-958C-2AA7-2FB0-5AC57D00FC7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2" name="Picture 6" descr="Environmental Economics: Jobs, Courses, Books, Benefits, Importance ...">
            <a:extLst>
              <a:ext uri="{FF2B5EF4-FFF2-40B4-BE49-F238E27FC236}">
                <a16:creationId xmlns:a16="http://schemas.microsoft.com/office/drawing/2014/main" id="{B6FB7EA0-CC81-2BEA-01E3-4A461C2C9E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2412" y="2487560"/>
            <a:ext cx="4493343" cy="36281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2967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65485-7A11-011D-09E6-F821EC82882E}"/>
              </a:ext>
            </a:extLst>
          </p:cNvPr>
          <p:cNvSpPr>
            <a:spLocks noGrp="1"/>
          </p:cNvSpPr>
          <p:nvPr>
            <p:ph type="title"/>
          </p:nvPr>
        </p:nvSpPr>
        <p:spPr/>
        <p:txBody>
          <a:bodyPr>
            <a:noAutofit/>
          </a:bodyPr>
          <a:lstStyle/>
          <a:p>
            <a:r>
              <a:rPr lang="en-GB" sz="3600" b="1" dirty="0">
                <a:latin typeface="Times New Roman" panose="02020603050405020304" pitchFamily="18" charset="0"/>
                <a:cs typeface="Times New Roman" panose="02020603050405020304" pitchFamily="18" charset="0"/>
              </a:rPr>
              <a:t>Technological Innovation in Waste Reduction</a:t>
            </a:r>
            <a:br>
              <a:rPr lang="en-IN" sz="3600" dirty="0">
                <a:latin typeface="Times New Roman" panose="02020603050405020304" pitchFamily="18" charset="0"/>
                <a:cs typeface="Times New Roman" panose="02020603050405020304" pitchFamily="18" charset="0"/>
              </a:rPr>
            </a:br>
            <a:endParaRPr lang="en-GB"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1394BD5-E492-9989-6945-E9BE58827989}"/>
              </a:ext>
            </a:extLst>
          </p:cNvPr>
          <p:cNvSpPr>
            <a:spLocks noGrp="1"/>
          </p:cNvSpPr>
          <p:nvPr>
            <p:ph idx="1"/>
          </p:nvPr>
        </p:nvSpPr>
        <p:spPr>
          <a:xfrm>
            <a:off x="1295401" y="2556932"/>
            <a:ext cx="4584289" cy="3318936"/>
          </a:xfrm>
        </p:spPr>
        <p:txBody>
          <a:bodyPr>
            <a:normAutofit fontScale="92500" lnSpcReduction="20000"/>
          </a:bodyPr>
          <a:lstStyle/>
          <a:p>
            <a:pPr lvl="0"/>
            <a:r>
              <a:rPr lang="en-GB" dirty="0">
                <a:latin typeface="Times New Roman" panose="02020603050405020304" pitchFamily="18" charset="0"/>
                <a:cs typeface="Times New Roman" panose="02020603050405020304" pitchFamily="18" charset="0"/>
              </a:rPr>
              <a:t>Artificial intelligence-based waste management (Al Bashar, Taher, and Johura, 2024).</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Predicting with data enhances controlling of inventory.</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Favors more intelligent menu planning.</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Promotes staff responsibility.</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Diffuses of innovation theory.</a:t>
            </a:r>
            <a:endParaRPr lang="en-IN"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5122" name="Picture 2" descr="Technology Innovation Flat Design Infographics Stock Vector ...">
            <a:extLst>
              <a:ext uri="{FF2B5EF4-FFF2-40B4-BE49-F238E27FC236}">
                <a16:creationId xmlns:a16="http://schemas.microsoft.com/office/drawing/2014/main" id="{BA977CCE-1B08-A20A-5321-C61C54C36D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556932"/>
            <a:ext cx="5279923" cy="3637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6012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BE2FF-4E74-8DC6-F4AF-B65DA8BFC4FC}"/>
              </a:ext>
            </a:extLst>
          </p:cNvPr>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Circular Practices and Donation Programs</a:t>
            </a:r>
            <a:br>
              <a:rPr lang="en-IN"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479F2FF-B9FA-D6E3-FA95-3CB224199479}"/>
              </a:ext>
            </a:extLst>
          </p:cNvPr>
          <p:cNvSpPr>
            <a:spLocks noGrp="1"/>
          </p:cNvSpPr>
          <p:nvPr>
            <p:ph idx="1"/>
          </p:nvPr>
        </p:nvSpPr>
        <p:spPr>
          <a:xfrm>
            <a:off x="1295401" y="2556932"/>
            <a:ext cx="4948083" cy="3318936"/>
          </a:xfrm>
        </p:spPr>
        <p:txBody>
          <a:bodyPr>
            <a:normAutofit fontScale="92500" lnSpcReduction="20000"/>
          </a:bodyPr>
          <a:lstStyle/>
          <a:p>
            <a:pPr lvl="0"/>
            <a:r>
              <a:rPr lang="en-GB" dirty="0">
                <a:latin typeface="Times New Roman" panose="02020603050405020304" pitchFamily="18" charset="0"/>
                <a:cs typeface="Times New Roman" panose="02020603050405020304" pitchFamily="18" charset="0"/>
              </a:rPr>
              <a:t>The excess of food to charities.</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Composting decreases landfill addiction.</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Promotes the idea of the circular economy (</a:t>
            </a:r>
            <a:r>
              <a:rPr lang="en-GB" dirty="0" err="1">
                <a:latin typeface="Times New Roman" panose="02020603050405020304" pitchFamily="18" charset="0"/>
                <a:cs typeface="Times New Roman" panose="02020603050405020304" pitchFamily="18" charset="0"/>
              </a:rPr>
              <a:t>Tiippana-Usvasalo</a:t>
            </a:r>
            <a:r>
              <a:rPr lang="en-GB" dirty="0">
                <a:latin typeface="Times New Roman" panose="02020603050405020304" pitchFamily="18" charset="0"/>
                <a:cs typeface="Times New Roman" panose="02020603050405020304" pitchFamily="18" charset="0"/>
              </a:rPr>
              <a:t>, Pajunen, and Maria, 2023).</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Enhances relationships in the community.</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Improves corporate image.</a:t>
            </a:r>
            <a:endParaRPr lang="en-IN"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6146" name="Picture 2" descr="28,700+ Household Items Donation Stock Photos, Pictures &amp; Royalty-Free  Images - iStock">
            <a:extLst>
              <a:ext uri="{FF2B5EF4-FFF2-40B4-BE49-F238E27FC236}">
                <a16:creationId xmlns:a16="http://schemas.microsoft.com/office/drawing/2014/main" id="{CF16194B-DC75-59BC-21F8-3660FC570B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1574" y="2556932"/>
            <a:ext cx="4448483" cy="3554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589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64A1E-D85E-C86D-1F9D-24B5AB662213}"/>
              </a:ext>
            </a:extLst>
          </p:cNvPr>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Methodology</a:t>
            </a:r>
            <a:br>
              <a:rPr lang="en-IN"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A417E27-BF34-9FAC-D232-6AF05C97E4E3}"/>
              </a:ext>
            </a:extLst>
          </p:cNvPr>
          <p:cNvSpPr>
            <a:spLocks noGrp="1"/>
          </p:cNvSpPr>
          <p:nvPr>
            <p:ph idx="1"/>
          </p:nvPr>
        </p:nvSpPr>
        <p:spPr>
          <a:xfrm>
            <a:off x="1295401" y="2556932"/>
            <a:ext cx="4643283" cy="3318936"/>
          </a:xfrm>
        </p:spPr>
        <p:txBody>
          <a:bodyPr>
            <a:normAutofit fontScale="85000" lnSpcReduction="20000"/>
          </a:bodyPr>
          <a:lstStyle/>
          <a:p>
            <a:pPr lvl="0"/>
            <a:r>
              <a:rPr lang="en-GB" dirty="0">
                <a:latin typeface="Times New Roman" panose="02020603050405020304" pitchFamily="18" charset="0"/>
                <a:cs typeface="Times New Roman" panose="02020603050405020304" pitchFamily="18" charset="0"/>
              </a:rPr>
              <a:t>One of the research methods will be qualitative secondary research.</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Sources: scholarly journal articles, industry reports, policy documents.</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Thematic analysis of pattern identification.</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Impact evaluation - PESTLE framework is used.</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Identification of weaknesses of secondary data.</a:t>
            </a:r>
            <a:endParaRPr lang="en-IN"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7170" name="Picture 2" descr="The Ultimate Guide to Research Methodology: Types, Importance, and Best  Practices">
            <a:extLst>
              <a:ext uri="{FF2B5EF4-FFF2-40B4-BE49-F238E27FC236}">
                <a16:creationId xmlns:a16="http://schemas.microsoft.com/office/drawing/2014/main" id="{E410F232-42A1-7E19-B117-9AAD4FCEAD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9794" y="2713703"/>
            <a:ext cx="4945625" cy="3318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6231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9321B-CAA7-FA4E-CFE7-DBF1557CC1DC}"/>
              </a:ext>
            </a:extLst>
          </p:cNvPr>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PESTLE Impact Analysis</a:t>
            </a:r>
            <a:br>
              <a:rPr lang="en-IN"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B809A27-96C3-9EAB-0B95-F385F783FA2A}"/>
              </a:ext>
            </a:extLst>
          </p:cNvPr>
          <p:cNvSpPr>
            <a:spLocks noGrp="1"/>
          </p:cNvSpPr>
          <p:nvPr>
            <p:ph idx="1"/>
          </p:nvPr>
        </p:nvSpPr>
        <p:spPr>
          <a:xfrm>
            <a:off x="1295401" y="2556932"/>
            <a:ext cx="5193889" cy="3318936"/>
          </a:xfrm>
        </p:spPr>
        <p:txBody>
          <a:bodyPr>
            <a:normAutofit fontScale="85000" lnSpcReduction="20000"/>
          </a:bodyPr>
          <a:lstStyle/>
          <a:p>
            <a:pPr lvl="0"/>
            <a:r>
              <a:rPr lang="en-GB" dirty="0">
                <a:latin typeface="Times New Roman" panose="02020603050405020304" pitchFamily="18" charset="0"/>
                <a:cs typeface="Times New Roman" panose="02020603050405020304" pitchFamily="18" charset="0"/>
              </a:rPr>
              <a:t>Political: Incentives promote donation and reduction of waste (McMenamin and Power, 2023).</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Economic: first cost- long term savings.</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Sociocultural: responsible practices are demanded by the guests.</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Technological: AI is more efficient.</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Legal: increasing compliance demands.</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Environment: vital to environment objectives.</a:t>
            </a:r>
            <a:endParaRPr lang="en-IN"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8194" name="Picture 2" descr="How to Use PESTLE Analysis to Understand Market Influences">
            <a:extLst>
              <a:ext uri="{FF2B5EF4-FFF2-40B4-BE49-F238E27FC236}">
                <a16:creationId xmlns:a16="http://schemas.microsoft.com/office/drawing/2014/main" id="{A2FE637A-CE2D-B6CE-BFFB-F973FB21DB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7110" y="2556932"/>
            <a:ext cx="4788309" cy="3598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69483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8F9EA-15B1-E9F2-CEA8-8B7B04E37093}"/>
              </a:ext>
            </a:extLst>
          </p:cNvPr>
          <p:cNvSpPr>
            <a:spLocks noGrp="1"/>
          </p:cNvSpPr>
          <p:nvPr>
            <p:ph type="title"/>
          </p:nvPr>
        </p:nvSpPr>
        <p:spPr/>
        <p:txBody>
          <a:bodyPr>
            <a:normAutofit fontScale="90000"/>
          </a:bodyPr>
          <a:lstStyle/>
          <a:p>
            <a:r>
              <a:rPr lang="en-GB" sz="4000" b="1" dirty="0">
                <a:latin typeface="Times New Roman" panose="02020603050405020304" pitchFamily="18" charset="0"/>
                <a:cs typeface="Times New Roman" panose="02020603050405020304" pitchFamily="18" charset="0"/>
              </a:rPr>
              <a:t>Industry Responses – Strengths and Limitations</a:t>
            </a:r>
            <a:br>
              <a:rPr lang="en-IN"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13CD198-4AD2-0D88-A4A4-678B7F98F250}"/>
              </a:ext>
            </a:extLst>
          </p:cNvPr>
          <p:cNvSpPr>
            <a:spLocks noGrp="1"/>
          </p:cNvSpPr>
          <p:nvPr>
            <p:ph idx="1"/>
          </p:nvPr>
        </p:nvSpPr>
        <p:spPr>
          <a:xfrm>
            <a:off x="1295401" y="2556932"/>
            <a:ext cx="4574457" cy="3318936"/>
          </a:xfrm>
        </p:spPr>
        <p:txBody>
          <a:bodyPr>
            <a:normAutofit fontScale="62500" lnSpcReduction="20000"/>
          </a:bodyPr>
          <a:lstStyle/>
          <a:p>
            <a:pPr marL="0" indent="0">
              <a:buNone/>
            </a:pPr>
            <a:r>
              <a:rPr lang="en-GB" b="1" dirty="0">
                <a:latin typeface="Times New Roman" panose="02020603050405020304" pitchFamily="18" charset="0"/>
                <a:cs typeface="Times New Roman" panose="02020603050405020304" pitchFamily="18" charset="0"/>
              </a:rPr>
              <a:t>Strengths</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Technological waste disturbances that can be measured.</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Better efficiency of operation.</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Stronger stakeholder trust (</a:t>
            </a:r>
            <a:r>
              <a:rPr lang="en-GB" dirty="0" err="1">
                <a:latin typeface="Times New Roman" panose="02020603050405020304" pitchFamily="18" charset="0"/>
                <a:cs typeface="Times New Roman" panose="02020603050405020304" pitchFamily="18" charset="0"/>
              </a:rPr>
              <a:t>Winit</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Kantabutra</a:t>
            </a:r>
            <a:r>
              <a:rPr lang="en-GB" dirty="0">
                <a:latin typeface="Times New Roman" panose="02020603050405020304" pitchFamily="18" charset="0"/>
                <a:cs typeface="Times New Roman" panose="02020603050405020304" pitchFamily="18" charset="0"/>
              </a:rPr>
              <a:t>, 2022).</a:t>
            </a:r>
            <a:endParaRPr lang="en-IN" dirty="0">
              <a:latin typeface="Times New Roman" panose="02020603050405020304" pitchFamily="18" charset="0"/>
              <a:cs typeface="Times New Roman" panose="02020603050405020304" pitchFamily="18" charset="0"/>
            </a:endParaRPr>
          </a:p>
          <a:p>
            <a:pPr marL="0" indent="0">
              <a:buNone/>
            </a:pPr>
            <a:r>
              <a:rPr lang="en-GB" b="1" dirty="0">
                <a:latin typeface="Times New Roman" panose="02020603050405020304" pitchFamily="18" charset="0"/>
                <a:cs typeface="Times New Roman" panose="02020603050405020304" pitchFamily="18" charset="0"/>
              </a:rPr>
              <a:t>Limitations</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High implementation costs.</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Organisational change resistance.</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Training requirements.</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Some waste unavoidable.</a:t>
            </a:r>
            <a:endParaRPr lang="en-IN"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9218" name="Picture 2" descr="Power Makes You Good. Limits Make You Great. — D. William Landsborough">
            <a:extLst>
              <a:ext uri="{FF2B5EF4-FFF2-40B4-BE49-F238E27FC236}">
                <a16:creationId xmlns:a16="http://schemas.microsoft.com/office/drawing/2014/main" id="{6DE4AF2F-CEBF-8A68-EBC9-EF7DB958A9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7110" y="2556931"/>
            <a:ext cx="4739147" cy="35685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21504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789408-D696-AE89-C8BE-550850F361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3BF17A-3DC1-235D-0C33-C747FA01E7BE}"/>
              </a:ext>
            </a:extLst>
          </p:cNvPr>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Conclusion and Recommendations</a:t>
            </a:r>
            <a:br>
              <a:rPr lang="en-IN"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FFFA127-A51F-E17C-DB85-4212545C7828}"/>
              </a:ext>
            </a:extLst>
          </p:cNvPr>
          <p:cNvSpPr>
            <a:spLocks noGrp="1"/>
          </p:cNvSpPr>
          <p:nvPr>
            <p:ph idx="1"/>
          </p:nvPr>
        </p:nvSpPr>
        <p:spPr>
          <a:xfrm>
            <a:off x="1295401" y="2556932"/>
            <a:ext cx="4948083" cy="3318936"/>
          </a:xfrm>
        </p:spPr>
        <p:txBody>
          <a:bodyPr>
            <a:normAutofit fontScale="62500" lnSpcReduction="20000"/>
          </a:bodyPr>
          <a:lstStyle/>
          <a:p>
            <a:pPr marL="0" indent="0">
              <a:buNone/>
            </a:pPr>
            <a:r>
              <a:rPr lang="en-GB" b="1" dirty="0">
                <a:latin typeface="Times New Roman" panose="02020603050405020304" pitchFamily="18" charset="0"/>
                <a:cs typeface="Times New Roman" panose="02020603050405020304" pitchFamily="18" charset="0"/>
              </a:rPr>
              <a:t>Conclusion</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Food waste is a highly important sustainability issue.</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Action strategy assists in profitability and resistance.</a:t>
            </a:r>
            <a:endParaRPr lang="en-IN" dirty="0">
              <a:latin typeface="Times New Roman" panose="02020603050405020304" pitchFamily="18" charset="0"/>
              <a:cs typeface="Times New Roman" panose="02020603050405020304" pitchFamily="18" charset="0"/>
            </a:endParaRPr>
          </a:p>
          <a:p>
            <a:pPr marL="0" indent="0">
              <a:buNone/>
            </a:pPr>
            <a:r>
              <a:rPr lang="en-GB" b="1" dirty="0">
                <a:latin typeface="Times New Roman" panose="02020603050405020304" pitchFamily="18" charset="0"/>
                <a:cs typeface="Times New Roman" panose="02020603050405020304" pitchFamily="18" charset="0"/>
              </a:rPr>
              <a:t>Recommendations</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Installation of integrated waste management systems.</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Build strong relationships with suppliers.</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Invest in employee training</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Promotions of responsible guest behaviour.</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Integrate the sustainability into corporate strategy.</a:t>
            </a:r>
            <a:endParaRPr lang="en-IN"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10242" name="Picture 2" descr="Business Report Format Guide: Formal Structure &amp; Examples">
            <a:extLst>
              <a:ext uri="{FF2B5EF4-FFF2-40B4-BE49-F238E27FC236}">
                <a16:creationId xmlns:a16="http://schemas.microsoft.com/office/drawing/2014/main" id="{5ED0CFA3-CB2C-9F46-67EF-F1A3FEC038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5096" y="2556932"/>
            <a:ext cx="4601498" cy="3539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37941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F5A01-3310-AE67-39A1-E21F56C15FA0}"/>
              </a:ext>
            </a:extLst>
          </p:cNvPr>
          <p:cNvSpPr>
            <a:spLocks noGrp="1"/>
          </p:cNvSpPr>
          <p:nvPr>
            <p:ph type="title"/>
          </p:nvPr>
        </p:nvSpPr>
        <p:spPr/>
        <p:txBody>
          <a:bodyPr>
            <a:normAutofit fontScale="90000"/>
          </a:bodyPr>
          <a:lstStyle/>
          <a:p>
            <a:r>
              <a:rPr lang="en-GB" b="1" dirty="0"/>
              <a:t>References</a:t>
            </a:r>
            <a:br>
              <a:rPr lang="en-IN" dirty="0"/>
            </a:br>
            <a:endParaRPr lang="en-GB" dirty="0"/>
          </a:p>
        </p:txBody>
      </p:sp>
      <p:sp>
        <p:nvSpPr>
          <p:cNvPr id="3" name="Content Placeholder 2">
            <a:extLst>
              <a:ext uri="{FF2B5EF4-FFF2-40B4-BE49-F238E27FC236}">
                <a16:creationId xmlns:a16="http://schemas.microsoft.com/office/drawing/2014/main" id="{A84B7805-B942-1CA1-3CE7-6F0D449AF45E}"/>
              </a:ext>
            </a:extLst>
          </p:cNvPr>
          <p:cNvSpPr>
            <a:spLocks noGrp="1"/>
          </p:cNvSpPr>
          <p:nvPr>
            <p:ph idx="1"/>
          </p:nvPr>
        </p:nvSpPr>
        <p:spPr>
          <a:xfrm>
            <a:off x="1295401" y="2556932"/>
            <a:ext cx="9601196" cy="3627558"/>
          </a:xfrm>
        </p:spPr>
        <p:txBody>
          <a:bodyPr>
            <a:noAutofit/>
          </a:bodyPr>
          <a:lstStyle/>
          <a:p>
            <a:r>
              <a:rPr lang="en-US" sz="1000" dirty="0">
                <a:latin typeface="Times New Roman" panose="02020603050405020304" pitchFamily="18" charset="0"/>
                <a:cs typeface="Times New Roman" panose="02020603050405020304" pitchFamily="18" charset="0"/>
              </a:rPr>
              <a:t>Al Bashar, M., Taher, A. and Johura, F.T. (2024). </a:t>
            </a:r>
            <a:r>
              <a:rPr lang="en-US" sz="1000" dirty="0" err="1">
                <a:latin typeface="Times New Roman" panose="02020603050405020304" pitchFamily="18" charset="0"/>
                <a:cs typeface="Times New Roman" panose="02020603050405020304" pitchFamily="18" charset="0"/>
              </a:rPr>
              <a:t>Utilising</a:t>
            </a:r>
            <a:r>
              <a:rPr lang="en-US" sz="1000" dirty="0">
                <a:latin typeface="Times New Roman" panose="02020603050405020304" pitchFamily="18" charset="0"/>
                <a:cs typeface="Times New Roman" panose="02020603050405020304" pitchFamily="18" charset="0"/>
              </a:rPr>
              <a:t> Predictive Analytics for Enhanced Production Planning and Inventory Control in the US Manufacturing Sector. International Research Journal of </a:t>
            </a:r>
            <a:r>
              <a:rPr lang="en-US" sz="1000" dirty="0" err="1">
                <a:latin typeface="Times New Roman" panose="02020603050405020304" pitchFamily="18" charset="0"/>
                <a:cs typeface="Times New Roman" panose="02020603050405020304" pitchFamily="18" charset="0"/>
              </a:rPr>
              <a:t>Modernisation</a:t>
            </a:r>
            <a:r>
              <a:rPr lang="en-US" sz="1000" dirty="0">
                <a:latin typeface="Times New Roman" panose="02020603050405020304" pitchFamily="18" charset="0"/>
                <a:cs typeface="Times New Roman" panose="02020603050405020304" pitchFamily="18" charset="0"/>
              </a:rPr>
              <a:t> in Engineering Technology and Science, 6, pp.8332-8339.</a:t>
            </a:r>
          </a:p>
          <a:p>
            <a:r>
              <a:rPr lang="en-US" sz="1000" dirty="0" err="1">
                <a:latin typeface="Times New Roman" panose="02020603050405020304" pitchFamily="18" charset="0"/>
                <a:cs typeface="Times New Roman" panose="02020603050405020304" pitchFamily="18" charset="0"/>
              </a:rPr>
              <a:t>EcoRich</a:t>
            </a:r>
            <a:r>
              <a:rPr lang="en-US" sz="1000" dirty="0">
                <a:latin typeface="Times New Roman" panose="02020603050405020304" pitchFamily="18" charset="0"/>
                <a:cs typeface="Times New Roman" panose="02020603050405020304" pitchFamily="18" charset="0"/>
              </a:rPr>
              <a:t> (2025). Food Waste in the Hospitality Industry: Tailored Solutions for Hotels and Restaurants, 19 February. Available at: https://www.ecorichenv.com/article/food-waste-in-hospitality (Accessed: 8 February 2026).</a:t>
            </a:r>
          </a:p>
          <a:p>
            <a:r>
              <a:rPr lang="en-US" sz="1000" dirty="0" err="1">
                <a:latin typeface="Times New Roman" panose="02020603050405020304" pitchFamily="18" charset="0"/>
                <a:cs typeface="Times New Roman" panose="02020603050405020304" pitchFamily="18" charset="0"/>
              </a:rPr>
              <a:t>Hayeebueraheng</a:t>
            </a:r>
            <a:r>
              <a:rPr lang="en-US" sz="1000" dirty="0">
                <a:latin typeface="Times New Roman" panose="02020603050405020304" pitchFamily="18" charset="0"/>
                <a:cs typeface="Times New Roman" panose="02020603050405020304" pitchFamily="18" charset="0"/>
              </a:rPr>
              <a:t>, S. and </a:t>
            </a:r>
            <a:r>
              <a:rPr lang="en-US" sz="1000" dirty="0" err="1">
                <a:latin typeface="Times New Roman" panose="02020603050405020304" pitchFamily="18" charset="0"/>
                <a:cs typeface="Times New Roman" panose="02020603050405020304" pitchFamily="18" charset="0"/>
              </a:rPr>
              <a:t>Phanthuwongpakdee</a:t>
            </a:r>
            <a:r>
              <a:rPr lang="en-US" sz="1000" dirty="0">
                <a:latin typeface="Times New Roman" panose="02020603050405020304" pitchFamily="18" charset="0"/>
                <a:cs typeface="Times New Roman" panose="02020603050405020304" pitchFamily="18" charset="0"/>
              </a:rPr>
              <a:t>, N. (2024). From excess to efficiency: Managing food waste at a buffet restaurant in Thailand. Creative Business and Sustainability Journal, 46(2), pp.83-102.</a:t>
            </a:r>
          </a:p>
          <a:p>
            <a:r>
              <a:rPr lang="en-US" sz="1000" dirty="0">
                <a:latin typeface="Times New Roman" panose="02020603050405020304" pitchFamily="18" charset="0"/>
                <a:cs typeface="Times New Roman" panose="02020603050405020304" pitchFamily="18" charset="0"/>
              </a:rPr>
              <a:t>McMenamin, I. and Power, S. (2023). What motivates businesses to donate to politics? A framework and an empirical application. Interest Groups &amp; Advocacy, 12(3), pp.272-296.</a:t>
            </a:r>
          </a:p>
          <a:p>
            <a:r>
              <a:rPr lang="en-US" sz="1000" dirty="0" err="1">
                <a:latin typeface="Times New Roman" panose="02020603050405020304" pitchFamily="18" charset="0"/>
                <a:cs typeface="Times New Roman" panose="02020603050405020304" pitchFamily="18" charset="0"/>
              </a:rPr>
              <a:t>Rudziak</a:t>
            </a:r>
            <a:r>
              <a:rPr lang="en-US" sz="1000" dirty="0">
                <a:latin typeface="Times New Roman" panose="02020603050405020304" pitchFamily="18" charset="0"/>
                <a:cs typeface="Times New Roman" panose="02020603050405020304" pitchFamily="18" charset="0"/>
              </a:rPr>
              <a:t>, P., </a:t>
            </a:r>
            <a:r>
              <a:rPr lang="en-US" sz="1000" dirty="0" err="1">
                <a:latin typeface="Times New Roman" panose="02020603050405020304" pitchFamily="18" charset="0"/>
                <a:cs typeface="Times New Roman" panose="02020603050405020304" pitchFamily="18" charset="0"/>
              </a:rPr>
              <a:t>Batung</a:t>
            </a:r>
            <a:r>
              <a:rPr lang="en-US" sz="1000" dirty="0">
                <a:latin typeface="Times New Roman" panose="02020603050405020304" pitchFamily="18" charset="0"/>
                <a:cs typeface="Times New Roman" panose="02020603050405020304" pitchFamily="18" charset="0"/>
              </a:rPr>
              <a:t>, E. and </a:t>
            </a:r>
            <a:r>
              <a:rPr lang="en-US" sz="1000" dirty="0" err="1">
                <a:latin typeface="Times New Roman" panose="02020603050405020304" pitchFamily="18" charset="0"/>
                <a:cs typeface="Times New Roman" panose="02020603050405020304" pitchFamily="18" charset="0"/>
              </a:rPr>
              <a:t>Luginaah</a:t>
            </a:r>
            <a:r>
              <a:rPr lang="en-US" sz="1000" dirty="0">
                <a:latin typeface="Times New Roman" panose="02020603050405020304" pitchFamily="18" charset="0"/>
                <a:cs typeface="Times New Roman" panose="02020603050405020304" pitchFamily="18" charset="0"/>
              </a:rPr>
              <a:t>, I. (2024). The effects of gases from food waste on human health: A systematic review. </a:t>
            </a:r>
            <a:r>
              <a:rPr lang="en-US" sz="1000" dirty="0" err="1">
                <a:latin typeface="Times New Roman" panose="02020603050405020304" pitchFamily="18" charset="0"/>
                <a:cs typeface="Times New Roman" panose="02020603050405020304" pitchFamily="18" charset="0"/>
              </a:rPr>
              <a:t>Plos</a:t>
            </a:r>
            <a:r>
              <a:rPr lang="en-US" sz="1000" dirty="0">
                <a:latin typeface="Times New Roman" panose="02020603050405020304" pitchFamily="18" charset="0"/>
                <a:cs typeface="Times New Roman" panose="02020603050405020304" pitchFamily="18" charset="0"/>
              </a:rPr>
              <a:t> one, 19(3), p.e0300801.</a:t>
            </a:r>
          </a:p>
          <a:p>
            <a:r>
              <a:rPr lang="en-US" sz="1000" dirty="0">
                <a:latin typeface="Times New Roman" panose="02020603050405020304" pitchFamily="18" charset="0"/>
                <a:cs typeface="Times New Roman" panose="02020603050405020304" pitchFamily="18" charset="0"/>
              </a:rPr>
              <a:t>Singh, A., Tyagi, P.K. and Garg, A. eds. (2024). Sustainable disposal methods of food waste in hospitality operations. IGI Global.</a:t>
            </a:r>
          </a:p>
          <a:p>
            <a:r>
              <a:rPr lang="en-US" sz="1000" dirty="0" err="1">
                <a:latin typeface="Times New Roman" panose="02020603050405020304" pitchFamily="18" charset="0"/>
                <a:cs typeface="Times New Roman" panose="02020603050405020304" pitchFamily="18" charset="0"/>
              </a:rPr>
              <a:t>Tiippana-Usvasalo</a:t>
            </a:r>
            <a:r>
              <a:rPr lang="en-US" sz="1000" dirty="0">
                <a:latin typeface="Times New Roman" panose="02020603050405020304" pitchFamily="18" charset="0"/>
                <a:cs typeface="Times New Roman" panose="02020603050405020304" pitchFamily="18" charset="0"/>
              </a:rPr>
              <a:t>, M., Pajunen, N. and Maria, H. (2023). The role of education in promoting the circular economy. International Journal of Sustainable Engineering, 16(1), pp.92-103.</a:t>
            </a:r>
          </a:p>
          <a:p>
            <a:r>
              <a:rPr lang="en-US" sz="1000" dirty="0" err="1">
                <a:latin typeface="Times New Roman" panose="02020603050405020304" pitchFamily="18" charset="0"/>
                <a:cs typeface="Times New Roman" panose="02020603050405020304" pitchFamily="18" charset="0"/>
              </a:rPr>
              <a:t>Velaoras</a:t>
            </a:r>
            <a:r>
              <a:rPr lang="en-US" sz="1000" dirty="0">
                <a:latin typeface="Times New Roman" panose="02020603050405020304" pitchFamily="18" charset="0"/>
                <a:cs typeface="Times New Roman" panose="02020603050405020304" pitchFamily="18" charset="0"/>
              </a:rPr>
              <a:t>, K., </a:t>
            </a:r>
            <a:r>
              <a:rPr lang="en-US" sz="1000" dirty="0" err="1">
                <a:latin typeface="Times New Roman" panose="02020603050405020304" pitchFamily="18" charset="0"/>
                <a:cs typeface="Times New Roman" panose="02020603050405020304" pitchFamily="18" charset="0"/>
              </a:rPr>
              <a:t>Menegaki</a:t>
            </a:r>
            <a:r>
              <a:rPr lang="en-US" sz="1000" dirty="0">
                <a:latin typeface="Times New Roman" panose="02020603050405020304" pitchFamily="18" charset="0"/>
                <a:cs typeface="Times New Roman" panose="02020603050405020304" pitchFamily="18" charset="0"/>
              </a:rPr>
              <a:t>, A.N., Polyzos, S. and </a:t>
            </a:r>
            <a:r>
              <a:rPr lang="en-US" sz="1000" dirty="0" err="1">
                <a:latin typeface="Times New Roman" panose="02020603050405020304" pitchFamily="18" charset="0"/>
                <a:cs typeface="Times New Roman" panose="02020603050405020304" pitchFamily="18" charset="0"/>
              </a:rPr>
              <a:t>Gotzamani</a:t>
            </a:r>
            <a:r>
              <a:rPr lang="en-US" sz="1000" dirty="0">
                <a:latin typeface="Times New Roman" panose="02020603050405020304" pitchFamily="18" charset="0"/>
                <a:cs typeface="Times New Roman" panose="02020603050405020304" pitchFamily="18" charset="0"/>
              </a:rPr>
              <a:t>, K. (2025). The role of environmental certification in the hospitality industry: Assessing sustainability, consumer preferences, and the economic impact. Sustainability, 17(2), p.650.</a:t>
            </a:r>
          </a:p>
          <a:p>
            <a:r>
              <a:rPr lang="en-US" sz="1000" dirty="0">
                <a:latin typeface="Times New Roman" panose="02020603050405020304" pitchFamily="18" charset="0"/>
                <a:cs typeface="Times New Roman" panose="02020603050405020304" pitchFamily="18" charset="0"/>
              </a:rPr>
              <a:t>Wang, C., Chen, Y., Sun, M. and Wu, J. (2023). Potential of technological innovation to reduce the carbon footprint of urban facility agriculture: A food–energy–water–waste nexus perspective. Journal of Environmental Management, 339, p.117806.</a:t>
            </a:r>
          </a:p>
          <a:p>
            <a:r>
              <a:rPr lang="en-US" sz="1000" dirty="0" err="1">
                <a:latin typeface="Times New Roman" panose="02020603050405020304" pitchFamily="18" charset="0"/>
                <a:cs typeface="Times New Roman" panose="02020603050405020304" pitchFamily="18" charset="0"/>
              </a:rPr>
              <a:t>Winit</a:t>
            </a:r>
            <a:r>
              <a:rPr lang="en-US" sz="1000" dirty="0">
                <a:latin typeface="Times New Roman" panose="02020603050405020304" pitchFamily="18" charset="0"/>
                <a:cs typeface="Times New Roman" panose="02020603050405020304" pitchFamily="18" charset="0"/>
              </a:rPr>
              <a:t>, W. and </a:t>
            </a:r>
            <a:r>
              <a:rPr lang="en-US" sz="1000" dirty="0" err="1">
                <a:latin typeface="Times New Roman" panose="02020603050405020304" pitchFamily="18" charset="0"/>
                <a:cs typeface="Times New Roman" panose="02020603050405020304" pitchFamily="18" charset="0"/>
              </a:rPr>
              <a:t>Kantabutra</a:t>
            </a:r>
            <a:r>
              <a:rPr lang="en-US" sz="1000" dirty="0">
                <a:latin typeface="Times New Roman" panose="02020603050405020304" pitchFamily="18" charset="0"/>
                <a:cs typeface="Times New Roman" panose="02020603050405020304" pitchFamily="18" charset="0"/>
              </a:rPr>
              <a:t>, S. (2022). Enhancing the prospect of corporate sustainability via brand equity: A stakeholder model. Sustainability, 14(9), p.4998.</a:t>
            </a:r>
          </a:p>
        </p:txBody>
      </p:sp>
    </p:spTree>
    <p:extLst>
      <p:ext uri="{BB962C8B-B14F-4D97-AF65-F5344CB8AC3E}">
        <p14:creationId xmlns:p14="http://schemas.microsoft.com/office/powerpoint/2010/main" val="109159289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68</TotalTime>
  <Words>2280</Words>
  <Application>Microsoft Office PowerPoint</Application>
  <PresentationFormat>Widescreen</PresentationFormat>
  <Paragraphs>122</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Garamond</vt:lpstr>
      <vt:lpstr>Times New Roman</vt:lpstr>
      <vt:lpstr>Organic</vt:lpstr>
      <vt:lpstr>Contemporary Themes in the Hotel and Hospitality Sector Food Waste Reduction as a Form of Sustainability. Module code: BMIH 6001  </vt:lpstr>
      <vt:lpstr>Introduction  </vt:lpstr>
      <vt:lpstr>Background and Importance of the Theme </vt:lpstr>
      <vt:lpstr>Literature Review: Understanding Food Waste in Hotels</vt:lpstr>
      <vt:lpstr>Environmental and Economic Impacts </vt:lpstr>
      <vt:lpstr>Technological Innovation in Waste Reduction </vt:lpstr>
      <vt:lpstr>Circular Practices and Donation Programs </vt:lpstr>
      <vt:lpstr>Methodology </vt:lpstr>
      <vt:lpstr>PESTLE Impact Analysis </vt:lpstr>
      <vt:lpstr>Industry Responses – Strengths and Limitations </vt:lpstr>
      <vt:lpstr>Conclusion and Recommendations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Administrator</dc:creator>
  <cp:lastModifiedBy>aiga bordas</cp:lastModifiedBy>
  <cp:revision>4</cp:revision>
  <dcterms:created xsi:type="dcterms:W3CDTF">2026-02-07T19:08:13Z</dcterms:created>
  <dcterms:modified xsi:type="dcterms:W3CDTF">2026-02-25T11:24:47Z</dcterms:modified>
</cp:coreProperties>
</file>