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2"/>
  </p:notesMasterIdLst>
  <p:sldIdLst>
    <p:sldId id="292" r:id="rId9"/>
    <p:sldId id="294" r:id="rId10"/>
    <p:sldId id="295" r:id="rId11"/>
    <p:sldId id="261" r:id="rId12"/>
    <p:sldId id="262" r:id="rId13"/>
    <p:sldId id="264" r:id="rId14"/>
    <p:sldId id="267" r:id="rId15"/>
    <p:sldId id="269" r:id="rId16"/>
    <p:sldId id="272" r:id="rId17"/>
    <p:sldId id="1179" r:id="rId18"/>
    <p:sldId id="276" r:id="rId19"/>
    <p:sldId id="281" r:id="rId20"/>
    <p:sldId id="282" r:id="rId21"/>
    <p:sldId id="285" r:id="rId22"/>
    <p:sldId id="286" r:id="rId23"/>
    <p:sldId id="289" r:id="rId24"/>
    <p:sldId id="1180" r:id="rId25"/>
    <p:sldId id="1181" r:id="rId26"/>
    <p:sldId id="296" r:id="rId27"/>
    <p:sldId id="298" r:id="rId28"/>
    <p:sldId id="1182" r:id="rId29"/>
    <p:sldId id="1183" r:id="rId30"/>
    <p:sldId id="303" r:id="rId31"/>
    <p:sldId id="304" r:id="rId32"/>
    <p:sldId id="306" r:id="rId33"/>
    <p:sldId id="308" r:id="rId34"/>
    <p:sldId id="311" r:id="rId35"/>
    <p:sldId id="314" r:id="rId36"/>
    <p:sldId id="316" r:id="rId37"/>
    <p:sldId id="318" r:id="rId38"/>
    <p:sldId id="321" r:id="rId39"/>
    <p:sldId id="327" r:id="rId40"/>
    <p:sldId id="40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BPDUs are messages that STP uses to determine current topology information and how to react if any devices added or removed or changed in the topology. By default they are sent out every 2 seconds on all switch ports. BDPUs are discussed later in detail.</a:t>
            </a:r>
          </a:p>
          <a:p>
            <a:r>
              <a:rPr lang="en-US" sz="1200" b="0" i="0" u="none" strike="noStrike" kern="1200" baseline="0" dirty="0">
                <a:solidFill>
                  <a:schemeClr val="tx1"/>
                </a:solidFill>
                <a:latin typeface="Arial" charset="0"/>
                <a:ea typeface="+mn-ea"/>
                <a:cs typeface="+mn-cs"/>
              </a:rPr>
              <a:t>■ STP itself is the original IEEE 802.1D version, which provides a loop-free topology in a network with redundant links. STP was created for a bridged network, so it supports only a single LAN or one VLAN.</a:t>
            </a:r>
          </a:p>
          <a:p>
            <a:r>
              <a:rPr lang="en-US" sz="1200" b="0" i="0" u="none" strike="noStrike" kern="1200" baseline="0" dirty="0">
                <a:solidFill>
                  <a:schemeClr val="tx1"/>
                </a:solidFill>
                <a:latin typeface="Arial" charset="0"/>
                <a:ea typeface="+mn-ea"/>
                <a:cs typeface="+mn-cs"/>
              </a:rPr>
              <a:t>■ Common Spanning Tree (CST) assumes one spanning-tree instance for the entire network. Unlike 802.1D, it supports more than one VLAN.</a:t>
            </a:r>
          </a:p>
          <a:p>
            <a:r>
              <a:rPr lang="en-US" sz="1200" b="0" i="0" u="none" strike="noStrike" kern="1200" baseline="0" dirty="0">
                <a:solidFill>
                  <a:schemeClr val="tx1"/>
                </a:solidFill>
                <a:latin typeface="Arial" charset="0"/>
                <a:ea typeface="+mn-ea"/>
                <a:cs typeface="+mn-cs"/>
              </a:rPr>
              <a:t>■ PVST and PVST+ are Cisco proprietary protocols that provide a separate </a:t>
            </a:r>
            <a:r>
              <a:rPr lang="en-US" sz="1200" b="0" i="0" u="none" strike="noStrike" kern="1200" baseline="0" dirty="0" err="1">
                <a:solidFill>
                  <a:schemeClr val="tx1"/>
                </a:solidFill>
                <a:latin typeface="Arial" charset="0"/>
                <a:ea typeface="+mn-ea"/>
                <a:cs typeface="+mn-cs"/>
              </a:rPr>
              <a:t>spanningtree</a:t>
            </a:r>
            <a:r>
              <a:rPr lang="en-US" sz="1200" b="0" i="0" u="none" strike="noStrike" kern="1200" baseline="0" dirty="0">
                <a:solidFill>
                  <a:schemeClr val="tx1"/>
                </a:solidFill>
                <a:latin typeface="Arial" charset="0"/>
                <a:ea typeface="+mn-ea"/>
                <a:cs typeface="+mn-cs"/>
              </a:rPr>
              <a:t> instance for each VLAN configured in the network. PVST protocol is obsolete.</a:t>
            </a:r>
          </a:p>
          <a:p>
            <a:r>
              <a:rPr lang="en-US" sz="1200" b="0" i="0" u="none" strike="noStrike" kern="1200" baseline="0" dirty="0">
                <a:solidFill>
                  <a:schemeClr val="tx1"/>
                </a:solidFill>
                <a:latin typeface="Arial" charset="0"/>
                <a:ea typeface="+mn-ea"/>
                <a:cs typeface="+mn-cs"/>
              </a:rPr>
              <a:t>■ MST maps multiple VLANs into the same spanning-tree instance. MST was defined based on the Cisco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MST. Cisco switches now use the standard implementation.</a:t>
            </a:r>
          </a:p>
          <a:p>
            <a:r>
              <a:rPr lang="en-US" sz="1200" b="0" i="0" u="none" strike="noStrike" kern="1200" baseline="0" dirty="0">
                <a:solidFill>
                  <a:schemeClr val="tx1"/>
                </a:solidFill>
                <a:latin typeface="Arial" charset="0"/>
                <a:ea typeface="+mn-ea"/>
                <a:cs typeface="+mn-cs"/>
              </a:rPr>
              <a:t>■ RSTP is standard, described in IEEE 802.1w. It is an evolution of STP that provides </a:t>
            </a:r>
            <a:r>
              <a:rPr lang="pt-PT" sz="1200" b="0" i="0" u="none" strike="noStrike" kern="1200" baseline="0" dirty="0">
                <a:solidFill>
                  <a:schemeClr val="tx1"/>
                </a:solidFill>
                <a:latin typeface="Arial" charset="0"/>
                <a:ea typeface="+mn-ea"/>
                <a:cs typeface="+mn-cs"/>
              </a:rPr>
              <a:t>faster convergence of STP.</a:t>
            </a:r>
          </a:p>
          <a:p>
            <a:r>
              <a:rPr lang="en-US" sz="1200" b="0" i="0" u="none" strike="noStrike" kern="1200" baseline="0" dirty="0">
                <a:solidFill>
                  <a:schemeClr val="tx1"/>
                </a:solidFill>
                <a:latin typeface="Arial" charset="0"/>
                <a:ea typeface="+mn-ea"/>
                <a:cs typeface="+mn-cs"/>
              </a:rPr>
              <a:t>■ RPVST+ is a Cisco implementation of RSTP that is based on PVST+.</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extLst>
      <p:ext uri="{BB962C8B-B14F-4D97-AF65-F5344CB8AC3E}">
        <p14:creationId xmlns:p14="http://schemas.microsoft.com/office/powerpoint/2010/main" val="2921423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Bandwidth of the EtherChannel is calculated as the sum of all the links that are bundled into the EtherChannel. The cost of the EtherChannel link is calculated based </a:t>
            </a:r>
            <a:r>
              <a:rPr lang="pt-PT" sz="1200" b="0" i="0" u="none" strike="noStrike" kern="1200" baseline="0" dirty="0">
                <a:solidFill>
                  <a:schemeClr val="tx1"/>
                </a:solidFill>
                <a:latin typeface="Arial" charset="0"/>
                <a:ea typeface="+mn-ea"/>
                <a:cs typeface="+mn-cs"/>
              </a:rPr>
              <a:t>on the summed bandwidth.</a:t>
            </a:r>
          </a:p>
          <a:p>
            <a:endParaRPr lang="pt-PT"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When two ports have the same cost, arbitration can be done using the advertised port ID </a:t>
            </a:r>
            <a:r>
              <a:rPr lang="pt-PT" sz="1200" b="0" i="0" u="none" strike="noStrike" kern="1200" baseline="0" dirty="0">
                <a:solidFill>
                  <a:schemeClr val="tx1"/>
                </a:solidFill>
                <a:latin typeface="Arial" charset="0"/>
                <a:ea typeface="+mn-ea"/>
                <a:cs typeface="+mn-cs"/>
              </a:rPr>
              <a:t>(from the neighboring switch).</a:t>
            </a:r>
          </a:p>
          <a:p>
            <a:endParaRPr lang="pt-PT" sz="1200" b="0" i="0" u="none" strike="noStrike" kern="1200" baseline="0" dirty="0">
              <a:solidFill>
                <a:schemeClr val="tx1"/>
              </a:solidFill>
              <a:latin typeface="Arial" charset="0"/>
              <a:ea typeface="+mn-ea"/>
              <a:cs typeface="+mn-cs"/>
            </a:endParaRPr>
          </a:p>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Remember that the port ID’s selection is based on the port ID of the advertised </a:t>
            </a:r>
            <a:r>
              <a:rPr lang="pt-PT" sz="1200" b="0" i="0" u="none" strike="noStrike" kern="1200" baseline="0" dirty="0">
                <a:solidFill>
                  <a:schemeClr val="tx1"/>
                </a:solidFill>
                <a:latin typeface="Arial" charset="0"/>
                <a:ea typeface="+mn-ea"/>
                <a:cs typeface="+mn-cs"/>
              </a:rPr>
              <a:t>neighboring switch.</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057746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3793994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PVSTP+ is usually the default STP on Cisco switches.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604018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If the priority of the root bridge is set to 0, configuring another switch with the </a:t>
            </a:r>
            <a:r>
              <a:rPr lang="en-US" sz="1200" b="1" i="0" u="none" strike="noStrike" kern="1200" baseline="0" dirty="0">
                <a:solidFill>
                  <a:schemeClr val="tx1"/>
                </a:solidFill>
                <a:latin typeface="Arial" charset="0"/>
                <a:ea typeface="+mn-ea"/>
                <a:cs typeface="+mn-cs"/>
              </a:rPr>
              <a:t>root primary </a:t>
            </a:r>
            <a:r>
              <a:rPr lang="en-US" sz="1200" b="0" i="0" u="none" strike="noStrike" kern="1200" baseline="0" dirty="0">
                <a:solidFill>
                  <a:schemeClr val="tx1"/>
                </a:solidFill>
                <a:latin typeface="Arial" charset="0"/>
                <a:ea typeface="+mn-ea"/>
                <a:cs typeface="+mn-cs"/>
              </a:rPr>
              <a:t>command will yield no results. The command will fail because it cannot make a local switch priority for 4096 lower than that of the root bridge.</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394414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As shown in Figure, DSW3 is the root bridge, and DSW2 is the one blocking DSW3’s alternate path to DSW1. When DSW1’s root port fails, DSW1 declares itself the root bridge and starts sending BPDUs to all switches it is connected to (in this case, only DSW2). These BPDUs are inferior. When a switch receives an inferior BPDU on a blocked port, it runs a procedure to validate that it still has an active path to the currently </a:t>
            </a:r>
            <a:r>
              <a:rPr lang="pt-PT" dirty="0" err="1"/>
              <a:t>known</a:t>
            </a:r>
            <a:r>
              <a:rPr lang="pt-PT" dirty="0"/>
              <a:t> </a:t>
            </a:r>
            <a:r>
              <a:rPr lang="pt-PT" dirty="0" err="1"/>
              <a:t>root</a:t>
            </a:r>
            <a:r>
              <a:rPr lang="pt-PT" dirty="0"/>
              <a:t> bridge.</a:t>
            </a:r>
          </a:p>
          <a:p>
            <a:r>
              <a:rPr lang="en-US" sz="1200" b="0" i="0" u="none" strike="noStrike" kern="1200" baseline="0" dirty="0">
                <a:solidFill>
                  <a:schemeClr val="tx1"/>
                </a:solidFill>
                <a:latin typeface="Arial" charset="0"/>
                <a:ea typeface="+mn-ea"/>
                <a:cs typeface="+mn-cs"/>
              </a:rPr>
              <a:t>When a switch, which is either the root bridge or has a connection to the root bridge, receives an RLQ, the switch sends back an RLQ reply. Otherwise, an RLQ gets forwarded until it gets to a switch that is the root bridge or has a connection to the root bridge.</a:t>
            </a:r>
          </a:p>
          <a:p>
            <a:r>
              <a:rPr lang="en-US" sz="1200" b="0" i="0" u="none" strike="noStrike" kern="1200" baseline="0" dirty="0">
                <a:solidFill>
                  <a:schemeClr val="tx1"/>
                </a:solidFill>
                <a:latin typeface="Arial" charset="0"/>
                <a:ea typeface="+mn-ea"/>
                <a:cs typeface="+mn-cs"/>
              </a:rPr>
              <a:t>If exchange of RLQ messages results in validation that the root bridge (DSW3) is still accessible, the switch (DSW2) starts sending existing root bridge information to the bridge that lost connectivity through its root port (DSW1). If this validation fails, DSW2 can start the root bridge election process. In either of these cases, if validation is successful or not, maximum age time is shortened.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extLst>
      <p:ext uri="{BB962C8B-B14F-4D97-AF65-F5344CB8AC3E}">
        <p14:creationId xmlns:p14="http://schemas.microsoft.com/office/powerpoint/2010/main" val="2869487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21</a:t>
            </a:fld>
            <a:endParaRPr lang="en-US" dirty="0"/>
          </a:p>
        </p:txBody>
      </p:sp>
    </p:spTree>
    <p:extLst>
      <p:ext uri="{BB962C8B-B14F-4D97-AF65-F5344CB8AC3E}">
        <p14:creationId xmlns:p14="http://schemas.microsoft.com/office/powerpoint/2010/main" val="1551641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extLst>
      <p:ext uri="{BB962C8B-B14F-4D97-AF65-F5344CB8AC3E}">
        <p14:creationId xmlns:p14="http://schemas.microsoft.com/office/powerpoint/2010/main" val="3539914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These connections can cause physical loops, and spanning tree must go through the full initialization procedure in these situations. A spanning-tree loop can bring your network down. If you turn on </a:t>
            </a:r>
            <a:r>
              <a:rPr lang="en-US" dirty="0" err="1"/>
              <a:t>PortFast</a:t>
            </a:r>
            <a:r>
              <a:rPr lang="en-US" dirty="0"/>
              <a:t> for a port that is part of a physical loop, there can be a window of time when packets are continuously forwarded (and can even multiply) in such a way that the network cannot recover.</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extLst>
      <p:ext uri="{BB962C8B-B14F-4D97-AF65-F5344CB8AC3E}">
        <p14:creationId xmlns:p14="http://schemas.microsoft.com/office/powerpoint/2010/main" val="257794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extLst>
      <p:ext uri="{BB962C8B-B14F-4D97-AF65-F5344CB8AC3E}">
        <p14:creationId xmlns:p14="http://schemas.microsoft.com/office/powerpoint/2010/main" val="164755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Configuring BPDU Filter so that all configuration BPDUs received on a port are dropped can be useful for service provider environments, where a service provider provides Layer 2 Ethernet access for customers. Ideally, the service provider does not want to share any spanning-tree information with customers, because such sharing might jeopardize the stability of the service provider’s internal spanning-tree topology. By configuring </a:t>
            </a:r>
            <a:r>
              <a:rPr lang="en-US" sz="1200" b="0" i="0" u="none" strike="noStrike" kern="1200" baseline="0" dirty="0" err="1">
                <a:solidFill>
                  <a:schemeClr val="tx1"/>
                </a:solidFill>
                <a:latin typeface="Arial" charset="0"/>
                <a:ea typeface="+mn-ea"/>
                <a:cs typeface="+mn-cs"/>
              </a:rPr>
              <a:t>PortFast</a:t>
            </a:r>
            <a:r>
              <a:rPr lang="en-US" sz="1200" b="0" i="0" u="none" strike="noStrike" kern="1200" baseline="0" dirty="0">
                <a:solidFill>
                  <a:schemeClr val="tx1"/>
                </a:solidFill>
                <a:latin typeface="Arial" charset="0"/>
                <a:ea typeface="+mn-ea"/>
                <a:cs typeface="+mn-cs"/>
              </a:rPr>
              <a:t> and BPDU Filter on each customer access port, the service provider will not send any configuration BPDUs to customers and will ignore any configuration BPDUs sent from </a:t>
            </a:r>
            <a:r>
              <a:rPr lang="pt-PT" sz="1200" b="0" i="0" u="none" strike="noStrike" kern="1200" baseline="0" dirty="0" err="1">
                <a:solidFill>
                  <a:schemeClr val="tx1"/>
                </a:solidFill>
                <a:latin typeface="Arial" charset="0"/>
                <a:ea typeface="+mn-ea"/>
                <a:cs typeface="+mn-cs"/>
              </a:rPr>
              <a:t>customers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extLst>
      <p:ext uri="{BB962C8B-B14F-4D97-AF65-F5344CB8AC3E}">
        <p14:creationId xmlns:p14="http://schemas.microsoft.com/office/powerpoint/2010/main" val="2575710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Both UDLD peers discover each other by exchanging special frames that are sent to </a:t>
            </a:r>
            <a:r>
              <a:rPr lang="pt-PT" sz="1200" b="0" i="0" u="none" strike="noStrike" kern="1200" baseline="0" dirty="0">
                <a:solidFill>
                  <a:schemeClr val="tx1"/>
                </a:solidFill>
                <a:latin typeface="Arial" charset="0"/>
                <a:ea typeface="+mn-ea"/>
                <a:cs typeface="+mn-cs"/>
              </a:rPr>
              <a:t>well-known MAC address 01:00:0C:CC:CC:CC</a:t>
            </a:r>
          </a:p>
          <a:p>
            <a:r>
              <a:rPr lang="en-US" sz="1200" b="0" i="0" u="none" strike="noStrike" kern="1200" baseline="0" dirty="0">
                <a:solidFill>
                  <a:schemeClr val="tx1"/>
                </a:solidFill>
                <a:latin typeface="Arial" charset="0"/>
                <a:ea typeface="+mn-ea"/>
                <a:cs typeface="+mn-cs"/>
              </a:rPr>
              <a:t>In an EtherChannel bundle, UDLD will error-disable only the physical link that has failed.</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2911768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30</a:t>
            </a:fld>
            <a:endParaRPr lang="en-US" dirty="0"/>
          </a:p>
        </p:txBody>
      </p:sp>
    </p:spTree>
    <p:extLst>
      <p:ext uri="{BB962C8B-B14F-4D97-AF65-F5344CB8AC3E}">
        <p14:creationId xmlns:p14="http://schemas.microsoft.com/office/powerpoint/2010/main" val="582416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 use of Root Guard and Loop Guard is mutually exclusive.</a:t>
            </a:r>
            <a:endParaRPr lang="pt-PT" dirty="0"/>
          </a:p>
          <a:p>
            <a:r>
              <a:rPr lang="en-US" sz="1200" b="0" i="0" u="none" strike="noStrike" kern="1200" baseline="0" dirty="0">
                <a:solidFill>
                  <a:schemeClr val="tx1"/>
                </a:solidFill>
                <a:latin typeface="Arial" charset="0"/>
                <a:ea typeface="+mn-ea"/>
                <a:cs typeface="+mn-cs"/>
              </a:rPr>
              <a:t>Examples where you will need to implement BPDU Filters are rare. Under no circumstances should you use BPDU Filter and BPDU Guard on the same interface.</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1345863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3.emf"/></Relationships>
</file>

<file path=ppt/slides/_rels/slide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5.emf"/></Relationships>
</file>

<file path=ppt/slides/_rels/slide10.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8.emf"/></Relationships>
</file>

<file path=ppt/slides/_rels/slide2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1.emf"/></Relationships>
</file>

<file path=ppt/slides/_rels/slide2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emf"/><Relationship Id="rId1" Type="http://schemas.openxmlformats.org/officeDocument/2006/relationships/slideLayout" Target="../slideLayouts/slideLayout4.xml"/><Relationship Id="rId4" Type="http://schemas.openxmlformats.org/officeDocument/2006/relationships/image" Target="../media/image35.emf"/></Relationships>
</file>

<file path=ppt/slides/_rels/slide27.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emf"/><Relationship Id="rId1" Type="http://schemas.openxmlformats.org/officeDocument/2006/relationships/slideLayout" Target="../slideLayouts/slideLayout4.xml"/><Relationship Id="rId4" Type="http://schemas.openxmlformats.org/officeDocument/2006/relationships/image" Target="../media/image38.emf"/></Relationships>
</file>

<file path=ppt/slides/_rels/slide28.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1.emf"/></Relationships>
</file>

<file path=ppt/slides/_rels/slide30.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e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Packet Forwarding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discuss overview, operations, and history of Spanning Tree Protocol. </a:t>
            </a:r>
          </a:p>
          <a:p>
            <a:pPr algn="just">
              <a:spcBef>
                <a:spcPts val="0"/>
              </a:spcBef>
            </a:pPr>
            <a:endParaRPr lang="en-US" i="1" dirty="0">
              <a:solidFill>
                <a:schemeClr val="tx1">
                  <a:lumMod val="50000"/>
                </a:schemeClr>
              </a:solidFill>
            </a:endParaRPr>
          </a:p>
          <a:p>
            <a:pPr algn="just"/>
            <a:r>
              <a:rPr lang="en-US" i="1" dirty="0">
                <a:solidFill>
                  <a:schemeClr val="tx1">
                    <a:lumMod val="50000"/>
                  </a:schemeClr>
                </a:solidFill>
              </a:rPr>
              <a:t>In the process of understanding the above concept, we shall focus on  how and where to configure the following features: </a:t>
            </a:r>
            <a:r>
              <a:rPr lang="en-US" i="1" dirty="0" err="1">
                <a:solidFill>
                  <a:schemeClr val="tx1">
                    <a:lumMod val="50000"/>
                  </a:schemeClr>
                </a:solidFill>
              </a:rPr>
              <a:t>PortFast</a:t>
            </a:r>
            <a:r>
              <a:rPr lang="en-US" i="1" dirty="0">
                <a:solidFill>
                  <a:schemeClr val="tx1">
                    <a:lumMod val="50000"/>
                  </a:schemeClr>
                </a:solidFill>
              </a:rPr>
              <a:t>, </a:t>
            </a:r>
            <a:r>
              <a:rPr lang="en-US" i="1" dirty="0" err="1">
                <a:solidFill>
                  <a:schemeClr val="tx1">
                    <a:lumMod val="50000"/>
                  </a:schemeClr>
                </a:solidFill>
              </a:rPr>
              <a:t>UplinkFast</a:t>
            </a:r>
            <a:r>
              <a:rPr lang="en-US" i="1" dirty="0">
                <a:solidFill>
                  <a:schemeClr val="tx1">
                    <a:lumMod val="50000"/>
                  </a:schemeClr>
                </a:solidFill>
              </a:rPr>
              <a:t>, </a:t>
            </a:r>
            <a:r>
              <a:rPr lang="pt-PT" i="1" dirty="0">
                <a:solidFill>
                  <a:schemeClr val="tx1">
                    <a:lumMod val="50000"/>
                  </a:schemeClr>
                </a:solidFill>
              </a:rPr>
              <a:t>BackboneFast, BPDU Guard, BPDU Filter, Root Guard, Loop Guard, Unidirectional Link Detection, and FlexLinks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015663"/>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US" sz="2000" b="1" i="1" dirty="0">
                <a:solidFill>
                  <a:schemeClr val="bg1"/>
                </a:solidFill>
              </a:rPr>
              <a:t>Spanning Tree Protocol (STP)</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 Rapid Spanning Tree Protocol (RSTP)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Troubleshooting STP</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Observe STP Changes (</a:t>
            </a:r>
            <a:r>
              <a:rPr lang="en-GB" sz="2000" b="1" i="1" dirty="0" err="1">
                <a:solidFill>
                  <a:srgbClr val="E0BC4C"/>
                </a:solidFill>
              </a:rPr>
              <a:t>pka</a:t>
            </a:r>
            <a:r>
              <a:rPr lang="en-GB" sz="2000" b="1" i="1" dirty="0">
                <a:solidFill>
                  <a:srgbClr val="E0BC4C"/>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advanced STP modifications.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34" y="95350"/>
            <a:ext cx="4659121" cy="427164"/>
          </a:xfrm>
        </p:spPr>
        <p:txBody>
          <a:bodyPr>
            <a:noAutofit/>
          </a:bodyPr>
          <a:lstStyle/>
          <a:p>
            <a:r>
              <a:rPr lang="en-GB" sz="2800" dirty="0">
                <a:solidFill>
                  <a:schemeClr val="accent1">
                    <a:lumMod val="50000"/>
                  </a:schemeClr>
                </a:solidFill>
              </a:rPr>
              <a:t>Redundant</a:t>
            </a:r>
            <a:r>
              <a:rPr lang="pt-PT" sz="2800" dirty="0">
                <a:solidFill>
                  <a:schemeClr val="accent1">
                    <a:lumMod val="50000"/>
                  </a:schemeClr>
                </a:solidFill>
              </a:rPr>
              <a:t> </a:t>
            </a:r>
            <a:r>
              <a:rPr lang="en-GB" sz="2800" dirty="0">
                <a:solidFill>
                  <a:schemeClr val="accent1">
                    <a:lumMod val="50000"/>
                  </a:schemeClr>
                </a:solidFill>
              </a:rPr>
              <a:t>Topology</a:t>
            </a:r>
            <a:r>
              <a:rPr lang="pt-PT" sz="2800" dirty="0">
                <a:solidFill>
                  <a:schemeClr val="accent1">
                    <a:lumMod val="50000"/>
                  </a:schemeClr>
                </a:solidFill>
              </a:rPr>
              <a:t> </a:t>
            </a:r>
            <a:r>
              <a:rPr lang="en-GB" sz="2800" dirty="0">
                <a:solidFill>
                  <a:schemeClr val="accent1">
                    <a:lumMod val="50000"/>
                  </a:schemeClr>
                </a:solidFill>
              </a:rPr>
              <a:t>Problems</a:t>
            </a:r>
          </a:p>
        </p:txBody>
      </p:sp>
      <p:sp>
        <p:nvSpPr>
          <p:cNvPr id="3" name="Content Placeholder 2"/>
          <p:cNvSpPr>
            <a:spLocks noGrp="1"/>
          </p:cNvSpPr>
          <p:nvPr>
            <p:ph idx="1"/>
          </p:nvPr>
        </p:nvSpPr>
        <p:spPr>
          <a:xfrm>
            <a:off x="384497" y="662489"/>
            <a:ext cx="11423006" cy="3427190"/>
          </a:xfrm>
        </p:spPr>
        <p:txBody>
          <a:bodyPr>
            <a:normAutofit/>
          </a:bodyPr>
          <a:lstStyle/>
          <a:p>
            <a:pPr marL="0" indent="0" algn="just">
              <a:buNone/>
            </a:pPr>
            <a:r>
              <a:rPr lang="en-US" sz="1800" b="1" dirty="0"/>
              <a:t>Broadcast storms</a:t>
            </a:r>
          </a:p>
          <a:p>
            <a:pPr algn="just">
              <a:buFont typeface="Wingdings" panose="05000000000000000000" pitchFamily="2" charset="2"/>
              <a:buChar char="ü"/>
            </a:pPr>
            <a:r>
              <a:rPr lang="en-US" sz="1800" dirty="0"/>
              <a:t>Each switch on a redundant network floods broadcast frames endlessly. These frames then travel around the loop in all directions.</a:t>
            </a:r>
          </a:p>
          <a:p>
            <a:pPr marL="0" indent="0" algn="just">
              <a:buNone/>
            </a:pPr>
            <a:r>
              <a:rPr lang="en-US" sz="1800" b="1" dirty="0"/>
              <a:t>Multiple frame transmission</a:t>
            </a:r>
          </a:p>
          <a:p>
            <a:pPr algn="just">
              <a:buFont typeface="Wingdings" panose="05000000000000000000" pitchFamily="2" charset="2"/>
              <a:buChar char="ü"/>
            </a:pPr>
            <a:r>
              <a:rPr lang="en-US" sz="1800" dirty="0"/>
              <a:t>Multiple copies of the same unicast frames may be delivered to destination station, which can cause problems with the receiving protocol. Multiple copies of the same frame can cause unrecoverable errors.</a:t>
            </a:r>
          </a:p>
          <a:p>
            <a:pPr marL="0" indent="0" algn="just">
              <a:buNone/>
            </a:pPr>
            <a:r>
              <a:rPr lang="en-US" sz="1800" b="1" dirty="0"/>
              <a:t>MAC database instability</a:t>
            </a:r>
          </a:p>
          <a:p>
            <a:pPr algn="just">
              <a:buFont typeface="Wingdings" panose="05000000000000000000" pitchFamily="2" charset="2"/>
              <a:buChar char="ü"/>
            </a:pPr>
            <a:r>
              <a:rPr lang="en-US" sz="1800" dirty="0"/>
              <a:t>If a loop occurs, the same source MAC address could be seen on multiple interfaces causing instability. Data forwarding can be impaired when the switch consumes the resources that are coping with instability in the MAC address table.</a:t>
            </a:r>
            <a:endParaRPr lang="pt-PT" sz="1800" dirty="0"/>
          </a:p>
        </p:txBody>
      </p:sp>
    </p:spTree>
    <p:extLst>
      <p:ext uri="{BB962C8B-B14F-4D97-AF65-F5344CB8AC3E}">
        <p14:creationId xmlns:p14="http://schemas.microsoft.com/office/powerpoint/2010/main" val="2828440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060" y="174206"/>
            <a:ext cx="2817060" cy="388501"/>
          </a:xfrm>
        </p:spPr>
        <p:txBody>
          <a:bodyPr>
            <a:noAutofit/>
          </a:bodyPr>
          <a:lstStyle/>
          <a:p>
            <a:r>
              <a:rPr lang="en-GB" sz="2800" dirty="0">
                <a:solidFill>
                  <a:schemeClr val="accent1">
                    <a:lumMod val="50000"/>
                  </a:schemeClr>
                </a:solidFill>
              </a:rPr>
              <a:t>Solution</a:t>
            </a:r>
            <a:r>
              <a:rPr lang="pt-PT" sz="2800" dirty="0">
                <a:solidFill>
                  <a:schemeClr val="accent1">
                    <a:lumMod val="50000"/>
                  </a:schemeClr>
                </a:solidFill>
              </a:rPr>
              <a:t>	</a:t>
            </a:r>
          </a:p>
        </p:txBody>
      </p:sp>
      <p:sp>
        <p:nvSpPr>
          <p:cNvPr id="3" name="Content Placeholder 2"/>
          <p:cNvSpPr>
            <a:spLocks noGrp="1"/>
          </p:cNvSpPr>
          <p:nvPr>
            <p:ph idx="1"/>
          </p:nvPr>
        </p:nvSpPr>
        <p:spPr>
          <a:xfrm>
            <a:off x="534238" y="747915"/>
            <a:ext cx="5466303" cy="4708339"/>
          </a:xfrm>
        </p:spPr>
        <p:txBody>
          <a:bodyPr>
            <a:normAutofit lnSpcReduction="10000"/>
          </a:bodyPr>
          <a:lstStyle/>
          <a:p>
            <a:pPr algn="just">
              <a:buFont typeface="Courier New" panose="02070309020205020404" pitchFamily="49" charset="0"/>
              <a:buChar char="o"/>
            </a:pPr>
            <a:r>
              <a:rPr lang="en-US" sz="1800" dirty="0"/>
              <a:t>STP allows physical path redundancy while preventing the undesirable effects of active loops in the network. </a:t>
            </a:r>
          </a:p>
          <a:p>
            <a:pPr algn="just">
              <a:buFont typeface="Courier New" panose="02070309020205020404" pitchFamily="49" charset="0"/>
              <a:buChar char="o"/>
            </a:pPr>
            <a:r>
              <a:rPr lang="en-US" sz="1800" b="1" i="1" dirty="0">
                <a:solidFill>
                  <a:srgbClr val="0070C0"/>
                </a:solidFill>
                <a:effectLst>
                  <a:outerShdw blurRad="38100" dist="38100" dir="2700000" algn="tl">
                    <a:srgbClr val="000000">
                      <a:alpha val="43137"/>
                    </a:srgbClr>
                  </a:outerShdw>
                </a:effectLst>
              </a:rPr>
              <a:t>STP forces certain ports into a standby state so that they do not listen, forward, or flood data frames</a:t>
            </a:r>
            <a:r>
              <a:rPr lang="en-US" sz="1800" dirty="0"/>
              <a:t>. </a:t>
            </a:r>
          </a:p>
          <a:p>
            <a:pPr algn="just">
              <a:buFont typeface="Courier New" panose="02070309020205020404" pitchFamily="49" charset="0"/>
              <a:buChar char="o"/>
            </a:pPr>
            <a:r>
              <a:rPr lang="en-US" sz="1800" dirty="0"/>
              <a:t>There is only one active path to each network </a:t>
            </a:r>
            <a:r>
              <a:rPr lang="en-GB" sz="1800" dirty="0"/>
              <a:t>segment</a:t>
            </a:r>
            <a:r>
              <a:rPr lang="pt-PT" sz="1800" dirty="0"/>
              <a:t>.</a:t>
            </a:r>
          </a:p>
          <a:p>
            <a:pPr algn="just">
              <a:buFont typeface="Courier New" panose="02070309020205020404" pitchFamily="49" charset="0"/>
              <a:buChar char="o"/>
            </a:pPr>
            <a:r>
              <a:rPr lang="en-US" sz="1800" dirty="0"/>
              <a:t>If there is a problem with connectivity to any of the segments, STP reestablishes connectivity by automatically activating a previously inactive path. </a:t>
            </a:r>
          </a:p>
          <a:p>
            <a:pPr algn="just">
              <a:buFont typeface="Courier New" panose="02070309020205020404" pitchFamily="49" charset="0"/>
              <a:buChar char="o"/>
            </a:pPr>
            <a:r>
              <a:rPr lang="en-US" sz="1800" dirty="0"/>
              <a:t>STP uses bridge protocol data units (BPDUs) for its operations. </a:t>
            </a:r>
          </a:p>
          <a:p>
            <a:pPr algn="just">
              <a:buFont typeface="Courier New" panose="02070309020205020404" pitchFamily="49" charset="0"/>
              <a:buChar char="o"/>
            </a:pPr>
            <a:endParaRPr lang="en-US" sz="1800" dirty="0"/>
          </a:p>
          <a:p>
            <a:pPr algn="just">
              <a:buFont typeface="Courier New" panose="02070309020205020404" pitchFamily="49" charset="0"/>
              <a:buChar char="o"/>
            </a:pPr>
            <a:r>
              <a:rPr lang="en-US" sz="1800" b="1" i="1" dirty="0">
                <a:solidFill>
                  <a:srgbClr val="0070C0"/>
                </a:solidFill>
              </a:rPr>
              <a:t>Redundant topology can eliminate single points of failure in the network , however, STP blocks certain ports, so there is only one active path to each </a:t>
            </a:r>
            <a:r>
              <a:rPr lang="pt-PT" sz="1800" b="1" i="1" dirty="0">
                <a:solidFill>
                  <a:srgbClr val="0070C0"/>
                </a:solidFill>
              </a:rPr>
              <a:t>segment.</a:t>
            </a:r>
          </a:p>
          <a:p>
            <a:pPr algn="just">
              <a:buFont typeface="Courier New" panose="02070309020205020404" pitchFamily="49" charset="0"/>
              <a:buChar char="o"/>
            </a:pPr>
            <a:endParaRPr lang="pt-PT" sz="1800" dirty="0"/>
          </a:p>
        </p:txBody>
      </p:sp>
      <p:pic>
        <p:nvPicPr>
          <p:cNvPr id="4" name="Picture 3">
            <a:extLst>
              <a:ext uri="{FF2B5EF4-FFF2-40B4-BE49-F238E27FC236}">
                <a16:creationId xmlns:a16="http://schemas.microsoft.com/office/drawing/2014/main" id="{984E3B9F-0511-4FDE-B7AD-FD4DF92B06E9}"/>
              </a:ext>
            </a:extLst>
          </p:cNvPr>
          <p:cNvPicPr>
            <a:picLocks noChangeAspect="1"/>
          </p:cNvPicPr>
          <p:nvPr/>
        </p:nvPicPr>
        <p:blipFill>
          <a:blip r:embed="rId3"/>
          <a:stretch>
            <a:fillRect/>
          </a:stretch>
        </p:blipFill>
        <p:spPr>
          <a:xfrm>
            <a:off x="6191459" y="1175657"/>
            <a:ext cx="5466303" cy="1402269"/>
          </a:xfrm>
          <a:prstGeom prst="rect">
            <a:avLst/>
          </a:prstGeom>
        </p:spPr>
      </p:pic>
      <p:pic>
        <p:nvPicPr>
          <p:cNvPr id="5" name="Picture 4">
            <a:extLst>
              <a:ext uri="{FF2B5EF4-FFF2-40B4-BE49-F238E27FC236}">
                <a16:creationId xmlns:a16="http://schemas.microsoft.com/office/drawing/2014/main" id="{695B0A35-B4C5-4F40-B07E-7779AFCA7284}"/>
              </a:ext>
            </a:extLst>
          </p:cNvPr>
          <p:cNvPicPr>
            <a:picLocks noChangeAspect="1"/>
          </p:cNvPicPr>
          <p:nvPr/>
        </p:nvPicPr>
        <p:blipFill>
          <a:blip r:embed="rId4"/>
          <a:stretch>
            <a:fillRect/>
          </a:stretch>
        </p:blipFill>
        <p:spPr>
          <a:xfrm>
            <a:off x="6191459" y="3429000"/>
            <a:ext cx="5904672" cy="1717746"/>
          </a:xfrm>
          <a:prstGeom prst="rect">
            <a:avLst/>
          </a:prstGeom>
        </p:spPr>
      </p:pic>
    </p:spTree>
    <p:extLst>
      <p:ext uri="{BB962C8B-B14F-4D97-AF65-F5344CB8AC3E}">
        <p14:creationId xmlns:p14="http://schemas.microsoft.com/office/powerpoint/2010/main" val="1989433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73" y="156993"/>
            <a:ext cx="3923071" cy="596633"/>
          </a:xfrm>
        </p:spPr>
        <p:txBody>
          <a:bodyPr>
            <a:noAutofit/>
          </a:bodyPr>
          <a:lstStyle/>
          <a:p>
            <a:r>
              <a:rPr lang="pt-PT" sz="2800" dirty="0"/>
              <a:t>STP </a:t>
            </a:r>
            <a:r>
              <a:rPr lang="en-GB" sz="2800" dirty="0"/>
              <a:t>Operations</a:t>
            </a:r>
          </a:p>
        </p:txBody>
      </p:sp>
      <p:sp>
        <p:nvSpPr>
          <p:cNvPr id="3" name="Content Placeholder 2"/>
          <p:cNvSpPr>
            <a:spLocks noGrp="1"/>
          </p:cNvSpPr>
          <p:nvPr>
            <p:ph idx="1"/>
          </p:nvPr>
        </p:nvSpPr>
        <p:spPr>
          <a:xfrm>
            <a:off x="179444" y="753626"/>
            <a:ext cx="5748790" cy="3785419"/>
          </a:xfrm>
        </p:spPr>
        <p:txBody>
          <a:bodyPr>
            <a:normAutofit fontScale="92500"/>
          </a:bodyPr>
          <a:lstStyle/>
          <a:p>
            <a:pPr marL="0" indent="0" algn="just">
              <a:buNone/>
            </a:pPr>
            <a:r>
              <a:rPr lang="en-US" sz="1600" dirty="0"/>
              <a:t>STP provides loop resolution by managing the physical path to the given network segment, by performing the following three steps:</a:t>
            </a:r>
          </a:p>
          <a:p>
            <a:pPr marL="0" indent="0" algn="just">
              <a:buNone/>
            </a:pPr>
            <a:r>
              <a:rPr lang="en-US" sz="1600" b="1" dirty="0"/>
              <a:t>1. Elects one root bridge</a:t>
            </a:r>
          </a:p>
          <a:p>
            <a:pPr marL="457200" lvl="1" indent="0" algn="just">
              <a:buNone/>
            </a:pPr>
            <a:r>
              <a:rPr lang="en-US" sz="1600" dirty="0"/>
              <a:t>Only one bridge can act as the root bridge. The root bridge is the reference point; all data flows in the network are from the perspective of this switch. All ports on a root bridge are forwarding traffic.</a:t>
            </a:r>
          </a:p>
          <a:p>
            <a:pPr marL="0" indent="0" algn="just">
              <a:buNone/>
            </a:pPr>
            <a:r>
              <a:rPr lang="en-US" sz="1600" b="1" dirty="0"/>
              <a:t>2. Selects the root port on the non-root bridge</a:t>
            </a:r>
          </a:p>
          <a:p>
            <a:pPr marL="457200" lvl="1" indent="0" algn="just">
              <a:buNone/>
            </a:pPr>
            <a:r>
              <a:rPr lang="en-US" sz="1600" dirty="0"/>
              <a:t>One port on each </a:t>
            </a:r>
            <a:r>
              <a:rPr lang="en-US" sz="1600" dirty="0" err="1"/>
              <a:t>nonroot</a:t>
            </a:r>
            <a:r>
              <a:rPr lang="en-US" sz="1600" dirty="0"/>
              <a:t> bridge I the root port. It is the port with the lowest-cost path from the </a:t>
            </a:r>
            <a:r>
              <a:rPr lang="en-US" sz="1600" dirty="0" err="1"/>
              <a:t>nonroot</a:t>
            </a:r>
            <a:r>
              <a:rPr lang="en-US" sz="1600" dirty="0"/>
              <a:t> bridge to the root bridge. By default, STP path cost is calculated from the bandwidth of the link. You can also set STP path cost manually.</a:t>
            </a:r>
          </a:p>
          <a:p>
            <a:pPr marL="0" indent="0" algn="just">
              <a:buNone/>
            </a:pPr>
            <a:r>
              <a:rPr lang="en-US" sz="1600" b="1" dirty="0"/>
              <a:t>3. Selects the designated port on each segment</a:t>
            </a:r>
          </a:p>
          <a:p>
            <a:pPr marL="457200" lvl="1" indent="0" algn="just">
              <a:buNone/>
            </a:pPr>
            <a:r>
              <a:rPr lang="en-US" sz="1600" dirty="0"/>
              <a:t>There is one designated port on each segment. It is selected on the bridge with the lowest-cost path to the root </a:t>
            </a:r>
            <a:r>
              <a:rPr lang="pt-PT" sz="1600" dirty="0"/>
              <a:t>bridge.</a:t>
            </a:r>
          </a:p>
        </p:txBody>
      </p:sp>
      <p:sp>
        <p:nvSpPr>
          <p:cNvPr id="9" name="Rectangle 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4A1DF1-D025-448F-9177-7FD9725E7F62}"/>
              </a:ext>
            </a:extLst>
          </p:cNvPr>
          <p:cNvPicPr>
            <a:picLocks noChangeAspect="1"/>
          </p:cNvPicPr>
          <p:nvPr/>
        </p:nvPicPr>
        <p:blipFill>
          <a:blip r:embed="rId2"/>
          <a:stretch>
            <a:fillRect/>
          </a:stretch>
        </p:blipFill>
        <p:spPr>
          <a:xfrm>
            <a:off x="6993653" y="584939"/>
            <a:ext cx="4464548" cy="2807514"/>
          </a:xfrm>
          <a:prstGeom prst="rect">
            <a:avLst/>
          </a:prstGeom>
          <a:effectLst/>
        </p:spPr>
      </p:pic>
      <p:pic>
        <p:nvPicPr>
          <p:cNvPr id="7" name="Picture 6">
            <a:extLst>
              <a:ext uri="{FF2B5EF4-FFF2-40B4-BE49-F238E27FC236}">
                <a16:creationId xmlns:a16="http://schemas.microsoft.com/office/drawing/2014/main" id="{F247EC1E-888E-4CBB-8CDB-5260B09CEC39}"/>
              </a:ext>
            </a:extLst>
          </p:cNvPr>
          <p:cNvPicPr>
            <a:picLocks noChangeAspect="1"/>
          </p:cNvPicPr>
          <p:nvPr/>
        </p:nvPicPr>
        <p:blipFill>
          <a:blip r:embed="rId3"/>
          <a:stretch>
            <a:fillRect/>
          </a:stretch>
        </p:blipFill>
        <p:spPr>
          <a:xfrm>
            <a:off x="6633762" y="3465548"/>
            <a:ext cx="5017426" cy="2673995"/>
          </a:xfrm>
          <a:prstGeom prst="rect">
            <a:avLst/>
          </a:prstGeom>
        </p:spPr>
      </p:pic>
    </p:spTree>
    <p:extLst>
      <p:ext uri="{BB962C8B-B14F-4D97-AF65-F5344CB8AC3E}">
        <p14:creationId xmlns:p14="http://schemas.microsoft.com/office/powerpoint/2010/main" val="418717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81" y="279515"/>
            <a:ext cx="4227041" cy="343483"/>
          </a:xfrm>
        </p:spPr>
        <p:txBody>
          <a:bodyPr>
            <a:noAutofit/>
          </a:bodyPr>
          <a:lstStyle/>
          <a:p>
            <a:r>
              <a:rPr lang="pt-PT" sz="2800" dirty="0">
                <a:solidFill>
                  <a:schemeClr val="accent1">
                    <a:lumMod val="50000"/>
                  </a:schemeClr>
                </a:solidFill>
              </a:rPr>
              <a:t>Bridge </a:t>
            </a:r>
            <a:r>
              <a:rPr lang="en-GB" sz="2800" dirty="0">
                <a:solidFill>
                  <a:schemeClr val="accent1">
                    <a:lumMod val="50000"/>
                  </a:schemeClr>
                </a:solidFill>
              </a:rPr>
              <a:t>Protocol</a:t>
            </a:r>
            <a:r>
              <a:rPr lang="pt-PT" sz="2800" dirty="0">
                <a:solidFill>
                  <a:schemeClr val="accent1">
                    <a:lumMod val="50000"/>
                  </a:schemeClr>
                </a:solidFill>
              </a:rPr>
              <a:t> Data Units</a:t>
            </a:r>
          </a:p>
        </p:txBody>
      </p:sp>
      <p:sp>
        <p:nvSpPr>
          <p:cNvPr id="3" name="Content Placeholder 2"/>
          <p:cNvSpPr>
            <a:spLocks noGrp="1"/>
          </p:cNvSpPr>
          <p:nvPr>
            <p:ph idx="1"/>
          </p:nvPr>
        </p:nvSpPr>
        <p:spPr>
          <a:xfrm>
            <a:off x="331897" y="742876"/>
            <a:ext cx="11528206" cy="4343400"/>
          </a:xfrm>
        </p:spPr>
        <p:txBody>
          <a:bodyPr>
            <a:normAutofit/>
          </a:bodyPr>
          <a:lstStyle/>
          <a:p>
            <a:pPr algn="just">
              <a:buFont typeface="Courier New" panose="02070309020205020404" pitchFamily="49" charset="0"/>
              <a:buChar char="o"/>
            </a:pPr>
            <a:r>
              <a:rPr lang="en-US" sz="1800" dirty="0"/>
              <a:t>STP uses BPDUs to exchange STP information, specifically for root bridge election and for loop identification. </a:t>
            </a:r>
          </a:p>
          <a:p>
            <a:pPr lvl="1" algn="just">
              <a:buFont typeface="Courier New" panose="02070309020205020404" pitchFamily="49" charset="0"/>
              <a:buChar char="o"/>
            </a:pPr>
            <a:r>
              <a:rPr lang="en-US" sz="1800" dirty="0"/>
              <a:t>By default, BPDUs are sent out every 2 seconds. BPDUs are generally </a:t>
            </a:r>
            <a:r>
              <a:rPr lang="en-GB" sz="1800" dirty="0"/>
              <a:t>categorized</a:t>
            </a:r>
            <a:r>
              <a:rPr lang="pt-PT" sz="1800" dirty="0"/>
              <a:t> </a:t>
            </a:r>
            <a:r>
              <a:rPr lang="en-GB" sz="1800" dirty="0"/>
              <a:t>into</a:t>
            </a:r>
            <a:r>
              <a:rPr lang="pt-PT" sz="1800" dirty="0"/>
              <a:t> two types:</a:t>
            </a:r>
          </a:p>
          <a:p>
            <a:pPr marL="1257300" lvl="2" indent="-342900" algn="just">
              <a:buFont typeface="+mj-lt"/>
              <a:buAutoNum type="arabicPeriod"/>
            </a:pPr>
            <a:r>
              <a:rPr lang="en-US" sz="1600" b="1" dirty="0"/>
              <a:t>Configuration BDPUs</a:t>
            </a:r>
          </a:p>
          <a:p>
            <a:pPr lvl="3" algn="just">
              <a:buFont typeface="Courier New" panose="02070309020205020404" pitchFamily="49" charset="0"/>
              <a:buChar char="o"/>
            </a:pPr>
            <a:r>
              <a:rPr lang="en-US" sz="1600" dirty="0"/>
              <a:t>Used for calculating the STP</a:t>
            </a:r>
          </a:p>
          <a:p>
            <a:pPr marL="1257300" lvl="2" indent="-342900" algn="just">
              <a:buFont typeface="+mj-lt"/>
              <a:buAutoNum type="arabicPeriod"/>
            </a:pPr>
            <a:r>
              <a:rPr lang="en-US" sz="1600" b="1" dirty="0"/>
              <a:t>TCN (topology change notification) BPDUs</a:t>
            </a:r>
          </a:p>
          <a:p>
            <a:pPr lvl="3" algn="just">
              <a:buFont typeface="Courier New" panose="02070309020205020404" pitchFamily="49" charset="0"/>
              <a:buChar char="o"/>
            </a:pPr>
            <a:r>
              <a:rPr lang="en-US" sz="1600" dirty="0"/>
              <a:t>Used to inform changes in the network </a:t>
            </a:r>
            <a:r>
              <a:rPr lang="en-GB" sz="1600" dirty="0"/>
              <a:t>topology</a:t>
            </a:r>
          </a:p>
        </p:txBody>
      </p:sp>
      <p:pic>
        <p:nvPicPr>
          <p:cNvPr id="4" name="Picture 3">
            <a:extLst>
              <a:ext uri="{FF2B5EF4-FFF2-40B4-BE49-F238E27FC236}">
                <a16:creationId xmlns:a16="http://schemas.microsoft.com/office/drawing/2014/main" id="{4AF09297-116C-4618-95FA-CFDBCEAB63E1}"/>
              </a:ext>
            </a:extLst>
          </p:cNvPr>
          <p:cNvPicPr>
            <a:picLocks noChangeAspect="1"/>
          </p:cNvPicPr>
          <p:nvPr/>
        </p:nvPicPr>
        <p:blipFill>
          <a:blip r:embed="rId2"/>
          <a:stretch>
            <a:fillRect/>
          </a:stretch>
        </p:blipFill>
        <p:spPr>
          <a:xfrm>
            <a:off x="1939440" y="2525619"/>
            <a:ext cx="7997810" cy="777913"/>
          </a:xfrm>
          <a:prstGeom prst="rect">
            <a:avLst/>
          </a:prstGeom>
        </p:spPr>
      </p:pic>
      <p:sp>
        <p:nvSpPr>
          <p:cNvPr id="5" name="Content Placeholder 2">
            <a:extLst>
              <a:ext uri="{FF2B5EF4-FFF2-40B4-BE49-F238E27FC236}">
                <a16:creationId xmlns:a16="http://schemas.microsoft.com/office/drawing/2014/main" id="{F25F29B2-80E0-4938-AAD6-B7ED98E0B391}"/>
              </a:ext>
            </a:extLst>
          </p:cNvPr>
          <p:cNvSpPr txBox="1">
            <a:spLocks/>
          </p:cNvSpPr>
          <p:nvPr/>
        </p:nvSpPr>
        <p:spPr>
          <a:xfrm>
            <a:off x="16587" y="3139931"/>
            <a:ext cx="6358059" cy="2579391"/>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US" sz="1600" b="1" dirty="0"/>
              <a:t>Protocol ID: </a:t>
            </a:r>
            <a:r>
              <a:rPr lang="en-US" sz="1600" dirty="0"/>
              <a:t>Identifies the STP</a:t>
            </a:r>
          </a:p>
          <a:p>
            <a:pPr marL="0" indent="0">
              <a:lnSpc>
                <a:spcPct val="120000"/>
              </a:lnSpc>
              <a:buFont typeface="Arial" panose="020B0604020202020204" pitchFamily="34" charset="0"/>
              <a:buNone/>
            </a:pPr>
            <a:r>
              <a:rPr lang="en-US" sz="1600" b="1" dirty="0"/>
              <a:t>Version: </a:t>
            </a:r>
            <a:r>
              <a:rPr lang="en-US" sz="1600" dirty="0"/>
              <a:t>Identifies the current version of the protocol</a:t>
            </a:r>
          </a:p>
          <a:p>
            <a:pPr marL="0" indent="0">
              <a:lnSpc>
                <a:spcPct val="120000"/>
              </a:lnSpc>
              <a:buFont typeface="Arial" panose="020B0604020202020204" pitchFamily="34" charset="0"/>
              <a:buNone/>
            </a:pPr>
            <a:r>
              <a:rPr lang="en-US" sz="1600" b="1" dirty="0"/>
              <a:t>Message Type: </a:t>
            </a:r>
            <a:r>
              <a:rPr lang="en-US" sz="1600" dirty="0"/>
              <a:t>Identifies the type of BPDU (configuration or TCN BPDU)</a:t>
            </a:r>
          </a:p>
          <a:p>
            <a:pPr marL="0" indent="0">
              <a:lnSpc>
                <a:spcPct val="120000"/>
              </a:lnSpc>
              <a:buFont typeface="Arial" panose="020B0604020202020204" pitchFamily="34" charset="0"/>
              <a:buNone/>
            </a:pPr>
            <a:r>
              <a:rPr lang="en-US" sz="1600" b="1" dirty="0"/>
              <a:t>Flags: </a:t>
            </a:r>
            <a:r>
              <a:rPr lang="en-US" sz="1600" dirty="0"/>
              <a:t>Used in response to a TCN BPDU</a:t>
            </a:r>
          </a:p>
          <a:p>
            <a:pPr marL="0" indent="0">
              <a:lnSpc>
                <a:spcPct val="120000"/>
              </a:lnSpc>
              <a:buFont typeface="Arial" panose="020B0604020202020204" pitchFamily="34" charset="0"/>
              <a:buNone/>
            </a:pPr>
            <a:r>
              <a:rPr lang="en-US" sz="1600" b="1" dirty="0"/>
              <a:t>Root Bridge ID: </a:t>
            </a:r>
            <a:r>
              <a:rPr lang="en-US" sz="1600" dirty="0"/>
              <a:t>Identifies the bridge ID (BID) of the root bridge</a:t>
            </a:r>
          </a:p>
          <a:p>
            <a:pPr marL="0" indent="0">
              <a:lnSpc>
                <a:spcPct val="120000"/>
              </a:lnSpc>
              <a:buFont typeface="Arial" panose="020B0604020202020204" pitchFamily="34" charset="0"/>
              <a:buNone/>
            </a:pPr>
            <a:r>
              <a:rPr lang="en-US" sz="1600" b="1" dirty="0"/>
              <a:t>Root Path Cost: </a:t>
            </a:r>
            <a:r>
              <a:rPr lang="en-US" sz="1600" dirty="0"/>
              <a:t>Identifies the cost from the transmitting switch to the root</a:t>
            </a:r>
          </a:p>
          <a:p>
            <a:pPr marL="0" indent="0">
              <a:lnSpc>
                <a:spcPct val="120000"/>
              </a:lnSpc>
              <a:buNone/>
            </a:pPr>
            <a:r>
              <a:rPr lang="en-US" sz="1600" b="1" dirty="0">
                <a:solidFill>
                  <a:schemeClr val="tx1"/>
                </a:solidFill>
              </a:rPr>
              <a:t>Sender Bridge ID: </a:t>
            </a:r>
            <a:r>
              <a:rPr lang="en-US" sz="1600" dirty="0">
                <a:solidFill>
                  <a:schemeClr val="tx1"/>
                </a:solidFill>
              </a:rPr>
              <a:t>Identifies the BID of the transmitting switch</a:t>
            </a:r>
          </a:p>
        </p:txBody>
      </p:sp>
      <p:sp>
        <p:nvSpPr>
          <p:cNvPr id="6" name="Content Placeholder 2">
            <a:extLst>
              <a:ext uri="{FF2B5EF4-FFF2-40B4-BE49-F238E27FC236}">
                <a16:creationId xmlns:a16="http://schemas.microsoft.com/office/drawing/2014/main" id="{5E14FAF0-E447-43E5-B233-13A0E8EADB29}"/>
              </a:ext>
            </a:extLst>
          </p:cNvPr>
          <p:cNvSpPr txBox="1">
            <a:spLocks/>
          </p:cNvSpPr>
          <p:nvPr/>
        </p:nvSpPr>
        <p:spPr>
          <a:xfrm>
            <a:off x="6250075" y="3250915"/>
            <a:ext cx="5797899" cy="2468407"/>
          </a:xfrm>
          <a:prstGeom prst="rect">
            <a:avLst/>
          </a:prstGeom>
        </p:spPr>
        <p:txBody>
          <a:bodyPr vert="horz" lIns="91440" tIns="45720" rIns="91440" bIns="45720" rtlCol="0">
            <a:normAutofit fontScale="9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US" sz="1600" b="1" dirty="0">
                <a:solidFill>
                  <a:schemeClr val="tx1"/>
                </a:solidFill>
              </a:rPr>
              <a:t>Port ID: </a:t>
            </a:r>
            <a:r>
              <a:rPr lang="en-US" sz="1600" dirty="0">
                <a:solidFill>
                  <a:schemeClr val="tx1"/>
                </a:solidFill>
              </a:rPr>
              <a:t>Identifies the transmitting port</a:t>
            </a:r>
          </a:p>
          <a:p>
            <a:pPr marL="0" indent="0">
              <a:buNone/>
            </a:pPr>
            <a:r>
              <a:rPr lang="en-US" sz="1600" b="1" dirty="0">
                <a:solidFill>
                  <a:schemeClr val="tx1"/>
                </a:solidFill>
              </a:rPr>
              <a:t>Message Age: </a:t>
            </a:r>
            <a:r>
              <a:rPr lang="en-US" sz="1600" dirty="0">
                <a:solidFill>
                  <a:schemeClr val="tx1"/>
                </a:solidFill>
              </a:rPr>
              <a:t>Indicates the age of the current BPDU</a:t>
            </a:r>
          </a:p>
          <a:p>
            <a:pPr marL="0" indent="0">
              <a:buNone/>
            </a:pPr>
            <a:r>
              <a:rPr lang="en-US" sz="1600" b="1" dirty="0">
                <a:solidFill>
                  <a:schemeClr val="tx1"/>
                </a:solidFill>
              </a:rPr>
              <a:t>Max Age: </a:t>
            </a:r>
            <a:r>
              <a:rPr lang="en-US" sz="1600" dirty="0">
                <a:solidFill>
                  <a:schemeClr val="tx1"/>
                </a:solidFill>
              </a:rPr>
              <a:t>Indicates the timeout value</a:t>
            </a:r>
          </a:p>
          <a:p>
            <a:pPr marL="0" indent="0">
              <a:buNone/>
            </a:pPr>
            <a:r>
              <a:rPr lang="en-US" sz="1600" b="1" dirty="0">
                <a:solidFill>
                  <a:schemeClr val="tx1"/>
                </a:solidFill>
              </a:rPr>
              <a:t>Hello Time: </a:t>
            </a:r>
            <a:r>
              <a:rPr lang="en-US" sz="1600" dirty="0">
                <a:solidFill>
                  <a:schemeClr val="tx1"/>
                </a:solidFill>
              </a:rPr>
              <a:t>Identifies the time interval between generations of configuration </a:t>
            </a:r>
            <a:r>
              <a:rPr lang="pt-PT" sz="1600" dirty="0">
                <a:solidFill>
                  <a:schemeClr val="tx1"/>
                </a:solidFill>
              </a:rPr>
              <a:t>BPDUs by the root</a:t>
            </a:r>
          </a:p>
          <a:p>
            <a:pPr marL="0" indent="0">
              <a:buNone/>
            </a:pPr>
            <a:r>
              <a:rPr lang="en-US" sz="1600" b="1" dirty="0">
                <a:solidFill>
                  <a:schemeClr val="tx1"/>
                </a:solidFill>
              </a:rPr>
              <a:t>Forward Delay: </a:t>
            </a:r>
            <a:r>
              <a:rPr lang="en-US" sz="1600" dirty="0">
                <a:solidFill>
                  <a:schemeClr val="tx1"/>
                </a:solidFill>
              </a:rPr>
              <a:t>Defines the time a switch port must wait in the listening and learning </a:t>
            </a:r>
            <a:r>
              <a:rPr lang="pt-PT" sz="1600" dirty="0">
                <a:solidFill>
                  <a:schemeClr val="tx1"/>
                </a:solidFill>
              </a:rPr>
              <a:t>state</a:t>
            </a:r>
          </a:p>
        </p:txBody>
      </p:sp>
    </p:spTree>
    <p:extLst>
      <p:ext uri="{BB962C8B-B14F-4D97-AF65-F5344CB8AC3E}">
        <p14:creationId xmlns:p14="http://schemas.microsoft.com/office/powerpoint/2010/main" val="395423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133"/>
            <a:ext cx="3496826" cy="621156"/>
          </a:xfrm>
        </p:spPr>
        <p:txBody>
          <a:bodyPr>
            <a:normAutofit/>
          </a:bodyPr>
          <a:lstStyle/>
          <a:p>
            <a:r>
              <a:rPr lang="en-GB" sz="2800" dirty="0">
                <a:solidFill>
                  <a:schemeClr val="accent1">
                    <a:lumMod val="50000"/>
                  </a:schemeClr>
                </a:solidFill>
              </a:rPr>
              <a:t>Root</a:t>
            </a:r>
            <a:r>
              <a:rPr lang="pt-PT" sz="2800" dirty="0">
                <a:solidFill>
                  <a:schemeClr val="accent1">
                    <a:lumMod val="50000"/>
                  </a:schemeClr>
                </a:solidFill>
              </a:rPr>
              <a:t> Bridge </a:t>
            </a:r>
            <a:r>
              <a:rPr lang="en-GB" sz="2800" dirty="0">
                <a:solidFill>
                  <a:schemeClr val="accent1">
                    <a:lumMod val="50000"/>
                  </a:schemeClr>
                </a:solidFill>
              </a:rPr>
              <a:t>Election</a:t>
            </a:r>
          </a:p>
        </p:txBody>
      </p:sp>
      <p:sp>
        <p:nvSpPr>
          <p:cNvPr id="3" name="Content Placeholder 2"/>
          <p:cNvSpPr>
            <a:spLocks noGrp="1"/>
          </p:cNvSpPr>
          <p:nvPr>
            <p:ph idx="1"/>
          </p:nvPr>
        </p:nvSpPr>
        <p:spPr>
          <a:xfrm>
            <a:off x="184621" y="875461"/>
            <a:ext cx="4065832" cy="4832003"/>
          </a:xfrm>
        </p:spPr>
        <p:txBody>
          <a:bodyPr>
            <a:normAutofit lnSpcReduction="10000"/>
          </a:bodyPr>
          <a:lstStyle/>
          <a:p>
            <a:pPr algn="just">
              <a:buFont typeface="Courier New" panose="02070309020205020404" pitchFamily="49" charset="0"/>
              <a:buChar char="o"/>
            </a:pPr>
            <a:r>
              <a:rPr lang="en-US" sz="1800" dirty="0"/>
              <a:t>The root bridge is chosen with an election. </a:t>
            </a:r>
          </a:p>
          <a:p>
            <a:pPr algn="just">
              <a:buFont typeface="Courier New" panose="02070309020205020404" pitchFamily="49" charset="0"/>
              <a:buChar char="o"/>
            </a:pPr>
            <a:r>
              <a:rPr lang="en-US" sz="1800" dirty="0"/>
              <a:t>In STP, </a:t>
            </a:r>
            <a:r>
              <a:rPr lang="en-US" sz="1800" b="1" i="1" dirty="0">
                <a:solidFill>
                  <a:srgbClr val="0070C0"/>
                </a:solidFill>
              </a:rPr>
              <a:t>each switch has a unique BID </a:t>
            </a:r>
            <a:r>
              <a:rPr lang="en-US" sz="1800" dirty="0"/>
              <a:t>that consists of the following:</a:t>
            </a:r>
          </a:p>
          <a:p>
            <a:pPr lvl="1" algn="just">
              <a:buFont typeface="Courier New" panose="02070309020205020404" pitchFamily="49" charset="0"/>
              <a:buChar char="o"/>
            </a:pPr>
            <a:r>
              <a:rPr lang="en-US" sz="1800" i="1" dirty="0"/>
              <a:t>Bridge priority (a value between 0 and 65,535, with the default being 32,768)</a:t>
            </a:r>
          </a:p>
          <a:p>
            <a:pPr lvl="1" algn="just">
              <a:buFont typeface="Courier New" panose="02070309020205020404" pitchFamily="49" charset="0"/>
              <a:buChar char="o"/>
            </a:pPr>
            <a:r>
              <a:rPr lang="pt-PT" sz="1800" dirty="0"/>
              <a:t>MAC </a:t>
            </a:r>
            <a:r>
              <a:rPr lang="en-GB" sz="1800" dirty="0"/>
              <a:t>address</a:t>
            </a:r>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r>
              <a:rPr lang="en-US" sz="1800" dirty="0"/>
              <a:t>The root bridge is selected based on the lowest BID.</a:t>
            </a:r>
          </a:p>
          <a:p>
            <a:pPr algn="just">
              <a:buFont typeface="Courier New" panose="02070309020205020404" pitchFamily="49" charset="0"/>
              <a:buChar char="o"/>
            </a:pPr>
            <a:r>
              <a:rPr lang="en-US" sz="1800" dirty="0"/>
              <a:t> If all switches in the network have the same priority, the switch with the lowest MAC address becomes the root bridge</a:t>
            </a:r>
            <a:endParaRPr lang="pt-PT" sz="1800" dirty="0"/>
          </a:p>
        </p:txBody>
      </p:sp>
      <p:pic>
        <p:nvPicPr>
          <p:cNvPr id="4" name="Picture 3"/>
          <p:cNvPicPr>
            <a:picLocks noChangeAspect="1"/>
          </p:cNvPicPr>
          <p:nvPr/>
        </p:nvPicPr>
        <p:blipFill>
          <a:blip r:embed="rId3"/>
          <a:stretch>
            <a:fillRect/>
          </a:stretch>
        </p:blipFill>
        <p:spPr>
          <a:xfrm>
            <a:off x="1105524" y="3010646"/>
            <a:ext cx="2652560" cy="1017580"/>
          </a:xfrm>
          <a:prstGeom prst="rect">
            <a:avLst/>
          </a:prstGeom>
        </p:spPr>
      </p:pic>
      <p:sp>
        <p:nvSpPr>
          <p:cNvPr id="5" name="Title 1">
            <a:extLst>
              <a:ext uri="{FF2B5EF4-FFF2-40B4-BE49-F238E27FC236}">
                <a16:creationId xmlns:a16="http://schemas.microsoft.com/office/drawing/2014/main" id="{3C38FF95-478E-4807-9D54-348D9634EE91}"/>
              </a:ext>
            </a:extLst>
          </p:cNvPr>
          <p:cNvSpPr txBox="1">
            <a:spLocks/>
          </p:cNvSpPr>
          <p:nvPr/>
        </p:nvSpPr>
        <p:spPr>
          <a:xfrm>
            <a:off x="4519765" y="62133"/>
            <a:ext cx="2865773" cy="62115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Root</a:t>
            </a:r>
            <a:r>
              <a:rPr lang="pt-PT" sz="2800" dirty="0">
                <a:solidFill>
                  <a:schemeClr val="accent1">
                    <a:lumMod val="50000"/>
                  </a:schemeClr>
                </a:solidFill>
              </a:rPr>
              <a:t> Port </a:t>
            </a:r>
            <a:r>
              <a:rPr lang="en-GB" sz="2800" dirty="0">
                <a:solidFill>
                  <a:schemeClr val="accent1">
                    <a:lumMod val="50000"/>
                  </a:schemeClr>
                </a:solidFill>
              </a:rPr>
              <a:t>Election</a:t>
            </a:r>
          </a:p>
        </p:txBody>
      </p:sp>
      <p:sp>
        <p:nvSpPr>
          <p:cNvPr id="7" name="TextBox 6">
            <a:extLst>
              <a:ext uri="{FF2B5EF4-FFF2-40B4-BE49-F238E27FC236}">
                <a16:creationId xmlns:a16="http://schemas.microsoft.com/office/drawing/2014/main" id="{BCE04E92-0B20-4253-86BE-954F03E4BDD2}"/>
              </a:ext>
            </a:extLst>
          </p:cNvPr>
          <p:cNvSpPr txBox="1"/>
          <p:nvPr/>
        </p:nvSpPr>
        <p:spPr>
          <a:xfrm>
            <a:off x="4372512" y="866667"/>
            <a:ext cx="3580758"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sz="1800" dirty="0"/>
              <a:t>After the root bridge is elected, each non-root bridge must figure out where it is in relation to the root bridge. </a:t>
            </a:r>
          </a:p>
          <a:p>
            <a:pPr marL="285750" indent="-285750" algn="just">
              <a:buFont typeface="Courier New" panose="02070309020205020404" pitchFamily="49" charset="0"/>
              <a:buChar char="o"/>
            </a:pPr>
            <a:r>
              <a:rPr lang="en-US" sz="1800" b="1" i="1" dirty="0">
                <a:solidFill>
                  <a:srgbClr val="FF0000"/>
                </a:solidFill>
              </a:rPr>
              <a:t>Root port is the port with the best path to the root bridge.</a:t>
            </a:r>
          </a:p>
          <a:p>
            <a:pPr marL="285750" indent="-285750" algn="just">
              <a:buFont typeface="Courier New" panose="02070309020205020404" pitchFamily="49" charset="0"/>
              <a:buChar char="o"/>
            </a:pPr>
            <a:r>
              <a:rPr lang="en-US" sz="1800" dirty="0"/>
              <a:t>To determine root ports on non-root bridges, cost value is used. </a:t>
            </a:r>
          </a:p>
          <a:p>
            <a:pPr marL="285750" indent="-285750" algn="just">
              <a:buFont typeface="Courier New" panose="02070309020205020404" pitchFamily="49" charset="0"/>
              <a:buChar char="o"/>
            </a:pPr>
            <a:r>
              <a:rPr lang="en-US" sz="1800" dirty="0"/>
              <a:t>The path cost is the cumulative cost of all links to the root bridge. </a:t>
            </a:r>
          </a:p>
          <a:p>
            <a:pPr marL="285750" indent="-285750" algn="just">
              <a:buFont typeface="Courier New" panose="02070309020205020404" pitchFamily="49" charset="0"/>
              <a:buChar char="o"/>
            </a:pPr>
            <a:r>
              <a:rPr lang="en-US" sz="1800" dirty="0"/>
              <a:t>Root port indicates the lowest cost to the </a:t>
            </a:r>
            <a:r>
              <a:rPr lang="pt-PT" sz="1800" dirty="0"/>
              <a:t>root bridge.</a:t>
            </a:r>
          </a:p>
        </p:txBody>
      </p:sp>
      <p:grpSp>
        <p:nvGrpSpPr>
          <p:cNvPr id="10" name="Group 9">
            <a:extLst>
              <a:ext uri="{FF2B5EF4-FFF2-40B4-BE49-F238E27FC236}">
                <a16:creationId xmlns:a16="http://schemas.microsoft.com/office/drawing/2014/main" id="{CAAEC572-DDDE-4CB5-A513-0704C7C7C1DC}"/>
              </a:ext>
            </a:extLst>
          </p:cNvPr>
          <p:cNvGrpSpPr/>
          <p:nvPr/>
        </p:nvGrpSpPr>
        <p:grpSpPr>
          <a:xfrm>
            <a:off x="5166332" y="4661745"/>
            <a:ext cx="1993118" cy="965332"/>
            <a:chOff x="4657255" y="4028225"/>
            <a:chExt cx="2044840" cy="1870704"/>
          </a:xfrm>
        </p:grpSpPr>
        <p:pic>
          <p:nvPicPr>
            <p:cNvPr id="8" name="Picture 7">
              <a:extLst>
                <a:ext uri="{FF2B5EF4-FFF2-40B4-BE49-F238E27FC236}">
                  <a16:creationId xmlns:a16="http://schemas.microsoft.com/office/drawing/2014/main" id="{07247479-C8AC-4CCE-8A45-93948980CFB4}"/>
                </a:ext>
              </a:extLst>
            </p:cNvPr>
            <p:cNvPicPr>
              <a:picLocks noChangeAspect="1"/>
            </p:cNvPicPr>
            <p:nvPr/>
          </p:nvPicPr>
          <p:blipFill rotWithShape="1">
            <a:blip r:embed="rId4"/>
            <a:srcRect l="47235" r="40324"/>
            <a:stretch/>
          </p:blipFill>
          <p:spPr>
            <a:xfrm>
              <a:off x="5787694" y="4028225"/>
              <a:ext cx="914401" cy="1870703"/>
            </a:xfrm>
            <a:prstGeom prst="rect">
              <a:avLst/>
            </a:prstGeom>
          </p:spPr>
        </p:pic>
        <p:pic>
          <p:nvPicPr>
            <p:cNvPr id="9" name="Picture 8">
              <a:extLst>
                <a:ext uri="{FF2B5EF4-FFF2-40B4-BE49-F238E27FC236}">
                  <a16:creationId xmlns:a16="http://schemas.microsoft.com/office/drawing/2014/main" id="{34269F22-A686-4A9B-A60C-13F857E1FE38}"/>
                </a:ext>
              </a:extLst>
            </p:cNvPr>
            <p:cNvPicPr>
              <a:picLocks noChangeAspect="1"/>
            </p:cNvPicPr>
            <p:nvPr/>
          </p:nvPicPr>
          <p:blipFill rotWithShape="1">
            <a:blip r:embed="rId4"/>
            <a:srcRect r="83935"/>
            <a:stretch/>
          </p:blipFill>
          <p:spPr>
            <a:xfrm>
              <a:off x="4657255" y="4028226"/>
              <a:ext cx="1180838" cy="1870703"/>
            </a:xfrm>
            <a:prstGeom prst="rect">
              <a:avLst/>
            </a:prstGeom>
          </p:spPr>
        </p:pic>
      </p:grpSp>
      <p:sp>
        <p:nvSpPr>
          <p:cNvPr id="11" name="Title 1">
            <a:extLst>
              <a:ext uri="{FF2B5EF4-FFF2-40B4-BE49-F238E27FC236}">
                <a16:creationId xmlns:a16="http://schemas.microsoft.com/office/drawing/2014/main" id="{66E08B70-EF7D-433F-818D-8379476B156B}"/>
              </a:ext>
            </a:extLst>
          </p:cNvPr>
          <p:cNvSpPr txBox="1">
            <a:spLocks/>
          </p:cNvSpPr>
          <p:nvPr/>
        </p:nvSpPr>
        <p:spPr>
          <a:xfrm>
            <a:off x="8199455" y="62133"/>
            <a:ext cx="3496826" cy="62115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Designated</a:t>
            </a:r>
            <a:r>
              <a:rPr lang="pt-PT" sz="2800" dirty="0">
                <a:solidFill>
                  <a:schemeClr val="accent1">
                    <a:lumMod val="50000"/>
                  </a:schemeClr>
                </a:solidFill>
              </a:rPr>
              <a:t> Port </a:t>
            </a:r>
            <a:r>
              <a:rPr lang="en-GB" sz="2800" dirty="0">
                <a:solidFill>
                  <a:schemeClr val="accent1">
                    <a:lumMod val="50000"/>
                  </a:schemeClr>
                </a:solidFill>
              </a:rPr>
              <a:t>Election</a:t>
            </a:r>
          </a:p>
        </p:txBody>
      </p:sp>
      <p:sp>
        <p:nvSpPr>
          <p:cNvPr id="12" name="Content Placeholder 2">
            <a:extLst>
              <a:ext uri="{FF2B5EF4-FFF2-40B4-BE49-F238E27FC236}">
                <a16:creationId xmlns:a16="http://schemas.microsoft.com/office/drawing/2014/main" id="{D62120F8-75C3-4A00-9FA1-3E721C5EBC47}"/>
              </a:ext>
            </a:extLst>
          </p:cNvPr>
          <p:cNvSpPr txBox="1">
            <a:spLocks/>
          </p:cNvSpPr>
          <p:nvPr/>
        </p:nvSpPr>
        <p:spPr>
          <a:xfrm>
            <a:off x="7953270" y="742788"/>
            <a:ext cx="4238730" cy="492448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20000"/>
              </a:lnSpc>
              <a:buFont typeface="Courier New" panose="02070309020205020404" pitchFamily="49" charset="0"/>
              <a:buChar char="o"/>
            </a:pPr>
            <a:r>
              <a:rPr lang="en-US" sz="1200" dirty="0"/>
              <a:t>After the root bridge and root ports on non-root bridges have been elected, to prevent the loops STP has to identify which port on the segment will forward the traffic.</a:t>
            </a:r>
          </a:p>
          <a:p>
            <a:pPr algn="just">
              <a:lnSpc>
                <a:spcPct val="120000"/>
              </a:lnSpc>
              <a:buFont typeface="Courier New" panose="02070309020205020404" pitchFamily="49" charset="0"/>
              <a:buChar char="o"/>
            </a:pPr>
            <a:r>
              <a:rPr lang="en-US" sz="1200" dirty="0"/>
              <a:t>Only one of the links on a segment should forward traffic to and from that segment. </a:t>
            </a:r>
          </a:p>
          <a:p>
            <a:pPr algn="just">
              <a:lnSpc>
                <a:spcPct val="120000"/>
              </a:lnSpc>
              <a:buFont typeface="Courier New" panose="02070309020205020404" pitchFamily="49" charset="0"/>
              <a:buChar char="o"/>
            </a:pPr>
            <a:r>
              <a:rPr lang="en-US" sz="1200" b="1" i="1" dirty="0">
                <a:solidFill>
                  <a:srgbClr val="0070C0"/>
                </a:solidFill>
              </a:rPr>
              <a:t>The designated port, the one forwarding the traffic, is also chosen based on the lowest cost </a:t>
            </a:r>
            <a:r>
              <a:rPr lang="pt-PT" sz="1200" b="1" i="1" dirty="0">
                <a:solidFill>
                  <a:srgbClr val="0070C0"/>
                </a:solidFill>
              </a:rPr>
              <a:t>to the root bridge</a:t>
            </a:r>
            <a:r>
              <a:rPr lang="pt-PT" sz="1200" dirty="0"/>
              <a:t>.</a:t>
            </a:r>
          </a:p>
          <a:p>
            <a:pPr algn="just">
              <a:lnSpc>
                <a:spcPct val="120000"/>
              </a:lnSpc>
              <a:buFont typeface="Courier New" panose="02070309020205020404" pitchFamily="49" charset="0"/>
              <a:buChar char="o"/>
            </a:pPr>
            <a:r>
              <a:rPr lang="en-US" sz="1200" b="1" i="1" dirty="0">
                <a:solidFill>
                  <a:srgbClr val="0070C0"/>
                </a:solidFill>
                <a:effectLst>
                  <a:outerShdw blurRad="38100" dist="38100" dir="2700000" algn="tl">
                    <a:srgbClr val="000000">
                      <a:alpha val="43137"/>
                    </a:srgbClr>
                  </a:outerShdw>
                </a:effectLst>
              </a:rPr>
              <a:t>On the root bridge, all ports are designated</a:t>
            </a:r>
            <a:r>
              <a:rPr lang="en-US" sz="1200" dirty="0"/>
              <a:t>.</a:t>
            </a:r>
          </a:p>
          <a:p>
            <a:pPr algn="just">
              <a:lnSpc>
                <a:spcPct val="120000"/>
              </a:lnSpc>
              <a:buFont typeface="Courier New" panose="02070309020205020404" pitchFamily="49" charset="0"/>
              <a:buChar char="o"/>
            </a:pPr>
            <a:r>
              <a:rPr lang="en-US" sz="1200" dirty="0"/>
              <a:t>If there are two paths with equal cost to the root bridge, STP uses the following criteria for best path determination and consequently for determination of designated and non-designated </a:t>
            </a:r>
            <a:r>
              <a:rPr lang="pt-PT" sz="1200" dirty="0"/>
              <a:t>ports on the segment:</a:t>
            </a:r>
          </a:p>
          <a:p>
            <a:pPr lvl="1" algn="just">
              <a:lnSpc>
                <a:spcPct val="120000"/>
              </a:lnSpc>
              <a:buFont typeface="Courier New" panose="02070309020205020404" pitchFamily="49" charset="0"/>
              <a:buChar char="o"/>
            </a:pPr>
            <a:r>
              <a:rPr lang="pt-PT" sz="1200" dirty="0"/>
              <a:t>Lowest root BID</a:t>
            </a:r>
          </a:p>
          <a:p>
            <a:pPr lvl="1" algn="just">
              <a:lnSpc>
                <a:spcPct val="120000"/>
              </a:lnSpc>
              <a:buFont typeface="Courier New" panose="02070309020205020404" pitchFamily="49" charset="0"/>
              <a:buChar char="o"/>
            </a:pPr>
            <a:r>
              <a:rPr lang="en-US" sz="1200" dirty="0"/>
              <a:t>Lowest root path cost to root bridge</a:t>
            </a:r>
          </a:p>
          <a:p>
            <a:pPr lvl="1" algn="just">
              <a:lnSpc>
                <a:spcPct val="120000"/>
              </a:lnSpc>
              <a:buFont typeface="Courier New" panose="02070309020205020404" pitchFamily="49" charset="0"/>
              <a:buChar char="o"/>
            </a:pPr>
            <a:r>
              <a:rPr lang="pt-PT" sz="1200" dirty="0"/>
              <a:t>Lowest sender BID</a:t>
            </a:r>
          </a:p>
          <a:p>
            <a:pPr lvl="1" algn="just">
              <a:lnSpc>
                <a:spcPct val="120000"/>
              </a:lnSpc>
              <a:buFont typeface="Courier New" panose="02070309020205020404" pitchFamily="49" charset="0"/>
              <a:buChar char="o"/>
            </a:pPr>
            <a:r>
              <a:rPr lang="pt-PT" sz="1200" dirty="0"/>
              <a:t>Lowest sender port ID</a:t>
            </a:r>
          </a:p>
        </p:txBody>
      </p:sp>
    </p:spTree>
    <p:extLst>
      <p:ext uri="{BB962C8B-B14F-4D97-AF65-F5344CB8AC3E}">
        <p14:creationId xmlns:p14="http://schemas.microsoft.com/office/powerpoint/2010/main" val="622839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87" y="178754"/>
            <a:ext cx="3212159" cy="695453"/>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Process</a:t>
            </a:r>
          </a:p>
        </p:txBody>
      </p:sp>
      <p:pic>
        <p:nvPicPr>
          <p:cNvPr id="4" name="Picture 3"/>
          <p:cNvPicPr>
            <a:picLocks noChangeAspect="1"/>
          </p:cNvPicPr>
          <p:nvPr/>
        </p:nvPicPr>
        <p:blipFill>
          <a:blip r:embed="rId3"/>
          <a:stretch>
            <a:fillRect/>
          </a:stretch>
        </p:blipFill>
        <p:spPr>
          <a:xfrm>
            <a:off x="164086" y="874206"/>
            <a:ext cx="6627343" cy="3717891"/>
          </a:xfrm>
          <a:prstGeom prst="rect">
            <a:avLst/>
          </a:prstGeom>
        </p:spPr>
      </p:pic>
      <p:pic>
        <p:nvPicPr>
          <p:cNvPr id="5" name="Picture 4">
            <a:extLst>
              <a:ext uri="{FF2B5EF4-FFF2-40B4-BE49-F238E27FC236}">
                <a16:creationId xmlns:a16="http://schemas.microsoft.com/office/drawing/2014/main" id="{66B29DFA-FFDA-4B46-9001-32E59148903E}"/>
              </a:ext>
            </a:extLst>
          </p:cNvPr>
          <p:cNvPicPr>
            <a:picLocks noChangeAspect="1"/>
          </p:cNvPicPr>
          <p:nvPr/>
        </p:nvPicPr>
        <p:blipFill>
          <a:blip r:embed="rId4"/>
          <a:stretch>
            <a:fillRect/>
          </a:stretch>
        </p:blipFill>
        <p:spPr>
          <a:xfrm>
            <a:off x="2892633" y="3183044"/>
            <a:ext cx="7084123" cy="2527012"/>
          </a:xfrm>
          <a:prstGeom prst="rect">
            <a:avLst/>
          </a:prstGeom>
        </p:spPr>
      </p:pic>
      <p:sp>
        <p:nvSpPr>
          <p:cNvPr id="6" name="TextBox 5">
            <a:extLst>
              <a:ext uri="{FF2B5EF4-FFF2-40B4-BE49-F238E27FC236}">
                <a16:creationId xmlns:a16="http://schemas.microsoft.com/office/drawing/2014/main" id="{66F098C9-7FBB-4C27-A654-DA87C5938994}"/>
              </a:ext>
            </a:extLst>
          </p:cNvPr>
          <p:cNvSpPr txBox="1"/>
          <p:nvPr/>
        </p:nvSpPr>
        <p:spPr>
          <a:xfrm>
            <a:off x="6561573" y="93681"/>
            <a:ext cx="5466339" cy="3308598"/>
          </a:xfrm>
          <a:prstGeom prst="rect">
            <a:avLst/>
          </a:prstGeom>
          <a:noFill/>
        </p:spPr>
        <p:txBody>
          <a:bodyPr wrap="square">
            <a:spAutoFit/>
          </a:bodyPr>
          <a:lstStyle/>
          <a:p>
            <a:pPr algn="just"/>
            <a:r>
              <a:rPr lang="en-US" sz="1100" b="1" dirty="0">
                <a:latin typeface="Arial" charset="0"/>
              </a:rPr>
              <a:t>Blocking: </a:t>
            </a:r>
            <a:r>
              <a:rPr lang="en-US" sz="1100" dirty="0">
                <a:latin typeface="Arial" charset="0"/>
              </a:rPr>
              <a:t>In this state, the port ensures that no bridging loops occur. A port in this state cannot receive or transmit data, but it receives BPDUs, so the switch can hear from its neighbor switches and determine the location, and root ID, of the root switch and port roles of each switch. A port in this state is a </a:t>
            </a:r>
            <a:r>
              <a:rPr lang="en-US" sz="1100" dirty="0" err="1">
                <a:latin typeface="Arial" charset="0"/>
              </a:rPr>
              <a:t>nondesignated</a:t>
            </a:r>
            <a:r>
              <a:rPr lang="en-US" sz="1100" dirty="0">
                <a:latin typeface="Arial" charset="0"/>
              </a:rPr>
              <a:t> port, and therefore it does not participate in active topology.</a:t>
            </a:r>
          </a:p>
          <a:p>
            <a:pPr algn="just"/>
            <a:r>
              <a:rPr lang="en-US" sz="1100" b="1" dirty="0">
                <a:latin typeface="Arial" charset="0"/>
              </a:rPr>
              <a:t>Listening: </a:t>
            </a:r>
            <a:r>
              <a:rPr lang="en-US" sz="1100" dirty="0">
                <a:latin typeface="Arial" charset="0"/>
              </a:rPr>
              <a:t>A port is moved from blocking to listening state if there is a possibility to be selected as the root or designated port. The port in this state still cannot send or receive data frames. But it is allowed to send and receive BPDUs, so it is participating </a:t>
            </a:r>
            <a:r>
              <a:rPr lang="pt-PT" sz="1100" dirty="0">
                <a:latin typeface="Arial" charset="0"/>
              </a:rPr>
              <a:t>in active topology.</a:t>
            </a:r>
          </a:p>
          <a:p>
            <a:pPr algn="just"/>
            <a:r>
              <a:rPr lang="en-US" sz="1100" b="1" dirty="0">
                <a:latin typeface="Arial" charset="0"/>
              </a:rPr>
              <a:t>Learning: </a:t>
            </a:r>
            <a:r>
              <a:rPr lang="en-US" sz="1100" dirty="0">
                <a:latin typeface="Arial" charset="0"/>
              </a:rPr>
              <a:t>After a period of time (forward delay) in listening state, the port is moved to learning state. The port still sends and receives BPDUs; in addition, it can learn and add new MAC addresses to its table. A port in this state cannot send any data </a:t>
            </a:r>
            <a:r>
              <a:rPr lang="pt-PT" sz="1100" dirty="0">
                <a:latin typeface="Arial" charset="0"/>
              </a:rPr>
              <a:t>frames.</a:t>
            </a:r>
          </a:p>
          <a:p>
            <a:pPr algn="just"/>
            <a:r>
              <a:rPr lang="en-US" sz="1100" b="1" dirty="0">
                <a:latin typeface="Arial" charset="0"/>
              </a:rPr>
              <a:t>Forwarding: </a:t>
            </a:r>
            <a:r>
              <a:rPr lang="en-US" sz="1100" dirty="0">
                <a:latin typeface="Arial" charset="0"/>
              </a:rPr>
              <a:t>After another period of time (forward delay) in learning state, the port is moved to forwarding state. It is considered as part of the active topology. It sends and receives frames and also sends and receives BPDUs.</a:t>
            </a:r>
          </a:p>
          <a:p>
            <a:pPr algn="just"/>
            <a:r>
              <a:rPr lang="en-US" sz="1100" b="1" dirty="0">
                <a:latin typeface="Arial" charset="0"/>
              </a:rPr>
              <a:t>Disabled: </a:t>
            </a:r>
            <a:r>
              <a:rPr lang="en-US" sz="1100" dirty="0">
                <a:latin typeface="Arial" charset="0"/>
              </a:rPr>
              <a:t>In this state, a port is administratively shut down. It does not participate in spanning tree, and it does not forward frames.</a:t>
            </a:r>
            <a:endParaRPr lang="pt-PT" sz="1100" dirty="0"/>
          </a:p>
          <a:p>
            <a:pPr algn="just"/>
            <a:endParaRPr lang="en-GB" sz="1100" dirty="0"/>
          </a:p>
        </p:txBody>
      </p:sp>
    </p:spTree>
    <p:extLst>
      <p:ext uri="{BB962C8B-B14F-4D97-AF65-F5344CB8AC3E}">
        <p14:creationId xmlns:p14="http://schemas.microsoft.com/office/powerpoint/2010/main" val="2199856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95" y="139395"/>
            <a:ext cx="4448105" cy="574038"/>
          </a:xfrm>
        </p:spPr>
        <p:txBody>
          <a:bodyPr>
            <a:normAutofit/>
          </a:bodyPr>
          <a:lstStyle/>
          <a:p>
            <a:r>
              <a:rPr lang="pt-PT" sz="2800" dirty="0">
                <a:solidFill>
                  <a:schemeClr val="accent1">
                    <a:lumMod val="50000"/>
                  </a:schemeClr>
                </a:solidFill>
              </a:rPr>
              <a:t>Per-VLAN STP </a:t>
            </a:r>
            <a:r>
              <a:rPr lang="pt-PT" sz="2800" dirty="0" err="1">
                <a:solidFill>
                  <a:schemeClr val="accent1">
                    <a:lumMod val="50000"/>
                  </a:schemeClr>
                </a:solidFill>
              </a:rPr>
              <a:t>Plus</a:t>
            </a:r>
            <a:r>
              <a:rPr lang="pt-PT" sz="2800" dirty="0">
                <a:solidFill>
                  <a:schemeClr val="accent1">
                    <a:lumMod val="50000"/>
                  </a:schemeClr>
                </a:solidFill>
              </a:rPr>
              <a:t> (PVST+)</a:t>
            </a:r>
          </a:p>
        </p:txBody>
      </p:sp>
      <p:sp>
        <p:nvSpPr>
          <p:cNvPr id="3" name="Content Placeholder 2"/>
          <p:cNvSpPr>
            <a:spLocks noGrp="1"/>
          </p:cNvSpPr>
          <p:nvPr>
            <p:ph idx="1"/>
          </p:nvPr>
        </p:nvSpPr>
        <p:spPr>
          <a:xfrm>
            <a:off x="123894" y="867709"/>
            <a:ext cx="11974321" cy="1413267"/>
          </a:xfrm>
        </p:spPr>
        <p:txBody>
          <a:bodyPr>
            <a:normAutofit/>
          </a:bodyPr>
          <a:lstStyle/>
          <a:p>
            <a:pPr algn="just">
              <a:buFont typeface="Courier New" panose="02070309020205020404" pitchFamily="49" charset="0"/>
              <a:buChar char="o"/>
            </a:pPr>
            <a:r>
              <a:rPr lang="en-US" sz="1800" dirty="0"/>
              <a:t>Per-VLAN STP Plus (PVST+) is a Cisco implementation of STP that provides a separate spanning-tree instance for each configured VLAN in the network.</a:t>
            </a:r>
          </a:p>
          <a:p>
            <a:pPr algn="just">
              <a:buFont typeface="Courier New" panose="02070309020205020404" pitchFamily="49" charset="0"/>
              <a:buChar char="o"/>
            </a:pPr>
            <a:r>
              <a:rPr lang="en-US" sz="1800" dirty="0"/>
              <a:t>Spanning-tree operation requires that each switch has a unique BID. </a:t>
            </a:r>
          </a:p>
          <a:p>
            <a:pPr algn="just">
              <a:buFont typeface="Courier New" panose="02070309020205020404" pitchFamily="49" charset="0"/>
              <a:buChar char="o"/>
            </a:pPr>
            <a:r>
              <a:rPr lang="en-US" sz="1800" dirty="0"/>
              <a:t>To carry BID information, the extended system ID is accommodated. </a:t>
            </a:r>
          </a:p>
          <a:p>
            <a:pPr algn="just">
              <a:buFont typeface="Courier New" panose="02070309020205020404" pitchFamily="49" charset="0"/>
              <a:buChar char="o"/>
            </a:pPr>
            <a:endParaRPr lang="pt-PT" sz="1800" dirty="0"/>
          </a:p>
        </p:txBody>
      </p:sp>
      <p:pic>
        <p:nvPicPr>
          <p:cNvPr id="4" name="Picture 3"/>
          <p:cNvPicPr>
            <a:picLocks noChangeAspect="1"/>
          </p:cNvPicPr>
          <p:nvPr/>
        </p:nvPicPr>
        <p:blipFill>
          <a:blip r:embed="rId3"/>
          <a:stretch>
            <a:fillRect/>
          </a:stretch>
        </p:blipFill>
        <p:spPr>
          <a:xfrm>
            <a:off x="6351763" y="2298673"/>
            <a:ext cx="5746452" cy="3233605"/>
          </a:xfrm>
          <a:prstGeom prst="rect">
            <a:avLst/>
          </a:prstGeom>
        </p:spPr>
      </p:pic>
      <p:sp>
        <p:nvSpPr>
          <p:cNvPr id="6" name="TextBox 5">
            <a:extLst>
              <a:ext uri="{FF2B5EF4-FFF2-40B4-BE49-F238E27FC236}">
                <a16:creationId xmlns:a16="http://schemas.microsoft.com/office/drawing/2014/main" id="{CB84E55C-2FDA-4537-A96C-54E36CDFF0E9}"/>
              </a:ext>
            </a:extLst>
          </p:cNvPr>
          <p:cNvSpPr txBox="1"/>
          <p:nvPr/>
        </p:nvSpPr>
        <p:spPr>
          <a:xfrm>
            <a:off x="123893" y="2298673"/>
            <a:ext cx="6165205" cy="3370153"/>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The original 16-bit bridge priority field is split into two fields, resulting in the following components in the BID:</a:t>
            </a:r>
          </a:p>
          <a:p>
            <a:pPr marL="742950" lvl="1" indent="-285750" algn="just">
              <a:buFont typeface="Wingdings" panose="05000000000000000000" pitchFamily="2" charset="2"/>
              <a:buChar char="ü"/>
            </a:pPr>
            <a:r>
              <a:rPr lang="en-US" dirty="0"/>
              <a:t>Bridge priority</a:t>
            </a:r>
          </a:p>
          <a:p>
            <a:pPr marL="1200150" lvl="3" indent="-285750" algn="just">
              <a:spcBef>
                <a:spcPts val="1000"/>
              </a:spcBef>
              <a:buFont typeface="Courier New" panose="02070309020205020404" pitchFamily="49" charset="0"/>
              <a:buChar char="o"/>
            </a:pPr>
            <a:r>
              <a:rPr lang="en-US" sz="1600" dirty="0"/>
              <a:t>A 4-bit field used to carry bridge priority. The default priority is 32,768, which is the midrange value. The priority is conveyed in discrete values in </a:t>
            </a:r>
            <a:r>
              <a:rPr lang="pt-PT" sz="1600" dirty="0"/>
              <a:t>increments of 4096.</a:t>
            </a:r>
          </a:p>
          <a:p>
            <a:pPr marL="742950" lvl="1" indent="-285750" algn="just">
              <a:buFont typeface="Wingdings" panose="05000000000000000000" pitchFamily="2" charset="2"/>
              <a:buChar char="ü"/>
            </a:pPr>
            <a:r>
              <a:rPr lang="en-US" dirty="0"/>
              <a:t>Extended system ID</a:t>
            </a:r>
          </a:p>
          <a:p>
            <a:pPr marL="1200150" lvl="3" indent="-285750" algn="just">
              <a:spcBef>
                <a:spcPts val="1000"/>
              </a:spcBef>
              <a:buFont typeface="Courier New" panose="02070309020205020404" pitchFamily="49" charset="0"/>
              <a:buChar char="o"/>
            </a:pPr>
            <a:r>
              <a:rPr lang="en-US" sz="1600" dirty="0"/>
              <a:t>A 12-bit field carrying the VLAN ID.</a:t>
            </a:r>
          </a:p>
          <a:p>
            <a:pPr marL="742950" lvl="1" indent="-285750" algn="just">
              <a:buFont typeface="Wingdings" panose="05000000000000000000" pitchFamily="2" charset="2"/>
              <a:buChar char="ü"/>
            </a:pPr>
            <a:r>
              <a:rPr lang="en-US" dirty="0"/>
              <a:t>MAC address</a:t>
            </a:r>
          </a:p>
          <a:p>
            <a:pPr marL="1200150" lvl="3" indent="-285750" algn="just">
              <a:spcBef>
                <a:spcPts val="1000"/>
              </a:spcBef>
              <a:buFont typeface="Courier New" panose="02070309020205020404" pitchFamily="49" charset="0"/>
              <a:buChar char="o"/>
            </a:pPr>
            <a:r>
              <a:rPr lang="en-US" sz="1600" dirty="0"/>
              <a:t>A 6-byte field with the MAC address of the switch. </a:t>
            </a:r>
          </a:p>
        </p:txBody>
      </p:sp>
    </p:spTree>
    <p:extLst>
      <p:ext uri="{BB962C8B-B14F-4D97-AF65-F5344CB8AC3E}">
        <p14:creationId xmlns:p14="http://schemas.microsoft.com/office/powerpoint/2010/main" val="3548722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34" y="98367"/>
            <a:ext cx="3551569" cy="685405"/>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Topology</a:t>
            </a:r>
            <a:r>
              <a:rPr lang="pt-PT" sz="2800" dirty="0">
                <a:solidFill>
                  <a:schemeClr val="accent1">
                    <a:lumMod val="50000"/>
                  </a:schemeClr>
                </a:solidFill>
              </a:rPr>
              <a:t> </a:t>
            </a:r>
            <a:r>
              <a:rPr lang="en-GB" sz="2800" dirty="0">
                <a:solidFill>
                  <a:schemeClr val="accent1">
                    <a:lumMod val="50000"/>
                  </a:schemeClr>
                </a:solidFill>
              </a:rPr>
              <a:t>Changes</a:t>
            </a:r>
          </a:p>
        </p:txBody>
      </p:sp>
      <p:pic>
        <p:nvPicPr>
          <p:cNvPr id="4" name="Picture 3"/>
          <p:cNvPicPr>
            <a:picLocks noChangeAspect="1"/>
          </p:cNvPicPr>
          <p:nvPr/>
        </p:nvPicPr>
        <p:blipFill>
          <a:blip r:embed="rId2"/>
          <a:stretch>
            <a:fillRect/>
          </a:stretch>
        </p:blipFill>
        <p:spPr>
          <a:xfrm>
            <a:off x="2366581" y="783772"/>
            <a:ext cx="7458837" cy="4805670"/>
          </a:xfrm>
          <a:prstGeom prst="rect">
            <a:avLst/>
          </a:prstGeom>
        </p:spPr>
      </p:pic>
    </p:spTree>
    <p:extLst>
      <p:ext uri="{BB962C8B-B14F-4D97-AF65-F5344CB8AC3E}">
        <p14:creationId xmlns:p14="http://schemas.microsoft.com/office/powerpoint/2010/main" val="1231266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943" y="97093"/>
            <a:ext cx="3011191" cy="626388"/>
          </a:xfrm>
        </p:spPr>
        <p:txBody>
          <a:bodyPr>
            <a:normAutofit/>
          </a:bodyPr>
          <a:lstStyle/>
          <a:p>
            <a:r>
              <a:rPr lang="pt-PT" sz="2800" dirty="0">
                <a:solidFill>
                  <a:schemeClr val="accent1">
                    <a:lumMod val="50000"/>
                  </a:schemeClr>
                </a:solidFill>
              </a:rPr>
              <a:t>RSTP </a:t>
            </a:r>
            <a:r>
              <a:rPr lang="en-GB" sz="2800" dirty="0">
                <a:solidFill>
                  <a:schemeClr val="accent1">
                    <a:lumMod val="50000"/>
                  </a:schemeClr>
                </a:solidFill>
              </a:rPr>
              <a:t>Port</a:t>
            </a:r>
            <a:r>
              <a:rPr lang="pt-PT" sz="2800" dirty="0">
                <a:solidFill>
                  <a:schemeClr val="accent1">
                    <a:lumMod val="50000"/>
                  </a:schemeClr>
                </a:solidFill>
              </a:rPr>
              <a:t> Roles</a:t>
            </a:r>
          </a:p>
        </p:txBody>
      </p:sp>
      <p:pic>
        <p:nvPicPr>
          <p:cNvPr id="4" name="Content Placeholder 3"/>
          <p:cNvPicPr>
            <a:picLocks noGrp="1" noChangeAspect="1"/>
          </p:cNvPicPr>
          <p:nvPr>
            <p:ph idx="1"/>
          </p:nvPr>
        </p:nvPicPr>
        <p:blipFill>
          <a:blip r:embed="rId2"/>
          <a:stretch>
            <a:fillRect/>
          </a:stretch>
        </p:blipFill>
        <p:spPr>
          <a:xfrm>
            <a:off x="7112" y="1847718"/>
            <a:ext cx="3828574" cy="2312300"/>
          </a:xfrm>
          <a:prstGeom prst="rect">
            <a:avLst/>
          </a:prstGeom>
        </p:spPr>
      </p:pic>
      <p:sp>
        <p:nvSpPr>
          <p:cNvPr id="5" name="TextBox 4">
            <a:extLst>
              <a:ext uri="{FF2B5EF4-FFF2-40B4-BE49-F238E27FC236}">
                <a16:creationId xmlns:a16="http://schemas.microsoft.com/office/drawing/2014/main" id="{D77DA50C-6113-4C4B-B651-9005F2554813}"/>
              </a:ext>
            </a:extLst>
          </p:cNvPr>
          <p:cNvSpPr txBox="1"/>
          <p:nvPr/>
        </p:nvSpPr>
        <p:spPr>
          <a:xfrm>
            <a:off x="3583981" y="0"/>
            <a:ext cx="8487508" cy="5755422"/>
          </a:xfrm>
          <a:prstGeom prst="rect">
            <a:avLst/>
          </a:prstGeom>
          <a:noFill/>
        </p:spPr>
        <p:txBody>
          <a:bodyPr wrap="square">
            <a:spAutoFit/>
          </a:bodyPr>
          <a:lstStyle/>
          <a:p>
            <a:pPr marL="0" indent="0" algn="just">
              <a:buNone/>
            </a:pPr>
            <a:r>
              <a:rPr lang="en-US" sz="1600" dirty="0"/>
              <a:t>RSTP defines the following port roles </a:t>
            </a:r>
            <a:r>
              <a:rPr lang="pt-PT" sz="1600" dirty="0"/>
              <a:t>:</a:t>
            </a:r>
          </a:p>
          <a:p>
            <a:pPr algn="just"/>
            <a:r>
              <a:rPr lang="en-US" sz="1600" b="1" dirty="0"/>
              <a:t>Root</a:t>
            </a:r>
          </a:p>
          <a:p>
            <a:pPr marL="742950" lvl="1" indent="-285750" algn="just">
              <a:buFont typeface="Courier New" panose="02070309020205020404" pitchFamily="49" charset="0"/>
              <a:buChar char="o"/>
            </a:pPr>
            <a:r>
              <a:rPr lang="en-US" sz="1600" dirty="0"/>
              <a:t>The root port is the switch port on every </a:t>
            </a:r>
            <a:r>
              <a:rPr lang="en-US" sz="1600" dirty="0" err="1"/>
              <a:t>nonroot</a:t>
            </a:r>
            <a:r>
              <a:rPr lang="en-US" sz="1600" dirty="0"/>
              <a:t> bridge that is the chosen path to the root bridge. </a:t>
            </a:r>
          </a:p>
          <a:p>
            <a:pPr marL="742950" lvl="1" indent="-285750" algn="just">
              <a:buFont typeface="Courier New" panose="02070309020205020404" pitchFamily="49" charset="0"/>
              <a:buChar char="o"/>
            </a:pPr>
            <a:r>
              <a:rPr lang="en-US" sz="1600" dirty="0"/>
              <a:t>There can be only one root port on every switch. </a:t>
            </a:r>
          </a:p>
          <a:p>
            <a:pPr marL="742950" lvl="1" indent="-285750" algn="just">
              <a:buFont typeface="Courier New" panose="02070309020205020404" pitchFamily="49" charset="0"/>
              <a:buChar char="o"/>
            </a:pPr>
            <a:r>
              <a:rPr lang="en-US" sz="1600" dirty="0"/>
              <a:t>The root port is considered as part of active topology. </a:t>
            </a:r>
          </a:p>
          <a:p>
            <a:pPr marL="742950" lvl="1" indent="-285750" algn="just">
              <a:buFont typeface="Courier New" panose="02070309020205020404" pitchFamily="49" charset="0"/>
              <a:buChar char="o"/>
            </a:pPr>
            <a:r>
              <a:rPr lang="en-US" sz="1600" dirty="0"/>
              <a:t>It forwards, sends, and receives </a:t>
            </a:r>
            <a:r>
              <a:rPr lang="pt-PT" sz="1600" dirty="0"/>
              <a:t>BPDUs (data messages).</a:t>
            </a:r>
          </a:p>
          <a:p>
            <a:pPr algn="just"/>
            <a:r>
              <a:rPr lang="en-US" sz="1600" b="1" dirty="0"/>
              <a:t>Designated</a:t>
            </a:r>
          </a:p>
          <a:p>
            <a:pPr marL="742950" lvl="1" indent="-285750" algn="just">
              <a:buFont typeface="Courier New" panose="02070309020205020404" pitchFamily="49" charset="0"/>
              <a:buChar char="o"/>
            </a:pPr>
            <a:r>
              <a:rPr lang="en-US" sz="1600" dirty="0"/>
              <a:t>Each switch has at least one switch port as the designated port for the segment. </a:t>
            </a:r>
          </a:p>
          <a:p>
            <a:pPr marL="742950" lvl="1" indent="-285750" algn="just">
              <a:buFont typeface="Courier New" panose="02070309020205020404" pitchFamily="49" charset="0"/>
              <a:buChar char="o"/>
            </a:pPr>
            <a:r>
              <a:rPr lang="en-US" sz="1600" dirty="0"/>
              <a:t>In active topology, the switch with the designated port receives frames on the segment that are destined for the root bridge. </a:t>
            </a:r>
          </a:p>
          <a:p>
            <a:pPr marL="742950" lvl="1" indent="-285750" algn="just">
              <a:buFont typeface="Courier New" panose="02070309020205020404" pitchFamily="49" charset="0"/>
              <a:buChar char="o"/>
            </a:pPr>
            <a:r>
              <a:rPr lang="en-US" sz="1600" dirty="0"/>
              <a:t>There can be only one designated </a:t>
            </a:r>
            <a:r>
              <a:rPr lang="pt-PT" sz="1600" dirty="0"/>
              <a:t>port per segment.</a:t>
            </a:r>
          </a:p>
          <a:p>
            <a:pPr algn="just"/>
            <a:r>
              <a:rPr lang="en-US" sz="1600" b="1" dirty="0"/>
              <a:t>Alternate</a:t>
            </a:r>
          </a:p>
          <a:p>
            <a:pPr marL="742950" lvl="1" indent="-285750" algn="just">
              <a:buFont typeface="Courier New" panose="02070309020205020404" pitchFamily="49" charset="0"/>
              <a:buChar char="o"/>
            </a:pPr>
            <a:r>
              <a:rPr lang="en-US" sz="1600" dirty="0"/>
              <a:t>The alternate port is a switch port that offers an alternate path toward the root bridge. </a:t>
            </a:r>
          </a:p>
          <a:p>
            <a:pPr marL="742950" lvl="1" indent="-285750" algn="just">
              <a:buFont typeface="Courier New" panose="02070309020205020404" pitchFamily="49" charset="0"/>
              <a:buChar char="o"/>
            </a:pPr>
            <a:r>
              <a:rPr lang="en-US" sz="1600" dirty="0"/>
              <a:t>It assumes a discarding state in an active topology. </a:t>
            </a:r>
          </a:p>
          <a:p>
            <a:pPr marL="742950" lvl="1" indent="-285750" algn="just">
              <a:buFont typeface="Courier New" panose="02070309020205020404" pitchFamily="49" charset="0"/>
              <a:buChar char="o"/>
            </a:pPr>
            <a:r>
              <a:rPr lang="en-US" sz="1600" dirty="0"/>
              <a:t>The alternate port makes a transition to a designated port if the current designated path fails.</a:t>
            </a:r>
          </a:p>
          <a:p>
            <a:pPr algn="just"/>
            <a:r>
              <a:rPr lang="en-US" sz="1600" b="1" dirty="0"/>
              <a:t>Disabled</a:t>
            </a:r>
          </a:p>
          <a:p>
            <a:pPr marL="742950" lvl="1" indent="-285750" algn="just">
              <a:buFont typeface="Courier New" panose="02070309020205020404" pitchFamily="49" charset="0"/>
              <a:buChar char="o"/>
            </a:pPr>
            <a:r>
              <a:rPr lang="en-US" sz="1600" dirty="0"/>
              <a:t>A disabled port has no role within the operation of spanning tree.</a:t>
            </a:r>
          </a:p>
          <a:p>
            <a:pPr algn="just"/>
            <a:r>
              <a:rPr lang="en-US" sz="1600" b="1" dirty="0"/>
              <a:t>Backup</a:t>
            </a:r>
          </a:p>
          <a:p>
            <a:pPr marL="742950" lvl="1" indent="-285750" algn="just">
              <a:buFont typeface="Courier New" panose="02070309020205020404" pitchFamily="49" charset="0"/>
              <a:buChar char="o"/>
            </a:pPr>
            <a:r>
              <a:rPr lang="en-US" sz="1600" dirty="0"/>
              <a:t>The backup port is an additional switch port on the designated switch with a redundant link to the shared segment for which the switch is designated. </a:t>
            </a:r>
          </a:p>
          <a:p>
            <a:pPr marL="742950" lvl="1" indent="-285750" algn="just">
              <a:buFont typeface="Courier New" panose="02070309020205020404" pitchFamily="49" charset="0"/>
              <a:buChar char="o"/>
            </a:pPr>
            <a:r>
              <a:rPr lang="en-US" sz="1600" dirty="0"/>
              <a:t>The backup port has the discarding state in active topology.</a:t>
            </a:r>
            <a:endParaRPr lang="pt-PT" sz="1600" dirty="0"/>
          </a:p>
        </p:txBody>
      </p:sp>
    </p:spTree>
    <p:extLst>
      <p:ext uri="{BB962C8B-B14F-4D97-AF65-F5344CB8AC3E}">
        <p14:creationId xmlns:p14="http://schemas.microsoft.com/office/powerpoint/2010/main" val="2519154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6191"/>
            <a:ext cx="5935261" cy="514496"/>
          </a:xfrm>
        </p:spPr>
        <p:txBody>
          <a:bodyPr>
            <a:normAutofit/>
          </a:bodyPr>
          <a:lstStyle/>
          <a:p>
            <a:r>
              <a:rPr lang="en-US" sz="2800" dirty="0">
                <a:solidFill>
                  <a:schemeClr val="accent1">
                    <a:lumMod val="50000"/>
                  </a:schemeClr>
                </a:solidFill>
              </a:rPr>
              <a:t>Comparison of RSTP and STP Port States</a:t>
            </a:r>
            <a:endParaRPr lang="pt-PT" sz="28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435395" y="851509"/>
            <a:ext cx="6196517" cy="2018633"/>
          </a:xfrm>
          <a:prstGeom prst="rect">
            <a:avLst/>
          </a:prstGeom>
        </p:spPr>
      </p:pic>
      <p:pic>
        <p:nvPicPr>
          <p:cNvPr id="5" name="Picture 4">
            <a:extLst>
              <a:ext uri="{FF2B5EF4-FFF2-40B4-BE49-F238E27FC236}">
                <a16:creationId xmlns:a16="http://schemas.microsoft.com/office/drawing/2014/main" id="{D8498B1C-B9AE-481C-9C5E-C9AD81789667}"/>
              </a:ext>
            </a:extLst>
          </p:cNvPr>
          <p:cNvPicPr>
            <a:picLocks noChangeAspect="1"/>
          </p:cNvPicPr>
          <p:nvPr/>
        </p:nvPicPr>
        <p:blipFill>
          <a:blip r:embed="rId3"/>
          <a:stretch>
            <a:fillRect/>
          </a:stretch>
        </p:blipFill>
        <p:spPr>
          <a:xfrm>
            <a:off x="3032295" y="2589023"/>
            <a:ext cx="8412777" cy="3023927"/>
          </a:xfrm>
          <a:prstGeom prst="rect">
            <a:avLst/>
          </a:prstGeom>
        </p:spPr>
      </p:pic>
    </p:spTree>
    <p:extLst>
      <p:ext uri="{BB962C8B-B14F-4D97-AF65-F5344CB8AC3E}">
        <p14:creationId xmlns:p14="http://schemas.microsoft.com/office/powerpoint/2010/main" val="3483009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17"/>
            <a:ext cx="6621864" cy="570087"/>
          </a:xfrm>
        </p:spPr>
        <p:txBody>
          <a:bodyPr>
            <a:normAutofit/>
          </a:bodyPr>
          <a:lstStyle/>
          <a:p>
            <a:r>
              <a:rPr lang="en-US" sz="2800" dirty="0">
                <a:solidFill>
                  <a:schemeClr val="accent1">
                    <a:lumMod val="50000"/>
                  </a:schemeClr>
                </a:solidFill>
              </a:rPr>
              <a:t>Configuring and Modifying STP Behavior</a:t>
            </a:r>
            <a:endParaRPr lang="pt-PT" sz="28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22489" y="582804"/>
            <a:ext cx="8650915" cy="4672484"/>
          </a:xfrm>
          <a:prstGeom prst="rect">
            <a:avLst/>
          </a:prstGeom>
        </p:spPr>
      </p:pic>
    </p:spTree>
    <p:extLst>
      <p:ext uri="{BB962C8B-B14F-4D97-AF65-F5344CB8AC3E}">
        <p14:creationId xmlns:p14="http://schemas.microsoft.com/office/powerpoint/2010/main" val="1599760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5723"/>
            <a:ext cx="4206945" cy="497081"/>
          </a:xfrm>
        </p:spPr>
        <p:txBody>
          <a:bodyPr>
            <a:normAutofit/>
          </a:bodyPr>
          <a:lstStyle/>
          <a:p>
            <a:r>
              <a:rPr lang="en-GB" sz="2800" dirty="0">
                <a:solidFill>
                  <a:schemeClr val="accent1">
                    <a:lumMod val="50000"/>
                  </a:schemeClr>
                </a:solidFill>
              </a:rPr>
              <a:t>Changing</a:t>
            </a:r>
            <a:r>
              <a:rPr lang="pt-PT" sz="2800" dirty="0">
                <a:solidFill>
                  <a:schemeClr val="accent1">
                    <a:lumMod val="50000"/>
                  </a:schemeClr>
                </a:solidFill>
              </a:rPr>
              <a:t> STP </a:t>
            </a:r>
            <a:r>
              <a:rPr lang="en-GB" sz="2800" dirty="0">
                <a:solidFill>
                  <a:schemeClr val="accent1">
                    <a:lumMod val="50000"/>
                  </a:schemeClr>
                </a:solidFill>
              </a:rPr>
              <a:t>Priority</a:t>
            </a:r>
          </a:p>
        </p:txBody>
      </p:sp>
      <p:sp>
        <p:nvSpPr>
          <p:cNvPr id="3" name="Content Placeholder 2"/>
          <p:cNvSpPr>
            <a:spLocks noGrp="1"/>
          </p:cNvSpPr>
          <p:nvPr>
            <p:ph idx="1"/>
          </p:nvPr>
        </p:nvSpPr>
        <p:spPr>
          <a:xfrm>
            <a:off x="0" y="711061"/>
            <a:ext cx="11716378" cy="4343400"/>
          </a:xfrm>
        </p:spPr>
        <p:txBody>
          <a:bodyPr>
            <a:normAutofit/>
          </a:bodyPr>
          <a:lstStyle/>
          <a:p>
            <a:pPr algn="just">
              <a:buFont typeface="Courier New" panose="02070309020205020404" pitchFamily="49" charset="0"/>
              <a:buChar char="o"/>
            </a:pPr>
            <a:r>
              <a:rPr lang="en-US" sz="1800" dirty="0"/>
              <a:t>It is not advised for the network to choose the root bridge by itself. If all switches have default STP priorities, the switch with the lowest MAC address will become the root bridge. </a:t>
            </a:r>
          </a:p>
          <a:p>
            <a:pPr algn="just">
              <a:buFont typeface="Courier New" panose="02070309020205020404" pitchFamily="49" charset="0"/>
              <a:buChar char="o"/>
            </a:pPr>
            <a:r>
              <a:rPr lang="en-US" sz="1800" dirty="0"/>
              <a:t>The oldest switch will have the lowest MAC address because the lower MAC addresses were factory-assigned first. </a:t>
            </a:r>
          </a:p>
          <a:p>
            <a:pPr algn="just">
              <a:buFont typeface="Courier New" panose="02070309020205020404" pitchFamily="49" charset="0"/>
              <a:buChar char="o"/>
            </a:pPr>
            <a:r>
              <a:rPr lang="en-US" sz="1800" dirty="0"/>
              <a:t>To manually set the root bridge, you can change a </a:t>
            </a:r>
            <a:r>
              <a:rPr lang="en-GB" sz="1800" dirty="0"/>
              <a:t>switch’s</a:t>
            </a:r>
            <a:r>
              <a:rPr lang="pt-PT" sz="1800" dirty="0"/>
              <a:t> priority</a:t>
            </a:r>
          </a:p>
          <a:p>
            <a:pPr marL="0" indent="0" algn="just">
              <a:buNone/>
            </a:pPr>
            <a:r>
              <a:rPr lang="en-US" sz="1800" b="1" dirty="0"/>
              <a:t>Note: </a:t>
            </a:r>
            <a:r>
              <a:rPr lang="en-US" sz="1800" dirty="0"/>
              <a:t>It is highly recommended to configure the distribution or core switches to </a:t>
            </a:r>
            <a:r>
              <a:rPr lang="en-GB" sz="1800" dirty="0"/>
              <a:t>become</a:t>
            </a:r>
            <a:r>
              <a:rPr lang="pt-PT" sz="1800" dirty="0"/>
              <a:t> the </a:t>
            </a:r>
            <a:r>
              <a:rPr lang="en-GB" sz="1800" dirty="0"/>
              <a:t>root</a:t>
            </a:r>
            <a:r>
              <a:rPr lang="pt-PT" sz="1800" dirty="0"/>
              <a:t> bridge.</a:t>
            </a:r>
          </a:p>
          <a:p>
            <a:pPr algn="just">
              <a:buFont typeface="Courier New" panose="02070309020205020404" pitchFamily="49" charset="0"/>
              <a:buChar char="o"/>
            </a:pPr>
            <a:r>
              <a:rPr lang="en-US" sz="1800" dirty="0"/>
              <a:t>The priority can be a value between 0 and 65,535, in increments of 4096. The default </a:t>
            </a:r>
            <a:r>
              <a:rPr lang="pt-PT" sz="1800" dirty="0"/>
              <a:t>value is 32,768.</a:t>
            </a:r>
          </a:p>
          <a:p>
            <a:pPr algn="just">
              <a:buFont typeface="Courier New" panose="02070309020205020404" pitchFamily="49" charset="0"/>
              <a:buChar char="o"/>
            </a:pPr>
            <a:r>
              <a:rPr lang="en-US" sz="1800" dirty="0"/>
              <a:t>The better solution is to use spanning-tree </a:t>
            </a:r>
            <a:r>
              <a:rPr lang="en-US" sz="1800" dirty="0" err="1"/>
              <a:t>vlan</a:t>
            </a:r>
            <a:r>
              <a:rPr lang="en-US" sz="1800" dirty="0"/>
              <a:t> </a:t>
            </a:r>
            <a:r>
              <a:rPr lang="en-US" sz="1800" dirty="0" err="1"/>
              <a:t>vlan</a:t>
            </a:r>
            <a:r>
              <a:rPr lang="en-US" sz="1800" dirty="0"/>
              <a:t>-id root { primary | secondary } command.</a:t>
            </a:r>
          </a:p>
          <a:p>
            <a:pPr algn="just">
              <a:buFont typeface="Courier New" panose="02070309020205020404" pitchFamily="49" charset="0"/>
              <a:buChar char="o"/>
            </a:pPr>
            <a:r>
              <a:rPr lang="en-US" sz="1800" dirty="0"/>
              <a:t>This command is actually a macro that lowers the switch’s priority number for it to become the root bridge.</a:t>
            </a:r>
          </a:p>
          <a:p>
            <a:pPr algn="just">
              <a:buFont typeface="Courier New" panose="02070309020205020404" pitchFamily="49" charset="0"/>
              <a:buChar char="o"/>
            </a:pPr>
            <a:r>
              <a:rPr lang="en-US" sz="1800" dirty="0"/>
              <a:t>To configure the switch to become the root bridge for a specified VLAN, use the primary keyword. </a:t>
            </a:r>
          </a:p>
          <a:p>
            <a:pPr algn="just">
              <a:buFont typeface="Courier New" panose="02070309020205020404" pitchFamily="49" charset="0"/>
              <a:buChar char="o"/>
            </a:pPr>
            <a:r>
              <a:rPr lang="en-US" sz="1800" dirty="0"/>
              <a:t>Use the secondary keyword to configure a secondary root bridge. </a:t>
            </a:r>
          </a:p>
          <a:p>
            <a:pPr algn="just">
              <a:buFont typeface="Courier New" panose="02070309020205020404" pitchFamily="49" charset="0"/>
              <a:buChar char="o"/>
            </a:pPr>
            <a:r>
              <a:rPr lang="en-US" sz="1800" dirty="0"/>
              <a:t>The spanning-tree root command calculates the priority by learning the current root priority and lowering the 4096 value to it. </a:t>
            </a:r>
            <a:endParaRPr lang="pt-PT" sz="1800" dirty="0"/>
          </a:p>
          <a:p>
            <a:pPr marL="0" indent="0" algn="just">
              <a:buNone/>
            </a:pPr>
            <a:endParaRPr lang="pt-PT" sz="1800" dirty="0"/>
          </a:p>
        </p:txBody>
      </p:sp>
      <p:pic>
        <p:nvPicPr>
          <p:cNvPr id="4" name="Picture 3">
            <a:extLst>
              <a:ext uri="{FF2B5EF4-FFF2-40B4-BE49-F238E27FC236}">
                <a16:creationId xmlns:a16="http://schemas.microsoft.com/office/drawing/2014/main" id="{73D729E2-313D-4CD2-BB78-0421D9F0A525}"/>
              </a:ext>
            </a:extLst>
          </p:cNvPr>
          <p:cNvPicPr>
            <a:picLocks noChangeAspect="1"/>
          </p:cNvPicPr>
          <p:nvPr/>
        </p:nvPicPr>
        <p:blipFill>
          <a:blip r:embed="rId3"/>
          <a:stretch>
            <a:fillRect/>
          </a:stretch>
        </p:blipFill>
        <p:spPr>
          <a:xfrm>
            <a:off x="1113422" y="4997148"/>
            <a:ext cx="5781869" cy="371139"/>
          </a:xfrm>
          <a:prstGeom prst="rect">
            <a:avLst/>
          </a:prstGeom>
          <a:ln>
            <a:solidFill>
              <a:schemeClr val="tx1"/>
            </a:solidFill>
          </a:ln>
        </p:spPr>
      </p:pic>
    </p:spTree>
    <p:extLst>
      <p:ext uri="{BB962C8B-B14F-4D97-AF65-F5344CB8AC3E}">
        <p14:creationId xmlns:p14="http://schemas.microsoft.com/office/powerpoint/2010/main" val="3042170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848519" cy="728260"/>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Path</a:t>
            </a:r>
            <a:r>
              <a:rPr lang="pt-PT" sz="2800" dirty="0">
                <a:solidFill>
                  <a:schemeClr val="accent1">
                    <a:lumMod val="50000"/>
                  </a:schemeClr>
                </a:solidFill>
              </a:rPr>
              <a:t> </a:t>
            </a:r>
            <a:r>
              <a:rPr lang="en-GB" sz="2800" dirty="0">
                <a:solidFill>
                  <a:schemeClr val="accent1">
                    <a:lumMod val="50000"/>
                  </a:schemeClr>
                </a:solidFill>
              </a:rPr>
              <a:t>Manipulation</a:t>
            </a:r>
          </a:p>
        </p:txBody>
      </p:sp>
      <p:sp>
        <p:nvSpPr>
          <p:cNvPr id="3" name="Content Placeholder 2"/>
          <p:cNvSpPr>
            <a:spLocks noGrp="1"/>
          </p:cNvSpPr>
          <p:nvPr>
            <p:ph idx="1"/>
          </p:nvPr>
        </p:nvSpPr>
        <p:spPr>
          <a:xfrm>
            <a:off x="125889" y="728260"/>
            <a:ext cx="11570391" cy="1746414"/>
          </a:xfrm>
        </p:spPr>
        <p:txBody>
          <a:bodyPr>
            <a:normAutofit/>
          </a:bodyPr>
          <a:lstStyle/>
          <a:p>
            <a:pPr>
              <a:buFont typeface="Courier New" panose="02070309020205020404" pitchFamily="49" charset="0"/>
              <a:buChar char="o"/>
            </a:pPr>
            <a:r>
              <a:rPr lang="en-US" sz="1800" dirty="0"/>
              <a:t>You can modify port cost by using the </a:t>
            </a:r>
            <a:r>
              <a:rPr lang="en-US" sz="1800" b="1" dirty="0">
                <a:latin typeface="Consolas" panose="020B0609020204030204" pitchFamily="49" charset="0"/>
              </a:rPr>
              <a:t>spanning-tree </a:t>
            </a:r>
            <a:r>
              <a:rPr lang="en-US" sz="1800" b="1" dirty="0" err="1">
                <a:latin typeface="Consolas" panose="020B0609020204030204" pitchFamily="49" charset="0"/>
              </a:rPr>
              <a:t>vlan</a:t>
            </a:r>
            <a:r>
              <a:rPr lang="en-US" sz="1800" b="1" dirty="0">
                <a:latin typeface="Consolas" panose="020B0609020204030204" pitchFamily="49" charset="0"/>
              </a:rPr>
              <a:t> </a:t>
            </a:r>
            <a:r>
              <a:rPr lang="en-US" sz="1800" i="1" dirty="0" err="1">
                <a:latin typeface="Consolas" panose="020B0609020204030204" pitchFamily="49" charset="0"/>
              </a:rPr>
              <a:t>vlan</a:t>
            </a:r>
            <a:r>
              <a:rPr lang="en-US" sz="1800" i="1" dirty="0">
                <a:latin typeface="Consolas" panose="020B0609020204030204" pitchFamily="49" charset="0"/>
              </a:rPr>
              <a:t>-list </a:t>
            </a:r>
            <a:r>
              <a:rPr lang="en-US" sz="1800" b="1" dirty="0">
                <a:latin typeface="Consolas" panose="020B0609020204030204" pitchFamily="49" charset="0"/>
              </a:rPr>
              <a:t>cost </a:t>
            </a:r>
            <a:r>
              <a:rPr lang="en-US" sz="1800" i="1" dirty="0">
                <a:latin typeface="Consolas" panose="020B0609020204030204" pitchFamily="49" charset="0"/>
              </a:rPr>
              <a:t>cost-value</a:t>
            </a:r>
            <a:r>
              <a:rPr lang="en-US" sz="1800" i="1" dirty="0"/>
              <a:t> </a:t>
            </a:r>
            <a:r>
              <a:rPr lang="en-US" sz="1800" dirty="0"/>
              <a:t>command.</a:t>
            </a:r>
          </a:p>
          <a:p>
            <a:pPr>
              <a:buFont typeface="Courier New" panose="02070309020205020404" pitchFamily="49" charset="0"/>
              <a:buChar char="o"/>
            </a:pPr>
            <a:r>
              <a:rPr lang="en-US" sz="1800" dirty="0"/>
              <a:t>The cost value can be between 1 and 65,535.</a:t>
            </a:r>
          </a:p>
          <a:p>
            <a:pPr>
              <a:buFont typeface="Courier New" panose="02070309020205020404" pitchFamily="49" charset="0"/>
              <a:buChar char="o"/>
            </a:pPr>
            <a:r>
              <a:rPr lang="en-US" sz="1800" dirty="0"/>
              <a:t>You can modify the port priority by using the </a:t>
            </a:r>
            <a:r>
              <a:rPr lang="en-US" sz="1800" b="1" dirty="0">
                <a:latin typeface="Consolas" panose="020B0609020204030204" pitchFamily="49" charset="0"/>
              </a:rPr>
              <a:t>spanning-tree </a:t>
            </a:r>
            <a:r>
              <a:rPr lang="en-US" sz="1800" b="1" dirty="0" err="1">
                <a:latin typeface="Consolas" panose="020B0609020204030204" pitchFamily="49" charset="0"/>
              </a:rPr>
              <a:t>vlan</a:t>
            </a:r>
            <a:r>
              <a:rPr lang="en-US" sz="1800" b="1" dirty="0">
                <a:latin typeface="Consolas" panose="020B0609020204030204" pitchFamily="49" charset="0"/>
              </a:rPr>
              <a:t> </a:t>
            </a:r>
            <a:r>
              <a:rPr lang="en-US" sz="1800" i="1" dirty="0" err="1">
                <a:latin typeface="Consolas" panose="020B0609020204030204" pitchFamily="49" charset="0"/>
              </a:rPr>
              <a:t>vlan</a:t>
            </a:r>
            <a:r>
              <a:rPr lang="en-US" sz="1800" i="1" dirty="0">
                <a:latin typeface="Consolas" panose="020B0609020204030204" pitchFamily="49" charset="0"/>
              </a:rPr>
              <a:t>-list </a:t>
            </a:r>
            <a:r>
              <a:rPr lang="en-US" sz="1800" b="1" dirty="0">
                <a:latin typeface="Consolas" panose="020B0609020204030204" pitchFamily="49" charset="0"/>
              </a:rPr>
              <a:t>port-priority </a:t>
            </a:r>
            <a:r>
              <a:rPr lang="en-US" sz="1800" i="1" dirty="0" err="1">
                <a:latin typeface="Consolas" panose="020B0609020204030204" pitchFamily="49" charset="0"/>
              </a:rPr>
              <a:t>port-priority</a:t>
            </a:r>
            <a:r>
              <a:rPr lang="en-US" sz="1800" i="1" dirty="0"/>
              <a:t> </a:t>
            </a:r>
            <a:r>
              <a:rPr lang="en-US" sz="1800" dirty="0"/>
              <a:t>command. The value of port priority can be between 0 and 255; the default is 128. </a:t>
            </a:r>
          </a:p>
          <a:p>
            <a:pPr>
              <a:buFont typeface="Courier New" panose="02070309020205020404" pitchFamily="49" charset="0"/>
              <a:buChar char="o"/>
            </a:pPr>
            <a:r>
              <a:rPr lang="en-US" sz="1800" dirty="0"/>
              <a:t>A lower port priority means a more preferred path to the root bridge.</a:t>
            </a:r>
          </a:p>
          <a:p>
            <a:pPr>
              <a:buFont typeface="Courier New" panose="02070309020205020404" pitchFamily="49" charset="0"/>
              <a:buChar char="o"/>
            </a:pPr>
            <a:endParaRPr lang="pt-PT" sz="1800" dirty="0"/>
          </a:p>
        </p:txBody>
      </p:sp>
      <p:pic>
        <p:nvPicPr>
          <p:cNvPr id="4" name="Picture 3"/>
          <p:cNvPicPr>
            <a:picLocks noChangeAspect="1"/>
          </p:cNvPicPr>
          <p:nvPr/>
        </p:nvPicPr>
        <p:blipFill rotWithShape="1">
          <a:blip r:embed="rId2"/>
          <a:srcRect l="1240" t="16212" r="47725" b="14381"/>
          <a:stretch/>
        </p:blipFill>
        <p:spPr>
          <a:xfrm>
            <a:off x="7879574" y="2087277"/>
            <a:ext cx="4260502" cy="590363"/>
          </a:xfrm>
          <a:prstGeom prst="rect">
            <a:avLst/>
          </a:prstGeom>
        </p:spPr>
      </p:pic>
      <p:sp>
        <p:nvSpPr>
          <p:cNvPr id="6" name="TextBox 5">
            <a:extLst>
              <a:ext uri="{FF2B5EF4-FFF2-40B4-BE49-F238E27FC236}">
                <a16:creationId xmlns:a16="http://schemas.microsoft.com/office/drawing/2014/main" id="{6EDA7CA3-888A-4CB0-AE33-C2FBC3F05AA2}"/>
              </a:ext>
            </a:extLst>
          </p:cNvPr>
          <p:cNvSpPr txBox="1"/>
          <p:nvPr/>
        </p:nvSpPr>
        <p:spPr>
          <a:xfrm>
            <a:off x="51924" y="2596354"/>
            <a:ext cx="12016146" cy="3139321"/>
          </a:xfrm>
          <a:prstGeom prst="rect">
            <a:avLst/>
          </a:prstGeom>
          <a:noFill/>
        </p:spPr>
        <p:txBody>
          <a:bodyPr wrap="square">
            <a:spAutoFit/>
          </a:bodyPr>
          <a:lstStyle/>
          <a:p>
            <a:pPr marL="0" indent="0" algn="just">
              <a:buNone/>
            </a:pPr>
            <a:r>
              <a:rPr lang="en-US" sz="1800" b="1" i="1" dirty="0">
                <a:solidFill>
                  <a:srgbClr val="0070C0"/>
                </a:solidFill>
              </a:rPr>
              <a:t>Timers: STP uses three different timers to ensure proper loop-free convergence. The three key STP timers and their default values are as follows:</a:t>
            </a:r>
          </a:p>
          <a:p>
            <a:pPr marL="452438" algn="just"/>
            <a:r>
              <a:rPr lang="en-US" b="1" dirty="0"/>
              <a:t>Hello time </a:t>
            </a:r>
            <a:r>
              <a:rPr lang="en-US" dirty="0"/>
              <a:t>The time between each BPDU that is sent on a port. Equals 2 seconds, </a:t>
            </a:r>
            <a:r>
              <a:rPr lang="pt-PT" dirty="0"/>
              <a:t>by default.</a:t>
            </a:r>
          </a:p>
          <a:p>
            <a:pPr marL="452438" algn="just"/>
            <a:r>
              <a:rPr lang="en-US" b="1" dirty="0"/>
              <a:t>Forward delay </a:t>
            </a:r>
            <a:r>
              <a:rPr lang="en-US" dirty="0"/>
              <a:t>The time that is spent in the listening and learning state. Equals 15 </a:t>
            </a:r>
            <a:r>
              <a:rPr lang="pt-PT" dirty="0"/>
              <a:t>seconds, by default.</a:t>
            </a:r>
          </a:p>
          <a:p>
            <a:pPr marL="452438" algn="just"/>
            <a:r>
              <a:rPr lang="en-US" b="1" dirty="0"/>
              <a:t>Max (maximum) age </a:t>
            </a:r>
            <a:r>
              <a:rPr lang="en-US" dirty="0"/>
              <a:t>Controls the maximum length of time that passes before a bridge port saves its configuration BPDU information. Equals 20 seconds, by default.</a:t>
            </a:r>
          </a:p>
          <a:p>
            <a:pPr marL="285750" indent="-285750">
              <a:buFont typeface="Courier New" panose="02070309020205020404" pitchFamily="49" charset="0"/>
              <a:buChar char="o"/>
            </a:pPr>
            <a:endParaRPr lang="en-US" sz="1800" dirty="0"/>
          </a:p>
          <a:p>
            <a:pPr marL="285750" indent="-285750">
              <a:buFont typeface="Courier New" panose="02070309020205020404" pitchFamily="49" charset="0"/>
              <a:buChar char="o"/>
            </a:pPr>
            <a:r>
              <a:rPr lang="en-US" sz="1800" dirty="0"/>
              <a:t>The transition between port states takes from 30 to 50 seconds, depending on the topology change. </a:t>
            </a:r>
          </a:p>
          <a:p>
            <a:pPr marL="285750" indent="-285750">
              <a:buFont typeface="Courier New" panose="02070309020205020404" pitchFamily="49" charset="0"/>
              <a:buChar char="o"/>
            </a:pPr>
            <a:r>
              <a:rPr lang="en-US" sz="1800" dirty="0"/>
              <a:t>This can be adjusted with STP timers. STP hello time can be tuned between 1 and 10 seconds, forward delay between 4 and 30 seconds, and maximum age between </a:t>
            </a:r>
            <a:r>
              <a:rPr lang="pt-PT" sz="1800" dirty="0"/>
              <a:t>6 and 40 seconds.</a:t>
            </a:r>
          </a:p>
          <a:p>
            <a:pPr marL="285750" indent="-285750">
              <a:buFont typeface="Courier New" panose="02070309020205020404" pitchFamily="49" charset="0"/>
              <a:buChar char="o"/>
            </a:pPr>
            <a:r>
              <a:rPr lang="en-US" sz="1800" dirty="0"/>
              <a:t>To manually configure timers, use the </a:t>
            </a:r>
            <a:r>
              <a:rPr lang="en-US" sz="1200" b="1" dirty="0">
                <a:latin typeface="Consolas" panose="020B0609020204030204" pitchFamily="49" charset="0"/>
              </a:rPr>
              <a:t>spanning-tree </a:t>
            </a:r>
            <a:r>
              <a:rPr lang="en-US" sz="1200" dirty="0">
                <a:latin typeface="Consolas" panose="020B0609020204030204" pitchFamily="49" charset="0"/>
              </a:rPr>
              <a:t>[ </a:t>
            </a:r>
            <a:r>
              <a:rPr lang="en-US" sz="1200" b="1" dirty="0" err="1">
                <a:latin typeface="Consolas" panose="020B0609020204030204" pitchFamily="49" charset="0"/>
              </a:rPr>
              <a:t>vlan</a:t>
            </a:r>
            <a:r>
              <a:rPr lang="en-US" sz="1200" b="1" dirty="0">
                <a:latin typeface="Consolas" panose="020B0609020204030204" pitchFamily="49" charset="0"/>
              </a:rPr>
              <a:t> </a:t>
            </a:r>
            <a:r>
              <a:rPr lang="en-US" sz="1200" i="1" dirty="0" err="1">
                <a:latin typeface="Consolas" panose="020B0609020204030204" pitchFamily="49" charset="0"/>
              </a:rPr>
              <a:t>vlan</a:t>
            </a:r>
            <a:r>
              <a:rPr lang="en-US" sz="1200" i="1" dirty="0">
                <a:latin typeface="Consolas" panose="020B0609020204030204" pitchFamily="49" charset="0"/>
              </a:rPr>
              <a:t>-id </a:t>
            </a:r>
            <a:r>
              <a:rPr lang="en-US" sz="1200" dirty="0">
                <a:latin typeface="Consolas" panose="020B0609020204030204" pitchFamily="49" charset="0"/>
              </a:rPr>
              <a:t>] { </a:t>
            </a:r>
            <a:r>
              <a:rPr lang="en-US" sz="1200" b="1" dirty="0">
                <a:latin typeface="Consolas" panose="020B0609020204030204" pitchFamily="49" charset="0"/>
              </a:rPr>
              <a:t>hello-time </a:t>
            </a:r>
            <a:r>
              <a:rPr lang="en-US" sz="1200" dirty="0">
                <a:latin typeface="Consolas" panose="020B0609020204030204" pitchFamily="49" charset="0"/>
              </a:rPr>
              <a:t>| </a:t>
            </a:r>
            <a:r>
              <a:rPr lang="en-US" sz="1200" b="1" dirty="0">
                <a:latin typeface="Consolas" panose="020B0609020204030204" pitchFamily="49" charset="0"/>
              </a:rPr>
              <a:t>forward-time </a:t>
            </a:r>
            <a:r>
              <a:rPr lang="en-US" sz="1200" dirty="0">
                <a:latin typeface="Consolas" panose="020B0609020204030204" pitchFamily="49" charset="0"/>
              </a:rPr>
              <a:t>| </a:t>
            </a:r>
            <a:r>
              <a:rPr lang="en-US" sz="1200" b="1" dirty="0">
                <a:latin typeface="Consolas" panose="020B0609020204030204" pitchFamily="49" charset="0"/>
              </a:rPr>
              <a:t>max-age </a:t>
            </a:r>
            <a:r>
              <a:rPr lang="en-US" sz="1200" dirty="0">
                <a:latin typeface="Consolas" panose="020B0609020204030204" pitchFamily="49" charset="0"/>
              </a:rPr>
              <a:t>} </a:t>
            </a:r>
            <a:r>
              <a:rPr lang="en-US" sz="1200" i="1" dirty="0">
                <a:latin typeface="Consolas" panose="020B0609020204030204" pitchFamily="49" charset="0"/>
              </a:rPr>
              <a:t>seconds </a:t>
            </a:r>
            <a:r>
              <a:rPr lang="en-US" sz="1800" dirty="0"/>
              <a:t>command. </a:t>
            </a:r>
            <a:endParaRPr lang="pt-PT" sz="1800" dirty="0"/>
          </a:p>
        </p:txBody>
      </p:sp>
    </p:spTree>
    <p:extLst>
      <p:ext uri="{BB962C8B-B14F-4D97-AF65-F5344CB8AC3E}">
        <p14:creationId xmlns:p14="http://schemas.microsoft.com/office/powerpoint/2010/main" val="1538566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50" y="136698"/>
            <a:ext cx="4960571" cy="637025"/>
          </a:xfrm>
        </p:spPr>
        <p:txBody>
          <a:bodyPr>
            <a:normAutofit/>
          </a:bodyPr>
          <a:lstStyle/>
          <a:p>
            <a:r>
              <a:rPr lang="en-US" sz="2800" dirty="0">
                <a:solidFill>
                  <a:schemeClr val="accent1">
                    <a:lumMod val="50000"/>
                  </a:schemeClr>
                </a:solidFill>
              </a:rPr>
              <a:t>Changing the STP Mode to RSTP</a:t>
            </a:r>
            <a:endParaRPr lang="pt-PT" sz="2800" dirty="0">
              <a:solidFill>
                <a:schemeClr val="accent1">
                  <a:lumMod val="50000"/>
                </a:schemeClr>
              </a:solidFill>
            </a:endParaRPr>
          </a:p>
        </p:txBody>
      </p:sp>
      <p:sp>
        <p:nvSpPr>
          <p:cNvPr id="3" name="Content Placeholder 2"/>
          <p:cNvSpPr>
            <a:spLocks noGrp="1"/>
          </p:cNvSpPr>
          <p:nvPr>
            <p:ph idx="1"/>
          </p:nvPr>
        </p:nvSpPr>
        <p:spPr>
          <a:xfrm>
            <a:off x="227761" y="773723"/>
            <a:ext cx="11689583" cy="3917032"/>
          </a:xfrm>
        </p:spPr>
        <p:txBody>
          <a:bodyPr>
            <a:normAutofit/>
          </a:bodyPr>
          <a:lstStyle/>
          <a:p>
            <a:pPr algn="just">
              <a:buFont typeface="Courier New" panose="02070309020205020404" pitchFamily="49" charset="0"/>
              <a:buChar char="o"/>
            </a:pPr>
            <a:r>
              <a:rPr lang="en-US" sz="2000" dirty="0"/>
              <a:t>The convergence time for RSTP is much shorter than for STP. The entire convergence happens at the speed of BPDU transmission. </a:t>
            </a:r>
          </a:p>
          <a:p>
            <a:pPr algn="just">
              <a:buFont typeface="Courier New" panose="02070309020205020404" pitchFamily="49" charset="0"/>
              <a:buChar char="o"/>
            </a:pPr>
            <a:r>
              <a:rPr lang="en-US" sz="2000" dirty="0"/>
              <a:t>That can be less than 1 second.</a:t>
            </a:r>
            <a:endParaRPr lang="pt-PT" sz="2000" dirty="0"/>
          </a:p>
        </p:txBody>
      </p:sp>
      <p:pic>
        <p:nvPicPr>
          <p:cNvPr id="6" name="Picture 5"/>
          <p:cNvPicPr>
            <a:picLocks noChangeAspect="1"/>
          </p:cNvPicPr>
          <p:nvPr/>
        </p:nvPicPr>
        <p:blipFill>
          <a:blip r:embed="rId2"/>
          <a:stretch>
            <a:fillRect/>
          </a:stretch>
        </p:blipFill>
        <p:spPr>
          <a:xfrm>
            <a:off x="2224555" y="2242913"/>
            <a:ext cx="8148693" cy="1577972"/>
          </a:xfrm>
          <a:prstGeom prst="rect">
            <a:avLst/>
          </a:prstGeom>
        </p:spPr>
      </p:pic>
    </p:spTree>
    <p:extLst>
      <p:ext uri="{BB962C8B-B14F-4D97-AF65-F5344CB8AC3E}">
        <p14:creationId xmlns:p14="http://schemas.microsoft.com/office/powerpoint/2010/main" val="4183030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0686" cy="741509"/>
          </a:xfrm>
        </p:spPr>
        <p:txBody>
          <a:bodyPr>
            <a:normAutofit/>
          </a:bodyPr>
          <a:lstStyle/>
          <a:p>
            <a:r>
              <a:rPr lang="en-US" sz="2800" dirty="0">
                <a:solidFill>
                  <a:schemeClr val="accent1">
                    <a:lumMod val="50000"/>
                  </a:schemeClr>
                </a:solidFill>
              </a:rPr>
              <a:t>STP Stability Mechanism: Cisco Spanning Tree Protocol Toolkit</a:t>
            </a:r>
            <a:endParaRPr lang="pt-PT" sz="2800" dirty="0">
              <a:solidFill>
                <a:schemeClr val="accent1">
                  <a:lumMod val="50000"/>
                </a:schemeClr>
              </a:solidFill>
            </a:endParaRPr>
          </a:p>
        </p:txBody>
      </p:sp>
      <p:sp>
        <p:nvSpPr>
          <p:cNvPr id="3" name="Content Placeholder 2"/>
          <p:cNvSpPr>
            <a:spLocks noGrp="1"/>
          </p:cNvSpPr>
          <p:nvPr>
            <p:ph idx="1"/>
          </p:nvPr>
        </p:nvSpPr>
        <p:spPr>
          <a:xfrm>
            <a:off x="133942" y="932428"/>
            <a:ext cx="11572387" cy="4343400"/>
          </a:xfrm>
        </p:spPr>
        <p:txBody>
          <a:bodyPr>
            <a:normAutofit/>
          </a:bodyPr>
          <a:lstStyle/>
          <a:p>
            <a:pPr marL="0" indent="0">
              <a:buNone/>
            </a:pPr>
            <a:r>
              <a:rPr lang="en-US" sz="1800" dirty="0"/>
              <a:t>The key features of are as follows:</a:t>
            </a:r>
          </a:p>
          <a:p>
            <a:pPr>
              <a:buFont typeface="Courier New" panose="02070309020205020404" pitchFamily="49" charset="0"/>
              <a:buChar char="o"/>
            </a:pPr>
            <a:r>
              <a:rPr lang="en-US" sz="1800" b="1" dirty="0" err="1"/>
              <a:t>UplinkFast</a:t>
            </a:r>
            <a:r>
              <a:rPr lang="en-US" sz="1800" b="1" dirty="0"/>
              <a:t>: </a:t>
            </a:r>
            <a:r>
              <a:rPr lang="en-US" sz="1800" dirty="0"/>
              <a:t>Enables fast uplink failover on access switch</a:t>
            </a:r>
          </a:p>
          <a:p>
            <a:pPr>
              <a:buFont typeface="Courier New" panose="02070309020205020404" pitchFamily="49" charset="0"/>
              <a:buChar char="o"/>
            </a:pPr>
            <a:r>
              <a:rPr lang="en-US" sz="1800" b="1" dirty="0" err="1"/>
              <a:t>BackboneFast</a:t>
            </a:r>
            <a:r>
              <a:rPr lang="en-US" sz="1800" b="1" dirty="0"/>
              <a:t>: </a:t>
            </a:r>
            <a:r>
              <a:rPr lang="en-US" sz="1800" dirty="0"/>
              <a:t>Enables fast convergence in distribution or core layer when STP </a:t>
            </a:r>
            <a:r>
              <a:rPr lang="en-GB" sz="1800" dirty="0"/>
              <a:t>change</a:t>
            </a:r>
            <a:r>
              <a:rPr lang="pt-PT" sz="1800" dirty="0"/>
              <a:t> </a:t>
            </a:r>
            <a:r>
              <a:rPr lang="en-GB" sz="1800" dirty="0"/>
              <a:t>occurs</a:t>
            </a:r>
          </a:p>
          <a:p>
            <a:pPr>
              <a:buFont typeface="Courier New" panose="02070309020205020404" pitchFamily="49" charset="0"/>
              <a:buChar char="o"/>
            </a:pPr>
            <a:r>
              <a:rPr lang="en-US" sz="1800" b="1" dirty="0" err="1"/>
              <a:t>PortFast</a:t>
            </a:r>
            <a:r>
              <a:rPr lang="en-US" sz="1800" b="1" dirty="0"/>
              <a:t>: </a:t>
            </a:r>
            <a:r>
              <a:rPr lang="en-US" sz="1800" dirty="0"/>
              <a:t>Configures access port to transition directly to forwarding state</a:t>
            </a:r>
          </a:p>
          <a:p>
            <a:pPr marL="0" indent="0">
              <a:buNone/>
            </a:pPr>
            <a:endParaRPr lang="en-US" sz="1800" dirty="0"/>
          </a:p>
          <a:p>
            <a:pPr marL="0" indent="0">
              <a:buNone/>
            </a:pPr>
            <a:r>
              <a:rPr lang="en-US" sz="1800" dirty="0"/>
              <a:t>The key features of the Cisco STP Toolkit that ensure STP stability are as follows:</a:t>
            </a:r>
          </a:p>
          <a:p>
            <a:pPr>
              <a:buFont typeface="Courier New" panose="02070309020205020404" pitchFamily="49" charset="0"/>
              <a:buChar char="o"/>
            </a:pPr>
            <a:r>
              <a:rPr lang="en-US" sz="1800" b="1" dirty="0"/>
              <a:t>BPDU Guard </a:t>
            </a:r>
            <a:r>
              <a:rPr lang="en-US" sz="1800" dirty="0"/>
              <a:t>Disables the </a:t>
            </a:r>
            <a:r>
              <a:rPr lang="en-US" sz="1800" dirty="0" err="1"/>
              <a:t>PortFast</a:t>
            </a:r>
            <a:r>
              <a:rPr lang="en-US" sz="1800" dirty="0"/>
              <a:t>-enabled port if a BPDU is received</a:t>
            </a:r>
          </a:p>
          <a:p>
            <a:pPr>
              <a:buFont typeface="Courier New" panose="02070309020205020404" pitchFamily="49" charset="0"/>
              <a:buChar char="o"/>
            </a:pPr>
            <a:r>
              <a:rPr lang="fr-FR" sz="1800" b="1" dirty="0"/>
              <a:t>BPDU </a:t>
            </a:r>
            <a:r>
              <a:rPr lang="en-GB" sz="1800" b="1" dirty="0"/>
              <a:t>Filter</a:t>
            </a:r>
            <a:r>
              <a:rPr lang="fr-FR" sz="1800" b="1" dirty="0"/>
              <a:t> </a:t>
            </a:r>
            <a:r>
              <a:rPr lang="en-GB" sz="1800" dirty="0"/>
              <a:t>Suppresses</a:t>
            </a:r>
            <a:r>
              <a:rPr lang="fr-FR" sz="1800" dirty="0"/>
              <a:t> </a:t>
            </a:r>
            <a:r>
              <a:rPr lang="fr-FR" sz="1800" dirty="0" err="1"/>
              <a:t>BPDUs</a:t>
            </a:r>
            <a:r>
              <a:rPr lang="fr-FR" sz="1800" dirty="0"/>
              <a:t> on ports</a:t>
            </a:r>
          </a:p>
          <a:p>
            <a:pPr>
              <a:buFont typeface="Courier New" panose="02070309020205020404" pitchFamily="49" charset="0"/>
              <a:buChar char="o"/>
            </a:pPr>
            <a:r>
              <a:rPr lang="en-US" sz="1800" b="1" dirty="0"/>
              <a:t>Root Guard </a:t>
            </a:r>
            <a:r>
              <a:rPr lang="en-US" sz="1800" dirty="0"/>
              <a:t>Prevents external switches from becoming roots</a:t>
            </a:r>
          </a:p>
          <a:p>
            <a:pPr>
              <a:buFont typeface="Courier New" panose="02070309020205020404" pitchFamily="49" charset="0"/>
              <a:buChar char="o"/>
            </a:pPr>
            <a:r>
              <a:rPr lang="en-US" sz="1800" b="1" dirty="0"/>
              <a:t>Loop Guard </a:t>
            </a:r>
            <a:r>
              <a:rPr lang="en-US" sz="1800" dirty="0"/>
              <a:t>Prevents an alternate port from becoming the designated port if no </a:t>
            </a:r>
            <a:r>
              <a:rPr lang="pt-PT" sz="1800" dirty="0"/>
              <a:t>BPDUs are received</a:t>
            </a:r>
          </a:p>
          <a:p>
            <a:endParaRPr lang="pt-PT" sz="1800" dirty="0"/>
          </a:p>
        </p:txBody>
      </p:sp>
    </p:spTree>
    <p:extLst>
      <p:ext uri="{BB962C8B-B14F-4D97-AF65-F5344CB8AC3E}">
        <p14:creationId xmlns:p14="http://schemas.microsoft.com/office/powerpoint/2010/main" val="1845238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2903974" cy="683288"/>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UplinkFast</a:t>
            </a:r>
            <a:endParaRPr lang="en-GB" sz="2800" dirty="0">
              <a:solidFill>
                <a:schemeClr val="accent1">
                  <a:lumMod val="50000"/>
                </a:schemeClr>
              </a:solidFill>
            </a:endParaRPr>
          </a:p>
        </p:txBody>
      </p:sp>
      <p:sp>
        <p:nvSpPr>
          <p:cNvPr id="3" name="Content Placeholder 2"/>
          <p:cNvSpPr>
            <a:spLocks noGrp="1"/>
          </p:cNvSpPr>
          <p:nvPr>
            <p:ph idx="1"/>
          </p:nvPr>
        </p:nvSpPr>
        <p:spPr>
          <a:xfrm>
            <a:off x="190917" y="683289"/>
            <a:ext cx="8018585" cy="4994030"/>
          </a:xfrm>
        </p:spPr>
        <p:txBody>
          <a:bodyPr>
            <a:normAutofit/>
          </a:bodyPr>
          <a:lstStyle/>
          <a:p>
            <a:pPr algn="just">
              <a:buFont typeface="Courier New" panose="02070309020205020404" pitchFamily="49" charset="0"/>
              <a:buChar char="o"/>
            </a:pPr>
            <a:r>
              <a:rPr lang="en-US" sz="1800" dirty="0"/>
              <a:t>If forwarding uplink fails, it will take 30 to 50 seconds for the other uplink to take over.</a:t>
            </a:r>
          </a:p>
          <a:p>
            <a:pPr algn="just">
              <a:buFont typeface="Courier New" panose="02070309020205020404" pitchFamily="49" charset="0"/>
              <a:buChar char="o"/>
            </a:pPr>
            <a:r>
              <a:rPr lang="en-US" sz="1800" dirty="0" err="1"/>
              <a:t>UplinkFast</a:t>
            </a:r>
            <a:r>
              <a:rPr lang="en-US" sz="1800" dirty="0"/>
              <a:t> is a </a:t>
            </a:r>
            <a:r>
              <a:rPr lang="en-US" sz="1800" b="1" dirty="0"/>
              <a:t>Cisco proprietary solution </a:t>
            </a:r>
            <a:r>
              <a:rPr lang="en-US" sz="1800" dirty="0"/>
              <a:t>that greatly reduces convergence time.</a:t>
            </a:r>
          </a:p>
          <a:p>
            <a:pPr algn="just">
              <a:buFont typeface="Courier New" panose="02070309020205020404" pitchFamily="49" charset="0"/>
              <a:buChar char="o"/>
            </a:pPr>
            <a:r>
              <a:rPr lang="en-US" sz="1800" dirty="0"/>
              <a:t>The </a:t>
            </a:r>
            <a:r>
              <a:rPr lang="en-US" sz="1800" dirty="0" err="1"/>
              <a:t>UplinkFast</a:t>
            </a:r>
            <a:r>
              <a:rPr lang="en-US" sz="1800" dirty="0"/>
              <a:t> feature is based on the definition of an uplink group. On a given switch, the uplink group consists of the root port and all the ports that provide an alternate connection to the root bridge. If the root port fails, which means if the primary uplink fails, a port with the next lowest cost from the uplink group is selected to immediately </a:t>
            </a:r>
            <a:r>
              <a:rPr lang="pt-PT" sz="1800" dirty="0" err="1"/>
              <a:t>replace</a:t>
            </a:r>
            <a:r>
              <a:rPr lang="pt-PT" sz="1800" dirty="0"/>
              <a:t> </a:t>
            </a:r>
            <a:r>
              <a:rPr lang="pt-PT" sz="1800" dirty="0" err="1"/>
              <a:t>it</a:t>
            </a:r>
            <a:r>
              <a:rPr lang="pt-PT" sz="1800" dirty="0"/>
              <a:t>.</a:t>
            </a:r>
          </a:p>
          <a:p>
            <a:pPr algn="just">
              <a:buFont typeface="Courier New" panose="02070309020205020404" pitchFamily="49" charset="0"/>
              <a:buChar char="o"/>
            </a:pPr>
            <a:r>
              <a:rPr lang="en-US" sz="1800" dirty="0"/>
              <a:t>The total time to recover the primary link failure will normally be less than 1 second.</a:t>
            </a:r>
          </a:p>
          <a:p>
            <a:pPr algn="just">
              <a:buFont typeface="Courier New" panose="02070309020205020404" pitchFamily="49" charset="0"/>
              <a:buChar char="o"/>
            </a:pPr>
            <a:r>
              <a:rPr lang="en-US" sz="1800" dirty="0"/>
              <a:t>By default, </a:t>
            </a:r>
            <a:r>
              <a:rPr lang="en-US" sz="1800" dirty="0" err="1"/>
              <a:t>UplinkFast</a:t>
            </a:r>
            <a:r>
              <a:rPr lang="en-US" sz="1800" dirty="0"/>
              <a:t> is disabled.</a:t>
            </a:r>
          </a:p>
          <a:p>
            <a:pPr algn="just">
              <a:buFont typeface="Courier New" panose="02070309020205020404" pitchFamily="49" charset="0"/>
              <a:buChar char="o"/>
            </a:pPr>
            <a:r>
              <a:rPr lang="en-US" sz="1800" dirty="0"/>
              <a:t>To enable </a:t>
            </a:r>
            <a:r>
              <a:rPr lang="en-US" sz="1800" dirty="0" err="1"/>
              <a:t>UplinkFast</a:t>
            </a:r>
            <a:r>
              <a:rPr lang="en-US" sz="1800" dirty="0"/>
              <a:t>, use the following command: </a:t>
            </a:r>
            <a:r>
              <a:rPr lang="pt-PT" sz="1400" dirty="0"/>
              <a:t>ASW(config)# spanning-tree uplinkfast</a:t>
            </a:r>
          </a:p>
          <a:p>
            <a:pPr algn="just">
              <a:buFont typeface="Courier New" panose="02070309020205020404" pitchFamily="49" charset="0"/>
              <a:buChar char="o"/>
            </a:pPr>
            <a:r>
              <a:rPr lang="en-US" sz="1800" dirty="0"/>
              <a:t>With RSTP, the </a:t>
            </a:r>
            <a:r>
              <a:rPr lang="en-US" sz="1800" dirty="0" err="1"/>
              <a:t>UplinkFast</a:t>
            </a:r>
            <a:r>
              <a:rPr lang="en-US" sz="1800" dirty="0"/>
              <a:t> mechanism is already integrated into the protocol in </a:t>
            </a:r>
            <a:r>
              <a:rPr lang="pt-PT" sz="1800" dirty="0"/>
              <a:t>a standards-based way.</a:t>
            </a:r>
          </a:p>
        </p:txBody>
      </p:sp>
      <p:pic>
        <p:nvPicPr>
          <p:cNvPr id="4" name="Picture 3">
            <a:extLst>
              <a:ext uri="{FF2B5EF4-FFF2-40B4-BE49-F238E27FC236}">
                <a16:creationId xmlns:a16="http://schemas.microsoft.com/office/drawing/2014/main" id="{4A073023-E9CA-402E-B702-EAD835C9B137}"/>
              </a:ext>
            </a:extLst>
          </p:cNvPr>
          <p:cNvPicPr>
            <a:picLocks noChangeAspect="1"/>
          </p:cNvPicPr>
          <p:nvPr/>
        </p:nvPicPr>
        <p:blipFill>
          <a:blip r:embed="rId2"/>
          <a:stretch>
            <a:fillRect/>
          </a:stretch>
        </p:blipFill>
        <p:spPr>
          <a:xfrm>
            <a:off x="8098972" y="654514"/>
            <a:ext cx="3597887" cy="4372175"/>
          </a:xfrm>
          <a:prstGeom prst="rect">
            <a:avLst/>
          </a:prstGeom>
        </p:spPr>
      </p:pic>
    </p:spTree>
    <p:extLst>
      <p:ext uri="{BB962C8B-B14F-4D97-AF65-F5344CB8AC3E}">
        <p14:creationId xmlns:p14="http://schemas.microsoft.com/office/powerpoint/2010/main" val="1518405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BackboneFast</a:t>
            </a:r>
            <a:endParaRPr lang="en-GB" sz="2800" dirty="0">
              <a:solidFill>
                <a:schemeClr val="accent1">
                  <a:lumMod val="50000"/>
                </a:schemeClr>
              </a:solidFill>
            </a:endParaRPr>
          </a:p>
        </p:txBody>
      </p:sp>
      <p:sp>
        <p:nvSpPr>
          <p:cNvPr id="3" name="Content Placeholder 2"/>
          <p:cNvSpPr>
            <a:spLocks noGrp="1"/>
          </p:cNvSpPr>
          <p:nvPr>
            <p:ph idx="1"/>
          </p:nvPr>
        </p:nvSpPr>
        <p:spPr>
          <a:xfrm>
            <a:off x="155627" y="746245"/>
            <a:ext cx="7280153" cy="4931074"/>
          </a:xfrm>
        </p:spPr>
        <p:txBody>
          <a:bodyPr>
            <a:normAutofit/>
          </a:bodyPr>
          <a:lstStyle/>
          <a:p>
            <a:pPr algn="just">
              <a:buFont typeface="Courier New" panose="02070309020205020404" pitchFamily="49" charset="0"/>
              <a:buChar char="o"/>
            </a:pPr>
            <a:r>
              <a:rPr lang="en-US" sz="1800" dirty="0"/>
              <a:t>When an indirect link failure occurs, </a:t>
            </a:r>
            <a:r>
              <a:rPr lang="en-US" sz="1800" dirty="0" err="1"/>
              <a:t>BackboneFast</a:t>
            </a:r>
            <a:r>
              <a:rPr lang="en-US" sz="1800" dirty="0"/>
              <a:t> checks whether an alternative path exists to the root bridge. </a:t>
            </a:r>
          </a:p>
          <a:p>
            <a:pPr algn="just">
              <a:buFont typeface="Courier New" panose="02070309020205020404" pitchFamily="49" charset="0"/>
              <a:buChar char="o"/>
            </a:pPr>
            <a:r>
              <a:rPr lang="en-US" sz="1800" dirty="0"/>
              <a:t>Indirect failure is when a link that is not directly connected to a switch fails.</a:t>
            </a:r>
          </a:p>
          <a:p>
            <a:pPr algn="just">
              <a:buFont typeface="Courier New" panose="02070309020205020404" pitchFamily="49" charset="0"/>
              <a:buChar char="o"/>
            </a:pPr>
            <a:r>
              <a:rPr lang="en-GB" sz="1800" dirty="0"/>
              <a:t>Normally a switch must wait for the maximum age timer to expire before responding to the inferior BPDUs. </a:t>
            </a:r>
          </a:p>
          <a:p>
            <a:pPr algn="just">
              <a:buFont typeface="Courier New" panose="02070309020205020404" pitchFamily="49" charset="0"/>
              <a:buChar char="o"/>
            </a:pPr>
            <a:r>
              <a:rPr lang="en-GB" sz="1800" dirty="0"/>
              <a:t>However </a:t>
            </a:r>
            <a:r>
              <a:rPr lang="en-GB" sz="1800" dirty="0" err="1"/>
              <a:t>BackboneFast</a:t>
            </a:r>
            <a:r>
              <a:rPr lang="en-GB" sz="1800" dirty="0"/>
              <a:t> searches for an alternative path:</a:t>
            </a:r>
          </a:p>
          <a:p>
            <a:pPr lvl="1" algn="just">
              <a:buFont typeface="Courier New" panose="02070309020205020404" pitchFamily="49" charset="0"/>
              <a:buChar char="o"/>
            </a:pPr>
            <a:r>
              <a:rPr lang="en-GB" sz="1800" dirty="0"/>
              <a:t>If the inferior BPDU arrives on a port that is blocked, the switch assumes that the root port and all other blocked ports are an alternative path.</a:t>
            </a:r>
          </a:p>
          <a:p>
            <a:pPr lvl="1" algn="just">
              <a:buFont typeface="Courier New" panose="02070309020205020404" pitchFamily="49" charset="0"/>
              <a:buChar char="o"/>
            </a:pPr>
            <a:r>
              <a:rPr lang="en-GB" sz="1800" dirty="0"/>
              <a:t>If the inferior BPDU arrives on a port that is root, the switch assumes all blocked are an alternate path. </a:t>
            </a:r>
          </a:p>
          <a:p>
            <a:pPr lvl="1" algn="just">
              <a:buFont typeface="Courier New" panose="02070309020205020404" pitchFamily="49" charset="0"/>
              <a:buChar char="o"/>
            </a:pPr>
            <a:r>
              <a:rPr lang="en-GB" sz="1800" dirty="0"/>
              <a:t>If no ports are blocked, the switch assumes that it lost connectivity with the root bridge and considers itself as the root bridge.</a:t>
            </a:r>
          </a:p>
          <a:p>
            <a:pPr lvl="1" algn="just">
              <a:buFont typeface="Courier New" panose="02070309020205020404" pitchFamily="49" charset="0"/>
              <a:buChar char="o"/>
            </a:pPr>
            <a:r>
              <a:rPr lang="en-GB" sz="1800" dirty="0"/>
              <a:t>After the switch identifies potential alternative ports, it starts sending RLQs (request link queries). By sending these queries, it finds out whether upstream switches have a path to the root bridge.</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US" sz="1800" dirty="0"/>
          </a:p>
        </p:txBody>
      </p:sp>
      <p:pic>
        <p:nvPicPr>
          <p:cNvPr id="4" name="Picture 3"/>
          <p:cNvPicPr>
            <a:picLocks noChangeAspect="1"/>
          </p:cNvPicPr>
          <p:nvPr/>
        </p:nvPicPr>
        <p:blipFill>
          <a:blip r:embed="rId3"/>
          <a:stretch>
            <a:fillRect/>
          </a:stretch>
        </p:blipFill>
        <p:spPr>
          <a:xfrm>
            <a:off x="7435780" y="1346479"/>
            <a:ext cx="4600593" cy="2695225"/>
          </a:xfrm>
          <a:prstGeom prst="rect">
            <a:avLst/>
          </a:prstGeom>
        </p:spPr>
      </p:pic>
    </p:spTree>
    <p:extLst>
      <p:ext uri="{BB962C8B-B14F-4D97-AF65-F5344CB8AC3E}">
        <p14:creationId xmlns:p14="http://schemas.microsoft.com/office/powerpoint/2010/main" val="433659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BackboneFast</a:t>
            </a:r>
            <a:endParaRPr lang="en-GB" sz="2800" dirty="0">
              <a:solidFill>
                <a:schemeClr val="accent1">
                  <a:lumMod val="50000"/>
                </a:schemeClr>
              </a:solidFill>
            </a:endParaRPr>
          </a:p>
        </p:txBody>
      </p:sp>
      <p:sp>
        <p:nvSpPr>
          <p:cNvPr id="3" name="Content Placeholder 2"/>
          <p:cNvSpPr>
            <a:spLocks noGrp="1"/>
          </p:cNvSpPr>
          <p:nvPr>
            <p:ph idx="1"/>
          </p:nvPr>
        </p:nvSpPr>
        <p:spPr>
          <a:xfrm>
            <a:off x="155626" y="746245"/>
            <a:ext cx="11038237" cy="4931074"/>
          </a:xfrm>
        </p:spPr>
        <p:txBody>
          <a:bodyPr>
            <a:normAutofit/>
          </a:bodyPr>
          <a:lstStyle/>
          <a:p>
            <a:pPr marL="0" indent="0" algn="just">
              <a:buNone/>
            </a:pPr>
            <a:r>
              <a:rPr lang="en-GB" sz="1800" b="1" dirty="0"/>
              <a:t>To configure </a:t>
            </a:r>
            <a:r>
              <a:rPr lang="en-GB" sz="1800" b="1" dirty="0" err="1"/>
              <a:t>BackboneFast</a:t>
            </a:r>
            <a:r>
              <a:rPr lang="en-GB" sz="1800" b="1" dirty="0"/>
              <a:t>, use the following command:</a:t>
            </a:r>
          </a:p>
          <a:p>
            <a:pPr marL="712788" indent="-260350" algn="just">
              <a:buFont typeface="Wingdings" panose="05000000000000000000" pitchFamily="2" charset="2"/>
              <a:buChar char="Ø"/>
            </a:pPr>
            <a:r>
              <a:rPr lang="en-GB" sz="1800" dirty="0"/>
              <a:t>DSW1(config)# spanning-tree </a:t>
            </a:r>
            <a:r>
              <a:rPr lang="en-GB" sz="1800" dirty="0" err="1"/>
              <a:t>backbonefast</a:t>
            </a:r>
            <a:endParaRPr lang="en-GB" sz="1800" dirty="0"/>
          </a:p>
          <a:p>
            <a:pPr marL="712788" indent="-260350" algn="just">
              <a:buFont typeface="Wingdings" panose="05000000000000000000" pitchFamily="2" charset="2"/>
              <a:buChar char="Ø"/>
            </a:pPr>
            <a:r>
              <a:rPr lang="en-GB" sz="1800" dirty="0"/>
              <a:t>By default, </a:t>
            </a:r>
            <a:r>
              <a:rPr lang="en-GB" sz="1800" dirty="0" err="1"/>
              <a:t>BackboneFast</a:t>
            </a:r>
            <a:r>
              <a:rPr lang="en-GB" sz="1800" dirty="0"/>
              <a:t> is disabled.</a:t>
            </a:r>
          </a:p>
          <a:p>
            <a:pPr marL="452438" indent="0" algn="just">
              <a:buNone/>
            </a:pPr>
            <a:r>
              <a:rPr lang="en-GB" sz="1800" dirty="0"/>
              <a:t>To verify the current </a:t>
            </a:r>
            <a:r>
              <a:rPr lang="en-GB" sz="1800" dirty="0" err="1"/>
              <a:t>BackboneFast</a:t>
            </a:r>
            <a:r>
              <a:rPr lang="en-GB" sz="1800" dirty="0"/>
              <a:t> state, issue the following command:</a:t>
            </a:r>
          </a:p>
          <a:p>
            <a:pPr marL="712788" indent="-260350" algn="just">
              <a:buFont typeface="Wingdings" panose="05000000000000000000" pitchFamily="2" charset="2"/>
              <a:buChar char="Ø"/>
            </a:pPr>
            <a:r>
              <a:rPr lang="en-GB" sz="1800" dirty="0"/>
              <a:t>DSW1# show spanning-tree </a:t>
            </a:r>
            <a:r>
              <a:rPr lang="en-GB" sz="1800" dirty="0" err="1"/>
              <a:t>backbonefast</a:t>
            </a:r>
            <a:endParaRPr lang="en-GB" sz="1800" dirty="0"/>
          </a:p>
          <a:p>
            <a:pPr algn="just">
              <a:buFont typeface="Courier New" panose="02070309020205020404" pitchFamily="49" charset="0"/>
              <a:buChar char="o"/>
            </a:pPr>
            <a:r>
              <a:rPr lang="en-GB" sz="1800" dirty="0" err="1"/>
              <a:t>BackboneFast</a:t>
            </a:r>
            <a:r>
              <a:rPr lang="en-GB" sz="1800" dirty="0"/>
              <a:t> was implemented into RSTP. RSTP implementation differs a bit from </a:t>
            </a:r>
            <a:r>
              <a:rPr lang="en-GB" sz="1800" dirty="0" err="1"/>
              <a:t>BackboneFast</a:t>
            </a:r>
            <a:r>
              <a:rPr lang="en-GB" sz="1800" dirty="0"/>
              <a:t>. Whereas </a:t>
            </a:r>
            <a:r>
              <a:rPr lang="en-GB" sz="1800" dirty="0" err="1"/>
              <a:t>BackboneFast</a:t>
            </a:r>
            <a:r>
              <a:rPr lang="en-GB" sz="1800" dirty="0"/>
              <a:t> relies on RLQ messages to validate the current root bridge, RSTP relies on cached information.</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2624577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PortFast</a:t>
            </a:r>
            <a:endParaRPr lang="en-GB" sz="2800" dirty="0">
              <a:solidFill>
                <a:schemeClr val="accent1">
                  <a:lumMod val="50000"/>
                </a:schemeClr>
              </a:solidFill>
            </a:endParaRPr>
          </a:p>
        </p:txBody>
      </p:sp>
      <p:sp>
        <p:nvSpPr>
          <p:cNvPr id="3" name="Content Placeholder 2"/>
          <p:cNvSpPr>
            <a:spLocks noGrp="1"/>
          </p:cNvSpPr>
          <p:nvPr>
            <p:ph idx="1"/>
          </p:nvPr>
        </p:nvSpPr>
        <p:spPr>
          <a:xfrm>
            <a:off x="155626" y="746245"/>
            <a:ext cx="7641895" cy="4931074"/>
          </a:xfrm>
        </p:spPr>
        <p:txBody>
          <a:bodyPr>
            <a:normAutofit/>
          </a:bodyPr>
          <a:lstStyle/>
          <a:p>
            <a:pPr algn="just">
              <a:buFont typeface="Courier New" panose="02070309020205020404" pitchFamily="49" charset="0"/>
              <a:buChar char="o"/>
            </a:pPr>
            <a:r>
              <a:rPr lang="en-US" sz="1800" dirty="0"/>
              <a:t>When </a:t>
            </a:r>
            <a:r>
              <a:rPr lang="en-US" sz="1800" dirty="0" err="1"/>
              <a:t>PortFast</a:t>
            </a:r>
            <a:r>
              <a:rPr lang="en-US" sz="1800" dirty="0"/>
              <a:t> is enabled, the port transitions immediately from blocking to forwarding.</a:t>
            </a:r>
          </a:p>
          <a:p>
            <a:pPr algn="just">
              <a:buFont typeface="Courier New" panose="02070309020205020404" pitchFamily="49" charset="0"/>
              <a:buChar char="o"/>
            </a:pPr>
            <a:r>
              <a:rPr lang="en-US" sz="1800" dirty="0" err="1"/>
              <a:t>PortFast</a:t>
            </a:r>
            <a:r>
              <a:rPr lang="en-US" sz="1800" dirty="0"/>
              <a:t> should be enabled on access layer switches where the hosts are connected.</a:t>
            </a:r>
          </a:p>
          <a:p>
            <a:pPr algn="just">
              <a:buFont typeface="Courier New" panose="02070309020205020404" pitchFamily="49" charset="0"/>
              <a:buChar char="o"/>
            </a:pPr>
            <a:r>
              <a:rPr lang="en-US" sz="1800" dirty="0"/>
              <a:t>An additional benefit of using </a:t>
            </a:r>
            <a:r>
              <a:rPr lang="en-US" sz="1800" dirty="0" err="1"/>
              <a:t>PortFast</a:t>
            </a:r>
            <a:r>
              <a:rPr lang="en-US" sz="1800" dirty="0"/>
              <a:t> is that TCN BPDUs are not sent when a switch port in </a:t>
            </a:r>
            <a:r>
              <a:rPr lang="en-US" sz="1800" dirty="0" err="1"/>
              <a:t>PortFast</a:t>
            </a:r>
            <a:r>
              <a:rPr lang="en-US" sz="1800" dirty="0"/>
              <a:t> mode goes up or down.</a:t>
            </a:r>
          </a:p>
          <a:p>
            <a:pPr algn="just">
              <a:buFont typeface="Courier New" panose="02070309020205020404" pitchFamily="49" charset="0"/>
              <a:buChar char="o"/>
            </a:pPr>
            <a:r>
              <a:rPr lang="en-US" sz="1800" dirty="0"/>
              <a:t>By default, </a:t>
            </a:r>
            <a:r>
              <a:rPr lang="en-US" sz="1800" dirty="0" err="1"/>
              <a:t>PortFast</a:t>
            </a:r>
            <a:r>
              <a:rPr lang="en-US" sz="1800" dirty="0"/>
              <a:t> is disabled on all switch ports. </a:t>
            </a:r>
          </a:p>
          <a:p>
            <a:pPr algn="just">
              <a:buFont typeface="Courier New" panose="02070309020205020404" pitchFamily="49" charset="0"/>
              <a:buChar char="o"/>
            </a:pPr>
            <a:r>
              <a:rPr lang="en-US" sz="1800" dirty="0"/>
              <a:t>You can configure </a:t>
            </a:r>
            <a:r>
              <a:rPr lang="en-US" sz="1800" dirty="0" err="1"/>
              <a:t>PortFast</a:t>
            </a:r>
            <a:r>
              <a:rPr lang="en-US" sz="1800" dirty="0"/>
              <a:t> in two ways: per port and globally. </a:t>
            </a:r>
          </a:p>
          <a:p>
            <a:pPr marL="228600" lvl="1" algn="just">
              <a:spcBef>
                <a:spcPts val="1000"/>
              </a:spcBef>
              <a:buFont typeface="Courier New" panose="02070309020205020404" pitchFamily="49" charset="0"/>
              <a:buChar char="o"/>
            </a:pPr>
            <a:r>
              <a:rPr lang="en-US" sz="1800" dirty="0"/>
              <a:t>If you configure </a:t>
            </a:r>
            <a:r>
              <a:rPr lang="en-US" sz="1800" dirty="0" err="1"/>
              <a:t>PortFast</a:t>
            </a:r>
            <a:r>
              <a:rPr lang="en-US" sz="1800" dirty="0"/>
              <a:t> globally, all ports that are configured as access ports automatically become </a:t>
            </a:r>
            <a:r>
              <a:rPr lang="en-US" sz="1800" dirty="0" err="1"/>
              <a:t>PortFast</a:t>
            </a:r>
            <a:r>
              <a:rPr lang="en-US" sz="1800" dirty="0"/>
              <a:t> enabled, and the port will immediately transition to forwarding.</a:t>
            </a:r>
          </a:p>
          <a:p>
            <a:pPr marL="228600" lvl="2" algn="just">
              <a:spcBef>
                <a:spcPts val="1000"/>
              </a:spcBef>
              <a:buFont typeface="Courier New" panose="02070309020205020404" pitchFamily="49" charset="0"/>
              <a:buChar char="o"/>
            </a:pPr>
            <a:r>
              <a:rPr lang="en-US" sz="1800" dirty="0"/>
              <a:t>If a port does receive a BPDU, that port will go into blocking mode. </a:t>
            </a:r>
          </a:p>
          <a:p>
            <a:pPr marL="228600" lvl="1" algn="just">
              <a:spcBef>
                <a:spcPts val="1000"/>
              </a:spcBef>
              <a:buFont typeface="Courier New" panose="02070309020205020404" pitchFamily="49" charset="0"/>
              <a:buChar char="o"/>
            </a:pPr>
            <a:r>
              <a:rPr lang="en-US" sz="1800" dirty="0"/>
              <a:t>If you configure </a:t>
            </a:r>
            <a:r>
              <a:rPr lang="en-US" sz="1800" dirty="0" err="1"/>
              <a:t>PortFast</a:t>
            </a:r>
            <a:r>
              <a:rPr lang="en-US" sz="1800" dirty="0"/>
              <a:t> per port.</a:t>
            </a:r>
          </a:p>
          <a:p>
            <a:pPr marL="228600" lvl="2" algn="just">
              <a:spcBef>
                <a:spcPts val="1000"/>
              </a:spcBef>
              <a:buFont typeface="Courier New" panose="02070309020205020404" pitchFamily="49" charset="0"/>
              <a:buChar char="o"/>
            </a:pPr>
            <a:r>
              <a:rPr lang="en-US" sz="1800" dirty="0"/>
              <a:t>The port will be </a:t>
            </a:r>
            <a:r>
              <a:rPr lang="en-US" sz="1800" dirty="0" err="1"/>
              <a:t>PortFast</a:t>
            </a:r>
            <a:r>
              <a:rPr lang="en-US" sz="1800" dirty="0"/>
              <a:t> enabled even if it receives BPDUs.</a:t>
            </a:r>
            <a:endParaRPr lang="en-GB" sz="1800" dirty="0"/>
          </a:p>
        </p:txBody>
      </p:sp>
      <p:pic>
        <p:nvPicPr>
          <p:cNvPr id="4" name="Picture 3">
            <a:extLst>
              <a:ext uri="{FF2B5EF4-FFF2-40B4-BE49-F238E27FC236}">
                <a16:creationId xmlns:a16="http://schemas.microsoft.com/office/drawing/2014/main" id="{8E49BD13-9393-4B79-8CB1-BD4883A76BF1}"/>
              </a:ext>
            </a:extLst>
          </p:cNvPr>
          <p:cNvPicPr>
            <a:picLocks noChangeAspect="1"/>
          </p:cNvPicPr>
          <p:nvPr/>
        </p:nvPicPr>
        <p:blipFill>
          <a:blip r:embed="rId3"/>
          <a:stretch>
            <a:fillRect/>
          </a:stretch>
        </p:blipFill>
        <p:spPr>
          <a:xfrm>
            <a:off x="8539599" y="145615"/>
            <a:ext cx="3181194" cy="3868687"/>
          </a:xfrm>
          <a:prstGeom prst="rect">
            <a:avLst/>
          </a:prstGeom>
        </p:spPr>
      </p:pic>
      <p:pic>
        <p:nvPicPr>
          <p:cNvPr id="5" name="Picture 4">
            <a:extLst>
              <a:ext uri="{FF2B5EF4-FFF2-40B4-BE49-F238E27FC236}">
                <a16:creationId xmlns:a16="http://schemas.microsoft.com/office/drawing/2014/main" id="{B6F4F863-0DED-437C-A0BE-1A1FFCA55E82}"/>
              </a:ext>
            </a:extLst>
          </p:cNvPr>
          <p:cNvPicPr>
            <a:picLocks noChangeAspect="1"/>
          </p:cNvPicPr>
          <p:nvPr/>
        </p:nvPicPr>
        <p:blipFill>
          <a:blip r:embed="rId4"/>
          <a:stretch>
            <a:fillRect/>
          </a:stretch>
        </p:blipFill>
        <p:spPr>
          <a:xfrm>
            <a:off x="6844599" y="4170037"/>
            <a:ext cx="5191775" cy="1431905"/>
          </a:xfrm>
          <a:prstGeom prst="rect">
            <a:avLst/>
          </a:prstGeom>
        </p:spPr>
      </p:pic>
    </p:spTree>
    <p:extLst>
      <p:ext uri="{BB962C8B-B14F-4D97-AF65-F5344CB8AC3E}">
        <p14:creationId xmlns:p14="http://schemas.microsoft.com/office/powerpoint/2010/main" val="3898947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282118" cy="922168"/>
          </a:xfrm>
        </p:spPr>
        <p:txBody>
          <a:bodyPr>
            <a:normAutofit/>
          </a:bodyPr>
          <a:lstStyle/>
          <a:p>
            <a:r>
              <a:rPr lang="en-US" sz="2800" dirty="0" err="1">
                <a:solidFill>
                  <a:schemeClr val="accent1">
                    <a:lumMod val="50000"/>
                  </a:schemeClr>
                </a:solidFill>
              </a:rPr>
              <a:t>PortFast</a:t>
            </a:r>
            <a:r>
              <a:rPr lang="en-US" sz="2800" dirty="0">
                <a:solidFill>
                  <a:schemeClr val="accent1">
                    <a:lumMod val="50000"/>
                  </a:schemeClr>
                </a:solidFill>
              </a:rPr>
              <a:t> Configuration for a Trunk</a:t>
            </a:r>
            <a:endParaRPr lang="pt-PT" sz="2800" dirty="0">
              <a:solidFill>
                <a:schemeClr val="accent1">
                  <a:lumMod val="50000"/>
                </a:schemeClr>
              </a:solidFill>
            </a:endParaRPr>
          </a:p>
        </p:txBody>
      </p:sp>
      <p:sp>
        <p:nvSpPr>
          <p:cNvPr id="3" name="Content Placeholder 2"/>
          <p:cNvSpPr>
            <a:spLocks noGrp="1"/>
          </p:cNvSpPr>
          <p:nvPr>
            <p:ph idx="1"/>
          </p:nvPr>
        </p:nvSpPr>
        <p:spPr>
          <a:xfrm>
            <a:off x="395199" y="922168"/>
            <a:ext cx="11461855" cy="4542478"/>
          </a:xfrm>
        </p:spPr>
        <p:txBody>
          <a:bodyPr>
            <a:normAutofit/>
          </a:bodyPr>
          <a:lstStyle/>
          <a:p>
            <a:pPr algn="just">
              <a:buFont typeface="Courier New" panose="02070309020205020404" pitchFamily="49" charset="0"/>
              <a:buChar char="o"/>
            </a:pPr>
            <a:r>
              <a:rPr lang="en-US" sz="1800" dirty="0"/>
              <a:t>Never use the </a:t>
            </a:r>
            <a:r>
              <a:rPr lang="en-US" sz="1800" dirty="0" err="1"/>
              <a:t>PortFast</a:t>
            </a:r>
            <a:r>
              <a:rPr lang="en-US" sz="1800" dirty="0"/>
              <a:t> feature on switch ports that connect to other switches, hubs, or routers. </a:t>
            </a:r>
          </a:p>
          <a:p>
            <a:pPr algn="just">
              <a:buFont typeface="Courier New" panose="02070309020205020404" pitchFamily="49" charset="0"/>
              <a:buChar char="o"/>
            </a:pPr>
            <a:r>
              <a:rPr lang="en-US" sz="1800" dirty="0"/>
              <a:t>You can also enable </a:t>
            </a:r>
            <a:r>
              <a:rPr lang="en-US" sz="1800" dirty="0" err="1"/>
              <a:t>PortFast</a:t>
            </a:r>
            <a:r>
              <a:rPr lang="en-US" sz="1800" dirty="0"/>
              <a:t> on trunk ports. </a:t>
            </a:r>
          </a:p>
          <a:p>
            <a:pPr algn="just">
              <a:buFont typeface="Courier New" panose="02070309020205020404" pitchFamily="49" charset="0"/>
              <a:buChar char="o"/>
            </a:pPr>
            <a:r>
              <a:rPr lang="en-US" sz="1800" dirty="0"/>
              <a:t>This is useful if you have a trunk enabled for a host such as a server that needs multiple VLANs. </a:t>
            </a:r>
          </a:p>
          <a:p>
            <a:pPr algn="just">
              <a:buFont typeface="Courier New" panose="02070309020205020404" pitchFamily="49" charset="0"/>
              <a:buChar char="o"/>
            </a:pPr>
            <a:r>
              <a:rPr lang="en-US" sz="1800" dirty="0"/>
              <a:t>To enable a port for </a:t>
            </a:r>
            <a:r>
              <a:rPr lang="en-US" sz="1800" dirty="0" err="1"/>
              <a:t>PortFast</a:t>
            </a:r>
            <a:r>
              <a:rPr lang="en-US" sz="1800" dirty="0"/>
              <a:t> on an interface that connects to such a server, use the following interface configuration commands:</a:t>
            </a:r>
            <a:endParaRPr lang="pt-PT" sz="1800" dirty="0"/>
          </a:p>
        </p:txBody>
      </p:sp>
      <p:pic>
        <p:nvPicPr>
          <p:cNvPr id="4" name="Picture 3"/>
          <p:cNvPicPr>
            <a:picLocks noChangeAspect="1"/>
          </p:cNvPicPr>
          <p:nvPr/>
        </p:nvPicPr>
        <p:blipFill>
          <a:blip r:embed="rId3"/>
          <a:stretch>
            <a:fillRect/>
          </a:stretch>
        </p:blipFill>
        <p:spPr>
          <a:xfrm>
            <a:off x="3630770" y="2509488"/>
            <a:ext cx="8320330" cy="1367838"/>
          </a:xfrm>
          <a:prstGeom prst="rect">
            <a:avLst/>
          </a:prstGeom>
        </p:spPr>
      </p:pic>
    </p:spTree>
    <p:extLst>
      <p:ext uri="{BB962C8B-B14F-4D97-AF65-F5344CB8AC3E}">
        <p14:creationId xmlns:p14="http://schemas.microsoft.com/office/powerpoint/2010/main" val="2704534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454618" cy="749227"/>
          </a:xfrm>
        </p:spPr>
        <p:txBody>
          <a:bodyPr>
            <a:normAutofit/>
          </a:bodyPr>
          <a:lstStyle/>
          <a:p>
            <a:r>
              <a:rPr lang="en-US" sz="2800" dirty="0">
                <a:solidFill>
                  <a:schemeClr val="accent1">
                    <a:lumMod val="50000"/>
                  </a:schemeClr>
                </a:solidFill>
              </a:rPr>
              <a:t>Securing </a:t>
            </a:r>
            <a:r>
              <a:rPr lang="en-US" sz="2800" dirty="0" err="1">
                <a:solidFill>
                  <a:schemeClr val="accent1">
                    <a:lumMod val="50000"/>
                  </a:schemeClr>
                </a:solidFill>
              </a:rPr>
              <a:t>PortFast</a:t>
            </a:r>
            <a:r>
              <a:rPr lang="en-US" sz="2800" dirty="0">
                <a:solidFill>
                  <a:schemeClr val="accent1">
                    <a:lumMod val="50000"/>
                  </a:schemeClr>
                </a:solidFill>
              </a:rPr>
              <a:t> Interface with BPDU Guard</a:t>
            </a:r>
            <a:endParaRPr lang="pt-PT" sz="2800" dirty="0">
              <a:solidFill>
                <a:schemeClr val="accent1">
                  <a:lumMod val="50000"/>
                </a:schemeClr>
              </a:solidFill>
            </a:endParaRPr>
          </a:p>
        </p:txBody>
      </p:sp>
      <p:sp>
        <p:nvSpPr>
          <p:cNvPr id="3" name="Content Placeholder 2"/>
          <p:cNvSpPr>
            <a:spLocks noGrp="1"/>
          </p:cNvSpPr>
          <p:nvPr>
            <p:ph idx="1"/>
          </p:nvPr>
        </p:nvSpPr>
        <p:spPr>
          <a:xfrm>
            <a:off x="214329" y="749227"/>
            <a:ext cx="11592483" cy="4600425"/>
          </a:xfrm>
        </p:spPr>
        <p:txBody>
          <a:bodyPr>
            <a:normAutofit/>
          </a:bodyPr>
          <a:lstStyle/>
          <a:p>
            <a:pPr algn="just">
              <a:buFont typeface="Courier New" panose="02070309020205020404" pitchFamily="49" charset="0"/>
              <a:buChar char="o"/>
            </a:pPr>
            <a:r>
              <a:rPr lang="en-US" sz="1800" dirty="0"/>
              <a:t>BPDU Guard protects the integrity of ports that are </a:t>
            </a:r>
            <a:r>
              <a:rPr lang="en-US" sz="1800" dirty="0" err="1"/>
              <a:t>PortFast</a:t>
            </a:r>
            <a:r>
              <a:rPr lang="en-US" sz="1800" dirty="0"/>
              <a:t> enabled. </a:t>
            </a:r>
          </a:p>
          <a:p>
            <a:pPr algn="just">
              <a:buFont typeface="Courier New" panose="02070309020205020404" pitchFamily="49" charset="0"/>
              <a:buChar char="o"/>
            </a:pPr>
            <a:r>
              <a:rPr lang="en-US" sz="1800" dirty="0"/>
              <a:t>If any BPDU is received on a </a:t>
            </a:r>
            <a:r>
              <a:rPr lang="en-US" sz="1800" dirty="0" err="1"/>
              <a:t>PortFast</a:t>
            </a:r>
            <a:r>
              <a:rPr lang="en-US" sz="1800" dirty="0"/>
              <a:t>-enabled port, that port is put into err-disabled state. </a:t>
            </a:r>
          </a:p>
          <a:p>
            <a:pPr algn="just">
              <a:buFont typeface="Courier New" panose="02070309020205020404" pitchFamily="49" charset="0"/>
              <a:buChar char="o"/>
            </a:pPr>
            <a:r>
              <a:rPr lang="en-US" sz="1800" dirty="0"/>
              <a:t>That means the port is shut down and must be manually </a:t>
            </a:r>
            <a:r>
              <a:rPr lang="en-US" sz="1800" dirty="0" err="1"/>
              <a:t>reenabled</a:t>
            </a:r>
            <a:r>
              <a:rPr lang="en-US" sz="1800" dirty="0"/>
              <a:t> or automatically recovered through </a:t>
            </a:r>
            <a:r>
              <a:rPr lang="pt-PT" sz="1800" dirty="0"/>
              <a:t>the </a:t>
            </a:r>
            <a:r>
              <a:rPr lang="en-GB" sz="1800" dirty="0"/>
              <a:t>error-disabled</a:t>
            </a:r>
            <a:r>
              <a:rPr lang="pt-PT" sz="1800" dirty="0"/>
              <a:t> </a:t>
            </a:r>
            <a:r>
              <a:rPr lang="en-GB" sz="1800" dirty="0"/>
              <a:t>timeout</a:t>
            </a:r>
            <a:r>
              <a:rPr lang="pt-PT" sz="1800" dirty="0"/>
              <a:t> function.</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r>
              <a:rPr lang="en-US" sz="1800" dirty="0"/>
              <a:t>It is highly recommended to always enable BPDU Guard on all </a:t>
            </a:r>
            <a:r>
              <a:rPr lang="en-US" sz="1800" dirty="0" err="1"/>
              <a:t>PortFast</a:t>
            </a:r>
            <a:r>
              <a:rPr lang="en-US" sz="1800" dirty="0"/>
              <a:t>-enabled ports. </a:t>
            </a:r>
          </a:p>
          <a:p>
            <a:pPr algn="just">
              <a:buFont typeface="Courier New" panose="02070309020205020404" pitchFamily="49" charset="0"/>
              <a:buChar char="o"/>
            </a:pPr>
            <a:r>
              <a:rPr lang="en-GB" sz="1800" dirty="0"/>
              <a:t>By default, BPDU Guard is disabled on all switch ports. </a:t>
            </a:r>
          </a:p>
          <a:p>
            <a:pPr algn="just">
              <a:buFont typeface="Courier New" panose="02070309020205020404" pitchFamily="49" charset="0"/>
              <a:buChar char="o"/>
            </a:pPr>
            <a:r>
              <a:rPr lang="en-GB" sz="1800" dirty="0"/>
              <a:t>BPDU Guard can be configured in two ways, globally and per port.</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GB" sz="1800" dirty="0"/>
          </a:p>
          <a:p>
            <a:pPr algn="just">
              <a:buFont typeface="Courier New" panose="02070309020205020404" pitchFamily="49" charset="0"/>
              <a:buChar char="o"/>
            </a:pPr>
            <a:r>
              <a:rPr lang="en-GB" sz="1800" dirty="0"/>
              <a:t>Global configuration is conditional: If the port is not </a:t>
            </a:r>
            <a:r>
              <a:rPr lang="en-GB" sz="1800" dirty="0" err="1"/>
              <a:t>PortFast</a:t>
            </a:r>
            <a:r>
              <a:rPr lang="en-GB" sz="1800" dirty="0"/>
              <a:t> enabled, BPDU Guard will not be activated.</a:t>
            </a:r>
          </a:p>
          <a:p>
            <a:pPr algn="just">
              <a:buFont typeface="Courier New" panose="02070309020205020404" pitchFamily="49" charset="0"/>
              <a:buChar char="o"/>
            </a:pPr>
            <a:endParaRPr lang="en-US" sz="1800" dirty="0"/>
          </a:p>
        </p:txBody>
      </p:sp>
      <p:pic>
        <p:nvPicPr>
          <p:cNvPr id="4" name="Picture 3"/>
          <p:cNvPicPr>
            <a:picLocks noChangeAspect="1"/>
          </p:cNvPicPr>
          <p:nvPr/>
        </p:nvPicPr>
        <p:blipFill>
          <a:blip r:embed="rId3"/>
          <a:stretch>
            <a:fillRect/>
          </a:stretch>
        </p:blipFill>
        <p:spPr>
          <a:xfrm>
            <a:off x="3225980" y="1910500"/>
            <a:ext cx="8255833" cy="957500"/>
          </a:xfrm>
          <a:prstGeom prst="rect">
            <a:avLst/>
          </a:prstGeom>
          <a:ln>
            <a:solidFill>
              <a:schemeClr val="accent4">
                <a:lumMod val="50000"/>
                <a:lumOff val="50000"/>
              </a:schemeClr>
            </a:solidFill>
          </a:ln>
        </p:spPr>
      </p:pic>
      <p:pic>
        <p:nvPicPr>
          <p:cNvPr id="5" name="Picture 4">
            <a:extLst>
              <a:ext uri="{FF2B5EF4-FFF2-40B4-BE49-F238E27FC236}">
                <a16:creationId xmlns:a16="http://schemas.microsoft.com/office/drawing/2014/main" id="{E1BEA379-5645-47CF-98EF-B715F713D9C7}"/>
              </a:ext>
            </a:extLst>
          </p:cNvPr>
          <p:cNvPicPr>
            <a:picLocks noChangeAspect="1"/>
          </p:cNvPicPr>
          <p:nvPr/>
        </p:nvPicPr>
        <p:blipFill rotWithShape="1">
          <a:blip r:embed="rId4"/>
          <a:srcRect l="722" t="6313" r="16476" b="9531"/>
          <a:stretch/>
        </p:blipFill>
        <p:spPr>
          <a:xfrm>
            <a:off x="6794443" y="3397148"/>
            <a:ext cx="5183228" cy="1185706"/>
          </a:xfrm>
          <a:prstGeom prst="rect">
            <a:avLst/>
          </a:prstGeom>
        </p:spPr>
      </p:pic>
    </p:spTree>
    <p:extLst>
      <p:ext uri="{BB962C8B-B14F-4D97-AF65-F5344CB8AC3E}">
        <p14:creationId xmlns:p14="http://schemas.microsoft.com/office/powerpoint/2010/main" val="2414856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880184" cy="676143"/>
          </a:xfrm>
        </p:spPr>
        <p:txBody>
          <a:bodyPr>
            <a:normAutofit/>
          </a:bodyPr>
          <a:lstStyle/>
          <a:p>
            <a:r>
              <a:rPr lang="en-US" sz="2800" dirty="0">
                <a:solidFill>
                  <a:schemeClr val="accent1">
                    <a:lumMod val="50000"/>
                  </a:schemeClr>
                </a:solidFill>
              </a:rPr>
              <a:t>Disabling STP with BPDU Filter</a:t>
            </a:r>
            <a:endParaRPr lang="pt-PT" sz="2800" dirty="0">
              <a:solidFill>
                <a:schemeClr val="accent1">
                  <a:lumMod val="50000"/>
                </a:schemeClr>
              </a:solidFill>
            </a:endParaRPr>
          </a:p>
        </p:txBody>
      </p:sp>
      <p:sp>
        <p:nvSpPr>
          <p:cNvPr id="3" name="Content Placeholder 2"/>
          <p:cNvSpPr>
            <a:spLocks noGrp="1"/>
          </p:cNvSpPr>
          <p:nvPr>
            <p:ph idx="1"/>
          </p:nvPr>
        </p:nvSpPr>
        <p:spPr>
          <a:xfrm>
            <a:off x="157487" y="676143"/>
            <a:ext cx="11930680" cy="5021272"/>
          </a:xfrm>
        </p:spPr>
        <p:txBody>
          <a:bodyPr>
            <a:normAutofit/>
          </a:bodyPr>
          <a:lstStyle/>
          <a:p>
            <a:pPr algn="just">
              <a:buFont typeface="Courier New" panose="02070309020205020404" pitchFamily="49" charset="0"/>
              <a:buChar char="o"/>
            </a:pPr>
            <a:r>
              <a:rPr lang="en-US" sz="1800" dirty="0"/>
              <a:t>BPDUs are sent on all ports, even if they are </a:t>
            </a:r>
            <a:r>
              <a:rPr lang="en-US" sz="1800" dirty="0" err="1"/>
              <a:t>PortFast</a:t>
            </a:r>
            <a:r>
              <a:rPr lang="en-US" sz="1800" dirty="0"/>
              <a:t> enabled. </a:t>
            </a:r>
          </a:p>
          <a:p>
            <a:pPr algn="just">
              <a:buFont typeface="Courier New" panose="02070309020205020404" pitchFamily="49" charset="0"/>
              <a:buChar char="o"/>
            </a:pPr>
            <a:r>
              <a:rPr lang="en-US" sz="1800" dirty="0"/>
              <a:t>You should always run STP to prevent loops. </a:t>
            </a:r>
          </a:p>
          <a:p>
            <a:pPr algn="just">
              <a:buFont typeface="Courier New" panose="02070309020205020404" pitchFamily="49" charset="0"/>
              <a:buChar char="o"/>
            </a:pPr>
            <a:r>
              <a:rPr lang="en-US" sz="1800" dirty="0"/>
              <a:t>However, in special cases, you need to prevent BPDUs from being sent out. </a:t>
            </a:r>
          </a:p>
          <a:p>
            <a:pPr algn="just">
              <a:buFont typeface="Courier New" panose="02070309020205020404" pitchFamily="49" charset="0"/>
              <a:buChar char="o"/>
            </a:pPr>
            <a:r>
              <a:rPr lang="en-US" sz="1800" dirty="0"/>
              <a:t>You can achieve that by using BPDU Filter.</a:t>
            </a:r>
          </a:p>
          <a:p>
            <a:pPr algn="just">
              <a:buFont typeface="Courier New" panose="02070309020205020404" pitchFamily="49" charset="0"/>
              <a:buChar char="o"/>
            </a:pPr>
            <a:r>
              <a:rPr lang="en-GB" sz="1800" dirty="0"/>
              <a:t>BPDU Filter behaves differently if applied globally or on a per-port basis.</a:t>
            </a:r>
          </a:p>
          <a:p>
            <a:pPr algn="just">
              <a:buFont typeface="Courier New" panose="02070309020205020404" pitchFamily="49" charset="0"/>
              <a:buChar char="o"/>
            </a:pPr>
            <a:r>
              <a:rPr lang="en-GB" sz="1800" dirty="0"/>
              <a:t>When enabled globally, BPDU Filter has these attributes:</a:t>
            </a:r>
          </a:p>
          <a:p>
            <a:pPr lvl="1" algn="just">
              <a:buFont typeface="Courier New" panose="02070309020205020404" pitchFamily="49" charset="0"/>
              <a:buChar char="o"/>
            </a:pPr>
            <a:r>
              <a:rPr lang="en-GB" sz="1400" dirty="0"/>
              <a:t>It affects all operational </a:t>
            </a:r>
            <a:r>
              <a:rPr lang="en-GB" sz="1400" dirty="0" err="1"/>
              <a:t>PortFast</a:t>
            </a:r>
            <a:r>
              <a:rPr lang="en-GB" sz="1400" dirty="0"/>
              <a:t> ports on switches that do not have BPDU Filter configured on the individual ports.</a:t>
            </a:r>
          </a:p>
          <a:p>
            <a:pPr lvl="1" algn="just">
              <a:buFont typeface="Courier New" panose="02070309020205020404" pitchFamily="49" charset="0"/>
              <a:buChar char="o"/>
            </a:pPr>
            <a:r>
              <a:rPr lang="en-GB" sz="1400" dirty="0"/>
              <a:t>If BPDUs are detected, the port loses its </a:t>
            </a:r>
            <a:r>
              <a:rPr lang="en-GB" sz="1400" dirty="0" err="1"/>
              <a:t>PortFast</a:t>
            </a:r>
            <a:r>
              <a:rPr lang="en-GB" sz="1400" dirty="0"/>
              <a:t> status, BPDU Filter is disabled, and the STP sends and receives BPDUs on the port as it would with any other STP port on the switch.</a:t>
            </a:r>
          </a:p>
          <a:p>
            <a:pPr lvl="1" algn="just">
              <a:buFont typeface="Courier New" panose="02070309020205020404" pitchFamily="49" charset="0"/>
              <a:buChar char="o"/>
            </a:pPr>
            <a:r>
              <a:rPr lang="en-GB" sz="1400" dirty="0"/>
              <a:t>Upon </a:t>
            </a:r>
            <a:r>
              <a:rPr lang="en-GB" sz="1400" dirty="0" err="1"/>
              <a:t>startup</a:t>
            </a:r>
            <a:r>
              <a:rPr lang="en-GB" sz="1400" dirty="0"/>
              <a:t>, the port transmits ten BPDUs. If this port receives any BPDUs during that time, </a:t>
            </a:r>
            <a:r>
              <a:rPr lang="en-GB" sz="1400" dirty="0" err="1"/>
              <a:t>PortFast</a:t>
            </a:r>
            <a:r>
              <a:rPr lang="en-GB" sz="1400" dirty="0"/>
              <a:t> and </a:t>
            </a:r>
            <a:r>
              <a:rPr lang="en-GB" sz="1400" dirty="0" err="1"/>
              <a:t>PortFast</a:t>
            </a:r>
            <a:r>
              <a:rPr lang="en-GB" sz="1400" dirty="0"/>
              <a:t> BPDU Filter are disabled.</a:t>
            </a:r>
          </a:p>
          <a:p>
            <a:pPr algn="just">
              <a:buFont typeface="Courier New" panose="02070309020205020404" pitchFamily="49" charset="0"/>
              <a:buChar char="o"/>
            </a:pPr>
            <a:r>
              <a:rPr lang="en-GB" sz="1800" dirty="0"/>
              <a:t>When enabled on an individual port, BPDU Filter has these attributes:</a:t>
            </a:r>
          </a:p>
          <a:p>
            <a:pPr lvl="1" algn="just">
              <a:buFont typeface="Courier New" panose="02070309020205020404" pitchFamily="49" charset="0"/>
              <a:buChar char="o"/>
            </a:pPr>
            <a:r>
              <a:rPr lang="en-GB" sz="1400" dirty="0"/>
              <a:t>It ignores all BPDUs received.</a:t>
            </a:r>
          </a:p>
          <a:p>
            <a:pPr lvl="1" algn="just">
              <a:buFont typeface="Courier New" panose="02070309020205020404" pitchFamily="49" charset="0"/>
              <a:buChar char="o"/>
            </a:pPr>
            <a:r>
              <a:rPr lang="en-GB" sz="1400" dirty="0"/>
              <a:t>It sends no BPDUs.</a:t>
            </a:r>
          </a:p>
          <a:p>
            <a:pPr algn="just">
              <a:buFont typeface="Courier New" panose="02070309020205020404" pitchFamily="49" charset="0"/>
              <a:buChar char="o"/>
            </a:pPr>
            <a:endParaRPr lang="pt-PT" sz="1800" dirty="0"/>
          </a:p>
        </p:txBody>
      </p:sp>
      <p:pic>
        <p:nvPicPr>
          <p:cNvPr id="4" name="Picture 3"/>
          <p:cNvPicPr>
            <a:picLocks noChangeAspect="1"/>
          </p:cNvPicPr>
          <p:nvPr/>
        </p:nvPicPr>
        <p:blipFill rotWithShape="1">
          <a:blip r:embed="rId3"/>
          <a:srcRect l="1663" t="6430" r="21247" b="7800"/>
          <a:stretch/>
        </p:blipFill>
        <p:spPr>
          <a:xfrm>
            <a:off x="6997776" y="3798276"/>
            <a:ext cx="5160727" cy="1828801"/>
          </a:xfrm>
          <a:prstGeom prst="rect">
            <a:avLst/>
          </a:prstGeom>
        </p:spPr>
      </p:pic>
    </p:spTree>
    <p:extLst>
      <p:ext uri="{BB962C8B-B14F-4D97-AF65-F5344CB8AC3E}">
        <p14:creationId xmlns:p14="http://schemas.microsoft.com/office/powerpoint/2010/main" val="1453117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091578" cy="763281"/>
          </a:xfrm>
        </p:spPr>
        <p:txBody>
          <a:bodyPr>
            <a:normAutofit/>
          </a:bodyPr>
          <a:lstStyle/>
          <a:p>
            <a:r>
              <a:rPr lang="pt-PT" sz="2800" dirty="0">
                <a:solidFill>
                  <a:schemeClr val="accent1">
                    <a:lumMod val="50000"/>
                  </a:schemeClr>
                </a:solidFill>
              </a:rPr>
              <a:t>Use </a:t>
            </a:r>
            <a:r>
              <a:rPr lang="en-GB" sz="2800" dirty="0">
                <a:solidFill>
                  <a:schemeClr val="accent1">
                    <a:lumMod val="50000"/>
                  </a:schemeClr>
                </a:solidFill>
              </a:rPr>
              <a:t>Root</a:t>
            </a:r>
            <a:r>
              <a:rPr lang="pt-PT" sz="2800" dirty="0">
                <a:solidFill>
                  <a:schemeClr val="accent1">
                    <a:lumMod val="50000"/>
                  </a:schemeClr>
                </a:solidFill>
              </a:rPr>
              <a:t> </a:t>
            </a:r>
            <a:r>
              <a:rPr lang="en-GB" sz="2800" dirty="0">
                <a:solidFill>
                  <a:schemeClr val="accent1">
                    <a:lumMod val="50000"/>
                  </a:schemeClr>
                </a:solidFill>
              </a:rPr>
              <a:t>Guard</a:t>
            </a:r>
          </a:p>
        </p:txBody>
      </p:sp>
      <p:sp>
        <p:nvSpPr>
          <p:cNvPr id="3" name="Content Placeholder 2"/>
          <p:cNvSpPr>
            <a:spLocks noGrp="1"/>
          </p:cNvSpPr>
          <p:nvPr>
            <p:ph idx="1"/>
          </p:nvPr>
        </p:nvSpPr>
        <p:spPr>
          <a:xfrm>
            <a:off x="284993" y="763281"/>
            <a:ext cx="11732835" cy="4271392"/>
          </a:xfrm>
        </p:spPr>
        <p:txBody>
          <a:bodyPr>
            <a:normAutofit/>
          </a:bodyPr>
          <a:lstStyle/>
          <a:p>
            <a:pPr algn="just">
              <a:buFont typeface="Courier New" panose="02070309020205020404" pitchFamily="49" charset="0"/>
              <a:buChar char="o"/>
            </a:pPr>
            <a:r>
              <a:rPr lang="en-GB" sz="2000" dirty="0"/>
              <a:t>The</a:t>
            </a:r>
            <a:r>
              <a:rPr lang="pt-PT" sz="2000" dirty="0"/>
              <a:t> </a:t>
            </a:r>
            <a:r>
              <a:rPr lang="en-GB" sz="2000" dirty="0"/>
              <a:t>Root</a:t>
            </a:r>
            <a:r>
              <a:rPr lang="pt-PT" sz="2000" dirty="0"/>
              <a:t> </a:t>
            </a:r>
            <a:r>
              <a:rPr lang="en-US" sz="2000" dirty="0"/>
              <a:t>Guard feature forces an interface to become a designated port to prevent surrounding switches from becoming a root switch. </a:t>
            </a:r>
          </a:p>
          <a:p>
            <a:pPr algn="just">
              <a:buFont typeface="Courier New" panose="02070309020205020404" pitchFamily="49" charset="0"/>
              <a:buChar char="o"/>
            </a:pPr>
            <a:r>
              <a:rPr lang="en-US" sz="2000" dirty="0"/>
              <a:t>In other words, Root Guard provides a way to enforce the root bridge placement in the network. </a:t>
            </a:r>
          </a:p>
          <a:p>
            <a:pPr algn="just">
              <a:buFont typeface="Courier New" panose="02070309020205020404" pitchFamily="49" charset="0"/>
              <a:buChar char="o"/>
            </a:pPr>
            <a:r>
              <a:rPr lang="en-US" sz="2000" dirty="0"/>
              <a:t>If the bridge receives superior STP BPDUs on a Root Guard-enabled port, the port moves to a root-inconsistent STP state and the switch does not forward traffic out of that port.</a:t>
            </a:r>
            <a:endParaRPr lang="pt-PT" sz="2000" dirty="0"/>
          </a:p>
        </p:txBody>
      </p:sp>
      <p:pic>
        <p:nvPicPr>
          <p:cNvPr id="4" name="Picture 3">
            <a:extLst>
              <a:ext uri="{FF2B5EF4-FFF2-40B4-BE49-F238E27FC236}">
                <a16:creationId xmlns:a16="http://schemas.microsoft.com/office/drawing/2014/main" id="{E16045D2-2E4B-4B98-BFCE-855B6749285E}"/>
              </a:ext>
            </a:extLst>
          </p:cNvPr>
          <p:cNvPicPr>
            <a:picLocks noChangeAspect="1"/>
          </p:cNvPicPr>
          <p:nvPr/>
        </p:nvPicPr>
        <p:blipFill>
          <a:blip r:embed="rId2"/>
          <a:stretch>
            <a:fillRect/>
          </a:stretch>
        </p:blipFill>
        <p:spPr>
          <a:xfrm>
            <a:off x="284993" y="2603521"/>
            <a:ext cx="5811007" cy="2281273"/>
          </a:xfrm>
          <a:prstGeom prst="rect">
            <a:avLst/>
          </a:prstGeom>
        </p:spPr>
      </p:pic>
      <p:sp>
        <p:nvSpPr>
          <p:cNvPr id="6" name="TextBox 5">
            <a:extLst>
              <a:ext uri="{FF2B5EF4-FFF2-40B4-BE49-F238E27FC236}">
                <a16:creationId xmlns:a16="http://schemas.microsoft.com/office/drawing/2014/main" id="{9BBA5D6F-A39F-4B26-8982-3A1CA6885CEE}"/>
              </a:ext>
            </a:extLst>
          </p:cNvPr>
          <p:cNvSpPr txBox="1"/>
          <p:nvPr/>
        </p:nvSpPr>
        <p:spPr>
          <a:xfrm>
            <a:off x="284993" y="4779869"/>
            <a:ext cx="5975130" cy="923330"/>
          </a:xfrm>
          <a:prstGeom prst="rect">
            <a:avLst/>
          </a:prstGeom>
          <a:noFill/>
        </p:spPr>
        <p:txBody>
          <a:bodyPr wrap="square">
            <a:spAutoFit/>
          </a:bodyPr>
          <a:lstStyle/>
          <a:p>
            <a:pPr algn="just"/>
            <a:r>
              <a:rPr lang="en-US" sz="1800" i="1" dirty="0"/>
              <a:t>The current design recommendation is to enable Root Guard on all access ports so that  a root bridge is not established through these ports. </a:t>
            </a:r>
          </a:p>
        </p:txBody>
      </p:sp>
      <p:pic>
        <p:nvPicPr>
          <p:cNvPr id="7" name="Picture 6">
            <a:extLst>
              <a:ext uri="{FF2B5EF4-FFF2-40B4-BE49-F238E27FC236}">
                <a16:creationId xmlns:a16="http://schemas.microsoft.com/office/drawing/2014/main" id="{D89F0261-67EF-4F10-BF56-E9D84C8B6AA1}"/>
              </a:ext>
            </a:extLst>
          </p:cNvPr>
          <p:cNvPicPr>
            <a:picLocks noChangeAspect="1"/>
          </p:cNvPicPr>
          <p:nvPr/>
        </p:nvPicPr>
        <p:blipFill>
          <a:blip r:embed="rId3"/>
          <a:stretch>
            <a:fillRect/>
          </a:stretch>
        </p:blipFill>
        <p:spPr>
          <a:xfrm>
            <a:off x="5821925" y="2561499"/>
            <a:ext cx="6286340" cy="1781591"/>
          </a:xfrm>
          <a:prstGeom prst="rect">
            <a:avLst/>
          </a:prstGeom>
        </p:spPr>
      </p:pic>
      <p:pic>
        <p:nvPicPr>
          <p:cNvPr id="8" name="Picture 7">
            <a:extLst>
              <a:ext uri="{FF2B5EF4-FFF2-40B4-BE49-F238E27FC236}">
                <a16:creationId xmlns:a16="http://schemas.microsoft.com/office/drawing/2014/main" id="{B72C27C9-6EB4-4CE9-BB5E-9D8FADDB792E}"/>
              </a:ext>
            </a:extLst>
          </p:cNvPr>
          <p:cNvPicPr>
            <a:picLocks noChangeAspect="1"/>
          </p:cNvPicPr>
          <p:nvPr/>
        </p:nvPicPr>
        <p:blipFill>
          <a:blip r:embed="rId4"/>
          <a:stretch>
            <a:fillRect/>
          </a:stretch>
        </p:blipFill>
        <p:spPr>
          <a:xfrm>
            <a:off x="5866565" y="4372045"/>
            <a:ext cx="6151263" cy="412958"/>
          </a:xfrm>
          <a:prstGeom prst="rect">
            <a:avLst/>
          </a:prstGeom>
          <a:ln w="25400">
            <a:solidFill>
              <a:schemeClr val="accent4">
                <a:lumMod val="65000"/>
                <a:lumOff val="35000"/>
              </a:schemeClr>
            </a:solidFill>
          </a:ln>
        </p:spPr>
      </p:pic>
    </p:spTree>
    <p:extLst>
      <p:ext uri="{BB962C8B-B14F-4D97-AF65-F5344CB8AC3E}">
        <p14:creationId xmlns:p14="http://schemas.microsoft.com/office/powerpoint/2010/main" val="1979764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14092" cy="565104"/>
          </a:xfrm>
        </p:spPr>
        <p:txBody>
          <a:bodyPr>
            <a:normAutofit/>
          </a:body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Overview</a:t>
            </a:r>
          </a:p>
        </p:txBody>
      </p:sp>
      <p:sp>
        <p:nvSpPr>
          <p:cNvPr id="3" name="Content Placeholder 2"/>
          <p:cNvSpPr>
            <a:spLocks noGrp="1"/>
          </p:cNvSpPr>
          <p:nvPr>
            <p:ph idx="1"/>
          </p:nvPr>
        </p:nvSpPr>
        <p:spPr>
          <a:xfrm>
            <a:off x="145145" y="672538"/>
            <a:ext cx="4999612" cy="5014829"/>
          </a:xfrm>
        </p:spPr>
        <p:txBody>
          <a:bodyPr>
            <a:normAutofit/>
          </a:bodyPr>
          <a:lstStyle/>
          <a:p>
            <a:pPr algn="just">
              <a:buFont typeface="Courier New" panose="02070309020205020404" pitchFamily="49" charset="0"/>
              <a:buChar char="o"/>
            </a:pPr>
            <a:r>
              <a:rPr lang="en-US" sz="1800" dirty="0"/>
              <a:t>STP relies on continuous reception or transmission of BPDUs based on the port role. </a:t>
            </a:r>
          </a:p>
          <a:p>
            <a:pPr algn="just">
              <a:buFont typeface="Courier New" panose="02070309020205020404" pitchFamily="49" charset="0"/>
              <a:buChar char="o"/>
            </a:pPr>
            <a:r>
              <a:rPr lang="en-US" sz="1800" dirty="0"/>
              <a:t>The designated port transmits BPDUs, and the </a:t>
            </a:r>
            <a:r>
              <a:rPr lang="en-US" sz="1800" dirty="0" err="1"/>
              <a:t>nondesignated</a:t>
            </a:r>
            <a:r>
              <a:rPr lang="en-US" sz="1800" dirty="0"/>
              <a:t> </a:t>
            </a:r>
            <a:r>
              <a:rPr lang="pt-PT" sz="1800" dirty="0" err="1"/>
              <a:t>port</a:t>
            </a:r>
            <a:r>
              <a:rPr lang="pt-PT" sz="1800" dirty="0"/>
              <a:t> </a:t>
            </a:r>
            <a:r>
              <a:rPr lang="pt-PT" sz="1800" dirty="0" err="1"/>
              <a:t>receives</a:t>
            </a:r>
            <a:r>
              <a:rPr lang="pt-PT" sz="1800" dirty="0"/>
              <a:t> </a:t>
            </a:r>
            <a:r>
              <a:rPr lang="pt-PT" sz="1800" dirty="0" err="1"/>
              <a:t>BPDUs</a:t>
            </a:r>
            <a:r>
              <a:rPr lang="pt-PT" sz="1800" dirty="0"/>
              <a:t>.</a:t>
            </a:r>
          </a:p>
          <a:p>
            <a:pPr algn="just">
              <a:buFont typeface="Courier New" panose="02070309020205020404" pitchFamily="49" charset="0"/>
              <a:buChar char="o"/>
            </a:pPr>
            <a:r>
              <a:rPr lang="en-US" sz="1800" dirty="0"/>
              <a:t>When one of the ports in a physically redundant topology no longer receives BPDUs, the STP conceives that the topology is loop free. </a:t>
            </a:r>
          </a:p>
          <a:p>
            <a:pPr algn="just">
              <a:buFont typeface="Courier New" panose="02070309020205020404" pitchFamily="49" charset="0"/>
              <a:buChar char="o"/>
            </a:pPr>
            <a:r>
              <a:rPr lang="en-US" sz="1800" dirty="0"/>
              <a:t>Eventually, the blocking port from the alternate or backup port becomes designated and moves to a forwarding state. </a:t>
            </a:r>
          </a:p>
          <a:p>
            <a:pPr algn="just">
              <a:buFont typeface="Courier New" panose="02070309020205020404" pitchFamily="49" charset="0"/>
              <a:buChar char="o"/>
            </a:pPr>
            <a:r>
              <a:rPr lang="en-US" sz="1800" dirty="0"/>
              <a:t>This situation </a:t>
            </a:r>
            <a:r>
              <a:rPr lang="pt-PT" sz="1800" dirty="0" err="1"/>
              <a:t>creates</a:t>
            </a:r>
            <a:r>
              <a:rPr lang="pt-PT" sz="1800" dirty="0"/>
              <a:t> a </a:t>
            </a:r>
            <a:r>
              <a:rPr lang="pt-PT" sz="1800" dirty="0" err="1"/>
              <a:t>loop</a:t>
            </a:r>
            <a:r>
              <a:rPr lang="pt-PT" sz="1800" dirty="0"/>
              <a:t>.</a:t>
            </a:r>
          </a:p>
          <a:p>
            <a:pPr algn="just">
              <a:buFont typeface="Courier New" panose="02070309020205020404" pitchFamily="49" charset="0"/>
              <a:buChar char="o"/>
            </a:pPr>
            <a:r>
              <a:rPr lang="en-US" sz="1800" dirty="0"/>
              <a:t>The Loop Guard feature makes additional checks. If BPDUs are not received on a </a:t>
            </a:r>
            <a:r>
              <a:rPr lang="en-US" sz="1800" dirty="0" err="1"/>
              <a:t>nondesignated</a:t>
            </a:r>
            <a:r>
              <a:rPr lang="en-US" sz="1800" dirty="0"/>
              <a:t> port, and Loop Guard is enabled, that port is moved into the STP </a:t>
            </a:r>
            <a:r>
              <a:rPr lang="en-US" sz="1800" dirty="0" err="1"/>
              <a:t>loopinconsistent</a:t>
            </a:r>
            <a:r>
              <a:rPr lang="en-US" sz="1800" dirty="0"/>
              <a:t> blocking state, instead of the listening/learning/forwarding state. </a:t>
            </a:r>
          </a:p>
          <a:p>
            <a:pPr algn="just">
              <a:buFont typeface="Courier New" panose="02070309020205020404" pitchFamily="49" charset="0"/>
              <a:buChar char="o"/>
            </a:pPr>
            <a:endParaRPr lang="pt-PT" sz="1800" dirty="0"/>
          </a:p>
        </p:txBody>
      </p:sp>
      <p:pic>
        <p:nvPicPr>
          <p:cNvPr id="4" name="Picture 3">
            <a:extLst>
              <a:ext uri="{FF2B5EF4-FFF2-40B4-BE49-F238E27FC236}">
                <a16:creationId xmlns:a16="http://schemas.microsoft.com/office/drawing/2014/main" id="{F57FB179-6384-4FD7-98DA-86C2DADAD5F8}"/>
              </a:ext>
            </a:extLst>
          </p:cNvPr>
          <p:cNvPicPr>
            <a:picLocks noChangeAspect="1"/>
          </p:cNvPicPr>
          <p:nvPr/>
        </p:nvPicPr>
        <p:blipFill>
          <a:blip r:embed="rId2"/>
          <a:stretch>
            <a:fillRect/>
          </a:stretch>
        </p:blipFill>
        <p:spPr>
          <a:xfrm>
            <a:off x="5144757" y="121778"/>
            <a:ext cx="6969943" cy="3625149"/>
          </a:xfrm>
          <a:prstGeom prst="rect">
            <a:avLst/>
          </a:prstGeom>
        </p:spPr>
      </p:pic>
      <p:sp>
        <p:nvSpPr>
          <p:cNvPr id="6" name="TextBox 5">
            <a:extLst>
              <a:ext uri="{FF2B5EF4-FFF2-40B4-BE49-F238E27FC236}">
                <a16:creationId xmlns:a16="http://schemas.microsoft.com/office/drawing/2014/main" id="{65990B46-ED2F-4A7B-AC68-1F0C8EE69044}"/>
              </a:ext>
            </a:extLst>
          </p:cNvPr>
          <p:cNvSpPr txBox="1"/>
          <p:nvPr/>
        </p:nvSpPr>
        <p:spPr>
          <a:xfrm>
            <a:off x="5144757" y="3746927"/>
            <a:ext cx="6969943" cy="1323439"/>
          </a:xfrm>
          <a:prstGeom prst="rect">
            <a:avLst/>
          </a:prstGeom>
          <a:noFill/>
        </p:spPr>
        <p:txBody>
          <a:bodyPr wrap="square">
            <a:spAutoFit/>
          </a:bodyPr>
          <a:lstStyle/>
          <a:p>
            <a:pPr algn="just"/>
            <a:r>
              <a:rPr lang="en-US" sz="1600" dirty="0"/>
              <a:t>When the Loop Guard blocks an inconsistent port, this message is logged:</a:t>
            </a:r>
          </a:p>
          <a:p>
            <a:pPr marL="0" indent="0" algn="just">
              <a:buNone/>
            </a:pPr>
            <a:endParaRPr lang="en-US" sz="1600" dirty="0"/>
          </a:p>
          <a:p>
            <a:pPr marL="0" indent="0" algn="just">
              <a:buNone/>
            </a:pPr>
            <a:endParaRPr lang="en-US" sz="1600" dirty="0"/>
          </a:p>
          <a:p>
            <a:pPr algn="just"/>
            <a:r>
              <a:rPr lang="en-US" sz="1600" dirty="0"/>
              <a:t>Once the BPDU is received on a port in a loop-inconsistent STP state, the port transitions into another STP state. After recovery, this message is logged:</a:t>
            </a:r>
            <a:endParaRPr lang="pt-PT" sz="1600" dirty="0"/>
          </a:p>
        </p:txBody>
      </p:sp>
      <p:pic>
        <p:nvPicPr>
          <p:cNvPr id="7" name="Picture 6">
            <a:extLst>
              <a:ext uri="{FF2B5EF4-FFF2-40B4-BE49-F238E27FC236}">
                <a16:creationId xmlns:a16="http://schemas.microsoft.com/office/drawing/2014/main" id="{D131656F-44C4-4DB2-80BA-93BF528DB18B}"/>
              </a:ext>
            </a:extLst>
          </p:cNvPr>
          <p:cNvPicPr>
            <a:picLocks noChangeAspect="1"/>
          </p:cNvPicPr>
          <p:nvPr/>
        </p:nvPicPr>
        <p:blipFill>
          <a:blip r:embed="rId3"/>
          <a:stretch>
            <a:fillRect/>
          </a:stretch>
        </p:blipFill>
        <p:spPr>
          <a:xfrm>
            <a:off x="5243749" y="4173563"/>
            <a:ext cx="6870952" cy="297615"/>
          </a:xfrm>
          <a:prstGeom prst="rect">
            <a:avLst/>
          </a:prstGeom>
          <a:ln w="25400">
            <a:solidFill>
              <a:schemeClr val="accent4">
                <a:lumMod val="65000"/>
                <a:lumOff val="35000"/>
              </a:schemeClr>
            </a:solidFill>
          </a:ln>
        </p:spPr>
      </p:pic>
      <p:pic>
        <p:nvPicPr>
          <p:cNvPr id="8" name="Content Placeholder 4">
            <a:extLst>
              <a:ext uri="{FF2B5EF4-FFF2-40B4-BE49-F238E27FC236}">
                <a16:creationId xmlns:a16="http://schemas.microsoft.com/office/drawing/2014/main" id="{173D42C1-24FD-4B2D-87E2-BB57156B0165}"/>
              </a:ext>
            </a:extLst>
          </p:cNvPr>
          <p:cNvPicPr>
            <a:picLocks noChangeAspect="1"/>
          </p:cNvPicPr>
          <p:nvPr/>
        </p:nvPicPr>
        <p:blipFill>
          <a:blip r:embed="rId4"/>
          <a:stretch>
            <a:fillRect/>
          </a:stretch>
        </p:blipFill>
        <p:spPr bwMode="auto">
          <a:xfrm>
            <a:off x="5243749" y="5070365"/>
            <a:ext cx="6761033" cy="617001"/>
          </a:xfrm>
          <a:prstGeom prst="rect">
            <a:avLst/>
          </a:prstGeom>
          <a:noFill/>
          <a:ln w="25400" algn="ctr">
            <a:solidFill>
              <a:schemeClr val="accent4">
                <a:lumMod val="65000"/>
                <a:lumOff val="35000"/>
              </a:schemeClr>
            </a:solidFill>
            <a:miter lim="800000"/>
            <a:headEnd/>
            <a:tailEnd/>
          </a:ln>
        </p:spPr>
      </p:pic>
    </p:spTree>
    <p:extLst>
      <p:ext uri="{BB962C8B-B14F-4D97-AF65-F5344CB8AC3E}">
        <p14:creationId xmlns:p14="http://schemas.microsoft.com/office/powerpoint/2010/main" val="2685375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915543" cy="495324"/>
          </a:xfrm>
        </p:spPr>
        <p:txBody>
          <a:bodyPr>
            <a:normAutofit/>
          </a:body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Placement</a:t>
            </a:r>
          </a:p>
        </p:txBody>
      </p:sp>
      <p:sp>
        <p:nvSpPr>
          <p:cNvPr id="3" name="Content Placeholder 2"/>
          <p:cNvSpPr>
            <a:spLocks noGrp="1"/>
          </p:cNvSpPr>
          <p:nvPr>
            <p:ph idx="1"/>
          </p:nvPr>
        </p:nvSpPr>
        <p:spPr>
          <a:xfrm>
            <a:off x="0" y="584478"/>
            <a:ext cx="5747657" cy="3940630"/>
          </a:xfrm>
        </p:spPr>
        <p:txBody>
          <a:bodyPr>
            <a:normAutofit/>
          </a:bodyPr>
          <a:lstStyle/>
          <a:p>
            <a:pPr algn="just">
              <a:buFont typeface="Courier New" panose="02070309020205020404" pitchFamily="49" charset="0"/>
              <a:buChar char="o"/>
            </a:pPr>
            <a:r>
              <a:rPr lang="en-US" sz="2000" dirty="0"/>
              <a:t>The Loop Guard feature is enabled on a per-port basis. </a:t>
            </a:r>
          </a:p>
          <a:p>
            <a:pPr algn="just">
              <a:buFont typeface="Courier New" panose="02070309020205020404" pitchFamily="49" charset="0"/>
              <a:buChar char="o"/>
            </a:pPr>
            <a:r>
              <a:rPr lang="en-US" sz="2000" dirty="0"/>
              <a:t>However, as long as it blocks the port on the STP level, Loop Guard blocks inconsistent ports on a per-VLAN basis</a:t>
            </a:r>
          </a:p>
          <a:p>
            <a:pPr algn="just">
              <a:buFont typeface="Courier New" panose="02070309020205020404" pitchFamily="49" charset="0"/>
              <a:buChar char="o"/>
            </a:pPr>
            <a:r>
              <a:rPr lang="en-US" sz="2000" dirty="0"/>
              <a:t>By default, Loop Guard is disabled. You can configure Loop Guard globally or on a </a:t>
            </a:r>
            <a:r>
              <a:rPr lang="pt-PT" sz="2000" dirty="0" err="1"/>
              <a:t>port</a:t>
            </a:r>
            <a:r>
              <a:rPr lang="pt-PT" sz="2000" dirty="0"/>
              <a:t>-per-</a:t>
            </a:r>
            <a:r>
              <a:rPr lang="pt-PT" sz="2000" dirty="0" err="1"/>
              <a:t>port</a:t>
            </a:r>
            <a:r>
              <a:rPr lang="pt-PT" sz="2000" dirty="0"/>
              <a:t> </a:t>
            </a:r>
            <a:r>
              <a:rPr lang="pt-PT" sz="2000" dirty="0" err="1"/>
              <a:t>basis</a:t>
            </a:r>
            <a:r>
              <a:rPr lang="pt-PT" sz="2000" dirty="0"/>
              <a:t>.</a:t>
            </a:r>
          </a:p>
          <a:p>
            <a:pPr algn="just">
              <a:buFont typeface="Courier New" panose="02070309020205020404" pitchFamily="49" charset="0"/>
              <a:buChar char="o"/>
            </a:pPr>
            <a:r>
              <a:rPr lang="en-US" sz="2000" dirty="0"/>
              <a:t>If you enable Loop Guard globally, then effectively, it is enabled on all point-to-point </a:t>
            </a:r>
            <a:r>
              <a:rPr lang="pt-PT" sz="2000" dirty="0"/>
              <a:t>links.</a:t>
            </a:r>
          </a:p>
        </p:txBody>
      </p:sp>
      <p:pic>
        <p:nvPicPr>
          <p:cNvPr id="4" name="Picture 3"/>
          <p:cNvPicPr>
            <a:picLocks noChangeAspect="1"/>
          </p:cNvPicPr>
          <p:nvPr/>
        </p:nvPicPr>
        <p:blipFill rotWithShape="1">
          <a:blip r:embed="rId2"/>
          <a:srcRect l="944" t="7839" r="31662" b="7929"/>
          <a:stretch/>
        </p:blipFill>
        <p:spPr>
          <a:xfrm>
            <a:off x="371788" y="4079630"/>
            <a:ext cx="5004080" cy="1376624"/>
          </a:xfrm>
          <a:prstGeom prst="rect">
            <a:avLst/>
          </a:prstGeom>
        </p:spPr>
      </p:pic>
      <p:sp>
        <p:nvSpPr>
          <p:cNvPr id="6" name="TextBox 5">
            <a:extLst>
              <a:ext uri="{FF2B5EF4-FFF2-40B4-BE49-F238E27FC236}">
                <a16:creationId xmlns:a16="http://schemas.microsoft.com/office/drawing/2014/main" id="{733E5DFD-4BCE-49AA-8544-B7EF7B5AF79A}"/>
              </a:ext>
            </a:extLst>
          </p:cNvPr>
          <p:cNvSpPr txBox="1"/>
          <p:nvPr/>
        </p:nvSpPr>
        <p:spPr>
          <a:xfrm>
            <a:off x="6037386" y="584478"/>
            <a:ext cx="6154614" cy="2862322"/>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The Root Guard is mutually exclusive with the Loop Guard. </a:t>
            </a:r>
          </a:p>
          <a:p>
            <a:pPr marL="285750" indent="-285750" algn="just">
              <a:buFont typeface="Courier New" panose="02070309020205020404" pitchFamily="49" charset="0"/>
              <a:buChar char="o"/>
            </a:pPr>
            <a:r>
              <a:rPr lang="en-US" sz="1800" dirty="0"/>
              <a:t>The Root Guard is used on designated ports, and it does not allow the port to become non-designated. </a:t>
            </a:r>
          </a:p>
          <a:p>
            <a:pPr marL="285750" indent="-285750" algn="just">
              <a:buFont typeface="Courier New" panose="02070309020205020404" pitchFamily="49" charset="0"/>
              <a:buChar char="o"/>
            </a:pPr>
            <a:r>
              <a:rPr lang="en-US" sz="1800" dirty="0"/>
              <a:t>The Loop Guard works on non-designated ports and does not allow the port to become designated through the expiration of maximum age. </a:t>
            </a:r>
          </a:p>
          <a:p>
            <a:pPr marL="285750" indent="-285750" algn="just">
              <a:buFont typeface="Courier New" panose="02070309020205020404" pitchFamily="49" charset="0"/>
              <a:buChar char="o"/>
            </a:pPr>
            <a:r>
              <a:rPr lang="en-US" sz="1800" dirty="0"/>
              <a:t>The Root Guard cannot be enabled on the same port as the Loop Guard.</a:t>
            </a:r>
          </a:p>
          <a:p>
            <a:pPr marL="285750" indent="-285750" algn="just">
              <a:buFont typeface="Courier New" panose="02070309020205020404" pitchFamily="49" charset="0"/>
              <a:buChar char="o"/>
            </a:pPr>
            <a:r>
              <a:rPr lang="en-US" sz="1800" dirty="0"/>
              <a:t>When the Loop Guard is configured on the port, it disables the Root Guard configured on the same port.</a:t>
            </a:r>
            <a:endParaRPr lang="pt-PT" sz="1800" dirty="0"/>
          </a:p>
        </p:txBody>
      </p:sp>
      <p:sp>
        <p:nvSpPr>
          <p:cNvPr id="7" name="Title 1">
            <a:extLst>
              <a:ext uri="{FF2B5EF4-FFF2-40B4-BE49-F238E27FC236}">
                <a16:creationId xmlns:a16="http://schemas.microsoft.com/office/drawing/2014/main" id="{0555675E-F2DB-4AEE-8524-631294579B86}"/>
              </a:ext>
            </a:extLst>
          </p:cNvPr>
          <p:cNvSpPr txBox="1">
            <a:spLocks/>
          </p:cNvSpPr>
          <p:nvPr/>
        </p:nvSpPr>
        <p:spPr>
          <a:xfrm>
            <a:off x="6652009" y="0"/>
            <a:ext cx="4129872" cy="4953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Vs Root Guard</a:t>
            </a:r>
          </a:p>
        </p:txBody>
      </p:sp>
    </p:spTree>
    <p:extLst>
      <p:ext uri="{BB962C8B-B14F-4D97-AF65-F5344CB8AC3E}">
        <p14:creationId xmlns:p14="http://schemas.microsoft.com/office/powerpoint/2010/main" val="1569111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444017" cy="670054"/>
          </a:xfrm>
        </p:spPr>
        <p:txBody>
          <a:bodyPr>
            <a:normAutofit/>
          </a:bodyPr>
          <a:lstStyle/>
          <a:p>
            <a:r>
              <a:rPr lang="pt-PT" sz="2800" dirty="0">
                <a:solidFill>
                  <a:schemeClr val="accent1">
                    <a:lumMod val="50000"/>
                  </a:schemeClr>
                </a:solidFill>
              </a:rPr>
              <a:t>Use UDLD</a:t>
            </a:r>
          </a:p>
        </p:txBody>
      </p:sp>
      <p:sp>
        <p:nvSpPr>
          <p:cNvPr id="3" name="Content Placeholder 2"/>
          <p:cNvSpPr>
            <a:spLocks noGrp="1"/>
          </p:cNvSpPr>
          <p:nvPr>
            <p:ph idx="1"/>
          </p:nvPr>
        </p:nvSpPr>
        <p:spPr>
          <a:xfrm>
            <a:off x="157424" y="670054"/>
            <a:ext cx="11877152" cy="4343400"/>
          </a:xfrm>
        </p:spPr>
        <p:txBody>
          <a:bodyPr>
            <a:normAutofit/>
          </a:bodyPr>
          <a:lstStyle/>
          <a:p>
            <a:pPr algn="just">
              <a:buFont typeface="Courier New" panose="02070309020205020404" pitchFamily="49" charset="0"/>
              <a:buChar char="o"/>
            </a:pPr>
            <a:r>
              <a:rPr lang="pt-PT" sz="1800" dirty="0" err="1"/>
              <a:t>Unidirectional</a:t>
            </a:r>
            <a:r>
              <a:rPr lang="pt-PT" sz="1800" dirty="0"/>
              <a:t> links </a:t>
            </a:r>
            <a:r>
              <a:rPr lang="en-US" sz="1800" dirty="0"/>
              <a:t>can cause spanning-tree topology loops. </a:t>
            </a:r>
          </a:p>
          <a:p>
            <a:pPr algn="just">
              <a:buFont typeface="Courier New" panose="02070309020205020404" pitchFamily="49" charset="0"/>
              <a:buChar char="o"/>
            </a:pPr>
            <a:r>
              <a:rPr lang="en-US" sz="1800" dirty="0"/>
              <a:t>Unidirectional Link Detection (UDLD) enables devices to detect when a unidirectional link exists and also to shut down the affected </a:t>
            </a:r>
            <a:r>
              <a:rPr lang="pt-PT" sz="1800" dirty="0"/>
              <a:t>interface.</a:t>
            </a:r>
          </a:p>
          <a:p>
            <a:pPr algn="just">
              <a:buFont typeface="Courier New" panose="02070309020205020404" pitchFamily="49" charset="0"/>
              <a:buChar char="o"/>
            </a:pPr>
            <a:r>
              <a:rPr lang="en-US" sz="1800" dirty="0"/>
              <a:t>UDLD is useful on a fiber port to prevent network issues resulting in </a:t>
            </a:r>
            <a:r>
              <a:rPr lang="en-US" sz="1800" dirty="0" err="1"/>
              <a:t>miswiring</a:t>
            </a:r>
            <a:r>
              <a:rPr lang="en-US" sz="1800" dirty="0"/>
              <a:t> at the patch panel causing the link to be in up/up status but the BPDUs are lost.</a:t>
            </a:r>
            <a:endParaRPr lang="pt-PT" sz="1800" dirty="0"/>
          </a:p>
        </p:txBody>
      </p:sp>
      <p:pic>
        <p:nvPicPr>
          <p:cNvPr id="4" name="Picture 3">
            <a:extLst>
              <a:ext uri="{FF2B5EF4-FFF2-40B4-BE49-F238E27FC236}">
                <a16:creationId xmlns:a16="http://schemas.microsoft.com/office/drawing/2014/main" id="{90D3D687-B32A-48EB-83AB-E977031C7A30}"/>
              </a:ext>
            </a:extLst>
          </p:cNvPr>
          <p:cNvPicPr>
            <a:picLocks noChangeAspect="1"/>
          </p:cNvPicPr>
          <p:nvPr/>
        </p:nvPicPr>
        <p:blipFill>
          <a:blip r:embed="rId3"/>
          <a:stretch>
            <a:fillRect/>
          </a:stretch>
        </p:blipFill>
        <p:spPr>
          <a:xfrm>
            <a:off x="5976731" y="2526473"/>
            <a:ext cx="4584221" cy="2588138"/>
          </a:xfrm>
          <a:prstGeom prst="rect">
            <a:avLst/>
          </a:prstGeom>
        </p:spPr>
      </p:pic>
      <p:pic>
        <p:nvPicPr>
          <p:cNvPr id="5" name="Picture 4">
            <a:extLst>
              <a:ext uri="{FF2B5EF4-FFF2-40B4-BE49-F238E27FC236}">
                <a16:creationId xmlns:a16="http://schemas.microsoft.com/office/drawing/2014/main" id="{354AC940-7FBB-4F1F-B323-C7BD50EDC327}"/>
              </a:ext>
            </a:extLst>
          </p:cNvPr>
          <p:cNvPicPr>
            <a:picLocks noChangeAspect="1"/>
          </p:cNvPicPr>
          <p:nvPr/>
        </p:nvPicPr>
        <p:blipFill>
          <a:blip r:embed="rId4"/>
          <a:stretch>
            <a:fillRect/>
          </a:stretch>
        </p:blipFill>
        <p:spPr>
          <a:xfrm>
            <a:off x="758106" y="2526473"/>
            <a:ext cx="4617943" cy="2588138"/>
          </a:xfrm>
          <a:prstGeom prst="rect">
            <a:avLst/>
          </a:prstGeom>
        </p:spPr>
      </p:pic>
    </p:spTree>
    <p:extLst>
      <p:ext uri="{BB962C8B-B14F-4D97-AF65-F5344CB8AC3E}">
        <p14:creationId xmlns:p14="http://schemas.microsoft.com/office/powerpoint/2010/main" val="940437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34189" cy="681219"/>
          </a:xfrm>
        </p:spPr>
        <p:txBody>
          <a:bodyPr>
            <a:normAutofit/>
          </a:bodyPr>
          <a:lstStyle/>
          <a:p>
            <a:r>
              <a:rPr lang="pt-PT" sz="2800" dirty="0">
                <a:solidFill>
                  <a:schemeClr val="accent1">
                    <a:lumMod val="50000"/>
                  </a:schemeClr>
                </a:solidFill>
              </a:rPr>
              <a:t>UDLD </a:t>
            </a:r>
            <a:r>
              <a:rPr lang="en-GB" sz="2800" dirty="0">
                <a:solidFill>
                  <a:schemeClr val="accent1">
                    <a:lumMod val="50000"/>
                  </a:schemeClr>
                </a:solidFill>
              </a:rPr>
              <a:t>Overview</a:t>
            </a:r>
          </a:p>
        </p:txBody>
      </p:sp>
      <p:pic>
        <p:nvPicPr>
          <p:cNvPr id="4" name="Picture 3"/>
          <p:cNvPicPr>
            <a:picLocks noChangeAspect="1"/>
          </p:cNvPicPr>
          <p:nvPr/>
        </p:nvPicPr>
        <p:blipFill rotWithShape="1">
          <a:blip r:embed="rId3"/>
          <a:srcRect l="2585" t="6204" r="5700" b="-653"/>
          <a:stretch/>
        </p:blipFill>
        <p:spPr>
          <a:xfrm>
            <a:off x="6189785" y="340609"/>
            <a:ext cx="5767754" cy="3325797"/>
          </a:xfrm>
          <a:prstGeom prst="rect">
            <a:avLst/>
          </a:prstGeom>
        </p:spPr>
      </p:pic>
      <p:sp>
        <p:nvSpPr>
          <p:cNvPr id="5" name="TextBox 4">
            <a:extLst>
              <a:ext uri="{FF2B5EF4-FFF2-40B4-BE49-F238E27FC236}">
                <a16:creationId xmlns:a16="http://schemas.microsoft.com/office/drawing/2014/main" id="{C75781AB-6FB5-4C76-B06C-281575358352}"/>
              </a:ext>
            </a:extLst>
          </p:cNvPr>
          <p:cNvSpPr txBox="1"/>
          <p:nvPr/>
        </p:nvSpPr>
        <p:spPr>
          <a:xfrm>
            <a:off x="83736" y="560639"/>
            <a:ext cx="6012264" cy="3416320"/>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UDLD is a Layer 2 protocol that works with the Layer 1 mechanisms to determine the physical status of a link.</a:t>
            </a:r>
          </a:p>
          <a:p>
            <a:pPr marL="285750" indent="-285750" algn="just">
              <a:buFont typeface="Courier New" panose="02070309020205020404" pitchFamily="49" charset="0"/>
              <a:buChar char="o"/>
            </a:pPr>
            <a:r>
              <a:rPr lang="en-US" sz="1800" dirty="0"/>
              <a:t>Both UDLD peers discover each other by exchanging special frames that are sent to </a:t>
            </a:r>
            <a:r>
              <a:rPr lang="pt-PT" sz="1800" dirty="0"/>
              <a:t>well-known MAC address 01:00:0C:CC:CC:CC</a:t>
            </a:r>
          </a:p>
          <a:p>
            <a:pPr marL="285750" indent="-285750" algn="just">
              <a:buFont typeface="Courier New" panose="02070309020205020404" pitchFamily="49" charset="0"/>
              <a:buChar char="o"/>
            </a:pPr>
            <a:r>
              <a:rPr lang="en-US" sz="1800" dirty="0"/>
              <a:t>In an EtherChannel bundle, UDLD will error-disable only the physical link that has failed.</a:t>
            </a:r>
            <a:endParaRPr lang="pt-PT" sz="1800" dirty="0"/>
          </a:p>
          <a:p>
            <a:pPr marL="285750" indent="-285750" algn="just">
              <a:buFont typeface="Courier New" panose="02070309020205020404" pitchFamily="49" charset="0"/>
              <a:buChar char="o"/>
            </a:pPr>
            <a:r>
              <a:rPr lang="en-US" sz="1800" dirty="0"/>
              <a:t>UDLD messages are sent at regular intervals. This timer can be modified. The default setting varies between platforms. The typical value is 15 seconds.</a:t>
            </a:r>
          </a:p>
          <a:p>
            <a:pPr marL="285750" indent="-285750" algn="just">
              <a:buFont typeface="Courier New" panose="02070309020205020404" pitchFamily="49" charset="0"/>
              <a:buChar char="o"/>
            </a:pPr>
            <a:r>
              <a:rPr lang="en-US" sz="1800" dirty="0"/>
              <a:t>UDLD is a Cisco proprietary protocol that is also defined in RFC 5171.</a:t>
            </a:r>
          </a:p>
        </p:txBody>
      </p:sp>
      <p:sp>
        <p:nvSpPr>
          <p:cNvPr id="7" name="TextBox 6">
            <a:extLst>
              <a:ext uri="{FF2B5EF4-FFF2-40B4-BE49-F238E27FC236}">
                <a16:creationId xmlns:a16="http://schemas.microsoft.com/office/drawing/2014/main" id="{0B4EA2C2-A236-467C-B4BD-E374D335794D}"/>
              </a:ext>
            </a:extLst>
          </p:cNvPr>
          <p:cNvSpPr txBox="1"/>
          <p:nvPr/>
        </p:nvSpPr>
        <p:spPr>
          <a:xfrm>
            <a:off x="83735" y="3976959"/>
            <a:ext cx="11873803" cy="1692771"/>
          </a:xfrm>
          <a:prstGeom prst="rect">
            <a:avLst/>
          </a:prstGeom>
          <a:noFill/>
        </p:spPr>
        <p:txBody>
          <a:bodyPr wrap="square">
            <a:spAutoFit/>
          </a:bodyPr>
          <a:lstStyle/>
          <a:p>
            <a:pPr marL="0" indent="0" algn="just">
              <a:buNone/>
            </a:pPr>
            <a:r>
              <a:rPr lang="en-US" sz="1800" dirty="0"/>
              <a:t>After UDLD detects a unidirectional link, it can take two courses of action, depending on configured mode. UDLD has two modes:</a:t>
            </a:r>
          </a:p>
          <a:p>
            <a:pPr algn="just"/>
            <a:r>
              <a:rPr lang="en-US" sz="1800" b="1" dirty="0"/>
              <a:t>Normal mode </a:t>
            </a:r>
            <a:r>
              <a:rPr lang="en-US" sz="1600" dirty="0"/>
              <a:t>When a unidirectional link is detected, the port is allowed to continue its operation. UDLD just marks the port as having an undetermined state. A </a:t>
            </a:r>
            <a:r>
              <a:rPr lang="pt-PT" sz="1600" dirty="0"/>
              <a:t>syslog message is generated.</a:t>
            </a:r>
          </a:p>
          <a:p>
            <a:pPr algn="just"/>
            <a:r>
              <a:rPr lang="en-US" sz="1800" b="1" dirty="0"/>
              <a:t>Aggressive mode </a:t>
            </a:r>
            <a:r>
              <a:rPr lang="en-US" sz="1600" dirty="0"/>
              <a:t>When a unidirectional link is detected, the switch tries to reestablish the link. It sends one message a second, for 8 seconds. If none of these messages is sent back, the port is placed in error-disabled state.</a:t>
            </a:r>
            <a:endParaRPr lang="pt-PT" sz="1600" dirty="0"/>
          </a:p>
        </p:txBody>
      </p:sp>
    </p:spTree>
    <p:extLst>
      <p:ext uri="{BB962C8B-B14F-4D97-AF65-F5344CB8AC3E}">
        <p14:creationId xmlns:p14="http://schemas.microsoft.com/office/powerpoint/2010/main" val="13341507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352510" cy="724089"/>
          </a:xfrm>
        </p:spPr>
        <p:txBody>
          <a:bodyPr>
            <a:normAutofit/>
          </a:bodyPr>
          <a:lstStyle/>
          <a:p>
            <a:r>
              <a:rPr lang="pt-PT" sz="2800" dirty="0">
                <a:solidFill>
                  <a:schemeClr val="accent1">
                    <a:lumMod val="50000"/>
                  </a:schemeClr>
                </a:solidFill>
              </a:rPr>
              <a:t>UDLD </a:t>
            </a:r>
            <a:r>
              <a:rPr lang="en-GB" sz="2800" dirty="0">
                <a:solidFill>
                  <a:schemeClr val="accent1">
                    <a:lumMod val="50000"/>
                  </a:schemeClr>
                </a:solidFill>
              </a:rPr>
              <a:t>Configuration</a:t>
            </a:r>
          </a:p>
        </p:txBody>
      </p:sp>
      <p:sp>
        <p:nvSpPr>
          <p:cNvPr id="3" name="Content Placeholder 2"/>
          <p:cNvSpPr>
            <a:spLocks noGrp="1"/>
          </p:cNvSpPr>
          <p:nvPr>
            <p:ph idx="1"/>
          </p:nvPr>
        </p:nvSpPr>
        <p:spPr>
          <a:xfrm>
            <a:off x="178897" y="724089"/>
            <a:ext cx="4247782" cy="4630061"/>
          </a:xfrm>
        </p:spPr>
        <p:txBody>
          <a:bodyPr>
            <a:noAutofit/>
          </a:bodyPr>
          <a:lstStyle/>
          <a:p>
            <a:pPr algn="just">
              <a:buFont typeface="Courier New" panose="02070309020205020404" pitchFamily="49" charset="0"/>
              <a:buChar char="o"/>
            </a:pPr>
            <a:r>
              <a:rPr lang="en-US" sz="1800" dirty="0"/>
              <a:t>As with other commands, like </a:t>
            </a:r>
            <a:r>
              <a:rPr lang="en-US" sz="1800" dirty="0" err="1"/>
              <a:t>PortFast</a:t>
            </a:r>
            <a:r>
              <a:rPr lang="en-US" sz="1800" dirty="0"/>
              <a:t>, you can enable UDLD on a per-port basis or globally. </a:t>
            </a:r>
          </a:p>
          <a:p>
            <a:pPr algn="just">
              <a:buFont typeface="Courier New" panose="02070309020205020404" pitchFamily="49" charset="0"/>
              <a:buChar char="o"/>
            </a:pPr>
            <a:r>
              <a:rPr lang="en-US" sz="1800" dirty="0"/>
              <a:t>It is supported only at the fiber ports.</a:t>
            </a:r>
          </a:p>
          <a:p>
            <a:pPr algn="just">
              <a:buFont typeface="Courier New" panose="02070309020205020404" pitchFamily="49" charset="0"/>
              <a:buChar char="o"/>
            </a:pPr>
            <a:r>
              <a:rPr lang="en-US" sz="1800" dirty="0"/>
              <a:t>Use the </a:t>
            </a:r>
            <a:r>
              <a:rPr lang="en-US" sz="1800" b="1" dirty="0" err="1"/>
              <a:t>udld</a:t>
            </a:r>
            <a:r>
              <a:rPr lang="en-US" sz="1800" b="1" dirty="0"/>
              <a:t> reset </a:t>
            </a:r>
            <a:r>
              <a:rPr lang="en-US" sz="1800" dirty="0"/>
              <a:t>command to reset all the interfaces that were shut down by UDLD.</a:t>
            </a:r>
          </a:p>
          <a:p>
            <a:pPr marL="0" indent="0" algn="just">
              <a:buNone/>
            </a:pPr>
            <a:r>
              <a:rPr lang="en-US" sz="1800" b="1" dirty="0">
                <a:solidFill>
                  <a:schemeClr val="accent1">
                    <a:lumMod val="50000"/>
                  </a:schemeClr>
                </a:solidFill>
              </a:rPr>
              <a:t>Comparing Loop Guard with UDLD</a:t>
            </a:r>
          </a:p>
          <a:p>
            <a:pPr marL="0" indent="0" algn="just">
              <a:buNone/>
            </a:pPr>
            <a:r>
              <a:rPr lang="pt-PT" sz="1800" b="1" dirty="0">
                <a:solidFill>
                  <a:schemeClr val="accent1">
                    <a:lumMod val="50000"/>
                  </a:schemeClr>
                </a:solidFill>
              </a:rPr>
              <a:t>UDLD Recommended Practices</a:t>
            </a:r>
          </a:p>
          <a:p>
            <a:pPr algn="just">
              <a:buFont typeface="Courier New" panose="02070309020205020404" pitchFamily="49" charset="0"/>
              <a:buChar char="o"/>
            </a:pPr>
            <a:r>
              <a:rPr lang="en-US" sz="1800" dirty="0"/>
              <a:t>Typically, it is deployed on any fiber-optic interconnection.</a:t>
            </a:r>
          </a:p>
          <a:p>
            <a:pPr algn="just">
              <a:buFont typeface="Courier New" panose="02070309020205020404" pitchFamily="49" charset="0"/>
              <a:buChar char="o"/>
            </a:pPr>
            <a:r>
              <a:rPr lang="en-US" sz="1800" dirty="0"/>
              <a:t>Use UDLD aggressive mode for best protection.</a:t>
            </a:r>
          </a:p>
          <a:p>
            <a:pPr algn="just">
              <a:buFont typeface="Courier New" panose="02070309020205020404" pitchFamily="49" charset="0"/>
              <a:buChar char="o"/>
            </a:pPr>
            <a:r>
              <a:rPr lang="en-US" sz="1800" dirty="0"/>
              <a:t>Turn on in global configuration to avoid operational errors and misses.</a:t>
            </a:r>
            <a:endParaRPr lang="pt-PT" sz="1800" dirty="0"/>
          </a:p>
        </p:txBody>
      </p:sp>
      <p:pic>
        <p:nvPicPr>
          <p:cNvPr id="4" name="Picture 3"/>
          <p:cNvPicPr>
            <a:picLocks noChangeAspect="1"/>
          </p:cNvPicPr>
          <p:nvPr/>
        </p:nvPicPr>
        <p:blipFill>
          <a:blip r:embed="rId2"/>
          <a:stretch>
            <a:fillRect/>
          </a:stretch>
        </p:blipFill>
        <p:spPr>
          <a:xfrm>
            <a:off x="4426680" y="540317"/>
            <a:ext cx="7765320" cy="2236185"/>
          </a:xfrm>
          <a:prstGeom prst="rect">
            <a:avLst/>
          </a:prstGeom>
        </p:spPr>
      </p:pic>
      <p:pic>
        <p:nvPicPr>
          <p:cNvPr id="5" name="Picture 4">
            <a:extLst>
              <a:ext uri="{FF2B5EF4-FFF2-40B4-BE49-F238E27FC236}">
                <a16:creationId xmlns:a16="http://schemas.microsoft.com/office/drawing/2014/main" id="{352571E8-56E9-484F-8988-D697B002A2B8}"/>
              </a:ext>
            </a:extLst>
          </p:cNvPr>
          <p:cNvPicPr>
            <a:picLocks noChangeAspect="1"/>
          </p:cNvPicPr>
          <p:nvPr/>
        </p:nvPicPr>
        <p:blipFill>
          <a:blip r:embed="rId3"/>
          <a:stretch>
            <a:fillRect/>
          </a:stretch>
        </p:blipFill>
        <p:spPr>
          <a:xfrm>
            <a:off x="4516128" y="2776502"/>
            <a:ext cx="7586423" cy="2816724"/>
          </a:xfrm>
          <a:prstGeom prst="rect">
            <a:avLst/>
          </a:prstGeom>
        </p:spPr>
      </p:pic>
    </p:spTree>
    <p:extLst>
      <p:ext uri="{BB962C8B-B14F-4D97-AF65-F5344CB8AC3E}">
        <p14:creationId xmlns:p14="http://schemas.microsoft.com/office/powerpoint/2010/main" val="1279810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28149" cy="844671"/>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Stability</a:t>
            </a:r>
            <a:r>
              <a:rPr lang="pt-PT" sz="2800" dirty="0">
                <a:solidFill>
                  <a:schemeClr val="accent1">
                    <a:lumMod val="50000"/>
                  </a:schemeClr>
                </a:solidFill>
              </a:rPr>
              <a:t> Mechanisms </a:t>
            </a:r>
            <a:r>
              <a:rPr lang="en-GB" sz="2800" dirty="0">
                <a:solidFill>
                  <a:schemeClr val="accent1">
                    <a:lumMod val="50000"/>
                  </a:schemeClr>
                </a:solidFill>
              </a:rPr>
              <a:t>Recommendations</a:t>
            </a:r>
          </a:p>
        </p:txBody>
      </p:sp>
      <p:pic>
        <p:nvPicPr>
          <p:cNvPr id="4" name="Picture 3"/>
          <p:cNvPicPr>
            <a:picLocks noChangeAspect="1"/>
          </p:cNvPicPr>
          <p:nvPr/>
        </p:nvPicPr>
        <p:blipFill>
          <a:blip r:embed="rId3"/>
          <a:stretch>
            <a:fillRect/>
          </a:stretch>
        </p:blipFill>
        <p:spPr>
          <a:xfrm>
            <a:off x="4856769" y="1246605"/>
            <a:ext cx="7120801" cy="3687325"/>
          </a:xfrm>
          <a:prstGeom prst="rect">
            <a:avLst/>
          </a:prstGeom>
        </p:spPr>
      </p:pic>
      <p:sp>
        <p:nvSpPr>
          <p:cNvPr id="5" name="TextBox 4">
            <a:extLst>
              <a:ext uri="{FF2B5EF4-FFF2-40B4-BE49-F238E27FC236}">
                <a16:creationId xmlns:a16="http://schemas.microsoft.com/office/drawing/2014/main" id="{B9E43C01-73C3-4384-8C07-8D7FB7E96E24}"/>
              </a:ext>
            </a:extLst>
          </p:cNvPr>
          <p:cNvSpPr txBox="1"/>
          <p:nvPr/>
        </p:nvSpPr>
        <p:spPr>
          <a:xfrm>
            <a:off x="214430" y="980173"/>
            <a:ext cx="6154614" cy="4524315"/>
          </a:xfrm>
          <a:prstGeom prst="rect">
            <a:avLst/>
          </a:prstGeom>
          <a:noFill/>
        </p:spPr>
        <p:txBody>
          <a:bodyPr wrap="square">
            <a:spAutoFit/>
          </a:bodyPr>
          <a:lstStyle/>
          <a:p>
            <a:pPr algn="just"/>
            <a:r>
              <a:rPr lang="en-US" sz="1800" b="1" dirty="0" err="1"/>
              <a:t>PortFast</a:t>
            </a:r>
            <a:r>
              <a:rPr lang="en-US" sz="1800" b="1" dirty="0"/>
              <a:t>: </a:t>
            </a:r>
            <a:r>
              <a:rPr lang="en-US" sz="1800" dirty="0"/>
              <a:t>Apply to all end-user ports. To secure </a:t>
            </a:r>
            <a:r>
              <a:rPr lang="en-US" sz="1800" dirty="0" err="1"/>
              <a:t>PortFast</a:t>
            </a:r>
            <a:r>
              <a:rPr lang="en-US" sz="1800" dirty="0"/>
              <a:t>-enabled ports, always combine </a:t>
            </a:r>
            <a:r>
              <a:rPr lang="en-US" sz="1800" dirty="0" err="1"/>
              <a:t>PortFast</a:t>
            </a:r>
            <a:r>
              <a:rPr lang="en-US" sz="1800" dirty="0"/>
              <a:t> with </a:t>
            </a:r>
            <a:r>
              <a:rPr lang="en-US" sz="1800" b="1" dirty="0"/>
              <a:t>BPDU Guard</a:t>
            </a:r>
            <a:r>
              <a:rPr lang="en-US" sz="1800" dirty="0"/>
              <a:t>.</a:t>
            </a:r>
          </a:p>
          <a:p>
            <a:pPr algn="just"/>
            <a:endParaRPr lang="en-US" sz="1800" b="1" dirty="0"/>
          </a:p>
          <a:p>
            <a:pPr algn="just"/>
            <a:r>
              <a:rPr lang="en-US" sz="1800" b="1" dirty="0"/>
              <a:t>Root Guard: </a:t>
            </a:r>
            <a:r>
              <a:rPr lang="en-US" sz="1800" dirty="0"/>
              <a:t>Apply to all ports where root is never expected.</a:t>
            </a:r>
          </a:p>
          <a:p>
            <a:pPr algn="just"/>
            <a:endParaRPr lang="en-US" sz="1800" b="1" dirty="0"/>
          </a:p>
          <a:p>
            <a:pPr algn="just"/>
            <a:r>
              <a:rPr lang="en-US" sz="1800" b="1" dirty="0"/>
              <a:t>Loop Guard: </a:t>
            </a:r>
            <a:r>
              <a:rPr lang="en-US" sz="1800" dirty="0"/>
              <a:t>Apply to all ports that are or can become </a:t>
            </a:r>
            <a:r>
              <a:rPr lang="en-US" sz="1800" dirty="0" err="1"/>
              <a:t>nondesignated</a:t>
            </a:r>
            <a:r>
              <a:rPr lang="en-US" sz="1800" dirty="0"/>
              <a:t>.</a:t>
            </a:r>
          </a:p>
          <a:p>
            <a:pPr algn="just"/>
            <a:endParaRPr lang="en-US" sz="1800" b="1" dirty="0"/>
          </a:p>
          <a:p>
            <a:pPr algn="just"/>
            <a:r>
              <a:rPr lang="en-US" sz="1800" b="1" dirty="0"/>
              <a:t>UDLD: </a:t>
            </a:r>
            <a:r>
              <a:rPr lang="en-US" sz="1800" dirty="0"/>
              <a:t>The UDLD protocol enables devices to monitor the physical configuration of the cables and detect when a unidirectional link exists.</a:t>
            </a:r>
            <a:endParaRPr lang="pt-PT" sz="1800" dirty="0"/>
          </a:p>
          <a:p>
            <a:pPr algn="just"/>
            <a:endParaRPr lang="pt-PT" dirty="0"/>
          </a:p>
          <a:p>
            <a:pPr algn="just"/>
            <a:r>
              <a:rPr lang="en-US" sz="1800" dirty="0"/>
              <a:t>Depending on the security requirements of an organization, the port security feature can be used to restrict the ingress traffic of a port by limiting the MAC addresses that are allowed to send traffic into the port.</a:t>
            </a:r>
          </a:p>
        </p:txBody>
      </p:sp>
    </p:spTree>
    <p:extLst>
      <p:ext uri="{BB962C8B-B14F-4D97-AF65-F5344CB8AC3E}">
        <p14:creationId xmlns:p14="http://schemas.microsoft.com/office/powerpoint/2010/main" val="3358713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1033</TotalTime>
  <Words>4916</Words>
  <Application>Microsoft Office PowerPoint</Application>
  <PresentationFormat>Widescreen</PresentationFormat>
  <Paragraphs>325</Paragraphs>
  <Slides>33</Slides>
  <Notes>14</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33</vt:i4>
      </vt:variant>
    </vt:vector>
  </HeadingPairs>
  <TitlesOfParts>
    <vt:vector size="45" baseType="lpstr">
      <vt:lpstr>Arial</vt:lpstr>
      <vt:lpstr>Calibri</vt:lpstr>
      <vt:lpstr>Calibri Light</vt:lpstr>
      <vt:lpstr>Consolas</vt:lpstr>
      <vt:lpstr>Courier New</vt:lpstr>
      <vt:lpstr>Wingdings</vt:lpstr>
      <vt:lpstr>Wingdings 2</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Redundant Topology Problems</vt:lpstr>
      <vt:lpstr>Solution </vt:lpstr>
      <vt:lpstr>STP Operations</vt:lpstr>
      <vt:lpstr>Bridge Protocol Data Units</vt:lpstr>
      <vt:lpstr>Root Bridge Election</vt:lpstr>
      <vt:lpstr>STP Process</vt:lpstr>
      <vt:lpstr>Per-VLAN STP Plus (PVST+)</vt:lpstr>
      <vt:lpstr>STP Topology Changes</vt:lpstr>
      <vt:lpstr>RSTP Port Roles</vt:lpstr>
      <vt:lpstr>Comparison of RSTP and STP Port States</vt:lpstr>
      <vt:lpstr>Configuring and Modifying STP Behavior</vt:lpstr>
      <vt:lpstr>Changing STP Priority</vt:lpstr>
      <vt:lpstr>STP Path Manipulation</vt:lpstr>
      <vt:lpstr>Changing the STP Mode to RSTP</vt:lpstr>
      <vt:lpstr>STP Stability Mechanism: Cisco Spanning Tree Protocol Toolkit</vt:lpstr>
      <vt:lpstr>Use UplinkFast</vt:lpstr>
      <vt:lpstr>Use BackboneFast</vt:lpstr>
      <vt:lpstr>Use BackboneFast</vt:lpstr>
      <vt:lpstr>Use PortFast</vt:lpstr>
      <vt:lpstr>PortFast Configuration for a Trunk</vt:lpstr>
      <vt:lpstr>Securing PortFast Interface with BPDU Guard</vt:lpstr>
      <vt:lpstr>Disabling STP with BPDU Filter</vt:lpstr>
      <vt:lpstr>Use Root Guard</vt:lpstr>
      <vt:lpstr>Loop Guard Overview</vt:lpstr>
      <vt:lpstr>Loop Guard Placement</vt:lpstr>
      <vt:lpstr>Use UDLD</vt:lpstr>
      <vt:lpstr>UDLD Overview</vt:lpstr>
      <vt:lpstr>UDLD Configuration</vt:lpstr>
      <vt:lpstr>STP Stability Mechanisms Recommendations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2021-10-03T14:45:53Z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